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324"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3" r:id="rId38"/>
    <p:sldId id="294" r:id="rId39"/>
    <p:sldId id="295" r:id="rId40"/>
    <p:sldId id="297" r:id="rId41"/>
    <p:sldId id="298" r:id="rId42"/>
    <p:sldId id="299" r:id="rId43"/>
    <p:sldId id="300" r:id="rId44"/>
    <p:sldId id="301" r:id="rId45"/>
    <p:sldId id="302" r:id="rId46"/>
    <p:sldId id="303" r:id="rId47"/>
    <p:sldId id="304" r:id="rId48"/>
    <p:sldId id="305" r:id="rId49"/>
    <p:sldId id="306" r:id="rId50"/>
    <p:sldId id="307"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43" autoAdjust="0"/>
    <p:restoredTop sz="94660"/>
  </p:normalViewPr>
  <p:slideViewPr>
    <p:cSldViewPr snapToGrid="0">
      <p:cViewPr varScale="1">
        <p:scale>
          <a:sx n="73" d="100"/>
          <a:sy n="73" d="100"/>
        </p:scale>
        <p:origin x="-100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viewProps" Target="viewProp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presProps" Target="pres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54A3E11-291B-4A91-8BB2-FAB14FAB10F8}" type="datetimeFigureOut">
              <a:rPr lang="en-IN" smtClean="0"/>
              <a:pPr/>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1C072-8AC3-49EB-ABFD-BDF5FACC2280}" type="slidenum">
              <a:rPr lang="en-IN" smtClean="0"/>
              <a:pPr/>
              <a:t>‹#›</a:t>
            </a:fld>
            <a:endParaRPr lang="en-IN"/>
          </a:p>
        </p:txBody>
      </p:sp>
    </p:spTree>
    <p:extLst>
      <p:ext uri="{BB962C8B-B14F-4D97-AF65-F5344CB8AC3E}">
        <p14:creationId xmlns:p14="http://schemas.microsoft.com/office/powerpoint/2010/main" val="2005622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54A3E11-291B-4A91-8BB2-FAB14FAB10F8}" type="datetimeFigureOut">
              <a:rPr lang="en-IN" smtClean="0"/>
              <a:pPr/>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1C072-8AC3-49EB-ABFD-BDF5FACC2280}" type="slidenum">
              <a:rPr lang="en-IN" smtClean="0"/>
              <a:pPr/>
              <a:t>‹#›</a:t>
            </a:fld>
            <a:endParaRPr lang="en-IN"/>
          </a:p>
        </p:txBody>
      </p:sp>
    </p:spTree>
    <p:extLst>
      <p:ext uri="{BB962C8B-B14F-4D97-AF65-F5344CB8AC3E}">
        <p14:creationId xmlns:p14="http://schemas.microsoft.com/office/powerpoint/2010/main" val="196584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54A3E11-291B-4A91-8BB2-FAB14FAB10F8}" type="datetimeFigureOut">
              <a:rPr lang="en-IN" smtClean="0"/>
              <a:pPr/>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1C072-8AC3-49EB-ABFD-BDF5FACC2280}" type="slidenum">
              <a:rPr lang="en-IN" smtClean="0"/>
              <a:pPr/>
              <a:t>‹#›</a:t>
            </a:fld>
            <a:endParaRPr lang="en-IN"/>
          </a:p>
        </p:txBody>
      </p:sp>
    </p:spTree>
    <p:extLst>
      <p:ext uri="{BB962C8B-B14F-4D97-AF65-F5344CB8AC3E}">
        <p14:creationId xmlns:p14="http://schemas.microsoft.com/office/powerpoint/2010/main" val="344060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54A3E11-291B-4A91-8BB2-FAB14FAB10F8}" type="datetimeFigureOut">
              <a:rPr lang="en-IN" smtClean="0"/>
              <a:pPr/>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1C072-8AC3-49EB-ABFD-BDF5FACC2280}" type="slidenum">
              <a:rPr lang="en-IN" smtClean="0"/>
              <a:pPr/>
              <a:t>‹#›</a:t>
            </a:fld>
            <a:endParaRPr lang="en-IN"/>
          </a:p>
        </p:txBody>
      </p:sp>
    </p:spTree>
    <p:extLst>
      <p:ext uri="{BB962C8B-B14F-4D97-AF65-F5344CB8AC3E}">
        <p14:creationId xmlns:p14="http://schemas.microsoft.com/office/powerpoint/2010/main" val="392812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4A3E11-291B-4A91-8BB2-FAB14FAB10F8}" type="datetimeFigureOut">
              <a:rPr lang="en-IN" smtClean="0"/>
              <a:pPr/>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1C072-8AC3-49EB-ABFD-BDF5FACC2280}" type="slidenum">
              <a:rPr lang="en-IN" smtClean="0"/>
              <a:pPr/>
              <a:t>‹#›</a:t>
            </a:fld>
            <a:endParaRPr lang="en-IN"/>
          </a:p>
        </p:txBody>
      </p:sp>
    </p:spTree>
    <p:extLst>
      <p:ext uri="{BB962C8B-B14F-4D97-AF65-F5344CB8AC3E}">
        <p14:creationId xmlns:p14="http://schemas.microsoft.com/office/powerpoint/2010/main" val="313036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54A3E11-291B-4A91-8BB2-FAB14FAB10F8}" type="datetimeFigureOut">
              <a:rPr lang="en-IN" smtClean="0"/>
              <a:pPr/>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E1C072-8AC3-49EB-ABFD-BDF5FACC2280}" type="slidenum">
              <a:rPr lang="en-IN" smtClean="0"/>
              <a:pPr/>
              <a:t>‹#›</a:t>
            </a:fld>
            <a:endParaRPr lang="en-IN"/>
          </a:p>
        </p:txBody>
      </p:sp>
    </p:spTree>
    <p:extLst>
      <p:ext uri="{BB962C8B-B14F-4D97-AF65-F5344CB8AC3E}">
        <p14:creationId xmlns:p14="http://schemas.microsoft.com/office/powerpoint/2010/main" val="443060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54A3E11-291B-4A91-8BB2-FAB14FAB10F8}" type="datetimeFigureOut">
              <a:rPr lang="en-IN" smtClean="0"/>
              <a:pPr/>
              <a:t>03-11-2022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E1C072-8AC3-49EB-ABFD-BDF5FACC2280}" type="slidenum">
              <a:rPr lang="en-IN" smtClean="0"/>
              <a:pPr/>
              <a:t>‹#›</a:t>
            </a:fld>
            <a:endParaRPr lang="en-IN"/>
          </a:p>
        </p:txBody>
      </p:sp>
    </p:spTree>
    <p:extLst>
      <p:ext uri="{BB962C8B-B14F-4D97-AF65-F5344CB8AC3E}">
        <p14:creationId xmlns:p14="http://schemas.microsoft.com/office/powerpoint/2010/main" val="2526054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54A3E11-291B-4A91-8BB2-FAB14FAB10F8}" type="datetimeFigureOut">
              <a:rPr lang="en-IN" smtClean="0"/>
              <a:pPr/>
              <a:t>03-11-2022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E1C072-8AC3-49EB-ABFD-BDF5FACC2280}" type="slidenum">
              <a:rPr lang="en-IN" smtClean="0"/>
              <a:pPr/>
              <a:t>‹#›</a:t>
            </a:fld>
            <a:endParaRPr lang="en-IN"/>
          </a:p>
        </p:txBody>
      </p:sp>
    </p:spTree>
    <p:extLst>
      <p:ext uri="{BB962C8B-B14F-4D97-AF65-F5344CB8AC3E}">
        <p14:creationId xmlns:p14="http://schemas.microsoft.com/office/powerpoint/2010/main" val="2187380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4A3E11-291B-4A91-8BB2-FAB14FAB10F8}" type="datetimeFigureOut">
              <a:rPr lang="en-IN" smtClean="0"/>
              <a:pPr/>
              <a:t>03-11-2022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E1C072-8AC3-49EB-ABFD-BDF5FACC2280}" type="slidenum">
              <a:rPr lang="en-IN" smtClean="0"/>
              <a:pPr/>
              <a:t>‹#›</a:t>
            </a:fld>
            <a:endParaRPr lang="en-IN"/>
          </a:p>
        </p:txBody>
      </p:sp>
    </p:spTree>
    <p:extLst>
      <p:ext uri="{BB962C8B-B14F-4D97-AF65-F5344CB8AC3E}">
        <p14:creationId xmlns:p14="http://schemas.microsoft.com/office/powerpoint/2010/main" val="312000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4A3E11-291B-4A91-8BB2-FAB14FAB10F8}" type="datetimeFigureOut">
              <a:rPr lang="en-IN" smtClean="0"/>
              <a:pPr/>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E1C072-8AC3-49EB-ABFD-BDF5FACC2280}" type="slidenum">
              <a:rPr lang="en-IN" smtClean="0"/>
              <a:pPr/>
              <a:t>‹#›</a:t>
            </a:fld>
            <a:endParaRPr lang="en-IN"/>
          </a:p>
        </p:txBody>
      </p:sp>
    </p:spTree>
    <p:extLst>
      <p:ext uri="{BB962C8B-B14F-4D97-AF65-F5344CB8AC3E}">
        <p14:creationId xmlns:p14="http://schemas.microsoft.com/office/powerpoint/2010/main" val="304409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4A3E11-291B-4A91-8BB2-FAB14FAB10F8}" type="datetimeFigureOut">
              <a:rPr lang="en-IN" smtClean="0"/>
              <a:pPr/>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E1C072-8AC3-49EB-ABFD-BDF5FACC2280}" type="slidenum">
              <a:rPr lang="en-IN" smtClean="0"/>
              <a:pPr/>
              <a:t>‹#›</a:t>
            </a:fld>
            <a:endParaRPr lang="en-IN"/>
          </a:p>
        </p:txBody>
      </p:sp>
    </p:spTree>
    <p:extLst>
      <p:ext uri="{BB962C8B-B14F-4D97-AF65-F5344CB8AC3E}">
        <p14:creationId xmlns:p14="http://schemas.microsoft.com/office/powerpoint/2010/main" val="3796390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A3E11-291B-4A91-8BB2-FAB14FAB10F8}" type="datetimeFigureOut">
              <a:rPr lang="en-IN" smtClean="0"/>
              <a:pPr/>
              <a:t>03-11-2022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1C072-8AC3-49EB-ABFD-BDF5FACC2280}" type="slidenum">
              <a:rPr lang="en-IN" smtClean="0"/>
              <a:pPr/>
              <a:t>‹#›</a:t>
            </a:fld>
            <a:endParaRPr lang="en-IN"/>
          </a:p>
        </p:txBody>
      </p:sp>
    </p:spTree>
    <p:extLst>
      <p:ext uri="{BB962C8B-B14F-4D97-AF65-F5344CB8AC3E}">
        <p14:creationId xmlns:p14="http://schemas.microsoft.com/office/powerpoint/2010/main" val="968723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14843"/>
            <a:ext cx="9144000" cy="2387600"/>
          </a:xfrm>
        </p:spPr>
        <p:txBody>
          <a:bodyPr>
            <a:noAutofit/>
          </a:bodyPr>
          <a:lstStyle/>
          <a:p>
            <a:r>
              <a:rPr lang="en-IN" sz="8800" b="1" dirty="0">
                <a:latin typeface="+mn-lt"/>
              </a:rPr>
              <a:t>Networking and Internetworking</a:t>
            </a:r>
          </a:p>
        </p:txBody>
      </p:sp>
    </p:spTree>
    <p:extLst>
      <p:ext uri="{BB962C8B-B14F-4D97-AF65-F5344CB8AC3E}">
        <p14:creationId xmlns:p14="http://schemas.microsoft.com/office/powerpoint/2010/main" val="3664417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765"/>
            <a:ext cx="10515600" cy="915035"/>
          </a:xfrm>
        </p:spPr>
        <p:txBody>
          <a:bodyPr/>
          <a:lstStyle/>
          <a:p>
            <a:r>
              <a:rPr lang="en-IN" b="1" dirty="0">
                <a:latin typeface="+mn-lt"/>
              </a:rPr>
              <a:t>1. Performance (cont.)</a:t>
            </a:r>
            <a:endParaRPr lang="en-IN" dirty="0">
              <a:latin typeface="+mn-lt"/>
            </a:endParaRPr>
          </a:p>
        </p:txBody>
      </p:sp>
      <p:sp>
        <p:nvSpPr>
          <p:cNvPr id="3" name="Content Placeholder 2"/>
          <p:cNvSpPr>
            <a:spLocks noGrp="1"/>
          </p:cNvSpPr>
          <p:nvPr>
            <p:ph idx="1"/>
          </p:nvPr>
        </p:nvSpPr>
        <p:spPr>
          <a:xfrm>
            <a:off x="404949" y="1092926"/>
            <a:ext cx="11377747" cy="5110163"/>
          </a:xfrm>
        </p:spPr>
        <p:txBody>
          <a:bodyPr/>
          <a:lstStyle/>
          <a:p>
            <a:pPr algn="just"/>
            <a:r>
              <a:rPr lang="en-IN" dirty="0"/>
              <a:t>But networks often outperform hard disks;  networked access to a local web server or file server with a large in-memory cache of frequently used files can match or outstrip access to files stored on a local hard disk.</a:t>
            </a:r>
          </a:p>
          <a:p>
            <a:pPr algn="just"/>
            <a:r>
              <a:rPr lang="en-IN" dirty="0"/>
              <a:t>On the Internet, round-trip latencies are in the 5–500 </a:t>
            </a:r>
            <a:r>
              <a:rPr lang="en-IN" dirty="0" err="1"/>
              <a:t>ms</a:t>
            </a:r>
            <a:r>
              <a:rPr lang="en-IN" dirty="0"/>
              <a:t> range, with means of 20–200 </a:t>
            </a:r>
            <a:r>
              <a:rPr lang="en-IN" dirty="0" err="1"/>
              <a:t>ms</a:t>
            </a:r>
            <a:r>
              <a:rPr lang="en-IN" dirty="0"/>
              <a:t> depending on distance, so requests transmitted across the Internet are 10–100 times slower than those sent on fast local networks. </a:t>
            </a:r>
          </a:p>
          <a:p>
            <a:pPr algn="just"/>
            <a:r>
              <a:rPr lang="en-IN" dirty="0"/>
              <a:t>The bulk of this time difference derives from switching delays at routers and contention for network circuits.</a:t>
            </a:r>
          </a:p>
        </p:txBody>
      </p:sp>
    </p:spTree>
    <p:extLst>
      <p:ext uri="{BB962C8B-B14F-4D97-AF65-F5344CB8AC3E}">
        <p14:creationId xmlns:p14="http://schemas.microsoft.com/office/powerpoint/2010/main" val="2567833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731519"/>
          </a:xfrm>
        </p:spPr>
        <p:txBody>
          <a:bodyPr/>
          <a:lstStyle/>
          <a:p>
            <a:r>
              <a:rPr lang="en-IN" b="1" dirty="0">
                <a:latin typeface="+mn-lt"/>
              </a:rPr>
              <a:t>2. Scalability</a:t>
            </a:r>
          </a:p>
        </p:txBody>
      </p:sp>
      <p:sp>
        <p:nvSpPr>
          <p:cNvPr id="3" name="Content Placeholder 2"/>
          <p:cNvSpPr>
            <a:spLocks noGrp="1"/>
          </p:cNvSpPr>
          <p:nvPr>
            <p:ph idx="1"/>
          </p:nvPr>
        </p:nvSpPr>
        <p:spPr>
          <a:xfrm>
            <a:off x="838200" y="1051560"/>
            <a:ext cx="10515600" cy="5125403"/>
          </a:xfrm>
        </p:spPr>
        <p:txBody>
          <a:bodyPr>
            <a:normAutofit/>
          </a:bodyPr>
          <a:lstStyle/>
          <a:p>
            <a:pPr algn="just"/>
            <a:r>
              <a:rPr lang="en-IN" dirty="0"/>
              <a:t>Computer networks are an indispensable part of the infrastructure of modern societies. The growth since then has been so rapid and diverse that it is difficult to find recent reliable statistics. </a:t>
            </a:r>
          </a:p>
          <a:p>
            <a:pPr algn="just"/>
            <a:r>
              <a:rPr lang="en-IN" dirty="0"/>
              <a:t>It is realistic to expect it to include several billion nodes and hundreds of millions of active hosts.</a:t>
            </a:r>
          </a:p>
          <a:p>
            <a:pPr algn="just"/>
            <a:r>
              <a:rPr lang="en-IN" dirty="0"/>
              <a:t>These numbers indicate the future changes in size and load that the Internet must handle. The network technologies on which it is based were not designed to cope with even the Internet’s current scale, but they have performed remarkably well. Some substantial changes to the addressing and routing mechanisms are in progress in order to handle the next phase of the </a:t>
            </a:r>
            <a:r>
              <a:rPr lang="en-IN"/>
              <a:t>Internet’s growth.</a:t>
            </a:r>
            <a:endParaRPr lang="en-IN" dirty="0"/>
          </a:p>
        </p:txBody>
      </p:sp>
    </p:spTree>
    <p:extLst>
      <p:ext uri="{BB962C8B-B14F-4D97-AF65-F5344CB8AC3E}">
        <p14:creationId xmlns:p14="http://schemas.microsoft.com/office/powerpoint/2010/main" val="215544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1"/>
            <a:ext cx="10515600" cy="883919"/>
          </a:xfrm>
        </p:spPr>
        <p:txBody>
          <a:bodyPr/>
          <a:lstStyle/>
          <a:p>
            <a:r>
              <a:rPr lang="en-IN" b="1" dirty="0">
                <a:latin typeface="+mn-lt"/>
              </a:rPr>
              <a:t>2. Scalability (cont.)</a:t>
            </a:r>
          </a:p>
        </p:txBody>
      </p:sp>
      <p:sp>
        <p:nvSpPr>
          <p:cNvPr id="3" name="Content Placeholder 2"/>
          <p:cNvSpPr>
            <a:spLocks noGrp="1"/>
          </p:cNvSpPr>
          <p:nvPr>
            <p:ph idx="1"/>
          </p:nvPr>
        </p:nvSpPr>
        <p:spPr>
          <a:xfrm>
            <a:off x="838200" y="1280160"/>
            <a:ext cx="10515600" cy="4896803"/>
          </a:xfrm>
        </p:spPr>
        <p:txBody>
          <a:bodyPr/>
          <a:lstStyle/>
          <a:p>
            <a:pPr algn="just"/>
            <a:r>
              <a:rPr lang="en-IN" dirty="0"/>
              <a:t>For simple client-server applications such as the Web, we would expect future traffic to grow at least in proportion to the number of active users. </a:t>
            </a:r>
          </a:p>
          <a:p>
            <a:pPr algn="just"/>
            <a:r>
              <a:rPr lang="en-IN" dirty="0"/>
              <a:t>The ability of the Internet’s infrastructure to cope with this growth will depend upon the economics of use, in particular charges to users and the patterns of communication that actually occur – for example, their degree of locality.</a:t>
            </a:r>
          </a:p>
        </p:txBody>
      </p:sp>
    </p:spTree>
    <p:extLst>
      <p:ext uri="{BB962C8B-B14F-4D97-AF65-F5344CB8AC3E}">
        <p14:creationId xmlns:p14="http://schemas.microsoft.com/office/powerpoint/2010/main" val="1875066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5172"/>
          </a:xfrm>
        </p:spPr>
        <p:txBody>
          <a:bodyPr/>
          <a:lstStyle/>
          <a:p>
            <a:r>
              <a:rPr lang="en-IN" b="1" dirty="0"/>
              <a:t>3. Reliability</a:t>
            </a:r>
          </a:p>
        </p:txBody>
      </p:sp>
      <p:sp>
        <p:nvSpPr>
          <p:cNvPr id="3" name="Content Placeholder 2"/>
          <p:cNvSpPr>
            <a:spLocks noGrp="1"/>
          </p:cNvSpPr>
          <p:nvPr>
            <p:ph idx="1"/>
          </p:nvPr>
        </p:nvSpPr>
        <p:spPr>
          <a:xfrm>
            <a:off x="838200" y="1190298"/>
            <a:ext cx="10515600" cy="4986665"/>
          </a:xfrm>
        </p:spPr>
        <p:txBody>
          <a:bodyPr>
            <a:normAutofit/>
          </a:bodyPr>
          <a:lstStyle/>
          <a:p>
            <a:pPr algn="just"/>
            <a:r>
              <a:rPr lang="en-IN" dirty="0"/>
              <a:t>Many applications are able to recover from communication failures and hence do not require guaranteed error-free communication.</a:t>
            </a:r>
          </a:p>
          <a:p>
            <a:pPr algn="just"/>
            <a:r>
              <a:rPr lang="en-IN" dirty="0"/>
              <a:t>The end-to-end argument further supports the view that the communication subsystem need not provide totally error-free communication; the detection of communication errors and their correction is often best performed by application-level software. </a:t>
            </a:r>
          </a:p>
          <a:p>
            <a:pPr algn="just"/>
            <a:r>
              <a:rPr lang="en-IN" dirty="0"/>
              <a:t>The reliability of most physical transmission media is very high. When errors occur they are usually due to failures in the software at the sender or receiver (for example, failure by the receiving computer to accept a packet) or buffer overflow rather than errors in the network.</a:t>
            </a:r>
          </a:p>
        </p:txBody>
      </p:sp>
    </p:spTree>
    <p:extLst>
      <p:ext uri="{BB962C8B-B14F-4D97-AF65-F5344CB8AC3E}">
        <p14:creationId xmlns:p14="http://schemas.microsoft.com/office/powerpoint/2010/main" val="402411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475"/>
          </a:xfrm>
        </p:spPr>
        <p:txBody>
          <a:bodyPr>
            <a:normAutofit fontScale="90000"/>
          </a:bodyPr>
          <a:lstStyle/>
          <a:p>
            <a:r>
              <a:rPr lang="en-IN" b="1" dirty="0"/>
              <a:t>4. Security</a:t>
            </a:r>
          </a:p>
        </p:txBody>
      </p:sp>
      <p:sp>
        <p:nvSpPr>
          <p:cNvPr id="3" name="Content Placeholder 2"/>
          <p:cNvSpPr>
            <a:spLocks noGrp="1"/>
          </p:cNvSpPr>
          <p:nvPr>
            <p:ph idx="1"/>
          </p:nvPr>
        </p:nvSpPr>
        <p:spPr>
          <a:xfrm>
            <a:off x="838200" y="990600"/>
            <a:ext cx="10515600" cy="5186363"/>
          </a:xfrm>
        </p:spPr>
        <p:txBody>
          <a:bodyPr>
            <a:normAutofit lnSpcReduction="10000"/>
          </a:bodyPr>
          <a:lstStyle/>
          <a:p>
            <a:pPr algn="just"/>
            <a:r>
              <a:rPr lang="en-IN" dirty="0"/>
              <a:t>The first level of defence adopted by most organizations is to protect its networks and the computers attached to them with a </a:t>
            </a:r>
            <a:r>
              <a:rPr lang="en-IN" i="1" dirty="0"/>
              <a:t>firewall</a:t>
            </a:r>
            <a:r>
              <a:rPr lang="en-IN" dirty="0"/>
              <a:t>. A firewall creates a protection boundary between the organization’s intranet and the rest of the Internet. </a:t>
            </a:r>
          </a:p>
          <a:p>
            <a:pPr algn="just"/>
            <a:r>
              <a:rPr lang="en-IN" dirty="0"/>
              <a:t>The purpose of the firewall is to protect the resources in all of the computers inside the organization from access by external users or processes and to control the use of resources outside the firewall by users inside the organization.</a:t>
            </a:r>
          </a:p>
          <a:p>
            <a:pPr algn="just"/>
            <a:r>
              <a:rPr lang="en-IN" dirty="0"/>
              <a:t>A firewall runs on a gateway – a computer that stands at the network entry point to an organization’s intranet. The firewall receives and filters all of the messages travelling into and out of an organization. It is configured according to the organization’s security policy to allow certain incoming and outgoing messages to pass through it and to reject all others.</a:t>
            </a:r>
          </a:p>
        </p:txBody>
      </p:sp>
    </p:spTree>
    <p:extLst>
      <p:ext uri="{BB962C8B-B14F-4D97-AF65-F5344CB8AC3E}">
        <p14:creationId xmlns:p14="http://schemas.microsoft.com/office/powerpoint/2010/main" val="1881414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6915"/>
          </a:xfrm>
        </p:spPr>
        <p:txBody>
          <a:bodyPr/>
          <a:lstStyle/>
          <a:p>
            <a:r>
              <a:rPr lang="en-IN" b="1" dirty="0"/>
              <a:t>4. Security (cont.)</a:t>
            </a:r>
            <a:endParaRPr lang="en-IN" dirty="0"/>
          </a:p>
        </p:txBody>
      </p:sp>
      <p:sp>
        <p:nvSpPr>
          <p:cNvPr id="3" name="Content Placeholder 2"/>
          <p:cNvSpPr>
            <a:spLocks noGrp="1"/>
          </p:cNvSpPr>
          <p:nvPr>
            <p:ph idx="1"/>
          </p:nvPr>
        </p:nvSpPr>
        <p:spPr>
          <a:xfrm>
            <a:off x="838200" y="1234440"/>
            <a:ext cx="10515600" cy="4942523"/>
          </a:xfrm>
        </p:spPr>
        <p:txBody>
          <a:bodyPr>
            <a:normAutofit lnSpcReduction="10000"/>
          </a:bodyPr>
          <a:lstStyle/>
          <a:p>
            <a:pPr algn="just"/>
            <a:r>
              <a:rPr lang="en-IN" dirty="0"/>
              <a:t>To enable distributed applications to move beyond the restrictions imposed by firewalls there is a need to produce a secure network environment in which a wide range of distributed applications can be deployed, with end-to-end authentication, privacy and security. </a:t>
            </a:r>
          </a:p>
          <a:p>
            <a:pPr algn="just"/>
            <a:r>
              <a:rPr lang="en-IN" dirty="0"/>
              <a:t>This finer-grained and more flexible form of security can be achieved through the use of cryptographic techniques.</a:t>
            </a:r>
          </a:p>
          <a:p>
            <a:pPr algn="just"/>
            <a:r>
              <a:rPr lang="en-IN" dirty="0"/>
              <a:t>It is usually applied at a level above the communication subsystem.</a:t>
            </a:r>
          </a:p>
          <a:p>
            <a:pPr algn="just"/>
            <a:r>
              <a:rPr lang="en-IN" dirty="0"/>
              <a:t>Exceptions include the need to protect network components such as routers against unauthorized interference.</a:t>
            </a:r>
          </a:p>
          <a:p>
            <a:pPr algn="just"/>
            <a:r>
              <a:rPr lang="en-IN" dirty="0"/>
              <a:t>The need for secure links to mobile devices and other external nodes to enable them to participate in a secure intranet – the </a:t>
            </a:r>
            <a:r>
              <a:rPr lang="en-IN" i="1" dirty="0"/>
              <a:t>virtual private network </a:t>
            </a:r>
            <a:r>
              <a:rPr lang="en-IN" dirty="0"/>
              <a:t>(VPN) concept.</a:t>
            </a:r>
          </a:p>
        </p:txBody>
      </p:sp>
    </p:spTree>
    <p:extLst>
      <p:ext uri="{BB962C8B-B14F-4D97-AF65-F5344CB8AC3E}">
        <p14:creationId xmlns:p14="http://schemas.microsoft.com/office/powerpoint/2010/main" val="3966494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Security (cont.)</a:t>
            </a:r>
            <a:endParaRPr lang="en-US" dirty="0"/>
          </a:p>
        </p:txBody>
      </p:sp>
      <p:sp>
        <p:nvSpPr>
          <p:cNvPr id="3" name="Content Placeholder 2"/>
          <p:cNvSpPr>
            <a:spLocks noGrp="1"/>
          </p:cNvSpPr>
          <p:nvPr>
            <p:ph idx="1"/>
          </p:nvPr>
        </p:nvSpPr>
        <p:spPr/>
        <p:txBody>
          <a:bodyPr/>
          <a:lstStyle/>
          <a:p>
            <a:r>
              <a:rPr lang="en-US" dirty="0"/>
              <a:t>A Virtual Private Network (VPN) hides your IP address by letting the network redirect it through a specially configured remote server run by a VPN host. </a:t>
            </a:r>
          </a:p>
          <a:p>
            <a:r>
              <a:rPr lang="en-US" dirty="0"/>
              <a:t>If you surf online with a VPN, the VPN server becomes the source of your data. </a:t>
            </a:r>
          </a:p>
          <a:p>
            <a:r>
              <a:rPr lang="en-US" dirty="0"/>
              <a:t>Your Internet Service Provider (ISP) and other third parties cannot see which websites you visit or what data you send and receive online.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3115"/>
          </a:xfrm>
        </p:spPr>
        <p:txBody>
          <a:bodyPr/>
          <a:lstStyle/>
          <a:p>
            <a:r>
              <a:rPr lang="en-IN" b="1" dirty="0"/>
              <a:t>5. Mobility</a:t>
            </a:r>
          </a:p>
        </p:txBody>
      </p:sp>
      <p:sp>
        <p:nvSpPr>
          <p:cNvPr id="3" name="Content Placeholder 2"/>
          <p:cNvSpPr>
            <a:spLocks noGrp="1"/>
          </p:cNvSpPr>
          <p:nvPr>
            <p:ph idx="1"/>
          </p:nvPr>
        </p:nvSpPr>
        <p:spPr>
          <a:xfrm>
            <a:off x="838200" y="1158240"/>
            <a:ext cx="10515600" cy="5018723"/>
          </a:xfrm>
        </p:spPr>
        <p:txBody>
          <a:bodyPr>
            <a:normAutofit/>
          </a:bodyPr>
          <a:lstStyle/>
          <a:p>
            <a:pPr algn="just"/>
            <a:r>
              <a:rPr lang="en-IN" dirty="0"/>
              <a:t>Mobile devices such as laptop computers and Internet-capable mobile phones are moved frequently between locations and reconnected at convenient network connection points or even used while on the move. </a:t>
            </a:r>
          </a:p>
          <a:p>
            <a:pPr algn="just"/>
            <a:r>
              <a:rPr lang="en-IN" dirty="0"/>
              <a:t>Wireless networks provide connectivity to such devices, but the addressing and routing schemes of the Internet were developed before the advent of these mobile devices and are not well adapted to their need for intermittent connection to many different subnets.</a:t>
            </a:r>
          </a:p>
          <a:p>
            <a:pPr algn="just"/>
            <a:r>
              <a:rPr lang="en-IN" dirty="0"/>
              <a:t>The Internet’s mechanisms have been adapted and extended to support mobility, but the expected future growth in the use of mobile devices will demand further development.</a:t>
            </a:r>
          </a:p>
        </p:txBody>
      </p:sp>
    </p:spTree>
    <p:extLst>
      <p:ext uri="{BB962C8B-B14F-4D97-AF65-F5344CB8AC3E}">
        <p14:creationId xmlns:p14="http://schemas.microsoft.com/office/powerpoint/2010/main" val="2227738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IN" b="1" dirty="0"/>
              <a:t>6. Quality of Service</a:t>
            </a:r>
          </a:p>
        </p:txBody>
      </p:sp>
      <p:sp>
        <p:nvSpPr>
          <p:cNvPr id="3" name="Content Placeholder 2"/>
          <p:cNvSpPr>
            <a:spLocks noGrp="1"/>
          </p:cNvSpPr>
          <p:nvPr>
            <p:ph idx="1"/>
          </p:nvPr>
        </p:nvSpPr>
        <p:spPr>
          <a:xfrm>
            <a:off x="838200" y="1143000"/>
            <a:ext cx="10515600" cy="5033963"/>
          </a:xfrm>
        </p:spPr>
        <p:txBody>
          <a:bodyPr>
            <a:normAutofit/>
          </a:bodyPr>
          <a:lstStyle/>
          <a:p>
            <a:pPr algn="just"/>
            <a:r>
              <a:rPr lang="en-IN" dirty="0"/>
              <a:t>The ability to meet deadlines when transmitting and processing streams of real-time multimedia data. </a:t>
            </a:r>
          </a:p>
          <a:p>
            <a:pPr algn="just"/>
            <a:r>
              <a:rPr lang="en-IN" dirty="0"/>
              <a:t>This imposes major new requirements on computer networks.</a:t>
            </a:r>
          </a:p>
          <a:p>
            <a:pPr algn="just"/>
            <a:r>
              <a:rPr lang="en-IN" dirty="0"/>
              <a:t> Applications that transmit multimedia data require guaranteed bandwidth and bounded latencies for the communication channels that they use. </a:t>
            </a:r>
          </a:p>
          <a:p>
            <a:pPr algn="just"/>
            <a:r>
              <a:rPr lang="en-IN" dirty="0"/>
              <a:t>Some applications vary their demands dynamically and specify both a minimum acceptable quality of service and a desired optimum.</a:t>
            </a:r>
          </a:p>
        </p:txBody>
      </p:sp>
    </p:spTree>
    <p:extLst>
      <p:ext uri="{BB962C8B-B14F-4D97-AF65-F5344CB8AC3E}">
        <p14:creationId xmlns:p14="http://schemas.microsoft.com/office/powerpoint/2010/main" val="3233375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IN" b="1" dirty="0"/>
              <a:t>7. Multicasting</a:t>
            </a:r>
          </a:p>
        </p:txBody>
      </p:sp>
      <p:sp>
        <p:nvSpPr>
          <p:cNvPr id="3" name="Content Placeholder 2"/>
          <p:cNvSpPr>
            <a:spLocks noGrp="1"/>
          </p:cNvSpPr>
          <p:nvPr>
            <p:ph idx="1"/>
          </p:nvPr>
        </p:nvSpPr>
        <p:spPr>
          <a:xfrm>
            <a:off x="838200" y="1325880"/>
            <a:ext cx="10515600" cy="4851083"/>
          </a:xfrm>
        </p:spPr>
        <p:txBody>
          <a:bodyPr/>
          <a:lstStyle/>
          <a:p>
            <a:pPr algn="just"/>
            <a:r>
              <a:rPr lang="en-IN" dirty="0"/>
              <a:t>Most communication in distributed systems are between pairs of processes, but there often is also a need for one-to-many communication. </a:t>
            </a:r>
          </a:p>
          <a:p>
            <a:pPr algn="just"/>
            <a:r>
              <a:rPr lang="en-IN" dirty="0"/>
              <a:t>While this can be simulated by </a:t>
            </a:r>
            <a:r>
              <a:rPr lang="en-IN" i="1" dirty="0"/>
              <a:t>sends </a:t>
            </a:r>
            <a:r>
              <a:rPr lang="en-IN" dirty="0"/>
              <a:t>to several destinations, that is more costly than necessary and may not exhibit the fault-tolerance characteristics required by applications. </a:t>
            </a:r>
          </a:p>
        </p:txBody>
      </p:sp>
    </p:spTree>
    <p:extLst>
      <p:ext uri="{BB962C8B-B14F-4D97-AF65-F5344CB8AC3E}">
        <p14:creationId xmlns:p14="http://schemas.microsoft.com/office/powerpoint/2010/main" val="235805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005"/>
            <a:ext cx="10515600" cy="884555"/>
          </a:xfrm>
        </p:spPr>
        <p:txBody>
          <a:bodyPr/>
          <a:lstStyle/>
          <a:p>
            <a:r>
              <a:rPr lang="en-IN" b="1" dirty="0">
                <a:latin typeface="+mn-lt"/>
              </a:rPr>
              <a:t>Introduction</a:t>
            </a:r>
          </a:p>
        </p:txBody>
      </p:sp>
      <p:sp>
        <p:nvSpPr>
          <p:cNvPr id="3" name="Content Placeholder 2"/>
          <p:cNvSpPr>
            <a:spLocks noGrp="1"/>
          </p:cNvSpPr>
          <p:nvPr>
            <p:ph idx="1"/>
          </p:nvPr>
        </p:nvSpPr>
        <p:spPr>
          <a:xfrm>
            <a:off x="838200" y="1051560"/>
            <a:ext cx="10515600" cy="5125403"/>
          </a:xfrm>
        </p:spPr>
        <p:txBody>
          <a:bodyPr>
            <a:normAutofit lnSpcReduction="10000"/>
          </a:bodyPr>
          <a:lstStyle/>
          <a:p>
            <a:pPr algn="just"/>
            <a:r>
              <a:rPr lang="en-IN" dirty="0"/>
              <a:t>Distributed systems use local area networks, wide area networks and internetworks for communication.</a:t>
            </a:r>
          </a:p>
          <a:p>
            <a:pPr algn="just"/>
            <a:r>
              <a:rPr lang="en-IN" dirty="0"/>
              <a:t>The performance, reliability, scalability, mobility and quality of service characteristics of the underlying networks impact the behaviour of distributed systems and hence affect their design. </a:t>
            </a:r>
          </a:p>
          <a:p>
            <a:pPr algn="just"/>
            <a:r>
              <a:rPr lang="en-IN" dirty="0"/>
              <a:t>Changes in user requirements have resulted in the emergence of wireless networks and of high-performance networks with quality of service guarantees.</a:t>
            </a:r>
          </a:p>
          <a:p>
            <a:pPr algn="just"/>
            <a:r>
              <a:rPr lang="en-IN" dirty="0"/>
              <a:t>The networks used in distributed systems are built from a variety of transmission media, including wire, cable, fibre and wireless channels; hardware devices, including routers, switches, bridges, hubs, repeaters and network interfaces; and software components, including protocol stacks, communication handlers and drivers. </a:t>
            </a:r>
          </a:p>
          <a:p>
            <a:pPr algn="just"/>
            <a:endParaRPr lang="en-IN" dirty="0"/>
          </a:p>
        </p:txBody>
      </p:sp>
    </p:spTree>
    <p:extLst>
      <p:ext uri="{BB962C8B-B14F-4D97-AF65-F5344CB8AC3E}">
        <p14:creationId xmlns:p14="http://schemas.microsoft.com/office/powerpoint/2010/main" val="280194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0235"/>
          </a:xfrm>
        </p:spPr>
        <p:txBody>
          <a:bodyPr>
            <a:normAutofit fontScale="90000"/>
          </a:bodyPr>
          <a:lstStyle/>
          <a:p>
            <a:r>
              <a:rPr lang="en-IN" b="1" dirty="0"/>
              <a:t>Types of Network</a:t>
            </a:r>
          </a:p>
        </p:txBody>
      </p:sp>
      <p:sp>
        <p:nvSpPr>
          <p:cNvPr id="3" name="Content Placeholder 2"/>
          <p:cNvSpPr>
            <a:spLocks noGrp="1"/>
          </p:cNvSpPr>
          <p:nvPr>
            <p:ph idx="1"/>
          </p:nvPr>
        </p:nvSpPr>
        <p:spPr>
          <a:xfrm>
            <a:off x="838199" y="1097280"/>
            <a:ext cx="10813869" cy="5079683"/>
          </a:xfrm>
        </p:spPr>
        <p:txBody>
          <a:bodyPr>
            <a:normAutofit fontScale="92500"/>
          </a:bodyPr>
          <a:lstStyle/>
          <a:p>
            <a:pPr algn="just"/>
            <a:r>
              <a:rPr lang="en-IN" dirty="0"/>
              <a:t>The main types of network that are used to support distributed systems: </a:t>
            </a:r>
            <a:r>
              <a:rPr lang="en-IN" i="1" dirty="0"/>
              <a:t>personal area networks</a:t>
            </a:r>
            <a:r>
              <a:rPr lang="en-IN" dirty="0"/>
              <a:t>, </a:t>
            </a:r>
            <a:r>
              <a:rPr lang="en-IN" i="1" dirty="0"/>
              <a:t>local area networks</a:t>
            </a:r>
            <a:r>
              <a:rPr lang="en-IN" dirty="0"/>
              <a:t>, </a:t>
            </a:r>
            <a:r>
              <a:rPr lang="en-IN" i="1" dirty="0"/>
              <a:t>wide area networks</a:t>
            </a:r>
            <a:r>
              <a:rPr lang="en-IN" dirty="0"/>
              <a:t>, </a:t>
            </a:r>
            <a:r>
              <a:rPr lang="en-IN" i="1" dirty="0"/>
              <a:t>metropolitan area networks </a:t>
            </a:r>
            <a:r>
              <a:rPr lang="en-IN" dirty="0"/>
              <a:t>and the wireless variants of them.</a:t>
            </a:r>
          </a:p>
          <a:p>
            <a:pPr algn="just"/>
            <a:r>
              <a:rPr lang="en-IN" i="1" dirty="0"/>
              <a:t>Internetworks </a:t>
            </a:r>
            <a:r>
              <a:rPr lang="en-IN" dirty="0"/>
              <a:t>such as the Internet are constructed from networks of all these types.</a:t>
            </a:r>
          </a:p>
          <a:p>
            <a:pPr algn="just"/>
            <a:r>
              <a:rPr lang="en-IN" dirty="0"/>
              <a:t>Some of the names used to refer to types of networks are confusing because they seem to refer to the physical extent (local area, wide area), but they also identify physical transmission technologies and low-level protocols. </a:t>
            </a:r>
          </a:p>
          <a:p>
            <a:pPr algn="just"/>
            <a:r>
              <a:rPr lang="en-IN" dirty="0"/>
              <a:t>These are different for local and wide area networks, although some network technologies, such as ATM (Asynchronous Transfer Mode), are suitable for both local and wide area applications and some wireless networks also support local and metropolitan area transmission.</a:t>
            </a:r>
          </a:p>
        </p:txBody>
      </p:sp>
    </p:spTree>
    <p:extLst>
      <p:ext uri="{BB962C8B-B14F-4D97-AF65-F5344CB8AC3E}">
        <p14:creationId xmlns:p14="http://schemas.microsoft.com/office/powerpoint/2010/main" val="599443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8460"/>
          </a:xfrm>
        </p:spPr>
        <p:txBody>
          <a:bodyPr/>
          <a:lstStyle/>
          <a:p>
            <a:r>
              <a:rPr lang="en-IN" b="1" dirty="0"/>
              <a:t>Types of Network (cont.)</a:t>
            </a:r>
            <a:endParaRPr lang="en-IN" dirty="0"/>
          </a:p>
        </p:txBody>
      </p:sp>
      <p:sp>
        <p:nvSpPr>
          <p:cNvPr id="3" name="Content Placeholder 2"/>
          <p:cNvSpPr>
            <a:spLocks noGrp="1"/>
          </p:cNvSpPr>
          <p:nvPr>
            <p:ph idx="1"/>
          </p:nvPr>
        </p:nvSpPr>
        <p:spPr>
          <a:xfrm>
            <a:off x="838200" y="1213946"/>
            <a:ext cx="10515600" cy="4963017"/>
          </a:xfrm>
        </p:spPr>
        <p:txBody>
          <a:bodyPr/>
          <a:lstStyle/>
          <a:p>
            <a:pPr algn="just"/>
            <a:r>
              <a:rPr lang="en-IN" dirty="0"/>
              <a:t>We refer to networks that are composed of many interconnected networks, integrated to provide a single data communication medium, as internetworks. </a:t>
            </a:r>
          </a:p>
          <a:p>
            <a:pPr algn="just"/>
            <a:r>
              <a:rPr lang="en-IN" dirty="0"/>
              <a:t>The Internet is the prototypical internetwork; it is composed of millions of local, metropolitan and wide area networks.</a:t>
            </a:r>
          </a:p>
        </p:txBody>
      </p:sp>
    </p:spTree>
    <p:extLst>
      <p:ext uri="{BB962C8B-B14F-4D97-AF65-F5344CB8AC3E}">
        <p14:creationId xmlns:p14="http://schemas.microsoft.com/office/powerpoint/2010/main" val="3760173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Network (cont.)</a:t>
            </a:r>
            <a:endParaRPr lang="en-IN" dirty="0"/>
          </a:p>
        </p:txBody>
      </p:sp>
      <p:sp>
        <p:nvSpPr>
          <p:cNvPr id="3" name="Content Placeholder 2"/>
          <p:cNvSpPr>
            <a:spLocks noGrp="1"/>
          </p:cNvSpPr>
          <p:nvPr>
            <p:ph idx="1"/>
          </p:nvPr>
        </p:nvSpPr>
        <p:spPr/>
        <p:txBody>
          <a:bodyPr>
            <a:normAutofit/>
          </a:bodyPr>
          <a:lstStyle/>
          <a:p>
            <a:pPr marL="685800" lvl="2" algn="just">
              <a:spcBef>
                <a:spcPts val="1000"/>
              </a:spcBef>
            </a:pPr>
            <a:r>
              <a:rPr lang="en-IN" sz="2600" dirty="0"/>
              <a:t>Personal area networks (PANs)</a:t>
            </a:r>
          </a:p>
          <a:p>
            <a:pPr marL="685800" lvl="2" algn="just">
              <a:spcBef>
                <a:spcPts val="1000"/>
              </a:spcBef>
            </a:pPr>
            <a:r>
              <a:rPr lang="en-IN" sz="2600" dirty="0"/>
              <a:t>Local area networks (LANs)</a:t>
            </a:r>
          </a:p>
          <a:p>
            <a:pPr marL="685800" lvl="2" algn="just">
              <a:spcBef>
                <a:spcPts val="1000"/>
              </a:spcBef>
            </a:pPr>
            <a:r>
              <a:rPr lang="en-IN" sz="2600" dirty="0"/>
              <a:t>Wide area networks (WANs)</a:t>
            </a:r>
          </a:p>
          <a:p>
            <a:pPr marL="685800" lvl="2" algn="just">
              <a:spcBef>
                <a:spcPts val="1000"/>
              </a:spcBef>
            </a:pPr>
            <a:r>
              <a:rPr lang="en-IN" sz="2600" dirty="0"/>
              <a:t>Metropolitan area networks (MANs)</a:t>
            </a:r>
          </a:p>
          <a:p>
            <a:pPr marL="685800" lvl="2" algn="just">
              <a:spcBef>
                <a:spcPts val="1000"/>
              </a:spcBef>
            </a:pPr>
            <a:r>
              <a:rPr lang="en-IN" sz="2600" dirty="0"/>
              <a:t>Wireless local area networks (WLANs)</a:t>
            </a:r>
          </a:p>
          <a:p>
            <a:pPr marL="685800" lvl="2" algn="just">
              <a:spcBef>
                <a:spcPts val="1000"/>
              </a:spcBef>
            </a:pPr>
            <a:r>
              <a:rPr lang="en-IN" sz="2600" dirty="0"/>
              <a:t>Wireless metropolitan area networks (WMANs)</a:t>
            </a:r>
          </a:p>
          <a:p>
            <a:pPr marL="685800" lvl="2" algn="just">
              <a:spcBef>
                <a:spcPts val="1000"/>
              </a:spcBef>
            </a:pPr>
            <a:r>
              <a:rPr lang="en-IN" sz="2600" dirty="0"/>
              <a:t>Wireless wide area networks (WWANs)</a:t>
            </a:r>
          </a:p>
          <a:p>
            <a:pPr marL="685800" lvl="2" algn="just">
              <a:spcBef>
                <a:spcPts val="1000"/>
              </a:spcBef>
            </a:pPr>
            <a:r>
              <a:rPr lang="en-IN" sz="2600" dirty="0"/>
              <a:t>Internetworks</a:t>
            </a:r>
          </a:p>
          <a:p>
            <a:endParaRPr lang="en-IN" sz="2600" dirty="0"/>
          </a:p>
        </p:txBody>
      </p:sp>
    </p:spTree>
    <p:extLst>
      <p:ext uri="{BB962C8B-B14F-4D97-AF65-F5344CB8AC3E}">
        <p14:creationId xmlns:p14="http://schemas.microsoft.com/office/powerpoint/2010/main" val="4164536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4944"/>
          </a:xfrm>
        </p:spPr>
        <p:txBody>
          <a:bodyPr>
            <a:normAutofit fontScale="90000"/>
          </a:bodyPr>
          <a:lstStyle/>
          <a:p>
            <a:r>
              <a:rPr lang="en-IN" b="1" dirty="0"/>
              <a:t>Personal area networks (PANs)</a:t>
            </a:r>
            <a:br>
              <a:rPr lang="en-IN" b="1" dirty="0"/>
            </a:br>
            <a:endParaRPr lang="en-IN" b="1" dirty="0"/>
          </a:p>
        </p:txBody>
      </p:sp>
      <p:sp>
        <p:nvSpPr>
          <p:cNvPr id="3" name="Content Placeholder 2"/>
          <p:cNvSpPr>
            <a:spLocks noGrp="1"/>
          </p:cNvSpPr>
          <p:nvPr>
            <p:ph idx="1"/>
          </p:nvPr>
        </p:nvSpPr>
        <p:spPr>
          <a:xfrm>
            <a:off x="838200" y="1103586"/>
            <a:ext cx="10515600" cy="5073377"/>
          </a:xfrm>
        </p:spPr>
        <p:txBody>
          <a:bodyPr>
            <a:normAutofit/>
          </a:bodyPr>
          <a:lstStyle/>
          <a:p>
            <a:pPr algn="just"/>
            <a:r>
              <a:rPr lang="en-IN" dirty="0"/>
              <a:t>PANs are a subcategory of local networks in which the various digital devices carried by a user are connected by a low-cost, low-energy network. </a:t>
            </a:r>
          </a:p>
          <a:p>
            <a:pPr algn="just"/>
            <a:r>
              <a:rPr lang="en-IN" dirty="0"/>
              <a:t>Wired PANs are not of much significance because few users wish to be encumbered by a network of wires on their person, but wireless personal area networks (WPANs) are of increasing importance due to the number of personal devices such as mobile phones, tablets, digital cameras, music players and so on that are now carried by many people. </a:t>
            </a:r>
          </a:p>
          <a:p>
            <a:pPr algn="just"/>
            <a:r>
              <a:rPr lang="en-IN" dirty="0"/>
              <a:t>An example of WPAN is Bluetooth.</a:t>
            </a:r>
          </a:p>
        </p:txBody>
      </p:sp>
    </p:spTree>
    <p:extLst>
      <p:ext uri="{BB962C8B-B14F-4D97-AF65-F5344CB8AC3E}">
        <p14:creationId xmlns:p14="http://schemas.microsoft.com/office/powerpoint/2010/main" val="4004520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9991"/>
          </a:xfrm>
        </p:spPr>
        <p:txBody>
          <a:bodyPr/>
          <a:lstStyle/>
          <a:p>
            <a:r>
              <a:rPr lang="en-IN" b="1" dirty="0"/>
              <a:t>Local area networks (LANs)</a:t>
            </a:r>
          </a:p>
        </p:txBody>
      </p:sp>
      <p:sp>
        <p:nvSpPr>
          <p:cNvPr id="3" name="Content Placeholder 2"/>
          <p:cNvSpPr>
            <a:spLocks noGrp="1"/>
          </p:cNvSpPr>
          <p:nvPr>
            <p:ph idx="1"/>
          </p:nvPr>
        </p:nvSpPr>
        <p:spPr>
          <a:xfrm>
            <a:off x="838200" y="1135118"/>
            <a:ext cx="10515600" cy="5328744"/>
          </a:xfrm>
        </p:spPr>
        <p:txBody>
          <a:bodyPr>
            <a:normAutofit lnSpcReduction="10000"/>
          </a:bodyPr>
          <a:lstStyle/>
          <a:p>
            <a:pPr algn="just"/>
            <a:r>
              <a:rPr lang="en-IN" dirty="0"/>
              <a:t>LANs carry messages at relatively high speeds between computers connected by a single communication medium, such as twisted copper wire, coaxial cable or optical fibre. </a:t>
            </a:r>
          </a:p>
          <a:p>
            <a:pPr algn="just"/>
            <a:r>
              <a:rPr lang="en-IN" dirty="0"/>
              <a:t>A </a:t>
            </a:r>
            <a:r>
              <a:rPr lang="en-IN" i="1" dirty="0"/>
              <a:t>segment </a:t>
            </a:r>
            <a:r>
              <a:rPr lang="en-IN" dirty="0"/>
              <a:t>is a section of cable that serves a department or a floor of a building and may have many computers attached. No routing of messages is required within a segment, since the medium provides direct connections between all of the computers connected to it. </a:t>
            </a:r>
          </a:p>
          <a:p>
            <a:pPr algn="just"/>
            <a:r>
              <a:rPr lang="en-IN" dirty="0"/>
              <a:t>The total system bandwidth is shared between the computers connected to a segment. Larger local networks, such as those that serve a campus or an office building, are composed of many segments interconnected by switches or hubs.</a:t>
            </a:r>
          </a:p>
          <a:p>
            <a:pPr algn="just"/>
            <a:r>
              <a:rPr lang="en-IN" dirty="0"/>
              <a:t>In local area networks, the total system bandwidth is high and latency is low, except when message traffic is very high.</a:t>
            </a:r>
          </a:p>
          <a:p>
            <a:pPr algn="just"/>
            <a:endParaRPr lang="en-IN" dirty="0"/>
          </a:p>
        </p:txBody>
      </p:sp>
    </p:spTree>
    <p:extLst>
      <p:ext uri="{BB962C8B-B14F-4D97-AF65-F5344CB8AC3E}">
        <p14:creationId xmlns:p14="http://schemas.microsoft.com/office/powerpoint/2010/main" val="3267209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9274"/>
          </a:xfrm>
        </p:spPr>
        <p:txBody>
          <a:bodyPr>
            <a:normAutofit fontScale="90000"/>
          </a:bodyPr>
          <a:lstStyle/>
          <a:p>
            <a:r>
              <a:rPr lang="en-IN" b="1" dirty="0"/>
              <a:t>Local area networks (LANs) (cont.)</a:t>
            </a:r>
          </a:p>
        </p:txBody>
      </p:sp>
      <p:sp>
        <p:nvSpPr>
          <p:cNvPr id="3" name="Content Placeholder 2"/>
          <p:cNvSpPr>
            <a:spLocks noGrp="1"/>
          </p:cNvSpPr>
          <p:nvPr>
            <p:ph idx="1"/>
          </p:nvPr>
        </p:nvSpPr>
        <p:spPr>
          <a:xfrm>
            <a:off x="838200" y="1024760"/>
            <a:ext cx="10515600" cy="5407571"/>
          </a:xfrm>
        </p:spPr>
        <p:txBody>
          <a:bodyPr>
            <a:noAutofit/>
          </a:bodyPr>
          <a:lstStyle/>
          <a:p>
            <a:pPr algn="just"/>
            <a:r>
              <a:rPr lang="en-IN" sz="2650" dirty="0"/>
              <a:t>Several local area technologies were developed in the 1970s including Ethernet, token rings and slotted rings. Each provides an effective and high-performance solution, but Ethernet emerged as the dominant technology for wired local area networks. It was originally produced in the early 1970s with a bandwidth of 10 Mbps (million bits per second) and extended to 100 Mbps, 1000 Mbps (1 gigabit per second) and 10 </a:t>
            </a:r>
            <a:r>
              <a:rPr lang="en-IN" sz="2650" dirty="0" err="1"/>
              <a:t>Gbps</a:t>
            </a:r>
            <a:r>
              <a:rPr lang="en-IN" sz="2650" dirty="0"/>
              <a:t> versions more recently.</a:t>
            </a:r>
          </a:p>
          <a:p>
            <a:pPr algn="just"/>
            <a:r>
              <a:rPr lang="en-IN" sz="2650" dirty="0"/>
              <a:t>Their performance is generally adequate for the implementation of distributed systems and applications. Ethernet technology lacks the latency and bandwidth guarantees needed by many multimedia applications. ATM networks were developed to fill this gap, but their cost has inhibited their adoption in local area applications. Instead, high-speed Ethernets have been deployed in a switched mode that overcomes these drawbacks to a significant degree, though not as effectively as ATM.</a:t>
            </a:r>
          </a:p>
        </p:txBody>
      </p:sp>
    </p:spTree>
    <p:extLst>
      <p:ext uri="{BB962C8B-B14F-4D97-AF65-F5344CB8AC3E}">
        <p14:creationId xmlns:p14="http://schemas.microsoft.com/office/powerpoint/2010/main" val="2485771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3413"/>
          </a:xfrm>
        </p:spPr>
        <p:txBody>
          <a:bodyPr/>
          <a:lstStyle/>
          <a:p>
            <a:r>
              <a:rPr lang="en-IN" b="1" dirty="0"/>
              <a:t>Wide area networks (WANs)</a:t>
            </a:r>
            <a:endParaRPr lang="en-IN" dirty="0"/>
          </a:p>
        </p:txBody>
      </p:sp>
      <p:sp>
        <p:nvSpPr>
          <p:cNvPr id="3" name="Content Placeholder 2"/>
          <p:cNvSpPr>
            <a:spLocks noGrp="1"/>
          </p:cNvSpPr>
          <p:nvPr>
            <p:ph idx="1"/>
          </p:nvPr>
        </p:nvSpPr>
        <p:spPr>
          <a:xfrm>
            <a:off x="838200" y="1308538"/>
            <a:ext cx="10515600" cy="4868425"/>
          </a:xfrm>
        </p:spPr>
        <p:txBody>
          <a:bodyPr>
            <a:normAutofit/>
          </a:bodyPr>
          <a:lstStyle/>
          <a:p>
            <a:pPr algn="just"/>
            <a:r>
              <a:rPr lang="en-IN" dirty="0"/>
              <a:t>WANs carry messages at lower speeds between nodes that are often in different organizations and may be separated by large distances. They may be located in different cities, countries or continents. The communication medium is a set of communication circuits linking a set of dedicated computers called </a:t>
            </a:r>
            <a:r>
              <a:rPr lang="en-IN" i="1" dirty="0"/>
              <a:t>routers.</a:t>
            </a:r>
          </a:p>
          <a:p>
            <a:pPr algn="just"/>
            <a:r>
              <a:rPr lang="en-IN" dirty="0"/>
              <a:t>They manage the communication network and route messages or packets to their destinations. In most networks, the routing operations introduce a delay at each point in the route, so the total latency for the transmission of a message depends on the route that it follows and the traffic loads in the various network segments that it traverses.</a:t>
            </a:r>
          </a:p>
        </p:txBody>
      </p:sp>
    </p:spTree>
    <p:extLst>
      <p:ext uri="{BB962C8B-B14F-4D97-AF65-F5344CB8AC3E}">
        <p14:creationId xmlns:p14="http://schemas.microsoft.com/office/powerpoint/2010/main" val="2819011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0709"/>
          </a:xfrm>
        </p:spPr>
        <p:txBody>
          <a:bodyPr/>
          <a:lstStyle/>
          <a:p>
            <a:r>
              <a:rPr lang="en-IN" b="1" dirty="0"/>
              <a:t>Wide area networks (WANs) (cont.)</a:t>
            </a:r>
            <a:endParaRPr lang="en-IN" dirty="0"/>
          </a:p>
        </p:txBody>
      </p:sp>
      <p:sp>
        <p:nvSpPr>
          <p:cNvPr id="3" name="Content Placeholder 2"/>
          <p:cNvSpPr>
            <a:spLocks noGrp="1"/>
          </p:cNvSpPr>
          <p:nvPr>
            <p:ph idx="1"/>
          </p:nvPr>
        </p:nvSpPr>
        <p:spPr>
          <a:xfrm>
            <a:off x="838200" y="1355834"/>
            <a:ext cx="10515600" cy="4821129"/>
          </a:xfrm>
        </p:spPr>
        <p:txBody>
          <a:bodyPr>
            <a:normAutofit/>
          </a:bodyPr>
          <a:lstStyle/>
          <a:p>
            <a:pPr algn="just"/>
            <a:r>
              <a:rPr lang="en-IN" dirty="0"/>
              <a:t>In current networks these latencies can be as high as 0.1 to 0.5 seconds. The speed of electronic signals in most media is close to the speed of light, and this sets a lower bound on the transmission latency for long-distance networks. For example, the propagation delay for a signal to travel from Europe to Australia via a terrestrial link is approximately 0.13 seconds and signals via a geostationary satellite between any two points on the Earth’s surface are subject to a delay of approximately 0.20 seconds.</a:t>
            </a:r>
          </a:p>
          <a:p>
            <a:pPr algn="just"/>
            <a:r>
              <a:rPr lang="en-IN" dirty="0"/>
              <a:t>Bandwidths available across the Internet also vary widely. Speeds of up to 600 Mbps are commonly available, but speeds of 1–10 Mbps are more typically experienced for bulk transfers of data.</a:t>
            </a:r>
          </a:p>
        </p:txBody>
      </p:sp>
    </p:spTree>
    <p:extLst>
      <p:ext uri="{BB962C8B-B14F-4D97-AF65-F5344CB8AC3E}">
        <p14:creationId xmlns:p14="http://schemas.microsoft.com/office/powerpoint/2010/main" val="1439292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5758"/>
          </a:xfrm>
        </p:spPr>
        <p:txBody>
          <a:bodyPr/>
          <a:lstStyle/>
          <a:p>
            <a:r>
              <a:rPr lang="en-IN" b="1" dirty="0"/>
              <a:t>Metropolitan area networks (MANs)</a:t>
            </a:r>
            <a:endParaRPr lang="en-IN" dirty="0"/>
          </a:p>
        </p:txBody>
      </p:sp>
      <p:sp>
        <p:nvSpPr>
          <p:cNvPr id="3" name="Content Placeholder 2"/>
          <p:cNvSpPr>
            <a:spLocks noGrp="1"/>
          </p:cNvSpPr>
          <p:nvPr>
            <p:ph idx="1"/>
          </p:nvPr>
        </p:nvSpPr>
        <p:spPr>
          <a:xfrm>
            <a:off x="838200" y="1308538"/>
            <a:ext cx="10515600" cy="4981903"/>
          </a:xfrm>
        </p:spPr>
        <p:txBody>
          <a:bodyPr>
            <a:noAutofit/>
          </a:bodyPr>
          <a:lstStyle/>
          <a:p>
            <a:pPr algn="just"/>
            <a:r>
              <a:rPr lang="en-IN" dirty="0"/>
              <a:t>This type of network is based on the high-bandwidth copper and fibre optic cabling recently installed in some towns and cities for the transmission of video, voice and other data over distances of up to 50 kilometres. </a:t>
            </a:r>
          </a:p>
          <a:p>
            <a:pPr algn="just"/>
            <a:r>
              <a:rPr lang="en-IN" dirty="0"/>
              <a:t>The DSL (Digital Subscriber Line) and cable modem connections available in many countries.</a:t>
            </a:r>
          </a:p>
          <a:p>
            <a:pPr algn="just"/>
            <a:r>
              <a:rPr lang="en-IN" dirty="0"/>
              <a:t>The use of twisted copper wire for DSL subscriber connections limits the range to about 5.5 km from the switch.</a:t>
            </a:r>
          </a:p>
        </p:txBody>
      </p:sp>
    </p:spTree>
    <p:extLst>
      <p:ext uri="{BB962C8B-B14F-4D97-AF65-F5344CB8AC3E}">
        <p14:creationId xmlns:p14="http://schemas.microsoft.com/office/powerpoint/2010/main" val="915178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820"/>
          </a:xfrm>
        </p:spPr>
        <p:txBody>
          <a:bodyPr/>
          <a:lstStyle/>
          <a:p>
            <a:r>
              <a:rPr lang="en-IN" b="1" dirty="0"/>
              <a:t>Metropolitan area networks (MANs) (cont.)</a:t>
            </a:r>
            <a:endParaRPr lang="en-IN" dirty="0"/>
          </a:p>
        </p:txBody>
      </p:sp>
      <p:sp>
        <p:nvSpPr>
          <p:cNvPr id="3" name="Content Placeholder 2"/>
          <p:cNvSpPr>
            <a:spLocks noGrp="1"/>
          </p:cNvSpPr>
          <p:nvPr>
            <p:ph idx="1"/>
          </p:nvPr>
        </p:nvSpPr>
        <p:spPr>
          <a:xfrm>
            <a:off x="838200" y="1340069"/>
            <a:ext cx="10515600" cy="4836894"/>
          </a:xfrm>
        </p:spPr>
        <p:txBody>
          <a:bodyPr>
            <a:normAutofit/>
          </a:bodyPr>
          <a:lstStyle/>
          <a:p>
            <a:pPr algn="just"/>
            <a:r>
              <a:rPr lang="en-IN" dirty="0"/>
              <a:t>Cable modem connections use analogue signalling on cable television networks to achieve speeds of up to 15 Mbps over coaxial cable with greater range than DSL.</a:t>
            </a:r>
          </a:p>
          <a:p>
            <a:pPr algn="just"/>
            <a:r>
              <a:rPr lang="en-IN" dirty="0"/>
              <a:t>The term DSL actually represents a family of technologies, sometimes referred to as </a:t>
            </a:r>
            <a:r>
              <a:rPr lang="en-IN" dirty="0" err="1"/>
              <a:t>xDSL</a:t>
            </a:r>
            <a:r>
              <a:rPr lang="en-IN" dirty="0"/>
              <a:t> and including for example ADSL (or Asymmetric Digital Subscriber Line).</a:t>
            </a:r>
          </a:p>
          <a:p>
            <a:pPr algn="just"/>
            <a:r>
              <a:rPr lang="en-IN" dirty="0"/>
              <a:t>Latest developments include VDSL and VDSL2 (Very High Bit Rate DSL), which are capable of speeds of up to 100 Mbps and designed to support a range of multimedia traffic including High Definition TV (HDTV).</a:t>
            </a:r>
          </a:p>
        </p:txBody>
      </p:sp>
    </p:spTree>
    <p:extLst>
      <p:ext uri="{BB962C8B-B14F-4D97-AF65-F5344CB8AC3E}">
        <p14:creationId xmlns:p14="http://schemas.microsoft.com/office/powerpoint/2010/main" val="282641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
            <a:ext cx="10515600" cy="975995"/>
          </a:xfrm>
        </p:spPr>
        <p:txBody>
          <a:bodyPr/>
          <a:lstStyle/>
          <a:p>
            <a:r>
              <a:rPr lang="en-IN" b="1" dirty="0">
                <a:latin typeface="+mn-lt"/>
              </a:rPr>
              <a:t>Introduction (cont.)</a:t>
            </a:r>
          </a:p>
        </p:txBody>
      </p:sp>
      <p:sp>
        <p:nvSpPr>
          <p:cNvPr id="3" name="Content Placeholder 2"/>
          <p:cNvSpPr>
            <a:spLocks noGrp="1"/>
          </p:cNvSpPr>
          <p:nvPr>
            <p:ph idx="1"/>
          </p:nvPr>
        </p:nvSpPr>
        <p:spPr>
          <a:xfrm>
            <a:off x="838200" y="1097280"/>
            <a:ext cx="10515600" cy="5079683"/>
          </a:xfrm>
        </p:spPr>
        <p:txBody>
          <a:bodyPr>
            <a:normAutofit/>
          </a:bodyPr>
          <a:lstStyle/>
          <a:p>
            <a:pPr algn="just"/>
            <a:r>
              <a:rPr lang="en-IN" dirty="0"/>
              <a:t>The computers and other devices that use the network for communication purposes are referred to as hosts. </a:t>
            </a:r>
          </a:p>
          <a:p>
            <a:pPr algn="just"/>
            <a:r>
              <a:rPr lang="en-IN" dirty="0"/>
              <a:t>The term node is used to refer to any computer or switching device attached to a network.</a:t>
            </a:r>
          </a:p>
          <a:p>
            <a:pPr algn="just"/>
            <a:r>
              <a:rPr lang="en-IN" dirty="0"/>
              <a:t>The Internet is a single communication subsystem providing communication between all of the hosts that are connected to it. </a:t>
            </a:r>
          </a:p>
          <a:p>
            <a:pPr algn="just"/>
            <a:r>
              <a:rPr lang="en-IN" dirty="0"/>
              <a:t>The Internet is constructed from many subnets. </a:t>
            </a:r>
          </a:p>
          <a:p>
            <a:pPr algn="just"/>
            <a:r>
              <a:rPr lang="en-IN" dirty="0"/>
              <a:t>A subnet is a unit of routing (delivering data from one part of the Internet to another); it is a collection of nodes that can all be reached on the same physical network.</a:t>
            </a:r>
          </a:p>
          <a:p>
            <a:pPr algn="just"/>
            <a:endParaRPr lang="en-IN" dirty="0"/>
          </a:p>
        </p:txBody>
      </p:sp>
    </p:spTree>
    <p:extLst>
      <p:ext uri="{BB962C8B-B14F-4D97-AF65-F5344CB8AC3E}">
        <p14:creationId xmlns:p14="http://schemas.microsoft.com/office/powerpoint/2010/main" val="3858983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882"/>
          </a:xfrm>
        </p:spPr>
        <p:txBody>
          <a:bodyPr/>
          <a:lstStyle/>
          <a:p>
            <a:r>
              <a:rPr lang="en-IN" b="1" dirty="0"/>
              <a:t>Wireless local area networks (WLANs)</a:t>
            </a:r>
            <a:endParaRPr lang="en-IN" dirty="0"/>
          </a:p>
        </p:txBody>
      </p:sp>
      <p:sp>
        <p:nvSpPr>
          <p:cNvPr id="3" name="Content Placeholder 2"/>
          <p:cNvSpPr>
            <a:spLocks noGrp="1"/>
          </p:cNvSpPr>
          <p:nvPr>
            <p:ph idx="1"/>
          </p:nvPr>
        </p:nvSpPr>
        <p:spPr>
          <a:xfrm>
            <a:off x="838200" y="1277008"/>
            <a:ext cx="10515600" cy="4899955"/>
          </a:xfrm>
        </p:spPr>
        <p:txBody>
          <a:bodyPr/>
          <a:lstStyle/>
          <a:p>
            <a:pPr algn="just"/>
            <a:r>
              <a:rPr lang="en-IN" dirty="0"/>
              <a:t>WLANs are </a:t>
            </a:r>
            <a:r>
              <a:rPr lang="en-IN" b="1" dirty="0">
                <a:solidFill>
                  <a:schemeClr val="accent1">
                    <a:lumMod val="75000"/>
                  </a:schemeClr>
                </a:solidFill>
              </a:rPr>
              <a:t>designed for use in place of wired LANs </a:t>
            </a:r>
            <a:r>
              <a:rPr lang="en-IN" dirty="0"/>
              <a:t>to </a:t>
            </a:r>
            <a:r>
              <a:rPr lang="en-IN" b="1" dirty="0">
                <a:solidFill>
                  <a:schemeClr val="accent1">
                    <a:lumMod val="75000"/>
                  </a:schemeClr>
                </a:solidFill>
              </a:rPr>
              <a:t>provide connectivity for mobile devices</a:t>
            </a:r>
            <a:r>
              <a:rPr lang="en-IN" dirty="0"/>
              <a:t>, or simply to remove the need for a wired infrastructure to connect computers within homes and office buildings to each other and the Internet.</a:t>
            </a:r>
          </a:p>
          <a:p>
            <a:pPr algn="just"/>
            <a:r>
              <a:rPr lang="en-IN" dirty="0"/>
              <a:t>They are in widespread use in several variants of the IEEE 802.11 standard (</a:t>
            </a:r>
            <a:r>
              <a:rPr lang="en-IN" dirty="0" err="1"/>
              <a:t>WiFi</a:t>
            </a:r>
            <a:r>
              <a:rPr lang="en-IN" dirty="0"/>
              <a:t>), offering bandwidths of 10–100 Mbps over ranges up to 1.5 kilometres.</a:t>
            </a:r>
          </a:p>
        </p:txBody>
      </p:sp>
    </p:spTree>
    <p:extLst>
      <p:ext uri="{BB962C8B-B14F-4D97-AF65-F5344CB8AC3E}">
        <p14:creationId xmlns:p14="http://schemas.microsoft.com/office/powerpoint/2010/main" val="2051780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Wireless metropolitan area networks (WMANs)</a:t>
            </a:r>
            <a:endParaRPr lang="en-IN" dirty="0"/>
          </a:p>
        </p:txBody>
      </p:sp>
      <p:sp>
        <p:nvSpPr>
          <p:cNvPr id="3" name="Content Placeholder 2"/>
          <p:cNvSpPr>
            <a:spLocks noGrp="1"/>
          </p:cNvSpPr>
          <p:nvPr>
            <p:ph idx="1"/>
          </p:nvPr>
        </p:nvSpPr>
        <p:spPr/>
        <p:txBody>
          <a:bodyPr/>
          <a:lstStyle/>
          <a:p>
            <a:pPr algn="just"/>
            <a:endParaRPr lang="en-IN" dirty="0"/>
          </a:p>
          <a:p>
            <a:pPr algn="just"/>
            <a:r>
              <a:rPr lang="en-IN" dirty="0"/>
              <a:t>The IEEE 802.16 WiMAX standard is targeted at this class of network. </a:t>
            </a:r>
          </a:p>
          <a:p>
            <a:pPr algn="just"/>
            <a:endParaRPr lang="en-IN" dirty="0"/>
          </a:p>
          <a:p>
            <a:pPr algn="just"/>
            <a:r>
              <a:rPr lang="en-IN" dirty="0"/>
              <a:t>It aims to provide </a:t>
            </a:r>
            <a:r>
              <a:rPr lang="en-IN" b="1" dirty="0">
                <a:solidFill>
                  <a:schemeClr val="accent1">
                    <a:lumMod val="75000"/>
                  </a:schemeClr>
                </a:solidFill>
              </a:rPr>
              <a:t>an alternative to wired connections to home and office buildings</a:t>
            </a:r>
            <a:r>
              <a:rPr lang="en-IN" dirty="0"/>
              <a:t> and to supersede 802.11 </a:t>
            </a:r>
            <a:r>
              <a:rPr lang="en-IN" dirty="0" err="1"/>
              <a:t>WiFi</a:t>
            </a:r>
            <a:r>
              <a:rPr lang="en-IN" dirty="0"/>
              <a:t> networks in some applications.</a:t>
            </a:r>
          </a:p>
        </p:txBody>
      </p:sp>
    </p:spTree>
    <p:extLst>
      <p:ext uri="{BB962C8B-B14F-4D97-AF65-F5344CB8AC3E}">
        <p14:creationId xmlns:p14="http://schemas.microsoft.com/office/powerpoint/2010/main" val="2730357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1165"/>
          </a:xfrm>
        </p:spPr>
        <p:txBody>
          <a:bodyPr>
            <a:normAutofit fontScale="90000"/>
          </a:bodyPr>
          <a:lstStyle/>
          <a:p>
            <a:r>
              <a:rPr lang="en-IN" b="1" dirty="0"/>
              <a:t>Wireless wide area networks (WWANs)</a:t>
            </a:r>
            <a:endParaRPr lang="en-IN" dirty="0"/>
          </a:p>
        </p:txBody>
      </p:sp>
      <p:sp>
        <p:nvSpPr>
          <p:cNvPr id="3" name="Content Placeholder 2"/>
          <p:cNvSpPr>
            <a:spLocks noGrp="1"/>
          </p:cNvSpPr>
          <p:nvPr>
            <p:ph idx="1"/>
          </p:nvPr>
        </p:nvSpPr>
        <p:spPr>
          <a:xfrm>
            <a:off x="838200" y="1056290"/>
            <a:ext cx="10515600" cy="5120673"/>
          </a:xfrm>
        </p:spPr>
        <p:txBody>
          <a:bodyPr>
            <a:normAutofit/>
          </a:bodyPr>
          <a:lstStyle/>
          <a:p>
            <a:pPr algn="just"/>
            <a:r>
              <a:rPr lang="en-IN" dirty="0"/>
              <a:t>Most mobile phone networks are based on digital wireless network technologies such as the GSM (Global System for Mobile communication) standard, which is used in most countries of the world. </a:t>
            </a:r>
          </a:p>
          <a:p>
            <a:pPr algn="just"/>
            <a:r>
              <a:rPr lang="en-IN" b="1" dirty="0">
                <a:solidFill>
                  <a:schemeClr val="accent1">
                    <a:lumMod val="75000"/>
                  </a:schemeClr>
                </a:solidFill>
              </a:rPr>
              <a:t>Mobile phone networks are designed to operate over wide areas</a:t>
            </a:r>
            <a:r>
              <a:rPr lang="en-IN" dirty="0"/>
              <a:t> (typically entire countries or continents) through the use of cellular radio connections; their data transmission facilities therefore </a:t>
            </a:r>
            <a:r>
              <a:rPr lang="en-IN" b="1" dirty="0">
                <a:solidFill>
                  <a:schemeClr val="accent1">
                    <a:lumMod val="75000"/>
                  </a:schemeClr>
                </a:solidFill>
              </a:rPr>
              <a:t>offer wide area mobile connections to the Internet for portable devices</a:t>
            </a:r>
            <a:r>
              <a:rPr lang="en-IN" dirty="0"/>
              <a:t>.</a:t>
            </a:r>
          </a:p>
          <a:p>
            <a:pPr algn="just"/>
            <a:endParaRPr lang="en-IN" dirty="0"/>
          </a:p>
          <a:p>
            <a:pPr algn="just"/>
            <a:r>
              <a:rPr lang="en-IN" dirty="0"/>
              <a:t>High speed mobile phone networks are 3G and 4G.</a:t>
            </a:r>
          </a:p>
        </p:txBody>
      </p:sp>
    </p:spTree>
    <p:extLst>
      <p:ext uri="{BB962C8B-B14F-4D97-AF65-F5344CB8AC3E}">
        <p14:creationId xmlns:p14="http://schemas.microsoft.com/office/powerpoint/2010/main" val="29085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9992"/>
          </a:xfrm>
        </p:spPr>
        <p:txBody>
          <a:bodyPr/>
          <a:lstStyle/>
          <a:p>
            <a:r>
              <a:rPr lang="en-IN" b="1" dirty="0"/>
              <a:t>Internetworks</a:t>
            </a:r>
            <a:endParaRPr lang="en-IN" dirty="0"/>
          </a:p>
        </p:txBody>
      </p:sp>
      <p:sp>
        <p:nvSpPr>
          <p:cNvPr id="3" name="Content Placeholder 2"/>
          <p:cNvSpPr>
            <a:spLocks noGrp="1"/>
          </p:cNvSpPr>
          <p:nvPr>
            <p:ph idx="1"/>
          </p:nvPr>
        </p:nvSpPr>
        <p:spPr>
          <a:xfrm>
            <a:off x="838200" y="1135118"/>
            <a:ext cx="10515600" cy="5041845"/>
          </a:xfrm>
        </p:spPr>
        <p:txBody>
          <a:bodyPr>
            <a:normAutofit/>
          </a:bodyPr>
          <a:lstStyle/>
          <a:p>
            <a:pPr algn="just"/>
            <a:r>
              <a:rPr lang="en-IN" dirty="0"/>
              <a:t>An internetwork is a communication subsystem in which </a:t>
            </a:r>
            <a:r>
              <a:rPr lang="en-IN" b="1" dirty="0">
                <a:solidFill>
                  <a:schemeClr val="accent1">
                    <a:lumMod val="75000"/>
                  </a:schemeClr>
                </a:solidFill>
              </a:rPr>
              <a:t>several networks are linked together </a:t>
            </a:r>
            <a:r>
              <a:rPr lang="en-IN" dirty="0"/>
              <a:t>to provide common data  communication facilities </a:t>
            </a:r>
            <a:r>
              <a:rPr lang="en-IN" b="1" dirty="0">
                <a:solidFill>
                  <a:schemeClr val="accent1">
                    <a:lumMod val="75000"/>
                  </a:schemeClr>
                </a:solidFill>
              </a:rPr>
              <a:t>that overlay the technologies and protocols of the individual component networks </a:t>
            </a:r>
            <a:r>
              <a:rPr lang="en-IN" dirty="0"/>
              <a:t>and the methods used for their interconnection.</a:t>
            </a:r>
          </a:p>
          <a:p>
            <a:pPr algn="just"/>
            <a:r>
              <a:rPr lang="en-IN" dirty="0"/>
              <a:t>Internetworks are </a:t>
            </a:r>
            <a:r>
              <a:rPr lang="en-IN" b="1" dirty="0">
                <a:solidFill>
                  <a:schemeClr val="accent1">
                    <a:lumMod val="75000"/>
                  </a:schemeClr>
                </a:solidFill>
              </a:rPr>
              <a:t>needed for the development of extensible, open distributed systems</a:t>
            </a:r>
            <a:r>
              <a:rPr lang="en-IN" dirty="0"/>
              <a:t>.</a:t>
            </a:r>
          </a:p>
          <a:p>
            <a:pPr algn="just"/>
            <a:r>
              <a:rPr lang="en-IN" dirty="0"/>
              <a:t>In internetworks, a variety of local and wide area network  technologies can be integrated to provide the networking capacity needed by each group of users.</a:t>
            </a:r>
          </a:p>
          <a:p>
            <a:r>
              <a:rPr lang="en-IN" dirty="0"/>
              <a:t>The </a:t>
            </a:r>
            <a:r>
              <a:rPr lang="en-IN" b="1" dirty="0">
                <a:solidFill>
                  <a:schemeClr val="accent1">
                    <a:lumMod val="75000"/>
                  </a:schemeClr>
                </a:solidFill>
              </a:rPr>
              <a:t>Internet</a:t>
            </a:r>
            <a:r>
              <a:rPr lang="en-IN" dirty="0"/>
              <a:t> is the major instance of internetworking.</a:t>
            </a:r>
          </a:p>
        </p:txBody>
      </p:sp>
    </p:spTree>
    <p:extLst>
      <p:ext uri="{BB962C8B-B14F-4D97-AF65-F5344CB8AC3E}">
        <p14:creationId xmlns:p14="http://schemas.microsoft.com/office/powerpoint/2010/main" val="2412744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7289"/>
          </a:xfrm>
        </p:spPr>
        <p:txBody>
          <a:bodyPr/>
          <a:lstStyle/>
          <a:p>
            <a:r>
              <a:rPr lang="en-IN" b="1" dirty="0"/>
              <a:t>Network  Principles</a:t>
            </a:r>
          </a:p>
        </p:txBody>
      </p:sp>
      <p:sp>
        <p:nvSpPr>
          <p:cNvPr id="3" name="Content Placeholder 2"/>
          <p:cNvSpPr>
            <a:spLocks noGrp="1"/>
          </p:cNvSpPr>
          <p:nvPr>
            <p:ph idx="1"/>
          </p:nvPr>
        </p:nvSpPr>
        <p:spPr>
          <a:xfrm>
            <a:off x="235131" y="1182414"/>
            <a:ext cx="11743509" cy="5335952"/>
          </a:xfrm>
        </p:spPr>
        <p:txBody>
          <a:bodyPr>
            <a:normAutofit/>
          </a:bodyPr>
          <a:lstStyle/>
          <a:p>
            <a:pPr algn="just"/>
            <a:r>
              <a:rPr lang="en-IN" dirty="0"/>
              <a:t>The </a:t>
            </a:r>
            <a:r>
              <a:rPr lang="en-IN" b="1" dirty="0">
                <a:solidFill>
                  <a:schemeClr val="accent1">
                    <a:lumMod val="75000"/>
                  </a:schemeClr>
                </a:solidFill>
              </a:rPr>
              <a:t>basis for all computer networks is the packet-switching </a:t>
            </a:r>
            <a:r>
              <a:rPr lang="en-IN" dirty="0"/>
              <a:t>technique first developed in the 1960s. </a:t>
            </a:r>
          </a:p>
          <a:p>
            <a:pPr algn="just"/>
            <a:r>
              <a:rPr lang="en-IN" dirty="0"/>
              <a:t>This enables data packets addressed to different destinations to share a single communications link, unlike the circuit-switching technology that underlies conventional telephony. </a:t>
            </a:r>
          </a:p>
          <a:p>
            <a:pPr algn="just"/>
            <a:r>
              <a:rPr lang="en-IN" dirty="0"/>
              <a:t>Packets are queued in a buffer and transmitted when the link is available.</a:t>
            </a:r>
          </a:p>
          <a:p>
            <a:pPr algn="just"/>
            <a:r>
              <a:rPr lang="en-IN" dirty="0"/>
              <a:t>Communication is asynchronous – messages arrive at their destination after a delay that varies depending upon the time that packets take to travel through the network.</a:t>
            </a:r>
          </a:p>
        </p:txBody>
      </p:sp>
    </p:spTree>
    <p:extLst>
      <p:ext uri="{BB962C8B-B14F-4D97-AF65-F5344CB8AC3E}">
        <p14:creationId xmlns:p14="http://schemas.microsoft.com/office/powerpoint/2010/main" val="802342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7744"/>
          </a:xfrm>
        </p:spPr>
        <p:txBody>
          <a:bodyPr>
            <a:normAutofit fontScale="90000"/>
          </a:bodyPr>
          <a:lstStyle/>
          <a:p>
            <a:r>
              <a:rPr lang="en-IN" b="1" dirty="0"/>
              <a:t>Packet Transmission</a:t>
            </a:r>
          </a:p>
        </p:txBody>
      </p:sp>
      <p:sp>
        <p:nvSpPr>
          <p:cNvPr id="3" name="Content Placeholder 2"/>
          <p:cNvSpPr>
            <a:spLocks noGrp="1"/>
          </p:cNvSpPr>
          <p:nvPr>
            <p:ph idx="1"/>
          </p:nvPr>
        </p:nvSpPr>
        <p:spPr>
          <a:xfrm>
            <a:off x="209007" y="1103586"/>
            <a:ext cx="11717382" cy="5312980"/>
          </a:xfrm>
        </p:spPr>
        <p:txBody>
          <a:bodyPr>
            <a:normAutofit/>
          </a:bodyPr>
          <a:lstStyle/>
          <a:p>
            <a:pPr algn="just"/>
            <a:r>
              <a:rPr lang="en-IN" dirty="0"/>
              <a:t>In most applications of computer networks, the requirement is for the transmission of logical units of information, or </a:t>
            </a:r>
            <a:r>
              <a:rPr lang="en-IN" i="1" dirty="0"/>
              <a:t>messages </a:t>
            </a:r>
            <a:r>
              <a:rPr lang="en-IN" dirty="0"/>
              <a:t>– sequences of data items of arbitrary length.</a:t>
            </a:r>
          </a:p>
          <a:p>
            <a:pPr algn="just"/>
            <a:r>
              <a:rPr lang="en-IN" b="1" dirty="0"/>
              <a:t>Before a message is transmitted it is subdivided into </a:t>
            </a:r>
            <a:r>
              <a:rPr lang="en-IN" b="1" i="1" dirty="0"/>
              <a:t>packets</a:t>
            </a:r>
            <a:r>
              <a:rPr lang="en-IN" dirty="0"/>
              <a:t>. </a:t>
            </a:r>
          </a:p>
          <a:p>
            <a:pPr algn="just"/>
            <a:r>
              <a:rPr lang="en-IN" dirty="0"/>
              <a:t>The simplest form of packet is a sequence of binary data (an array of bits or bytes) of restricted length, together with addressing information sufficient to identify the source and destination computers. </a:t>
            </a:r>
          </a:p>
          <a:p>
            <a:pPr algn="just"/>
            <a:r>
              <a:rPr lang="en-IN" dirty="0"/>
              <a:t>Packets of restricted length are used:</a:t>
            </a:r>
          </a:p>
          <a:p>
            <a:pPr lvl="1" algn="just"/>
            <a:r>
              <a:rPr lang="en-IN" sz="2600" dirty="0"/>
              <a:t>To allocate sufficient buffer </a:t>
            </a:r>
            <a:r>
              <a:rPr lang="en-IN" sz="2600" b="1" dirty="0"/>
              <a:t>storage to hold the largest possible incoming packet</a:t>
            </a:r>
            <a:r>
              <a:rPr lang="en-IN" sz="2600" dirty="0"/>
              <a:t>;</a:t>
            </a:r>
          </a:p>
          <a:p>
            <a:pPr lvl="1" algn="just"/>
            <a:r>
              <a:rPr lang="en-IN" sz="2600" dirty="0"/>
              <a:t>To </a:t>
            </a:r>
            <a:r>
              <a:rPr lang="en-IN" sz="2600" b="1" dirty="0"/>
              <a:t>avoid the undue delays</a:t>
            </a:r>
            <a:r>
              <a:rPr lang="en-IN" sz="2600" dirty="0"/>
              <a:t> that would occur in waiting for communication channels to become free if long messages were transmitted without subdivision.</a:t>
            </a:r>
          </a:p>
        </p:txBody>
      </p:sp>
    </p:spTree>
    <p:extLst>
      <p:ext uri="{BB962C8B-B14F-4D97-AF65-F5344CB8AC3E}">
        <p14:creationId xmlns:p14="http://schemas.microsoft.com/office/powerpoint/2010/main" val="1404893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1165"/>
          </a:xfrm>
        </p:spPr>
        <p:txBody>
          <a:bodyPr>
            <a:normAutofit fontScale="90000"/>
          </a:bodyPr>
          <a:lstStyle/>
          <a:p>
            <a:r>
              <a:rPr lang="en-IN" b="1" dirty="0"/>
              <a:t>Data Streaming</a:t>
            </a:r>
          </a:p>
        </p:txBody>
      </p:sp>
      <p:sp>
        <p:nvSpPr>
          <p:cNvPr id="3" name="Content Placeholder 2"/>
          <p:cNvSpPr>
            <a:spLocks noGrp="1"/>
          </p:cNvSpPr>
          <p:nvPr>
            <p:ph idx="1"/>
          </p:nvPr>
        </p:nvSpPr>
        <p:spPr>
          <a:xfrm>
            <a:off x="838200" y="1245476"/>
            <a:ext cx="10515600" cy="5202621"/>
          </a:xfrm>
        </p:spPr>
        <p:txBody>
          <a:bodyPr>
            <a:noAutofit/>
          </a:bodyPr>
          <a:lstStyle/>
          <a:p>
            <a:pPr algn="just"/>
            <a:r>
              <a:rPr lang="en-IN" sz="2600" dirty="0"/>
              <a:t>The </a:t>
            </a:r>
            <a:r>
              <a:rPr lang="en-IN" sz="2600" b="1" dirty="0">
                <a:solidFill>
                  <a:schemeClr val="accent1">
                    <a:lumMod val="75000"/>
                  </a:schemeClr>
                </a:solidFill>
              </a:rPr>
              <a:t>transmission</a:t>
            </a:r>
            <a:r>
              <a:rPr lang="en-IN" sz="2600" dirty="0"/>
              <a:t> and display of audio and video </a:t>
            </a:r>
            <a:r>
              <a:rPr lang="en-IN" sz="2600" b="1" dirty="0">
                <a:solidFill>
                  <a:schemeClr val="accent1">
                    <a:lumMod val="75000"/>
                  </a:schemeClr>
                </a:solidFill>
              </a:rPr>
              <a:t>in real time is referred to as streaming.</a:t>
            </a:r>
          </a:p>
          <a:p>
            <a:pPr algn="just"/>
            <a:r>
              <a:rPr lang="en-IN" sz="2600" dirty="0"/>
              <a:t>It requires much higher bandwidths than most other forms of communication in distributed systems. </a:t>
            </a:r>
          </a:p>
          <a:p>
            <a:pPr algn="just"/>
            <a:r>
              <a:rPr lang="en-IN" sz="2600" dirty="0"/>
              <a:t>A video stream requires a bandwidth of about 1.5 Mbps if the data is compressed, or 120 Mbps if uncompressed. </a:t>
            </a:r>
          </a:p>
          <a:p>
            <a:pPr algn="just"/>
            <a:r>
              <a:rPr lang="en-IN" sz="2600" dirty="0"/>
              <a:t>UDP internet packets are generally used to hold the video frames, but because the flow is continuous, the packets are handled somewhat differently.</a:t>
            </a:r>
          </a:p>
          <a:p>
            <a:pPr algn="just"/>
            <a:r>
              <a:rPr lang="en-IN" sz="2600" dirty="0"/>
              <a:t>The </a:t>
            </a:r>
            <a:r>
              <a:rPr lang="en-IN" sz="2600" i="1" dirty="0"/>
              <a:t>play time </a:t>
            </a:r>
            <a:r>
              <a:rPr lang="en-IN" sz="2600" dirty="0"/>
              <a:t>of a multimedia element such as a video frame is the time at which it must be displayed (for a video element) or converted to sound (for a sound sample). </a:t>
            </a:r>
          </a:p>
        </p:txBody>
      </p:sp>
    </p:spTree>
    <p:extLst>
      <p:ext uri="{BB962C8B-B14F-4D97-AF65-F5344CB8AC3E}">
        <p14:creationId xmlns:p14="http://schemas.microsoft.com/office/powerpoint/2010/main" val="2871117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2336"/>
          </a:xfrm>
        </p:spPr>
        <p:txBody>
          <a:bodyPr>
            <a:normAutofit fontScale="90000"/>
          </a:bodyPr>
          <a:lstStyle/>
          <a:p>
            <a:r>
              <a:rPr lang="en-IN" b="1" dirty="0"/>
              <a:t>Data Streaming (cont.)</a:t>
            </a:r>
            <a:endParaRPr lang="en-IN" dirty="0"/>
          </a:p>
        </p:txBody>
      </p:sp>
      <p:sp>
        <p:nvSpPr>
          <p:cNvPr id="3" name="Content Placeholder 2"/>
          <p:cNvSpPr>
            <a:spLocks noGrp="1"/>
          </p:cNvSpPr>
          <p:nvPr>
            <p:ph idx="1"/>
          </p:nvPr>
        </p:nvSpPr>
        <p:spPr>
          <a:xfrm>
            <a:off x="838200" y="1087821"/>
            <a:ext cx="10515600" cy="5089142"/>
          </a:xfrm>
        </p:spPr>
        <p:txBody>
          <a:bodyPr>
            <a:normAutofit/>
          </a:bodyPr>
          <a:lstStyle/>
          <a:p>
            <a:pPr algn="just"/>
            <a:r>
              <a:rPr lang="en-IN" dirty="0"/>
              <a:t>For example, in a stream of video frames with a frame rate of 24 frames per second, frame </a:t>
            </a:r>
            <a:r>
              <a:rPr lang="en-IN" i="1" dirty="0"/>
              <a:t>N </a:t>
            </a:r>
            <a:r>
              <a:rPr lang="en-IN" dirty="0"/>
              <a:t>has a play time that is </a:t>
            </a:r>
            <a:r>
              <a:rPr lang="en-IN" i="1" dirty="0"/>
              <a:t>N</a:t>
            </a:r>
            <a:r>
              <a:rPr lang="en-IN" dirty="0"/>
              <a:t>/24 seconds after the stream’s start time.</a:t>
            </a:r>
          </a:p>
          <a:p>
            <a:pPr algn="just"/>
            <a:r>
              <a:rPr lang="en-IN" dirty="0"/>
              <a:t>Elements that arrive at their destination later than their play time are no longer useful and will be dropped by the receiving process.</a:t>
            </a:r>
          </a:p>
          <a:p>
            <a:pPr algn="just"/>
            <a:r>
              <a:rPr lang="en-IN" dirty="0"/>
              <a:t>The </a:t>
            </a:r>
            <a:r>
              <a:rPr lang="en-IN" b="1" dirty="0">
                <a:solidFill>
                  <a:schemeClr val="accent1">
                    <a:lumMod val="75000"/>
                  </a:schemeClr>
                </a:solidFill>
              </a:rPr>
              <a:t>timely delivery </a:t>
            </a:r>
            <a:r>
              <a:rPr lang="en-IN" dirty="0"/>
              <a:t>of audio and video streams depends upon the availability of connections with adequate quality of service – </a:t>
            </a:r>
            <a:r>
              <a:rPr lang="en-IN" b="1" dirty="0">
                <a:solidFill>
                  <a:schemeClr val="accent1">
                    <a:lumMod val="75000"/>
                  </a:schemeClr>
                </a:solidFill>
              </a:rPr>
              <a:t>bandwidth, latency and reliability must all be considered</a:t>
            </a:r>
            <a:r>
              <a:rPr lang="en-IN" dirty="0"/>
              <a:t>. </a:t>
            </a:r>
          </a:p>
          <a:p>
            <a:pPr algn="just"/>
            <a:r>
              <a:rPr lang="en-IN" dirty="0"/>
              <a:t>In general the Internet does not offer that capability, and the quality of real-time video streams sometimes reflects that, but in proprietary intranets such as those operated by media companies, guarantees are sometimes achieved.</a:t>
            </a:r>
          </a:p>
          <a:p>
            <a:pPr algn="just"/>
            <a:endParaRPr lang="en-IN" dirty="0"/>
          </a:p>
        </p:txBody>
      </p:sp>
    </p:spTree>
    <p:extLst>
      <p:ext uri="{BB962C8B-B14F-4D97-AF65-F5344CB8AC3E}">
        <p14:creationId xmlns:p14="http://schemas.microsoft.com/office/powerpoint/2010/main" val="724314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174"/>
            <a:ext cx="10515600" cy="643867"/>
          </a:xfrm>
        </p:spPr>
        <p:txBody>
          <a:bodyPr>
            <a:normAutofit fontScale="90000"/>
          </a:bodyPr>
          <a:lstStyle/>
          <a:p>
            <a:r>
              <a:rPr lang="en-IN" b="1" dirty="0"/>
              <a:t>Data Streaming (cont.)</a:t>
            </a:r>
            <a:endParaRPr lang="en-IN" dirty="0"/>
          </a:p>
        </p:txBody>
      </p:sp>
      <p:sp>
        <p:nvSpPr>
          <p:cNvPr id="3" name="Content Placeholder 2"/>
          <p:cNvSpPr>
            <a:spLocks noGrp="1"/>
          </p:cNvSpPr>
          <p:nvPr>
            <p:ph idx="1"/>
          </p:nvPr>
        </p:nvSpPr>
        <p:spPr>
          <a:xfrm>
            <a:off x="274321" y="945930"/>
            <a:ext cx="11625942" cy="5611623"/>
          </a:xfrm>
        </p:spPr>
        <p:txBody>
          <a:bodyPr>
            <a:normAutofit/>
          </a:bodyPr>
          <a:lstStyle/>
          <a:p>
            <a:pPr algn="just"/>
            <a:r>
              <a:rPr lang="en-IN" dirty="0"/>
              <a:t>Establish a channel from the source to the destination of a multimedia stream, with a predefined route through the network is required.</a:t>
            </a:r>
          </a:p>
          <a:p>
            <a:pPr algn="just"/>
            <a:r>
              <a:rPr lang="en-IN" dirty="0"/>
              <a:t>A reserved set of resources at each node through which it will travel and buffering where appropriate to smooth any irregularities in the flow of data through the channel are required.</a:t>
            </a:r>
          </a:p>
          <a:p>
            <a:pPr algn="just"/>
            <a:r>
              <a:rPr lang="en-IN" dirty="0"/>
              <a:t> Data can then be passed through the channel from sender to receiver at the required rate.</a:t>
            </a:r>
          </a:p>
          <a:p>
            <a:pPr algn="just"/>
            <a:r>
              <a:rPr lang="en-IN" dirty="0"/>
              <a:t>Asynchronous Transmission Mode (ATM) networks are specifically designed to provide high bandwidth and low latencies and to support quality of service by the reservation of network resources. </a:t>
            </a:r>
          </a:p>
          <a:p>
            <a:pPr algn="just"/>
            <a:r>
              <a:rPr lang="en-IN" dirty="0"/>
              <a:t>IPv6, the new network protocol for the Internet includes features that enable each of the IP packets in a real-time stream to be identified and treated separately from other data at the network level.</a:t>
            </a:r>
          </a:p>
        </p:txBody>
      </p:sp>
    </p:spTree>
    <p:extLst>
      <p:ext uri="{BB962C8B-B14F-4D97-AF65-F5344CB8AC3E}">
        <p14:creationId xmlns:p14="http://schemas.microsoft.com/office/powerpoint/2010/main" val="3974589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51338"/>
          </a:xfrm>
        </p:spPr>
        <p:txBody>
          <a:bodyPr/>
          <a:lstStyle/>
          <a:p>
            <a:r>
              <a:rPr lang="en-IN" b="1" dirty="0"/>
              <a:t>Data Streaming (cont.)</a:t>
            </a:r>
            <a:endParaRPr lang="en-IN" dirty="0"/>
          </a:p>
        </p:txBody>
      </p:sp>
      <p:sp>
        <p:nvSpPr>
          <p:cNvPr id="3" name="Content Placeholder 2"/>
          <p:cNvSpPr>
            <a:spLocks noGrp="1"/>
          </p:cNvSpPr>
          <p:nvPr>
            <p:ph idx="1"/>
          </p:nvPr>
        </p:nvSpPr>
        <p:spPr>
          <a:xfrm>
            <a:off x="838200" y="851339"/>
            <a:ext cx="10515600" cy="5325624"/>
          </a:xfrm>
        </p:spPr>
        <p:txBody>
          <a:bodyPr>
            <a:normAutofit/>
          </a:bodyPr>
          <a:lstStyle/>
          <a:p>
            <a:pPr algn="just"/>
            <a:r>
              <a:rPr lang="en-IN" b="1" dirty="0">
                <a:solidFill>
                  <a:schemeClr val="accent1">
                    <a:lumMod val="75000"/>
                  </a:schemeClr>
                </a:solidFill>
              </a:rPr>
              <a:t>Communication subsystems that provide quality of service guarantees require facilities for the pre-allocation of network resources</a:t>
            </a:r>
            <a:r>
              <a:rPr lang="en-IN" dirty="0"/>
              <a:t> and the enforcement of the allocations.</a:t>
            </a:r>
          </a:p>
          <a:p>
            <a:pPr algn="just"/>
            <a:r>
              <a:rPr lang="en-IN" dirty="0"/>
              <a:t>The </a:t>
            </a:r>
            <a:r>
              <a:rPr lang="en-IN" b="1" dirty="0">
                <a:solidFill>
                  <a:schemeClr val="accent1">
                    <a:lumMod val="75000"/>
                  </a:schemeClr>
                </a:solidFill>
              </a:rPr>
              <a:t>Resource Reservation Protocol (RSVP) </a:t>
            </a:r>
            <a:r>
              <a:rPr lang="en-IN" dirty="0"/>
              <a:t>[1993] enables applications to negotiate the pre-allocation of bandwidth for real-time data streams. </a:t>
            </a:r>
          </a:p>
          <a:p>
            <a:pPr algn="just"/>
            <a:r>
              <a:rPr lang="en-IN" dirty="0"/>
              <a:t>The </a:t>
            </a:r>
            <a:r>
              <a:rPr lang="en-IN" b="1" dirty="0">
                <a:solidFill>
                  <a:schemeClr val="accent1">
                    <a:lumMod val="75000"/>
                  </a:schemeClr>
                </a:solidFill>
              </a:rPr>
              <a:t>Real Time Transport Protocol (RTP) </a:t>
            </a:r>
            <a:r>
              <a:rPr lang="en-IN" dirty="0"/>
              <a:t>[1996] is an application-level data transfer protocol that includes details of the play time and other timing requirements in each packet. </a:t>
            </a:r>
          </a:p>
          <a:p>
            <a:pPr algn="just"/>
            <a:r>
              <a:rPr lang="en-IN" dirty="0"/>
              <a:t>The availability of effective implementations of these protocols in the general Internet will depend upon substantial changes to the transport and network layers.</a:t>
            </a:r>
          </a:p>
        </p:txBody>
      </p:sp>
    </p:spTree>
    <p:extLst>
      <p:ext uri="{BB962C8B-B14F-4D97-AF65-F5344CB8AC3E}">
        <p14:creationId xmlns:p14="http://schemas.microsoft.com/office/powerpoint/2010/main" val="829722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7965"/>
            <a:ext cx="10515600" cy="793115"/>
          </a:xfrm>
        </p:spPr>
        <p:txBody>
          <a:bodyPr/>
          <a:lstStyle/>
          <a:p>
            <a:r>
              <a:rPr lang="en-IN" b="1" dirty="0">
                <a:latin typeface="+mn-lt"/>
              </a:rPr>
              <a:t>Introduction (cont.)</a:t>
            </a:r>
            <a:endParaRPr lang="en-IN" dirty="0">
              <a:latin typeface="+mn-lt"/>
            </a:endParaRPr>
          </a:p>
        </p:txBody>
      </p:sp>
      <p:sp>
        <p:nvSpPr>
          <p:cNvPr id="3" name="Content Placeholder 2"/>
          <p:cNvSpPr>
            <a:spLocks noGrp="1"/>
          </p:cNvSpPr>
          <p:nvPr>
            <p:ph idx="1"/>
          </p:nvPr>
        </p:nvSpPr>
        <p:spPr>
          <a:xfrm>
            <a:off x="838200" y="1021080"/>
            <a:ext cx="10515600" cy="5155883"/>
          </a:xfrm>
        </p:spPr>
        <p:txBody>
          <a:bodyPr>
            <a:normAutofit/>
          </a:bodyPr>
          <a:lstStyle/>
          <a:p>
            <a:pPr algn="just"/>
            <a:r>
              <a:rPr lang="en-IN" dirty="0"/>
              <a:t>The Internet’s infrastructure includes an architecture and hardware and software components that effectively integrate diverse subnets into a single data communication service.</a:t>
            </a:r>
          </a:p>
          <a:p>
            <a:pPr algn="just"/>
            <a:r>
              <a:rPr lang="en-IN" dirty="0"/>
              <a:t>The design of a communication subsystem is strongly influenced by the characteristics of the operating systems used in the computers of which the distributed system is composed as well as the networks that interconnect them.</a:t>
            </a:r>
          </a:p>
          <a:p>
            <a:pPr algn="just"/>
            <a:r>
              <a:rPr lang="en-IN" dirty="0"/>
              <a:t>This chapter is intended to provide an introductory overview of computer networking with reference to the communication requirements of distributed systems.</a:t>
            </a:r>
          </a:p>
        </p:txBody>
      </p:sp>
    </p:spTree>
    <p:extLst>
      <p:ext uri="{BB962C8B-B14F-4D97-AF65-F5344CB8AC3E}">
        <p14:creationId xmlns:p14="http://schemas.microsoft.com/office/powerpoint/2010/main" val="323307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0806"/>
          </a:xfrm>
        </p:spPr>
        <p:txBody>
          <a:bodyPr>
            <a:normAutofit fontScale="90000"/>
          </a:bodyPr>
          <a:lstStyle/>
          <a:p>
            <a:r>
              <a:rPr lang="en-IN" b="1" dirty="0"/>
              <a:t>Switching Schemes</a:t>
            </a:r>
          </a:p>
        </p:txBody>
      </p:sp>
      <p:sp>
        <p:nvSpPr>
          <p:cNvPr id="3" name="Content Placeholder 2"/>
          <p:cNvSpPr>
            <a:spLocks noGrp="1"/>
          </p:cNvSpPr>
          <p:nvPr>
            <p:ph idx="1"/>
          </p:nvPr>
        </p:nvSpPr>
        <p:spPr>
          <a:xfrm>
            <a:off x="838200" y="1163473"/>
            <a:ext cx="10515600" cy="5126968"/>
          </a:xfrm>
        </p:spPr>
        <p:txBody>
          <a:bodyPr>
            <a:normAutofit/>
          </a:bodyPr>
          <a:lstStyle/>
          <a:p>
            <a:pPr algn="just"/>
            <a:r>
              <a:rPr lang="en-IN" dirty="0"/>
              <a:t>A network consists of a set of nodes connected together by circuits. To transmit information between two arbitrary nodes, a switching system is required. </a:t>
            </a:r>
          </a:p>
          <a:p>
            <a:pPr algn="just"/>
            <a:r>
              <a:rPr lang="en-IN" dirty="0"/>
              <a:t>Here we define the four types of switching that are used in computer networking:</a:t>
            </a:r>
          </a:p>
          <a:p>
            <a:pPr marL="971550" lvl="1" indent="-514350" algn="just">
              <a:buFont typeface="+mj-lt"/>
              <a:buAutoNum type="arabicPeriod"/>
            </a:pPr>
            <a:r>
              <a:rPr lang="en-IN" sz="2800" dirty="0"/>
              <a:t>Broadcasting</a:t>
            </a:r>
          </a:p>
          <a:p>
            <a:pPr marL="971550" lvl="1" indent="-514350" algn="just">
              <a:buFont typeface="+mj-lt"/>
              <a:buAutoNum type="arabicPeriod"/>
            </a:pPr>
            <a:r>
              <a:rPr lang="en-IN" sz="2800" dirty="0"/>
              <a:t>Circuit Switching</a:t>
            </a:r>
          </a:p>
          <a:p>
            <a:pPr marL="971550" lvl="1" indent="-514350" algn="just">
              <a:buFont typeface="+mj-lt"/>
              <a:buAutoNum type="arabicPeriod"/>
            </a:pPr>
            <a:r>
              <a:rPr lang="en-IN" sz="2800" dirty="0"/>
              <a:t>Packet Switching</a:t>
            </a:r>
          </a:p>
          <a:p>
            <a:pPr marL="971550" lvl="1" indent="-514350" algn="just">
              <a:buFont typeface="+mj-lt"/>
              <a:buAutoNum type="arabicPeriod"/>
            </a:pPr>
            <a:r>
              <a:rPr lang="en-IN" sz="2800" dirty="0"/>
              <a:t>Frame Relay</a:t>
            </a:r>
          </a:p>
        </p:txBody>
      </p:sp>
    </p:spTree>
    <p:extLst>
      <p:ext uri="{BB962C8B-B14F-4D97-AF65-F5344CB8AC3E}">
        <p14:creationId xmlns:p14="http://schemas.microsoft.com/office/powerpoint/2010/main" val="2143582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9992"/>
          </a:xfrm>
        </p:spPr>
        <p:txBody>
          <a:bodyPr/>
          <a:lstStyle/>
          <a:p>
            <a:r>
              <a:rPr lang="en-IN" b="1" dirty="0"/>
              <a:t>1. Broadcasting</a:t>
            </a:r>
          </a:p>
        </p:txBody>
      </p:sp>
      <p:sp>
        <p:nvSpPr>
          <p:cNvPr id="3" name="Content Placeholder 2"/>
          <p:cNvSpPr>
            <a:spLocks noGrp="1"/>
          </p:cNvSpPr>
          <p:nvPr>
            <p:ph idx="1"/>
          </p:nvPr>
        </p:nvSpPr>
        <p:spPr>
          <a:xfrm>
            <a:off x="838200" y="1135118"/>
            <a:ext cx="10515600" cy="5041845"/>
          </a:xfrm>
        </p:spPr>
        <p:txBody>
          <a:bodyPr/>
          <a:lstStyle/>
          <a:p>
            <a:pPr algn="just"/>
            <a:r>
              <a:rPr lang="en-IN" dirty="0"/>
              <a:t>Broadcasting is a transmission technique that involves no switching.</a:t>
            </a:r>
          </a:p>
          <a:p>
            <a:pPr algn="just"/>
            <a:r>
              <a:rPr lang="en-IN" dirty="0"/>
              <a:t>Everything is transmitted to every node, and it is up to potential receivers to notice transmissions addressed to them. </a:t>
            </a:r>
          </a:p>
          <a:p>
            <a:pPr algn="just"/>
            <a:r>
              <a:rPr lang="en-IN" dirty="0"/>
              <a:t>Some LAN technologies, including Ethernet, are based on broadcasting. </a:t>
            </a:r>
          </a:p>
          <a:p>
            <a:pPr algn="just"/>
            <a:r>
              <a:rPr lang="en-IN" dirty="0"/>
              <a:t>Wireless networking is necessarily based on broadcasting, but in the absence of fixed circuits the broadcasts are arranged to reach nodes grouped in </a:t>
            </a:r>
            <a:r>
              <a:rPr lang="en-IN" i="1" dirty="0"/>
              <a:t>cells</a:t>
            </a:r>
            <a:r>
              <a:rPr lang="en-IN" dirty="0"/>
              <a:t>.</a:t>
            </a:r>
          </a:p>
        </p:txBody>
      </p:sp>
    </p:spTree>
    <p:extLst>
      <p:ext uri="{BB962C8B-B14F-4D97-AF65-F5344CB8AC3E}">
        <p14:creationId xmlns:p14="http://schemas.microsoft.com/office/powerpoint/2010/main" val="940881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6572"/>
          </a:xfrm>
        </p:spPr>
        <p:txBody>
          <a:bodyPr>
            <a:normAutofit fontScale="90000"/>
          </a:bodyPr>
          <a:lstStyle/>
          <a:p>
            <a:r>
              <a:rPr lang="en-IN" b="1" dirty="0"/>
              <a:t>2. Circuit Switching</a:t>
            </a:r>
            <a:endParaRPr lang="en-IN" dirty="0"/>
          </a:p>
        </p:txBody>
      </p:sp>
      <p:sp>
        <p:nvSpPr>
          <p:cNvPr id="3" name="Content Placeholder 2"/>
          <p:cNvSpPr>
            <a:spLocks noGrp="1"/>
          </p:cNvSpPr>
          <p:nvPr>
            <p:ph idx="1"/>
          </p:nvPr>
        </p:nvSpPr>
        <p:spPr>
          <a:xfrm>
            <a:off x="838200" y="1087821"/>
            <a:ext cx="10515600" cy="5089142"/>
          </a:xfrm>
        </p:spPr>
        <p:txBody>
          <a:bodyPr>
            <a:normAutofit/>
          </a:bodyPr>
          <a:lstStyle/>
          <a:p>
            <a:pPr algn="just"/>
            <a:r>
              <a:rPr lang="en-IN" dirty="0"/>
              <a:t>At one time telephone networks were the only telecommunication networks. Their operation was simple to understand: when a caller dialled a number, the pair of wires from her phone to the local exchange was connected by an automatic switch at the exchange to the pair of wires connected to the other party’s phone. </a:t>
            </a:r>
          </a:p>
          <a:p>
            <a:pPr algn="just"/>
            <a:r>
              <a:rPr lang="en-IN" dirty="0"/>
              <a:t>For a long-distance call the process was similar but the connection would be switched through a number of intervening exchanges to its destination. This system is sometimes referred to as the </a:t>
            </a:r>
            <a:r>
              <a:rPr lang="en-IN" i="1" dirty="0"/>
              <a:t>plain old telephone system</a:t>
            </a:r>
            <a:r>
              <a:rPr lang="en-IN" dirty="0"/>
              <a:t>, or POTS. It is a typical </a:t>
            </a:r>
            <a:r>
              <a:rPr lang="en-IN" i="1" dirty="0"/>
              <a:t>circuit-switching network</a:t>
            </a:r>
            <a:r>
              <a:rPr lang="en-IN" dirty="0"/>
              <a:t>.</a:t>
            </a:r>
          </a:p>
        </p:txBody>
      </p:sp>
    </p:spTree>
    <p:extLst>
      <p:ext uri="{BB962C8B-B14F-4D97-AF65-F5344CB8AC3E}">
        <p14:creationId xmlns:p14="http://schemas.microsoft.com/office/powerpoint/2010/main" val="490027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3509"/>
          </a:xfrm>
        </p:spPr>
        <p:txBody>
          <a:bodyPr>
            <a:normAutofit fontScale="90000"/>
          </a:bodyPr>
          <a:lstStyle/>
          <a:p>
            <a:r>
              <a:rPr lang="en-IN" b="1" dirty="0"/>
              <a:t>3. Packet Switching</a:t>
            </a:r>
          </a:p>
        </p:txBody>
      </p:sp>
      <p:sp>
        <p:nvSpPr>
          <p:cNvPr id="3" name="Content Placeholder 2"/>
          <p:cNvSpPr>
            <a:spLocks noGrp="1"/>
          </p:cNvSpPr>
          <p:nvPr>
            <p:ph idx="1"/>
          </p:nvPr>
        </p:nvSpPr>
        <p:spPr>
          <a:xfrm>
            <a:off x="838200" y="1135117"/>
            <a:ext cx="10515600" cy="5312980"/>
          </a:xfrm>
        </p:spPr>
        <p:txBody>
          <a:bodyPr>
            <a:normAutofit/>
          </a:bodyPr>
          <a:lstStyle/>
          <a:p>
            <a:pPr algn="just"/>
            <a:r>
              <a:rPr lang="en-IN" dirty="0"/>
              <a:t>The advent of computers and digital technology brought many new possibilities for telecommunication. At the most basic level, it brought processing and storage. These made it possible to construct a different kind of communication network called a </a:t>
            </a:r>
            <a:r>
              <a:rPr lang="en-IN" i="1" dirty="0"/>
              <a:t>store-and-forward network. </a:t>
            </a:r>
          </a:p>
          <a:p>
            <a:pPr algn="just"/>
            <a:r>
              <a:rPr lang="en-IN" dirty="0"/>
              <a:t>Instead of making and breaking connections to build circuits, a store-and-forward network just forwards packets from their source to their destination. There is a computer at each switching node (that is, wherever several circuits need to be interconnected). Each packet arriving at a node is first stored in memory at the node and then processed by a program that transmits it on an outgoing circuit, which transfers the packet to another node that is closer to its ultimate destination.</a:t>
            </a:r>
          </a:p>
        </p:txBody>
      </p:sp>
    </p:spTree>
    <p:extLst>
      <p:ext uri="{BB962C8B-B14F-4D97-AF65-F5344CB8AC3E}">
        <p14:creationId xmlns:p14="http://schemas.microsoft.com/office/powerpoint/2010/main" val="6031406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9634"/>
          </a:xfrm>
        </p:spPr>
        <p:txBody>
          <a:bodyPr>
            <a:normAutofit fontScale="90000"/>
          </a:bodyPr>
          <a:lstStyle/>
          <a:p>
            <a:r>
              <a:rPr lang="en-IN" b="1" dirty="0"/>
              <a:t>4. Frame Relay</a:t>
            </a:r>
          </a:p>
        </p:txBody>
      </p:sp>
      <p:sp>
        <p:nvSpPr>
          <p:cNvPr id="3" name="Content Placeholder 2"/>
          <p:cNvSpPr>
            <a:spLocks noGrp="1"/>
          </p:cNvSpPr>
          <p:nvPr>
            <p:ph idx="1"/>
          </p:nvPr>
        </p:nvSpPr>
        <p:spPr>
          <a:xfrm>
            <a:off x="838200" y="1198179"/>
            <a:ext cx="10515600" cy="5108028"/>
          </a:xfrm>
        </p:spPr>
        <p:txBody>
          <a:bodyPr>
            <a:normAutofit/>
          </a:bodyPr>
          <a:lstStyle/>
          <a:p>
            <a:pPr algn="just"/>
            <a:r>
              <a:rPr lang="en-IN" dirty="0"/>
              <a:t>It takes anything from a few tens of microseconds to a few milliseconds to switch a packet through each network node in a store-and-forward network.</a:t>
            </a:r>
          </a:p>
          <a:p>
            <a:pPr algn="just"/>
            <a:r>
              <a:rPr lang="en-IN" dirty="0"/>
              <a:t>This switching delay depends on the packet size, hardware speed and quantity of other traffic, but its lower bound is determined by the network bandwidth, since the entire packet must be received before it can be forwarded to another node. </a:t>
            </a:r>
          </a:p>
          <a:p>
            <a:pPr algn="just"/>
            <a:r>
              <a:rPr lang="en-IN" dirty="0"/>
              <a:t>Much of the Internet is based on store-and-forward switching, and as we have already seen, even short Internet packets typically take up to 200 milliseconds to reach their destinations.</a:t>
            </a:r>
          </a:p>
          <a:p>
            <a:pPr algn="just"/>
            <a:r>
              <a:rPr lang="en-IN" dirty="0"/>
              <a:t>Delays of this magnitude are too long for real-time applications such as telephony and video conferencing.</a:t>
            </a:r>
          </a:p>
        </p:txBody>
      </p:sp>
    </p:spTree>
    <p:extLst>
      <p:ext uri="{BB962C8B-B14F-4D97-AF65-F5344CB8AC3E}">
        <p14:creationId xmlns:p14="http://schemas.microsoft.com/office/powerpoint/2010/main" val="18515054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5041"/>
          </a:xfrm>
        </p:spPr>
        <p:txBody>
          <a:bodyPr>
            <a:normAutofit fontScale="90000"/>
          </a:bodyPr>
          <a:lstStyle/>
          <a:p>
            <a:r>
              <a:rPr lang="en-IN" b="1" dirty="0"/>
              <a:t>4. Frame Relay (cont.)</a:t>
            </a:r>
            <a:endParaRPr lang="en-IN" dirty="0"/>
          </a:p>
        </p:txBody>
      </p:sp>
      <p:sp>
        <p:nvSpPr>
          <p:cNvPr id="3" name="Content Placeholder 2"/>
          <p:cNvSpPr>
            <a:spLocks noGrp="1"/>
          </p:cNvSpPr>
          <p:nvPr>
            <p:ph idx="1"/>
          </p:nvPr>
        </p:nvSpPr>
        <p:spPr>
          <a:xfrm>
            <a:off x="838200" y="1135117"/>
            <a:ext cx="10515600" cy="5041846"/>
          </a:xfrm>
        </p:spPr>
        <p:txBody>
          <a:bodyPr>
            <a:normAutofit/>
          </a:bodyPr>
          <a:lstStyle/>
          <a:p>
            <a:pPr algn="just"/>
            <a:r>
              <a:rPr lang="en-IN" dirty="0"/>
              <a:t>The </a:t>
            </a:r>
            <a:r>
              <a:rPr lang="en-IN" i="1" dirty="0"/>
              <a:t>frame relay </a:t>
            </a:r>
            <a:r>
              <a:rPr lang="en-IN" dirty="0"/>
              <a:t>switching method brings some of the advantages of circuit switching to packet-switching networks. They overcome the delay problems by switching small packets (called </a:t>
            </a:r>
            <a:r>
              <a:rPr lang="en-IN" i="1" dirty="0"/>
              <a:t>frames</a:t>
            </a:r>
            <a:r>
              <a:rPr lang="en-IN" dirty="0"/>
              <a:t>) on the fly. </a:t>
            </a:r>
          </a:p>
          <a:p>
            <a:pPr algn="just"/>
            <a:r>
              <a:rPr lang="en-IN" dirty="0"/>
              <a:t>The switching nodes (which are usually special-purpose parallel digital processors) route frames based on the examination of their first few bits; frames as a whole are not stored at nodes but pass through them as short streams of bits. </a:t>
            </a:r>
          </a:p>
          <a:p>
            <a:pPr algn="just"/>
            <a:r>
              <a:rPr lang="en-IN" dirty="0"/>
              <a:t>ATM networks are a prime example; high-speed ATM networks can transmit packets across networks consisting of many nodes in a few tens of microseconds.</a:t>
            </a:r>
          </a:p>
        </p:txBody>
      </p:sp>
    </p:spTree>
    <p:extLst>
      <p:ext uri="{BB962C8B-B14F-4D97-AF65-F5344CB8AC3E}">
        <p14:creationId xmlns:p14="http://schemas.microsoft.com/office/powerpoint/2010/main" val="13551500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1165"/>
          </a:xfrm>
        </p:spPr>
        <p:txBody>
          <a:bodyPr>
            <a:normAutofit fontScale="90000"/>
          </a:bodyPr>
          <a:lstStyle/>
          <a:p>
            <a:r>
              <a:rPr lang="en-IN" b="1" dirty="0"/>
              <a:t>Protocols</a:t>
            </a:r>
          </a:p>
        </p:txBody>
      </p:sp>
      <p:sp>
        <p:nvSpPr>
          <p:cNvPr id="3" name="Content Placeholder 2"/>
          <p:cNvSpPr>
            <a:spLocks noGrp="1"/>
          </p:cNvSpPr>
          <p:nvPr>
            <p:ph idx="1"/>
          </p:nvPr>
        </p:nvSpPr>
        <p:spPr>
          <a:xfrm>
            <a:off x="838200" y="1056290"/>
            <a:ext cx="10515600" cy="5120673"/>
          </a:xfrm>
        </p:spPr>
        <p:txBody>
          <a:bodyPr>
            <a:normAutofit/>
          </a:bodyPr>
          <a:lstStyle/>
          <a:p>
            <a:pPr algn="just"/>
            <a:r>
              <a:rPr lang="en-IN" dirty="0"/>
              <a:t>The term </a:t>
            </a:r>
            <a:r>
              <a:rPr lang="en-IN" i="1" dirty="0"/>
              <a:t>protocol </a:t>
            </a:r>
            <a:r>
              <a:rPr lang="en-IN" dirty="0"/>
              <a:t>is used to refer to a well-known set of rules and formats to be used for communication between processes in order to perform a given task. The definition of a protocol has two important parts to it:</a:t>
            </a:r>
          </a:p>
          <a:p>
            <a:pPr lvl="1" algn="just"/>
            <a:r>
              <a:rPr lang="en-IN" sz="2800" dirty="0"/>
              <a:t>a specification of the sequence of messages that must be exchanged;</a:t>
            </a:r>
          </a:p>
          <a:p>
            <a:pPr lvl="1" algn="just"/>
            <a:r>
              <a:rPr lang="en-IN" sz="2800" dirty="0"/>
              <a:t>a specification of the format of the data in the messages.</a:t>
            </a:r>
          </a:p>
          <a:p>
            <a:pPr algn="just"/>
            <a:r>
              <a:rPr lang="en-IN" dirty="0"/>
              <a:t>The existence of well-known protocols enables the separate software components of distributed systems to be developed independently and implemented in different programming languages on computers that may have different order codes and data representations.</a:t>
            </a:r>
          </a:p>
        </p:txBody>
      </p:sp>
    </p:spTree>
    <p:extLst>
      <p:ext uri="{BB962C8B-B14F-4D97-AF65-F5344CB8AC3E}">
        <p14:creationId xmlns:p14="http://schemas.microsoft.com/office/powerpoint/2010/main" val="3644497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4681"/>
          </a:xfrm>
        </p:spPr>
        <p:txBody>
          <a:bodyPr>
            <a:normAutofit fontScale="90000"/>
          </a:bodyPr>
          <a:lstStyle/>
          <a:p>
            <a:r>
              <a:rPr lang="en-IN" b="1" dirty="0"/>
              <a:t>Protocols (cont.)</a:t>
            </a:r>
          </a:p>
        </p:txBody>
      </p:sp>
      <p:sp>
        <p:nvSpPr>
          <p:cNvPr id="3" name="Content Placeholder 2"/>
          <p:cNvSpPr>
            <a:spLocks noGrp="1"/>
          </p:cNvSpPr>
          <p:nvPr>
            <p:ph idx="1"/>
          </p:nvPr>
        </p:nvSpPr>
        <p:spPr>
          <a:xfrm>
            <a:off x="838200" y="977462"/>
            <a:ext cx="10515600" cy="5199501"/>
          </a:xfrm>
        </p:spPr>
        <p:txBody>
          <a:bodyPr>
            <a:noAutofit/>
          </a:bodyPr>
          <a:lstStyle/>
          <a:p>
            <a:pPr algn="just"/>
            <a:r>
              <a:rPr lang="en-IN" dirty="0"/>
              <a:t>A protocol is implemented by a pair of software modules located in the sending and receiving computers. </a:t>
            </a:r>
          </a:p>
          <a:p>
            <a:pPr algn="just"/>
            <a:r>
              <a:rPr lang="en-IN" dirty="0"/>
              <a:t>For example, a </a:t>
            </a:r>
            <a:r>
              <a:rPr lang="en-IN" i="1" dirty="0"/>
              <a:t>transport protocol </a:t>
            </a:r>
            <a:r>
              <a:rPr lang="en-IN" dirty="0"/>
              <a:t>transmits messages of any length from a sending process to a receiving process. A process wishing to transmit a message to another process issues a call to a transport protocol module, passing it a message in the specified format. The transport software then concerns itself with the transmission of the message to its destination, subdividing it into packets of some specified size and format that can be transmitted to the destination via the </a:t>
            </a:r>
            <a:r>
              <a:rPr lang="en-IN" i="1" dirty="0"/>
              <a:t>network protocol </a:t>
            </a:r>
            <a:r>
              <a:rPr lang="en-IN" dirty="0"/>
              <a:t>– another, lower-level protocol.</a:t>
            </a:r>
          </a:p>
          <a:p>
            <a:pPr algn="just"/>
            <a:r>
              <a:rPr lang="en-IN" dirty="0"/>
              <a:t>The corresponding transport protocol module in the receiving computer receives the packet via the network-level protocol module and performs inverse transformations to regenerate the message before passing it to a receiving process.</a:t>
            </a:r>
          </a:p>
        </p:txBody>
      </p:sp>
    </p:spTree>
    <p:extLst>
      <p:ext uri="{BB962C8B-B14F-4D97-AF65-F5344CB8AC3E}">
        <p14:creationId xmlns:p14="http://schemas.microsoft.com/office/powerpoint/2010/main" val="1865185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6572"/>
          </a:xfrm>
        </p:spPr>
        <p:txBody>
          <a:bodyPr>
            <a:normAutofit fontScale="90000"/>
          </a:bodyPr>
          <a:lstStyle/>
          <a:p>
            <a:r>
              <a:rPr lang="en-IN" b="1" dirty="0"/>
              <a:t>Protocol Layers</a:t>
            </a:r>
          </a:p>
        </p:txBody>
      </p:sp>
      <p:sp>
        <p:nvSpPr>
          <p:cNvPr id="3" name="Content Placeholder 2"/>
          <p:cNvSpPr>
            <a:spLocks noGrp="1"/>
          </p:cNvSpPr>
          <p:nvPr>
            <p:ph idx="1"/>
          </p:nvPr>
        </p:nvSpPr>
        <p:spPr>
          <a:xfrm>
            <a:off x="838200" y="1150883"/>
            <a:ext cx="10515600" cy="5026080"/>
          </a:xfrm>
        </p:spPr>
        <p:txBody>
          <a:bodyPr>
            <a:normAutofit/>
          </a:bodyPr>
          <a:lstStyle/>
          <a:p>
            <a:pPr algn="just"/>
            <a:r>
              <a:rPr lang="en-IN" dirty="0"/>
              <a:t>Network software is arranged in a hierarchy of layers. Each layer presents an interface to the layers above it that extends the properties of the underlying communication system. A layer is represented by a module in every computer connected to the network. </a:t>
            </a:r>
          </a:p>
        </p:txBody>
      </p:sp>
      <p:pic>
        <p:nvPicPr>
          <p:cNvPr id="4" name="Picture 3"/>
          <p:cNvPicPr>
            <a:picLocks noChangeAspect="1"/>
          </p:cNvPicPr>
          <p:nvPr/>
        </p:nvPicPr>
        <p:blipFill>
          <a:blip r:embed="rId2"/>
          <a:stretch>
            <a:fillRect/>
          </a:stretch>
        </p:blipFill>
        <p:spPr>
          <a:xfrm>
            <a:off x="2413273" y="3200400"/>
            <a:ext cx="7392879" cy="3165748"/>
          </a:xfrm>
          <a:prstGeom prst="rect">
            <a:avLst/>
          </a:prstGeom>
        </p:spPr>
      </p:pic>
    </p:spTree>
    <p:extLst>
      <p:ext uri="{BB962C8B-B14F-4D97-AF65-F5344CB8AC3E}">
        <p14:creationId xmlns:p14="http://schemas.microsoft.com/office/powerpoint/2010/main" val="20279793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5399"/>
          </a:xfrm>
        </p:spPr>
        <p:txBody>
          <a:bodyPr>
            <a:normAutofit fontScale="90000"/>
          </a:bodyPr>
          <a:lstStyle/>
          <a:p>
            <a:r>
              <a:rPr lang="en-IN" b="1" dirty="0"/>
              <a:t>Protocol Layers (cont.)</a:t>
            </a:r>
            <a:endParaRPr lang="en-IN" dirty="0"/>
          </a:p>
        </p:txBody>
      </p:sp>
      <p:sp>
        <p:nvSpPr>
          <p:cNvPr id="3" name="Content Placeholder 2"/>
          <p:cNvSpPr>
            <a:spLocks noGrp="1"/>
          </p:cNvSpPr>
          <p:nvPr>
            <p:ph idx="1"/>
          </p:nvPr>
        </p:nvSpPr>
        <p:spPr>
          <a:xfrm>
            <a:off x="838200" y="1324303"/>
            <a:ext cx="10515600" cy="4852660"/>
          </a:xfrm>
        </p:spPr>
        <p:txBody>
          <a:bodyPr>
            <a:normAutofit/>
          </a:bodyPr>
          <a:lstStyle/>
          <a:p>
            <a:pPr algn="just"/>
            <a:r>
              <a:rPr lang="en-IN" dirty="0"/>
              <a:t>The previous figure illustrates the structure and the flow of data when a message is transmitted using a layered protocol. Each module appears to communicate directly with a module at the same level in another computer in the network, but in reality data is not transmitted directly between the protocol modules at each level. Instead, each layer of network software communicates by local procedure calls with the layers above and below it.</a:t>
            </a:r>
          </a:p>
          <a:p>
            <a:pPr algn="just"/>
            <a:r>
              <a:rPr lang="en-IN" dirty="0"/>
              <a:t>On the sending side, each layer (except the topmost, or </a:t>
            </a:r>
            <a:r>
              <a:rPr lang="en-IN" i="1" dirty="0"/>
              <a:t>application layer</a:t>
            </a:r>
            <a:r>
              <a:rPr lang="en-IN" dirty="0"/>
              <a:t>) accepts items of data in a specified format from the layer above it and applies transformations to encapsulate the data in the format specified for that layer before passing it to the layer below for further processing.</a:t>
            </a:r>
          </a:p>
          <a:p>
            <a:pPr algn="just"/>
            <a:endParaRPr lang="en-IN" dirty="0"/>
          </a:p>
        </p:txBody>
      </p:sp>
    </p:spTree>
    <p:extLst>
      <p:ext uri="{BB962C8B-B14F-4D97-AF65-F5344CB8AC3E}">
        <p14:creationId xmlns:p14="http://schemas.microsoft.com/office/powerpoint/2010/main" val="1271768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021715"/>
          </a:xfrm>
        </p:spPr>
        <p:txBody>
          <a:bodyPr/>
          <a:lstStyle/>
          <a:p>
            <a:r>
              <a:rPr lang="en-IN" b="1" dirty="0">
                <a:latin typeface="+mn-lt"/>
              </a:rPr>
              <a:t>Networking Issues for Distributed Systems</a:t>
            </a:r>
          </a:p>
        </p:txBody>
      </p:sp>
      <p:sp>
        <p:nvSpPr>
          <p:cNvPr id="3" name="Content Placeholder 2"/>
          <p:cNvSpPr>
            <a:spLocks noGrp="1"/>
          </p:cNvSpPr>
          <p:nvPr>
            <p:ph idx="1"/>
          </p:nvPr>
        </p:nvSpPr>
        <p:spPr>
          <a:xfrm>
            <a:off x="838200" y="1158240"/>
            <a:ext cx="10515600" cy="5018723"/>
          </a:xfrm>
        </p:spPr>
        <p:txBody>
          <a:bodyPr>
            <a:normAutofit lnSpcReduction="10000"/>
          </a:bodyPr>
          <a:lstStyle/>
          <a:p>
            <a:pPr algn="just"/>
            <a:r>
              <a:rPr lang="en-IN" dirty="0"/>
              <a:t>Early computer networks were designed to meet a few, relatively simple application requirements. </a:t>
            </a:r>
          </a:p>
          <a:p>
            <a:pPr algn="just"/>
            <a:r>
              <a:rPr lang="en-IN" dirty="0"/>
              <a:t>Network applications such as file transfer, remote login, electronic mail and newsgroups were supported. </a:t>
            </a:r>
          </a:p>
          <a:p>
            <a:pPr algn="just"/>
            <a:r>
              <a:rPr lang="en-IN" dirty="0"/>
              <a:t>The subsequent development of distributed systems with support for distributed application programs accessing shared files and other resources set a higher standard of performance to meet the needs of interactive applications.</a:t>
            </a:r>
          </a:p>
          <a:p>
            <a:pPr algn="just"/>
            <a:r>
              <a:rPr lang="en-IN" dirty="0"/>
              <a:t>Due to the growth and commercialization of the Internet and the emergence of many new modes of use, more stringent requirements for reliability, scalability, mobility, security and quality of service have emerged.</a:t>
            </a:r>
          </a:p>
        </p:txBody>
      </p:sp>
    </p:spTree>
    <p:extLst>
      <p:ext uri="{BB962C8B-B14F-4D97-AF65-F5344CB8AC3E}">
        <p14:creationId xmlns:p14="http://schemas.microsoft.com/office/powerpoint/2010/main" val="2884280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51344" y="4666593"/>
            <a:ext cx="7056876" cy="2191407"/>
          </a:xfrm>
          <a:prstGeom prst="rect">
            <a:avLst/>
          </a:prstGeom>
        </p:spPr>
      </p:pic>
      <p:sp>
        <p:nvSpPr>
          <p:cNvPr id="2" name="Title 1"/>
          <p:cNvSpPr>
            <a:spLocks noGrp="1"/>
          </p:cNvSpPr>
          <p:nvPr>
            <p:ph type="title"/>
          </p:nvPr>
        </p:nvSpPr>
        <p:spPr>
          <a:xfrm>
            <a:off x="838200" y="365125"/>
            <a:ext cx="10515600" cy="549275"/>
          </a:xfrm>
        </p:spPr>
        <p:txBody>
          <a:bodyPr>
            <a:normAutofit fontScale="90000"/>
          </a:bodyPr>
          <a:lstStyle/>
          <a:p>
            <a:r>
              <a:rPr lang="en-IN" b="1" dirty="0"/>
              <a:t>Protocol Layers (cont.)</a:t>
            </a:r>
            <a:endParaRPr lang="en-IN" dirty="0"/>
          </a:p>
        </p:txBody>
      </p:sp>
      <p:sp>
        <p:nvSpPr>
          <p:cNvPr id="3" name="Content Placeholder 2"/>
          <p:cNvSpPr>
            <a:spLocks noGrp="1"/>
          </p:cNvSpPr>
          <p:nvPr>
            <p:ph idx="1"/>
          </p:nvPr>
        </p:nvSpPr>
        <p:spPr>
          <a:xfrm>
            <a:off x="838200" y="1040524"/>
            <a:ext cx="10515600" cy="5136439"/>
          </a:xfrm>
        </p:spPr>
        <p:txBody>
          <a:bodyPr>
            <a:normAutofit/>
          </a:bodyPr>
          <a:lstStyle/>
          <a:p>
            <a:pPr algn="just"/>
            <a:r>
              <a:rPr lang="en-IN" dirty="0"/>
              <a:t>Figure illustrates this process as it applies to the top four layers of the OSI protocol suite (discussed in the next subsection). The figure shows the packet headers that hold most network-related data items, but for clarity it omits the trailers that are present in some types of packet; it also assumes that the application-layer message to be transmitted is shorter than the underlying network’s maximum packet size. If not, it would have to be encapsulated in several network-layer packets. On the receiving side, the converse transformations are applied to data items received from the layer below before they are passed to the layer above.</a:t>
            </a:r>
          </a:p>
        </p:txBody>
      </p:sp>
      <p:pic>
        <p:nvPicPr>
          <p:cNvPr id="5" name="Picture 4"/>
          <p:cNvPicPr>
            <a:picLocks noChangeAspect="1"/>
          </p:cNvPicPr>
          <p:nvPr/>
        </p:nvPicPr>
        <p:blipFill>
          <a:blip r:embed="rId3"/>
          <a:stretch>
            <a:fillRect/>
          </a:stretch>
        </p:blipFill>
        <p:spPr>
          <a:xfrm>
            <a:off x="1064168" y="5149747"/>
            <a:ext cx="5434355" cy="383949"/>
          </a:xfrm>
          <a:prstGeom prst="rect">
            <a:avLst/>
          </a:prstGeom>
        </p:spPr>
      </p:pic>
    </p:spTree>
    <p:extLst>
      <p:ext uri="{BB962C8B-B14F-4D97-AF65-F5344CB8AC3E}">
        <p14:creationId xmlns:p14="http://schemas.microsoft.com/office/powerpoint/2010/main" val="6656535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001"/>
            <a:ext cx="10515600" cy="596571"/>
          </a:xfrm>
        </p:spPr>
        <p:txBody>
          <a:bodyPr>
            <a:normAutofit fontScale="90000"/>
          </a:bodyPr>
          <a:lstStyle/>
          <a:p>
            <a:r>
              <a:rPr lang="en-IN" b="1" dirty="0"/>
              <a:t>Protocol Layers (cont.)</a:t>
            </a:r>
            <a:endParaRPr lang="en-IN" dirty="0"/>
          </a:p>
        </p:txBody>
      </p:sp>
      <p:sp>
        <p:nvSpPr>
          <p:cNvPr id="3" name="Content Placeholder 2"/>
          <p:cNvSpPr>
            <a:spLocks noGrp="1"/>
          </p:cNvSpPr>
          <p:nvPr>
            <p:ph idx="1"/>
          </p:nvPr>
        </p:nvSpPr>
        <p:spPr>
          <a:xfrm>
            <a:off x="838200" y="961697"/>
            <a:ext cx="10515600" cy="5215266"/>
          </a:xfrm>
        </p:spPr>
        <p:txBody>
          <a:bodyPr>
            <a:normAutofit lnSpcReduction="10000"/>
          </a:bodyPr>
          <a:lstStyle/>
          <a:p>
            <a:pPr algn="just"/>
            <a:r>
              <a:rPr lang="en-IN" dirty="0"/>
              <a:t>The protocol type of the layer above is included in the header of each layer, to enable the protocol stack at the receiver to select the correct software components to unpack the packets.</a:t>
            </a:r>
          </a:p>
          <a:p>
            <a:pPr algn="just"/>
            <a:r>
              <a:rPr lang="en-IN" dirty="0"/>
              <a:t>Thus each layer provides a service to the layer above it and extends the service provided by the layer below it. At the bottom is a </a:t>
            </a:r>
            <a:r>
              <a:rPr lang="en-IN" i="1" dirty="0"/>
              <a:t>physical layer</a:t>
            </a:r>
            <a:r>
              <a:rPr lang="en-IN" dirty="0"/>
              <a:t>. This is implemented by a communication medium (copper or fibre optic cables, satellite communication channels or radio transmission) and by analogue signalling circuits that place signals on the communication medium at the sending node and sense them at the receiving node.</a:t>
            </a:r>
          </a:p>
          <a:p>
            <a:pPr algn="just"/>
            <a:r>
              <a:rPr lang="en-IN" dirty="0"/>
              <a:t>At receiving nodes data items are received and passed upwards through the hierarchy of software modules, being transformed at each stage until they are in a form that can be passed to the intended recipient process.</a:t>
            </a:r>
          </a:p>
        </p:txBody>
      </p:sp>
    </p:spTree>
    <p:extLst>
      <p:ext uri="{BB962C8B-B14F-4D97-AF65-F5344CB8AC3E}">
        <p14:creationId xmlns:p14="http://schemas.microsoft.com/office/powerpoint/2010/main" val="41819253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IN" b="1" dirty="0"/>
              <a:t>Protocol Suits</a:t>
            </a:r>
          </a:p>
        </p:txBody>
      </p:sp>
      <p:sp>
        <p:nvSpPr>
          <p:cNvPr id="3" name="Content Placeholder 2"/>
          <p:cNvSpPr>
            <a:spLocks noGrp="1"/>
          </p:cNvSpPr>
          <p:nvPr>
            <p:ph idx="1"/>
          </p:nvPr>
        </p:nvSpPr>
        <p:spPr>
          <a:xfrm>
            <a:off x="838200" y="914400"/>
            <a:ext cx="10515600" cy="5262563"/>
          </a:xfrm>
        </p:spPr>
        <p:txBody>
          <a:bodyPr/>
          <a:lstStyle/>
          <a:p>
            <a:pPr algn="just"/>
            <a:r>
              <a:rPr lang="en-IN" dirty="0"/>
              <a:t>A complete set of protocol layers is referred to as a </a:t>
            </a:r>
            <a:r>
              <a:rPr lang="en-IN" i="1" dirty="0"/>
              <a:t>protocol suite </a:t>
            </a:r>
            <a:r>
              <a:rPr lang="en-IN" dirty="0"/>
              <a:t>or a </a:t>
            </a:r>
            <a:r>
              <a:rPr lang="en-IN" i="1" dirty="0"/>
              <a:t>protocol stack</a:t>
            </a:r>
            <a:r>
              <a:rPr lang="en-IN" dirty="0"/>
              <a:t>, reflecting the layered structure. Figure shows a protocol stack that conforms to the seven-layer Reference Model for </a:t>
            </a:r>
            <a:r>
              <a:rPr lang="en-IN" i="1" dirty="0"/>
              <a:t>Open Systems Interconnection </a:t>
            </a:r>
            <a:r>
              <a:rPr lang="en-IN" dirty="0"/>
              <a:t>(OSI) adopted by the International Organization for Standardization (ISO) [ISO 1992]. The OSI Reference Model was adopted in order to encourage the development of protocol standards that would meet the requirements of open systems.</a:t>
            </a:r>
          </a:p>
        </p:txBody>
      </p:sp>
      <p:pic>
        <p:nvPicPr>
          <p:cNvPr id="4" name="Picture 3"/>
          <p:cNvPicPr>
            <a:picLocks noChangeAspect="1"/>
          </p:cNvPicPr>
          <p:nvPr/>
        </p:nvPicPr>
        <p:blipFill>
          <a:blip r:embed="rId2"/>
          <a:stretch>
            <a:fillRect/>
          </a:stretch>
        </p:blipFill>
        <p:spPr>
          <a:xfrm>
            <a:off x="3152774" y="3800475"/>
            <a:ext cx="6763735" cy="3057525"/>
          </a:xfrm>
          <a:prstGeom prst="rect">
            <a:avLst/>
          </a:prstGeom>
        </p:spPr>
      </p:pic>
    </p:spTree>
    <p:extLst>
      <p:ext uri="{BB962C8B-B14F-4D97-AF65-F5344CB8AC3E}">
        <p14:creationId xmlns:p14="http://schemas.microsoft.com/office/powerpoint/2010/main" val="22055263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5041"/>
          </a:xfrm>
        </p:spPr>
        <p:txBody>
          <a:bodyPr>
            <a:normAutofit fontScale="90000"/>
          </a:bodyPr>
          <a:lstStyle/>
          <a:p>
            <a:r>
              <a:rPr lang="en-IN" b="1" dirty="0"/>
              <a:t>OSI Reference Model</a:t>
            </a:r>
          </a:p>
        </p:txBody>
      </p:sp>
      <p:pic>
        <p:nvPicPr>
          <p:cNvPr id="4" name="Content Placeholder 3"/>
          <p:cNvPicPr>
            <a:picLocks noGrp="1" noChangeAspect="1"/>
          </p:cNvPicPr>
          <p:nvPr>
            <p:ph idx="1"/>
          </p:nvPr>
        </p:nvPicPr>
        <p:blipFill>
          <a:blip r:embed="rId2"/>
          <a:stretch>
            <a:fillRect/>
          </a:stretch>
        </p:blipFill>
        <p:spPr>
          <a:xfrm>
            <a:off x="1087820" y="1104900"/>
            <a:ext cx="10265979" cy="5327431"/>
          </a:xfrm>
          <a:prstGeom prst="rect">
            <a:avLst/>
          </a:prstGeom>
        </p:spPr>
      </p:pic>
    </p:spTree>
    <p:extLst>
      <p:ext uri="{BB962C8B-B14F-4D97-AF65-F5344CB8AC3E}">
        <p14:creationId xmlns:p14="http://schemas.microsoft.com/office/powerpoint/2010/main" val="27859680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175"/>
            <a:ext cx="10515600" cy="738460"/>
          </a:xfrm>
        </p:spPr>
        <p:txBody>
          <a:bodyPr/>
          <a:lstStyle/>
          <a:p>
            <a:r>
              <a:rPr lang="en-IN" b="1" dirty="0"/>
              <a:t>OSI Reference Model (cont.)</a:t>
            </a:r>
            <a:endParaRPr lang="en-IN" dirty="0"/>
          </a:p>
        </p:txBody>
      </p:sp>
      <p:sp>
        <p:nvSpPr>
          <p:cNvPr id="3" name="Content Placeholder 2"/>
          <p:cNvSpPr>
            <a:spLocks noGrp="1"/>
          </p:cNvSpPr>
          <p:nvPr>
            <p:ph idx="1"/>
          </p:nvPr>
        </p:nvSpPr>
        <p:spPr>
          <a:xfrm>
            <a:off x="838200" y="898635"/>
            <a:ext cx="10515600" cy="5278328"/>
          </a:xfrm>
        </p:spPr>
        <p:txBody>
          <a:bodyPr>
            <a:normAutofit lnSpcReduction="10000"/>
          </a:bodyPr>
          <a:lstStyle/>
          <a:p>
            <a:pPr algn="just"/>
            <a:r>
              <a:rPr lang="en-IN" dirty="0"/>
              <a:t>It is a framework for the definition of protocols and not a definition for a specific suite of protocols. Protocol suites that conform to the OSI model must include at least one specific protocol at each of the seven levels that the model defines.</a:t>
            </a:r>
          </a:p>
          <a:p>
            <a:pPr algn="just"/>
            <a:r>
              <a:rPr lang="en-IN" dirty="0"/>
              <a:t>Protocol layering brings substantial benefits in simplifying and generalizing the software interfaces for access to the communication services of networks, but it also carries significant performance costs. </a:t>
            </a:r>
          </a:p>
          <a:p>
            <a:pPr algn="just"/>
            <a:r>
              <a:rPr lang="en-IN" dirty="0"/>
              <a:t>The transmission of an application-level message via a protocol stack with </a:t>
            </a:r>
            <a:r>
              <a:rPr lang="en-IN" i="1" dirty="0"/>
              <a:t>N </a:t>
            </a:r>
            <a:r>
              <a:rPr lang="en-IN" dirty="0"/>
              <a:t>layers typically involves </a:t>
            </a:r>
            <a:r>
              <a:rPr lang="en-IN" i="1" dirty="0"/>
              <a:t>N </a:t>
            </a:r>
            <a:r>
              <a:rPr lang="en-IN" dirty="0"/>
              <a:t>transfers of control to the relevant layer of software in the protocol suite, at least one of which is an operating system entry, and taking </a:t>
            </a:r>
            <a:r>
              <a:rPr lang="en-IN" i="1" dirty="0"/>
              <a:t>N </a:t>
            </a:r>
            <a:r>
              <a:rPr lang="en-IN" dirty="0"/>
              <a:t>copies of the data as a part of the encapsulation mechanism. All of these overheads result in data transfer rates between application processes that are much lower than the available network bandwidth.</a:t>
            </a:r>
          </a:p>
        </p:txBody>
      </p:sp>
    </p:spTree>
    <p:extLst>
      <p:ext uri="{BB962C8B-B14F-4D97-AF65-F5344CB8AC3E}">
        <p14:creationId xmlns:p14="http://schemas.microsoft.com/office/powerpoint/2010/main" val="22273049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471"/>
            <a:ext cx="10515600" cy="628102"/>
          </a:xfrm>
        </p:spPr>
        <p:txBody>
          <a:bodyPr>
            <a:normAutofit fontScale="90000"/>
          </a:bodyPr>
          <a:lstStyle/>
          <a:p>
            <a:r>
              <a:rPr lang="en-IN" b="1" dirty="0"/>
              <a:t>OSI Reference Model (cont.)</a:t>
            </a:r>
            <a:endParaRPr lang="en-IN" dirty="0"/>
          </a:p>
        </p:txBody>
      </p:sp>
      <p:sp>
        <p:nvSpPr>
          <p:cNvPr id="3" name="Content Placeholder 2"/>
          <p:cNvSpPr>
            <a:spLocks noGrp="1"/>
          </p:cNvSpPr>
          <p:nvPr>
            <p:ph idx="1"/>
          </p:nvPr>
        </p:nvSpPr>
        <p:spPr>
          <a:xfrm>
            <a:off x="838200" y="977462"/>
            <a:ext cx="10515600" cy="5612523"/>
          </a:xfrm>
        </p:spPr>
        <p:txBody>
          <a:bodyPr>
            <a:normAutofit/>
          </a:bodyPr>
          <a:lstStyle/>
          <a:p>
            <a:pPr algn="just"/>
            <a:r>
              <a:rPr lang="en-IN" dirty="0"/>
              <a:t>The implementation of the Internet does not follow the OSI model in two respects:</a:t>
            </a:r>
          </a:p>
          <a:p>
            <a:pPr lvl="1" algn="just"/>
            <a:r>
              <a:rPr lang="en-IN" dirty="0"/>
              <a:t> First, the application, presentation and session layers are not clearly distinguished in the Internet protocol stack. Instead, the application and presentation layers are implemented either as a single middleware layer or separately within each application. Thus CORBA implements inter-object invocations and data representations in a middleware library that is included in each application process. Web browsers and other applications that require secure channels employ the Secure Sockets Layer as a procedure library in a similar manner.</a:t>
            </a:r>
          </a:p>
          <a:p>
            <a:pPr lvl="1" algn="just"/>
            <a:r>
              <a:rPr lang="en-IN" dirty="0"/>
              <a:t>Second, the session layer is integrated with the transport layer. Internetwork protocol suites include an application layer, a transport layer and an </a:t>
            </a:r>
            <a:r>
              <a:rPr lang="en-IN" i="1" dirty="0"/>
              <a:t>internetwork layer</a:t>
            </a:r>
            <a:r>
              <a:rPr lang="en-IN" dirty="0"/>
              <a:t>. The internetwork layer is a ‘virtual’ network layer that is responsible for transmitting internetwork packets to a destination computer. An </a:t>
            </a:r>
            <a:r>
              <a:rPr lang="en-IN" i="1" dirty="0"/>
              <a:t>internetwork packet </a:t>
            </a:r>
            <a:r>
              <a:rPr lang="en-IN" dirty="0"/>
              <a:t>is the unit of data transmitted over an internetwork.</a:t>
            </a:r>
          </a:p>
        </p:txBody>
      </p:sp>
    </p:spTree>
    <p:extLst>
      <p:ext uri="{BB962C8B-B14F-4D97-AF65-F5344CB8AC3E}">
        <p14:creationId xmlns:p14="http://schemas.microsoft.com/office/powerpoint/2010/main" val="33546505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1978"/>
          </a:xfrm>
        </p:spPr>
        <p:txBody>
          <a:bodyPr>
            <a:normAutofit fontScale="90000"/>
          </a:bodyPr>
          <a:lstStyle/>
          <a:p>
            <a:r>
              <a:rPr lang="en-IN" b="1" dirty="0"/>
              <a:t>OSI Reference Model (cont.)</a:t>
            </a:r>
            <a:endParaRPr lang="en-IN" dirty="0"/>
          </a:p>
        </p:txBody>
      </p:sp>
      <p:sp>
        <p:nvSpPr>
          <p:cNvPr id="3" name="Content Placeholder 2"/>
          <p:cNvSpPr>
            <a:spLocks noGrp="1"/>
          </p:cNvSpPr>
          <p:nvPr>
            <p:ph idx="1"/>
          </p:nvPr>
        </p:nvSpPr>
        <p:spPr>
          <a:xfrm>
            <a:off x="838200" y="1072056"/>
            <a:ext cx="10515600" cy="5104908"/>
          </a:xfrm>
        </p:spPr>
        <p:txBody>
          <a:bodyPr/>
          <a:lstStyle/>
          <a:p>
            <a:pPr algn="just"/>
            <a:r>
              <a:rPr lang="en-IN" dirty="0"/>
              <a:t>Internetwork protocols are overlaid on underlying networks as illustrated in Figure. The </a:t>
            </a:r>
            <a:r>
              <a:rPr lang="en-IN" i="1" dirty="0"/>
              <a:t>network interface </a:t>
            </a:r>
            <a:r>
              <a:rPr lang="en-IN" dirty="0"/>
              <a:t>layer accepts internetwork packets and converts them into packets suitable for transmission by the network layers of each underlying network.</a:t>
            </a:r>
          </a:p>
        </p:txBody>
      </p:sp>
      <p:pic>
        <p:nvPicPr>
          <p:cNvPr id="4" name="Picture 3"/>
          <p:cNvPicPr>
            <a:picLocks noChangeAspect="1"/>
          </p:cNvPicPr>
          <p:nvPr/>
        </p:nvPicPr>
        <p:blipFill>
          <a:blip r:embed="rId2"/>
          <a:stretch>
            <a:fillRect/>
          </a:stretch>
        </p:blipFill>
        <p:spPr>
          <a:xfrm>
            <a:off x="2399314" y="2853560"/>
            <a:ext cx="7343775" cy="3789800"/>
          </a:xfrm>
          <a:prstGeom prst="rect">
            <a:avLst/>
          </a:prstGeom>
        </p:spPr>
      </p:pic>
    </p:spTree>
    <p:extLst>
      <p:ext uri="{BB962C8B-B14F-4D97-AF65-F5344CB8AC3E}">
        <p14:creationId xmlns:p14="http://schemas.microsoft.com/office/powerpoint/2010/main" val="3669559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3054"/>
          </a:xfrm>
        </p:spPr>
        <p:txBody>
          <a:bodyPr/>
          <a:lstStyle/>
          <a:p>
            <a:r>
              <a:rPr lang="en-IN" b="1" dirty="0"/>
              <a:t>Packet Assembly</a:t>
            </a:r>
          </a:p>
        </p:txBody>
      </p:sp>
      <p:sp>
        <p:nvSpPr>
          <p:cNvPr id="3" name="Content Placeholder 2"/>
          <p:cNvSpPr>
            <a:spLocks noGrp="1"/>
          </p:cNvSpPr>
          <p:nvPr>
            <p:ph idx="1"/>
          </p:nvPr>
        </p:nvSpPr>
        <p:spPr>
          <a:xfrm>
            <a:off x="838200" y="1198180"/>
            <a:ext cx="10515600" cy="4978783"/>
          </a:xfrm>
        </p:spPr>
        <p:txBody>
          <a:bodyPr>
            <a:normAutofit lnSpcReduction="10000"/>
          </a:bodyPr>
          <a:lstStyle/>
          <a:p>
            <a:pPr algn="just"/>
            <a:r>
              <a:rPr lang="en-IN" dirty="0"/>
              <a:t>The task of dividing messages into packets before transmission and reassembling them at the receiving computer is usually performed in the transport layer.</a:t>
            </a:r>
          </a:p>
          <a:p>
            <a:pPr algn="just"/>
            <a:r>
              <a:rPr lang="en-IN" dirty="0"/>
              <a:t>The network-layer protocol packets consist of a </a:t>
            </a:r>
            <a:r>
              <a:rPr lang="en-IN" i="1" dirty="0"/>
              <a:t>header </a:t>
            </a:r>
            <a:r>
              <a:rPr lang="en-IN" dirty="0"/>
              <a:t>and a </a:t>
            </a:r>
            <a:r>
              <a:rPr lang="en-IN" i="1" dirty="0"/>
              <a:t>data field</a:t>
            </a:r>
            <a:r>
              <a:rPr lang="en-IN" dirty="0"/>
              <a:t>. In most network technologies, the data field is variable in length, with the maximum length called the </a:t>
            </a:r>
            <a:r>
              <a:rPr lang="en-IN" i="1" dirty="0"/>
              <a:t>maximum transfer unit </a:t>
            </a:r>
            <a:r>
              <a:rPr lang="en-IN" dirty="0"/>
              <a:t>(MTU). </a:t>
            </a:r>
          </a:p>
          <a:p>
            <a:pPr algn="just"/>
            <a:r>
              <a:rPr lang="en-IN" dirty="0"/>
              <a:t>If the length of a message exceeds the MTU of the underlying network layer, it must be fragmented into chunks of the appropriate size, with sequence numbers for use on reassembly, and transmitted in multiple packets.</a:t>
            </a:r>
          </a:p>
          <a:p>
            <a:pPr algn="just"/>
            <a:r>
              <a:rPr lang="en-IN" dirty="0"/>
              <a:t>For example, the MTU for Ethernets is 1500 bytes – no more than that quantity of data can be transmitted in a single Ethernet packet.</a:t>
            </a:r>
          </a:p>
        </p:txBody>
      </p:sp>
    </p:spTree>
    <p:extLst>
      <p:ext uri="{BB962C8B-B14F-4D97-AF65-F5344CB8AC3E}">
        <p14:creationId xmlns:p14="http://schemas.microsoft.com/office/powerpoint/2010/main" val="40013812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2696"/>
          </a:xfrm>
        </p:spPr>
        <p:txBody>
          <a:bodyPr/>
          <a:lstStyle/>
          <a:p>
            <a:r>
              <a:rPr lang="en-IN" b="1" dirty="0"/>
              <a:t>Packet Assembly (cont.)</a:t>
            </a:r>
            <a:endParaRPr lang="en-IN" dirty="0"/>
          </a:p>
        </p:txBody>
      </p:sp>
      <p:sp>
        <p:nvSpPr>
          <p:cNvPr id="3" name="Content Placeholder 2"/>
          <p:cNvSpPr>
            <a:spLocks noGrp="1"/>
          </p:cNvSpPr>
          <p:nvPr>
            <p:ph idx="1"/>
          </p:nvPr>
        </p:nvSpPr>
        <p:spPr>
          <a:xfrm>
            <a:off x="838200" y="1198179"/>
            <a:ext cx="10515600" cy="4963018"/>
          </a:xfrm>
        </p:spPr>
        <p:txBody>
          <a:bodyPr/>
          <a:lstStyle/>
          <a:p>
            <a:pPr algn="just"/>
            <a:r>
              <a:rPr lang="en-IN" dirty="0"/>
              <a:t>Although the IP protocol stands in the position of a network-layer protocol in the Internet suite of protocols, its MTU is unusually large at 64 </a:t>
            </a:r>
            <a:r>
              <a:rPr lang="en-IN" dirty="0" err="1"/>
              <a:t>kbytes</a:t>
            </a:r>
            <a:r>
              <a:rPr lang="en-IN" dirty="0"/>
              <a:t> (8 </a:t>
            </a:r>
            <a:r>
              <a:rPr lang="en-IN" dirty="0" err="1"/>
              <a:t>kbytes</a:t>
            </a:r>
            <a:r>
              <a:rPr lang="en-IN" dirty="0"/>
              <a:t> is often used in practice because some nodes are unable to handle such large packets).</a:t>
            </a:r>
          </a:p>
          <a:p>
            <a:pPr algn="just"/>
            <a:r>
              <a:rPr lang="en-IN" dirty="0"/>
              <a:t>Whichever MTU value is adopted for IP packets, packets larger than the Ethernet MTU can arise and they must be fragmented for transmission over Ethernets.</a:t>
            </a:r>
          </a:p>
        </p:txBody>
      </p:sp>
    </p:spTree>
    <p:extLst>
      <p:ext uri="{BB962C8B-B14F-4D97-AF65-F5344CB8AC3E}">
        <p14:creationId xmlns:p14="http://schemas.microsoft.com/office/powerpoint/2010/main" val="24575456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38916"/>
          </a:xfrm>
        </p:spPr>
        <p:txBody>
          <a:bodyPr>
            <a:normAutofit fontScale="90000"/>
          </a:bodyPr>
          <a:lstStyle/>
          <a:p>
            <a:r>
              <a:rPr lang="en-IN" b="1" dirty="0"/>
              <a:t>Ports</a:t>
            </a:r>
          </a:p>
        </p:txBody>
      </p:sp>
      <p:sp>
        <p:nvSpPr>
          <p:cNvPr id="3" name="Content Placeholder 2"/>
          <p:cNvSpPr>
            <a:spLocks noGrp="1"/>
          </p:cNvSpPr>
          <p:nvPr>
            <p:ph idx="1"/>
          </p:nvPr>
        </p:nvSpPr>
        <p:spPr>
          <a:xfrm>
            <a:off x="838200" y="993228"/>
            <a:ext cx="10515600" cy="5533696"/>
          </a:xfrm>
        </p:spPr>
        <p:txBody>
          <a:bodyPr>
            <a:normAutofit fontScale="92500" lnSpcReduction="20000"/>
          </a:bodyPr>
          <a:lstStyle/>
          <a:p>
            <a:pPr algn="just"/>
            <a:r>
              <a:rPr lang="en-IN" dirty="0"/>
              <a:t>The transport layer’s task is to provide a network-independent message transport service between pairs of network </a:t>
            </a:r>
            <a:r>
              <a:rPr lang="en-IN" i="1" dirty="0"/>
              <a:t>ports</a:t>
            </a:r>
            <a:r>
              <a:rPr lang="en-IN" dirty="0"/>
              <a:t>. Ports are software-defined destination points at a host computer. They are attached to processes, enabling data transmission to be addressed to a specific process at a destination node. Next, we discuss the  addressing of ports as they are implemented in the Internet and most other networks.</a:t>
            </a:r>
          </a:p>
          <a:p>
            <a:pPr algn="just"/>
            <a:endParaRPr lang="en-IN" dirty="0"/>
          </a:p>
          <a:p>
            <a:pPr marL="0" indent="0" algn="just">
              <a:buNone/>
            </a:pPr>
            <a:r>
              <a:rPr lang="en-IN" sz="3500" b="1" dirty="0"/>
              <a:t>Addressing</a:t>
            </a:r>
          </a:p>
          <a:p>
            <a:pPr algn="just"/>
            <a:r>
              <a:rPr lang="en-IN" dirty="0"/>
              <a:t>The transport layer is responsible for delivering messages to destinations with </a:t>
            </a:r>
            <a:r>
              <a:rPr lang="en-IN" i="1" dirty="0"/>
              <a:t>transport addresses </a:t>
            </a:r>
            <a:r>
              <a:rPr lang="en-IN" dirty="0"/>
              <a:t>that are composed of the </a:t>
            </a:r>
            <a:r>
              <a:rPr lang="en-IN" i="1" dirty="0"/>
              <a:t>network address </a:t>
            </a:r>
            <a:r>
              <a:rPr lang="en-IN" dirty="0"/>
              <a:t>of a host computer and a </a:t>
            </a:r>
            <a:r>
              <a:rPr lang="en-IN" i="1" dirty="0"/>
              <a:t>port number</a:t>
            </a:r>
            <a:r>
              <a:rPr lang="en-IN" dirty="0"/>
              <a:t>. A network address is a numeric identifier that uniquely identifies a host computer and enables it to be located by nodes that are responsible for routing data to it. In the Internet every host computer is assigned an IP number, which identifies it and the subnet to which it is connected, enabling data to be routed to it from any other node (as described in the following sections). In Ethernets there are no routing nodes; each host is responsible for recognizing and picking up packets addressed to it.</a:t>
            </a:r>
            <a:endParaRPr lang="en-IN" sz="3000" b="1" dirty="0"/>
          </a:p>
        </p:txBody>
      </p:sp>
    </p:spTree>
    <p:extLst>
      <p:ext uri="{BB962C8B-B14F-4D97-AF65-F5344CB8AC3E}">
        <p14:creationId xmlns:p14="http://schemas.microsoft.com/office/powerpoint/2010/main" val="1895137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945515"/>
          </a:xfrm>
        </p:spPr>
        <p:txBody>
          <a:bodyPr/>
          <a:lstStyle/>
          <a:p>
            <a:r>
              <a:rPr lang="en-IN" b="1" dirty="0">
                <a:latin typeface="+mn-lt"/>
              </a:rPr>
              <a:t>1. Performance</a:t>
            </a:r>
          </a:p>
        </p:txBody>
      </p:sp>
      <p:sp>
        <p:nvSpPr>
          <p:cNvPr id="3" name="Content Placeholder 2"/>
          <p:cNvSpPr>
            <a:spLocks noGrp="1"/>
          </p:cNvSpPr>
          <p:nvPr>
            <p:ph idx="1"/>
          </p:nvPr>
        </p:nvSpPr>
        <p:spPr>
          <a:xfrm>
            <a:off x="838200" y="1127760"/>
            <a:ext cx="10515600" cy="5334000"/>
          </a:xfrm>
        </p:spPr>
        <p:txBody>
          <a:bodyPr>
            <a:normAutofit/>
          </a:bodyPr>
          <a:lstStyle/>
          <a:p>
            <a:pPr algn="just"/>
            <a:r>
              <a:rPr lang="en-IN" dirty="0"/>
              <a:t>The network performance parameters that are of primary interest for our purposes are those affecting the speed with which individual messages can be transferred between two interconnected computers.</a:t>
            </a:r>
          </a:p>
          <a:p>
            <a:pPr algn="just"/>
            <a:r>
              <a:rPr lang="en-IN" dirty="0"/>
              <a:t>These are the latency and the point-to-point data transfer rate.</a:t>
            </a:r>
          </a:p>
          <a:p>
            <a:pPr lvl="1" algn="just"/>
            <a:r>
              <a:rPr lang="en-IN" sz="2800" dirty="0"/>
              <a:t>Latency is the delay that occurs after a send operation is executed and before data starts to arrive at the destination computer. It can be measured as the time required to transfer an empty message. Here we are considering only network latency, which forms a part of the process-to-process latency.</a:t>
            </a:r>
          </a:p>
          <a:p>
            <a:pPr lvl="1" algn="just"/>
            <a:r>
              <a:rPr lang="en-IN" sz="2800" dirty="0"/>
              <a:t>Data transfer rate is the speed at which data can be transferred between two computers in the network once transmission has begun, usually quoted in bits per second.</a:t>
            </a:r>
          </a:p>
        </p:txBody>
      </p:sp>
    </p:spTree>
    <p:extLst>
      <p:ext uri="{BB962C8B-B14F-4D97-AF65-F5344CB8AC3E}">
        <p14:creationId xmlns:p14="http://schemas.microsoft.com/office/powerpoint/2010/main" val="8852344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3413"/>
          </a:xfrm>
        </p:spPr>
        <p:txBody>
          <a:bodyPr>
            <a:normAutofit fontScale="90000"/>
          </a:bodyPr>
          <a:lstStyle/>
          <a:p>
            <a:r>
              <a:rPr lang="en-IN" b="1" dirty="0"/>
              <a:t>Addressing (cont.)</a:t>
            </a:r>
            <a:br>
              <a:rPr lang="en-IN" b="1" dirty="0"/>
            </a:br>
            <a:r>
              <a:rPr lang="en-IN" b="1" dirty="0"/>
              <a:t> </a:t>
            </a:r>
            <a:endParaRPr lang="en-IN" dirty="0"/>
          </a:p>
        </p:txBody>
      </p:sp>
      <p:sp>
        <p:nvSpPr>
          <p:cNvPr id="3" name="Content Placeholder 2"/>
          <p:cNvSpPr>
            <a:spLocks noGrp="1"/>
          </p:cNvSpPr>
          <p:nvPr>
            <p:ph idx="1"/>
          </p:nvPr>
        </p:nvSpPr>
        <p:spPr>
          <a:xfrm>
            <a:off x="838200" y="1040524"/>
            <a:ext cx="10515600" cy="5136439"/>
          </a:xfrm>
        </p:spPr>
        <p:txBody>
          <a:bodyPr>
            <a:normAutofit/>
          </a:bodyPr>
          <a:lstStyle/>
          <a:p>
            <a:pPr algn="just"/>
            <a:r>
              <a:rPr lang="en-IN" dirty="0"/>
              <a:t>Well-known Internet services such as HTTP and FTP have been allocated </a:t>
            </a:r>
            <a:r>
              <a:rPr lang="en-IN" i="1" dirty="0"/>
              <a:t>contact port numbers </a:t>
            </a:r>
            <a:r>
              <a:rPr lang="en-IN" dirty="0"/>
              <a:t>and these are registered with a central authority (the Internet Assigned Numbers Authority (IANA) [www.iana.org I]). </a:t>
            </a:r>
          </a:p>
          <a:p>
            <a:pPr algn="just"/>
            <a:r>
              <a:rPr lang="en-IN" dirty="0"/>
              <a:t>To access a service at a given host, a request is sent to the relevant port at the host. Some services, such as FTP (contact port: 21), then allocate a new port (with a private number) and send the number of the new port to the client. </a:t>
            </a:r>
          </a:p>
          <a:p>
            <a:pPr algn="just"/>
            <a:r>
              <a:rPr lang="en-IN" dirty="0"/>
              <a:t>The client uses the new port for the remainder of a transaction or a session. Other services, such as HTTP (contact port: 80), transact all of their business through the contact port.</a:t>
            </a:r>
          </a:p>
        </p:txBody>
      </p:sp>
    </p:spTree>
    <p:extLst>
      <p:ext uri="{BB962C8B-B14F-4D97-AF65-F5344CB8AC3E}">
        <p14:creationId xmlns:p14="http://schemas.microsoft.com/office/powerpoint/2010/main" val="8969731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820"/>
          </a:xfrm>
        </p:spPr>
        <p:txBody>
          <a:bodyPr>
            <a:normAutofit fontScale="90000"/>
          </a:bodyPr>
          <a:lstStyle/>
          <a:p>
            <a:r>
              <a:rPr lang="en-IN" b="1" dirty="0"/>
              <a:t>Addressing (cont.)</a:t>
            </a:r>
            <a:br>
              <a:rPr lang="en-IN" b="1" dirty="0"/>
            </a:br>
            <a:endParaRPr lang="en-IN" dirty="0"/>
          </a:p>
        </p:txBody>
      </p:sp>
      <p:sp>
        <p:nvSpPr>
          <p:cNvPr id="3" name="Content Placeholder 2"/>
          <p:cNvSpPr>
            <a:spLocks noGrp="1"/>
          </p:cNvSpPr>
          <p:nvPr>
            <p:ph idx="1"/>
          </p:nvPr>
        </p:nvSpPr>
        <p:spPr>
          <a:xfrm>
            <a:off x="838200" y="993228"/>
            <a:ext cx="10515600" cy="5183735"/>
          </a:xfrm>
        </p:spPr>
        <p:txBody>
          <a:bodyPr>
            <a:normAutofit lnSpcReduction="10000"/>
          </a:bodyPr>
          <a:lstStyle/>
          <a:p>
            <a:pPr algn="just"/>
            <a:r>
              <a:rPr lang="en-IN" dirty="0"/>
              <a:t>Port numbers below 1023 are defined as </a:t>
            </a:r>
            <a:r>
              <a:rPr lang="en-IN" i="1" dirty="0"/>
              <a:t>well-known ports </a:t>
            </a:r>
            <a:r>
              <a:rPr lang="en-IN" dirty="0"/>
              <a:t>whose use is restricted to privileged processes in most operating systems. The ports between 1024 and 49151 are </a:t>
            </a:r>
            <a:r>
              <a:rPr lang="en-IN" i="1" dirty="0"/>
              <a:t>registered ports </a:t>
            </a:r>
            <a:r>
              <a:rPr lang="en-IN" dirty="0"/>
              <a:t>for which IANA holds service descriptions, and the remaining ports up to 65535 are available for private purposes. In practice, all of the ports above 1023 can be used for private purposes, but computers using them for private purposes cannot simultaneously access the corresponding registered services.</a:t>
            </a:r>
          </a:p>
          <a:p>
            <a:pPr algn="just"/>
            <a:r>
              <a:rPr lang="en-IN" dirty="0"/>
              <a:t>A fixed port number allocation does not provide an adequate basis for the development of distributed systems which often include a multiplicity of servers including dynamically allocated ones. Solutions to this problem involve the dynamic allocation of ports to services and the provision of binding mechanisms to enable clients to locate services and their ports using symbolic names</a:t>
            </a:r>
          </a:p>
        </p:txBody>
      </p:sp>
    </p:spTree>
    <p:extLst>
      <p:ext uri="{BB962C8B-B14F-4D97-AF65-F5344CB8AC3E}">
        <p14:creationId xmlns:p14="http://schemas.microsoft.com/office/powerpoint/2010/main" val="42915536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0446"/>
          </a:xfrm>
        </p:spPr>
        <p:txBody>
          <a:bodyPr>
            <a:normAutofit fontScale="90000"/>
          </a:bodyPr>
          <a:lstStyle/>
          <a:p>
            <a:r>
              <a:rPr lang="en-IN" b="1" dirty="0"/>
              <a:t>Packet Delivery</a:t>
            </a:r>
          </a:p>
        </p:txBody>
      </p:sp>
      <p:sp>
        <p:nvSpPr>
          <p:cNvPr id="3" name="Content Placeholder 2"/>
          <p:cNvSpPr>
            <a:spLocks noGrp="1"/>
          </p:cNvSpPr>
          <p:nvPr>
            <p:ph idx="1"/>
          </p:nvPr>
        </p:nvSpPr>
        <p:spPr>
          <a:xfrm>
            <a:off x="838200" y="1119352"/>
            <a:ext cx="10515600" cy="5057611"/>
          </a:xfrm>
        </p:spPr>
        <p:txBody>
          <a:bodyPr>
            <a:normAutofit fontScale="92500" lnSpcReduction="10000"/>
          </a:bodyPr>
          <a:lstStyle/>
          <a:p>
            <a:pPr algn="just"/>
            <a:r>
              <a:rPr lang="en-IN" dirty="0"/>
              <a:t>There are two approaches to the delivery of packets by the network layer:</a:t>
            </a:r>
          </a:p>
          <a:p>
            <a:pPr marL="914400" lvl="1" indent="-457200" algn="just">
              <a:buFont typeface="+mj-lt"/>
              <a:buAutoNum type="arabicPeriod"/>
            </a:pPr>
            <a:r>
              <a:rPr lang="en-IN" dirty="0"/>
              <a:t>Datagram packet delivery</a:t>
            </a:r>
          </a:p>
          <a:p>
            <a:pPr marL="914400" lvl="1" indent="-457200" algn="just">
              <a:buFont typeface="+mj-lt"/>
              <a:buAutoNum type="arabicPeriod"/>
            </a:pPr>
            <a:r>
              <a:rPr lang="en-IN" dirty="0"/>
              <a:t>Virtual circuit packet delivery</a:t>
            </a:r>
          </a:p>
          <a:p>
            <a:pPr marL="457200" lvl="1" indent="0" algn="just">
              <a:buNone/>
            </a:pPr>
            <a:endParaRPr lang="en-IN" sz="3000" b="1" dirty="0"/>
          </a:p>
          <a:p>
            <a:pPr marL="457200" lvl="1" indent="0" algn="just">
              <a:buNone/>
            </a:pPr>
            <a:r>
              <a:rPr lang="en-IN" sz="3000" b="1" dirty="0"/>
              <a:t>1. Datagram packet delivery:</a:t>
            </a:r>
          </a:p>
          <a:p>
            <a:pPr algn="just"/>
            <a:r>
              <a:rPr lang="en-IN" sz="2600" dirty="0"/>
              <a:t>The </a:t>
            </a:r>
            <a:r>
              <a:rPr lang="en-IN" dirty="0"/>
              <a:t>term ‘datagram’ refers to the similarity of this delivery mode to the way in which letters and telegrams are delivered. The essential feature of datagram networks is that the delivery of each packet is a ‘one-shot’ process; no setup is required, and once the packet is delivered the network retains no information about it. In a datagram network a sequence of packets transmitted by a single host to a single destination may follow different routes (if, for example, the network is capable of adaptation to handle failures or to mitigate the effects of localized congestion), and when this occurs they may arrive out of sequence.</a:t>
            </a:r>
            <a:endParaRPr lang="en-IN" sz="7200" dirty="0"/>
          </a:p>
          <a:p>
            <a:pPr marL="457200" lvl="1" indent="0" algn="just">
              <a:buNone/>
            </a:pPr>
            <a:endParaRPr lang="en-IN" dirty="0"/>
          </a:p>
        </p:txBody>
      </p:sp>
    </p:spTree>
    <p:extLst>
      <p:ext uri="{BB962C8B-B14F-4D97-AF65-F5344CB8AC3E}">
        <p14:creationId xmlns:p14="http://schemas.microsoft.com/office/powerpoint/2010/main" val="959414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5398"/>
          </a:xfrm>
        </p:spPr>
        <p:txBody>
          <a:bodyPr>
            <a:normAutofit fontScale="90000"/>
          </a:bodyPr>
          <a:lstStyle/>
          <a:p>
            <a:r>
              <a:rPr lang="en-IN" dirty="0"/>
              <a:t>1. </a:t>
            </a:r>
            <a:r>
              <a:rPr lang="en-IN" b="1" dirty="0"/>
              <a:t>Datagram packet delivery (cont.)</a:t>
            </a:r>
            <a:endParaRPr lang="en-IN" dirty="0"/>
          </a:p>
        </p:txBody>
      </p:sp>
      <p:sp>
        <p:nvSpPr>
          <p:cNvPr id="3" name="Content Placeholder 2"/>
          <p:cNvSpPr>
            <a:spLocks noGrp="1"/>
          </p:cNvSpPr>
          <p:nvPr>
            <p:ph idx="1"/>
          </p:nvPr>
        </p:nvSpPr>
        <p:spPr>
          <a:xfrm>
            <a:off x="838200" y="1213946"/>
            <a:ext cx="10515600" cy="4963017"/>
          </a:xfrm>
        </p:spPr>
        <p:txBody>
          <a:bodyPr/>
          <a:lstStyle/>
          <a:p>
            <a:pPr algn="just"/>
            <a:r>
              <a:rPr lang="en-IN" dirty="0"/>
              <a:t>Every datagram packet contains the full network address of the source and destination hosts; the latter is an essential parameter for the routing process, which we describe in the next section. </a:t>
            </a:r>
          </a:p>
          <a:p>
            <a:pPr algn="just"/>
            <a:r>
              <a:rPr lang="en-IN" dirty="0"/>
              <a:t>Datagram delivery is the concept on which packet networks were originally based, and it can be found in most of the computer networks in use today. </a:t>
            </a:r>
          </a:p>
          <a:p>
            <a:pPr algn="just"/>
            <a:r>
              <a:rPr lang="en-IN" dirty="0"/>
              <a:t>The Internet’s network layer (IP), Ethernet and most wired and wireless local network technologies are based on datagram delivery.</a:t>
            </a:r>
          </a:p>
        </p:txBody>
      </p:sp>
    </p:spTree>
    <p:extLst>
      <p:ext uri="{BB962C8B-B14F-4D97-AF65-F5344CB8AC3E}">
        <p14:creationId xmlns:p14="http://schemas.microsoft.com/office/powerpoint/2010/main" val="12539231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3509"/>
          </a:xfrm>
        </p:spPr>
        <p:txBody>
          <a:bodyPr>
            <a:normAutofit fontScale="90000"/>
          </a:bodyPr>
          <a:lstStyle/>
          <a:p>
            <a:r>
              <a:rPr lang="en-IN" b="1" dirty="0"/>
              <a:t>2. Virtual circuit packet delivery</a:t>
            </a:r>
          </a:p>
        </p:txBody>
      </p:sp>
      <p:sp>
        <p:nvSpPr>
          <p:cNvPr id="3" name="Content Placeholder 2"/>
          <p:cNvSpPr>
            <a:spLocks noGrp="1"/>
          </p:cNvSpPr>
          <p:nvPr>
            <p:ph idx="1"/>
          </p:nvPr>
        </p:nvSpPr>
        <p:spPr>
          <a:xfrm>
            <a:off x="838200" y="1040524"/>
            <a:ext cx="10515600" cy="5136439"/>
          </a:xfrm>
        </p:spPr>
        <p:txBody>
          <a:bodyPr>
            <a:normAutofit fontScale="92500"/>
          </a:bodyPr>
          <a:lstStyle/>
          <a:p>
            <a:pPr algn="just"/>
            <a:r>
              <a:rPr lang="en-IN" dirty="0"/>
              <a:t>Some network-level services implement packet transmission in a manner that is analogous to a telephone network. A virtual circuit must be set up before packets can pass from a source host A to destination host B. The establishment of a virtual circuit involves the identification of a route from the source to the destination, possibly passing through several intermediate nodes. At each node along the route a table entry is made, indicating which link should be used for the next stage of the route.</a:t>
            </a:r>
          </a:p>
          <a:p>
            <a:pPr algn="just"/>
            <a:r>
              <a:rPr lang="en-IN" dirty="0"/>
              <a:t>Once a virtual circuit has been set up, it can be used to transmit any number of packets. Each network-layer packet contains only a virtual circuit number in place of the source and destination addresses. The addresses are not needed, because packets are routed at intermediate nodes by reference to the virtual circuit number. When a packet reaches its destination the source can be determined from the virtual circuit number.</a:t>
            </a:r>
          </a:p>
        </p:txBody>
      </p:sp>
    </p:spTree>
    <p:extLst>
      <p:ext uri="{BB962C8B-B14F-4D97-AF65-F5344CB8AC3E}">
        <p14:creationId xmlns:p14="http://schemas.microsoft.com/office/powerpoint/2010/main" val="30366926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38916"/>
          </a:xfrm>
        </p:spPr>
        <p:txBody>
          <a:bodyPr>
            <a:normAutofit fontScale="90000"/>
          </a:bodyPr>
          <a:lstStyle/>
          <a:p>
            <a:r>
              <a:rPr lang="en-IN" b="1" dirty="0"/>
              <a:t>2. Virtual circuit packet delivery (cont.)</a:t>
            </a:r>
            <a:endParaRPr lang="en-IN" dirty="0"/>
          </a:p>
        </p:txBody>
      </p:sp>
      <p:sp>
        <p:nvSpPr>
          <p:cNvPr id="3" name="Content Placeholder 2"/>
          <p:cNvSpPr>
            <a:spLocks noGrp="1"/>
          </p:cNvSpPr>
          <p:nvPr>
            <p:ph idx="1"/>
          </p:nvPr>
        </p:nvSpPr>
        <p:spPr>
          <a:xfrm>
            <a:off x="838200" y="1008992"/>
            <a:ext cx="10515600" cy="5580993"/>
          </a:xfrm>
        </p:spPr>
        <p:txBody>
          <a:bodyPr>
            <a:normAutofit fontScale="92500" lnSpcReduction="20000"/>
          </a:bodyPr>
          <a:lstStyle/>
          <a:p>
            <a:pPr algn="just"/>
            <a:r>
              <a:rPr lang="en-IN" dirty="0"/>
              <a:t>The analogy with telephone networks should not be taken too literally. In the POTS a telephone call results in the establishment of a physical circuit from the caller to the </a:t>
            </a:r>
            <a:r>
              <a:rPr lang="en-IN" dirty="0" err="1"/>
              <a:t>callee</a:t>
            </a:r>
            <a:r>
              <a:rPr lang="en-IN" dirty="0"/>
              <a:t>, and the voice links from which it is constructed are reserved for their exclusive use. </a:t>
            </a:r>
          </a:p>
          <a:p>
            <a:pPr algn="just"/>
            <a:r>
              <a:rPr lang="en-IN" dirty="0"/>
              <a:t>In virtual circuit packet delivery the circuits are represented only by table entries in routing nodes, and the links along which the packets are routed are used only for the time taken to transmit a packet; they are free for other uses for the rest of the time. A single link may therefore be employed in many separate virtual circuits. </a:t>
            </a:r>
          </a:p>
          <a:p>
            <a:pPr algn="just"/>
            <a:r>
              <a:rPr lang="en-IN" dirty="0"/>
              <a:t>The most important virtual circuit network technology in current use is ATM. it benefits from lower latencies for the transmission of individual packets; this is a direct result of its use of virtual circuits. The requirement for a setup phase does, however, result in a short delay before any packets can be sent to a new destination.</a:t>
            </a:r>
          </a:p>
          <a:p>
            <a:pPr algn="just"/>
            <a:r>
              <a:rPr lang="en-IN" dirty="0"/>
              <a:t>The distinction between datagram and virtual circuit packet delivery in the network layer should not be confused with a similarly named pair of mechanisms in the transport layer: connectionless and connection-oriented transmission.</a:t>
            </a:r>
          </a:p>
        </p:txBody>
      </p:sp>
    </p:spTree>
    <p:extLst>
      <p:ext uri="{BB962C8B-B14F-4D97-AF65-F5344CB8AC3E}">
        <p14:creationId xmlns:p14="http://schemas.microsoft.com/office/powerpoint/2010/main" val="300707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361"/>
            <a:ext cx="10515600" cy="899160"/>
          </a:xfrm>
        </p:spPr>
        <p:txBody>
          <a:bodyPr/>
          <a:lstStyle/>
          <a:p>
            <a:r>
              <a:rPr lang="en-IN" b="1" dirty="0">
                <a:latin typeface="+mn-lt"/>
              </a:rPr>
              <a:t>1. Performance (cont.)</a:t>
            </a:r>
          </a:p>
        </p:txBody>
      </p:sp>
      <p:sp>
        <p:nvSpPr>
          <p:cNvPr id="3" name="Content Placeholder 2"/>
          <p:cNvSpPr>
            <a:spLocks noGrp="1"/>
          </p:cNvSpPr>
          <p:nvPr>
            <p:ph idx="1"/>
          </p:nvPr>
        </p:nvSpPr>
        <p:spPr>
          <a:xfrm>
            <a:off x="838200" y="1112521"/>
            <a:ext cx="10515600" cy="5064442"/>
          </a:xfrm>
        </p:spPr>
        <p:txBody>
          <a:bodyPr>
            <a:normAutofit fontScale="92500" lnSpcReduction="10000"/>
          </a:bodyPr>
          <a:lstStyle/>
          <a:p>
            <a:pPr algn="just"/>
            <a:r>
              <a:rPr lang="en-IN" dirty="0"/>
              <a:t>The time required for a network to transfer a message containing length bits between two computers is:</a:t>
            </a:r>
          </a:p>
          <a:p>
            <a:pPr marL="0" indent="0" algn="just">
              <a:buNone/>
            </a:pPr>
            <a:r>
              <a:rPr lang="en-IN" sz="2600" b="1" i="1" dirty="0"/>
              <a:t>	Message transmission time = latency + length ⁄ data transfer rate</a:t>
            </a:r>
          </a:p>
          <a:p>
            <a:pPr algn="just"/>
            <a:r>
              <a:rPr lang="en-IN" dirty="0"/>
              <a:t>The above equation is valid for messages whose length does not exceed a maximum that is determined by the underlying network technology. Longer messages have to be segmented and the transmission time is the sum of the times for the segments.</a:t>
            </a:r>
          </a:p>
          <a:p>
            <a:pPr algn="just"/>
            <a:r>
              <a:rPr lang="en-IN" dirty="0"/>
              <a:t>The transfer rate of a network is determined primarily by its physical characteristics, whereas the latency is determined primarily by software overheads, routing delays and a load-dependent statistical element arising from conflicting demands for access to transmission channels. </a:t>
            </a:r>
          </a:p>
          <a:p>
            <a:pPr algn="just"/>
            <a:r>
              <a:rPr lang="en-IN" dirty="0"/>
              <a:t>Many of the messages transferred between processes in distributed systems are small in size; latency is therefore often of equal or greater significance than transfer rate in determining performance.</a:t>
            </a:r>
            <a:endParaRPr lang="en-IN" sz="2600" b="1" i="1" dirty="0"/>
          </a:p>
        </p:txBody>
      </p:sp>
    </p:spTree>
    <p:extLst>
      <p:ext uri="{BB962C8B-B14F-4D97-AF65-F5344CB8AC3E}">
        <p14:creationId xmlns:p14="http://schemas.microsoft.com/office/powerpoint/2010/main" val="243610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1"/>
            <a:ext cx="10515600" cy="761999"/>
          </a:xfrm>
        </p:spPr>
        <p:txBody>
          <a:bodyPr/>
          <a:lstStyle/>
          <a:p>
            <a:r>
              <a:rPr lang="en-IN" b="1" dirty="0">
                <a:latin typeface="+mn-lt"/>
              </a:rPr>
              <a:t>1. Performance (cont.)</a:t>
            </a:r>
            <a:endParaRPr lang="en-IN" dirty="0">
              <a:latin typeface="+mn-lt"/>
            </a:endParaRPr>
          </a:p>
        </p:txBody>
      </p:sp>
      <p:sp>
        <p:nvSpPr>
          <p:cNvPr id="3" name="Content Placeholder 2"/>
          <p:cNvSpPr>
            <a:spLocks noGrp="1"/>
          </p:cNvSpPr>
          <p:nvPr>
            <p:ph idx="1"/>
          </p:nvPr>
        </p:nvSpPr>
        <p:spPr>
          <a:xfrm>
            <a:off x="838200" y="1082040"/>
            <a:ext cx="10515600" cy="5379720"/>
          </a:xfrm>
        </p:spPr>
        <p:txBody>
          <a:bodyPr>
            <a:normAutofit lnSpcReduction="10000"/>
          </a:bodyPr>
          <a:lstStyle/>
          <a:p>
            <a:pPr algn="just"/>
            <a:r>
              <a:rPr lang="en-IN" dirty="0"/>
              <a:t>The total system bandwidth of a network is a measure of throughput – the total volume of traffic that can be transferred across the network in a given time. </a:t>
            </a:r>
          </a:p>
          <a:p>
            <a:pPr algn="just"/>
            <a:r>
              <a:rPr lang="en-IN" dirty="0"/>
              <a:t>In many local area network technologies, such as Ethernet, the full transmission capacity of the network is used for every transmission and the system bandwidth is the same as the data transfer rate. </a:t>
            </a:r>
          </a:p>
          <a:p>
            <a:pPr algn="just"/>
            <a:r>
              <a:rPr lang="en-IN" dirty="0"/>
              <a:t>But in most wide area networks, messages can be transferred on several different channels simultaneously, and the total system bandwidth bears no direct relationship to the transfer rate. </a:t>
            </a:r>
          </a:p>
          <a:p>
            <a:pPr algn="just"/>
            <a:r>
              <a:rPr lang="en-IN" dirty="0"/>
              <a:t>The performance of networks deteriorates in conditions of overload – when there are too many messages in the network at the same time. The precise effect of overload on the latency, data transfer rate and total system bandwidth of a network depends strongly on the network technology.</a:t>
            </a:r>
          </a:p>
        </p:txBody>
      </p:sp>
    </p:spTree>
    <p:extLst>
      <p:ext uri="{BB962C8B-B14F-4D97-AF65-F5344CB8AC3E}">
        <p14:creationId xmlns:p14="http://schemas.microsoft.com/office/powerpoint/2010/main" val="99225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361"/>
            <a:ext cx="10515600" cy="899159"/>
          </a:xfrm>
        </p:spPr>
        <p:txBody>
          <a:bodyPr/>
          <a:lstStyle/>
          <a:p>
            <a:r>
              <a:rPr lang="en-IN" b="1" dirty="0">
                <a:latin typeface="+mn-lt"/>
              </a:rPr>
              <a:t>1. Performance (cont.)</a:t>
            </a:r>
          </a:p>
        </p:txBody>
      </p:sp>
      <p:sp>
        <p:nvSpPr>
          <p:cNvPr id="3" name="Content Placeholder 2"/>
          <p:cNvSpPr>
            <a:spLocks noGrp="1"/>
          </p:cNvSpPr>
          <p:nvPr>
            <p:ph idx="1"/>
          </p:nvPr>
        </p:nvSpPr>
        <p:spPr>
          <a:xfrm>
            <a:off x="838200" y="1112520"/>
            <a:ext cx="10515600" cy="5064443"/>
          </a:xfrm>
        </p:spPr>
        <p:txBody>
          <a:bodyPr>
            <a:normAutofit/>
          </a:bodyPr>
          <a:lstStyle/>
          <a:p>
            <a:pPr algn="just"/>
            <a:r>
              <a:rPr lang="en-IN" dirty="0"/>
              <a:t>Consider the performance of client-server communication. The time required to transmit a short request message and receive a short reply between nodes on a lightly loaded local network (including system overheads) is about half a millisecond. </a:t>
            </a:r>
          </a:p>
          <a:p>
            <a:pPr algn="just"/>
            <a:r>
              <a:rPr lang="en-IN" dirty="0"/>
              <a:t>This should be compared with the sub-microsecond time required to invoke an operation on an application-level object in the local memory.</a:t>
            </a:r>
          </a:p>
          <a:p>
            <a:pPr algn="just"/>
            <a:r>
              <a:rPr lang="en-IN" dirty="0"/>
              <a:t>Thus, despite advances in network performance, the time required to access shared resources on a local network remains about a thousand times greater than that required to access resources that are resident in local memory. </a:t>
            </a:r>
          </a:p>
        </p:txBody>
      </p:sp>
    </p:spTree>
    <p:extLst>
      <p:ext uri="{BB962C8B-B14F-4D97-AF65-F5344CB8AC3E}">
        <p14:creationId xmlns:p14="http://schemas.microsoft.com/office/powerpoint/2010/main" val="980411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6983</Words>
  <Application>Microsoft Office PowerPoint</Application>
  <PresentationFormat>Widescreen</PresentationFormat>
  <Paragraphs>276</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Networking and Internetworking</vt:lpstr>
      <vt:lpstr>Introduction</vt:lpstr>
      <vt:lpstr>Introduction (cont.)</vt:lpstr>
      <vt:lpstr>Introduction (cont.)</vt:lpstr>
      <vt:lpstr>Networking Issues for Distributed Systems</vt:lpstr>
      <vt:lpstr>1. Performance</vt:lpstr>
      <vt:lpstr>1. Performance (cont.)</vt:lpstr>
      <vt:lpstr>1. Performance (cont.)</vt:lpstr>
      <vt:lpstr>1. Performance (cont.)</vt:lpstr>
      <vt:lpstr>1. Performance (cont.)</vt:lpstr>
      <vt:lpstr>2. Scalability</vt:lpstr>
      <vt:lpstr>2. Scalability (cont.)</vt:lpstr>
      <vt:lpstr>3. Reliability</vt:lpstr>
      <vt:lpstr>4. Security</vt:lpstr>
      <vt:lpstr>4. Security (cont.)</vt:lpstr>
      <vt:lpstr>Security (cont.)</vt:lpstr>
      <vt:lpstr>5. Mobility</vt:lpstr>
      <vt:lpstr>6. Quality of Service</vt:lpstr>
      <vt:lpstr>7. Multicasting</vt:lpstr>
      <vt:lpstr>Types of Network</vt:lpstr>
      <vt:lpstr>Types of Network (cont.)</vt:lpstr>
      <vt:lpstr>Types of Network (cont.)</vt:lpstr>
      <vt:lpstr>Personal area networks (PANs) </vt:lpstr>
      <vt:lpstr>Local area networks (LANs)</vt:lpstr>
      <vt:lpstr>Local area networks (LANs) (cont.)</vt:lpstr>
      <vt:lpstr>Wide area networks (WANs)</vt:lpstr>
      <vt:lpstr>Wide area networks (WANs) (cont.)</vt:lpstr>
      <vt:lpstr>Metropolitan area networks (MANs)</vt:lpstr>
      <vt:lpstr>Metropolitan area networks (MANs) (cont.)</vt:lpstr>
      <vt:lpstr>Wireless local area networks (WLANs)</vt:lpstr>
      <vt:lpstr>Wireless metropolitan area networks (WMANs)</vt:lpstr>
      <vt:lpstr>Wireless wide area networks (WWANs)</vt:lpstr>
      <vt:lpstr>Internetworks</vt:lpstr>
      <vt:lpstr>Network  Principles</vt:lpstr>
      <vt:lpstr>Packet Transmission</vt:lpstr>
      <vt:lpstr>Data Streaming</vt:lpstr>
      <vt:lpstr>Data Streaming (cont.)</vt:lpstr>
      <vt:lpstr>Data Streaming (cont.)</vt:lpstr>
      <vt:lpstr>Data Streaming (cont.)</vt:lpstr>
      <vt:lpstr>Switching Schemes</vt:lpstr>
      <vt:lpstr>1. Broadcasting</vt:lpstr>
      <vt:lpstr>2. Circuit Switching</vt:lpstr>
      <vt:lpstr>3. Packet Switching</vt:lpstr>
      <vt:lpstr>4. Frame Relay</vt:lpstr>
      <vt:lpstr>4. Frame Relay (cont.)</vt:lpstr>
      <vt:lpstr>Protocols</vt:lpstr>
      <vt:lpstr>Protocols (cont.)</vt:lpstr>
      <vt:lpstr>Protocol Layers</vt:lpstr>
      <vt:lpstr>Protocol Layers (cont.)</vt:lpstr>
      <vt:lpstr>Protocol Layers (cont.)</vt:lpstr>
      <vt:lpstr>Protocol Layers (cont.)</vt:lpstr>
      <vt:lpstr>Protocol Suits</vt:lpstr>
      <vt:lpstr>OSI Reference Model</vt:lpstr>
      <vt:lpstr>OSI Reference Model (cont.)</vt:lpstr>
      <vt:lpstr>OSI Reference Model (cont.)</vt:lpstr>
      <vt:lpstr>OSI Reference Model (cont.)</vt:lpstr>
      <vt:lpstr>Packet Assembly</vt:lpstr>
      <vt:lpstr>Packet Assembly (cont.)</vt:lpstr>
      <vt:lpstr>Ports</vt:lpstr>
      <vt:lpstr>Addressing (cont.)  </vt:lpstr>
      <vt:lpstr>Addressing (cont.) </vt:lpstr>
      <vt:lpstr>Packet Delivery</vt:lpstr>
      <vt:lpstr>1. Datagram packet delivery (cont.)</vt:lpstr>
      <vt:lpstr>2. Virtual circuit packet delivery</vt:lpstr>
      <vt:lpstr>2. Virtual circuit packet delivery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and Internetworking</dc:title>
  <dc:creator>Swarnima</dc:creator>
  <cp:lastModifiedBy>CLASS 18410B</cp:lastModifiedBy>
  <cp:revision>176</cp:revision>
  <dcterms:created xsi:type="dcterms:W3CDTF">2021-11-09T16:47:39Z</dcterms:created>
  <dcterms:modified xsi:type="dcterms:W3CDTF">2022-11-03T06:42:16Z</dcterms:modified>
</cp:coreProperties>
</file>