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1" r:id="rId7"/>
    <p:sldId id="262" r:id="rId8"/>
    <p:sldId id="260" r:id="rId9"/>
    <p:sldId id="269" r:id="rId10"/>
    <p:sldId id="270" r:id="rId11"/>
    <p:sldId id="263" r:id="rId12"/>
    <p:sldId id="264" r:id="rId13"/>
    <p:sldId id="265"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8617B0-0C89-4BC3-8834-21DF00030B97}"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617B0-0C89-4BC3-8834-21DF00030B97}"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617B0-0C89-4BC3-8834-21DF00030B97}"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617B0-0C89-4BC3-8834-21DF00030B97}"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617B0-0C89-4BC3-8834-21DF00030B97}"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617B0-0C89-4BC3-8834-21DF00030B97}"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8617B0-0C89-4BC3-8834-21DF00030B97}" type="datetimeFigureOut">
              <a:rPr lang="en-US" smtClean="0"/>
              <a:pPr/>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8617B0-0C89-4BC3-8834-21DF00030B97}" type="datetimeFigureOut">
              <a:rPr lang="en-US" smtClean="0"/>
              <a:pPr/>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617B0-0C89-4BC3-8834-21DF00030B97}" type="datetimeFigureOut">
              <a:rPr lang="en-US" smtClean="0"/>
              <a:pPr/>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617B0-0C89-4BC3-8834-21DF00030B97}"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617B0-0C89-4BC3-8834-21DF00030B97}"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22371-BE6C-47DE-B627-246B39741D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617B0-0C89-4BC3-8834-21DF00030B97}" type="datetimeFigureOut">
              <a:rPr lang="en-US" smtClean="0"/>
              <a:pPr/>
              <a:t>9/24/2022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22371-BE6C-47DE-B627-246B39741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ediaa.com/difference-between-firmware-and-middlewa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ediaa.com/difference-between-lan-man-and-w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ediaa.com/difference-between-cloud-computing-and-distributed-computing/" TargetMode="External"/><Relationship Id="rId2" Type="http://schemas.openxmlformats.org/officeDocument/2006/relationships/hyperlink" Target="https://pediaa.com/difference-between-microprocessor-and-microcontrol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topics/computer-science/stored-data-set" TargetMode="External"/><Relationship Id="rId2" Type="http://schemas.openxmlformats.org/officeDocument/2006/relationships/hyperlink" Target="https://www.sciencedirect.com/topics/computer-science/heterogeneous-resour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b="1" dirty="0"/>
              <a:t>Types </a:t>
            </a:r>
            <a:r>
              <a:rPr lang="en-US" b="1" dirty="0" smtClean="0"/>
              <a:t>of computing in Distributed </a:t>
            </a:r>
            <a:r>
              <a:rPr lang="en-US" b="1" dirty="0"/>
              <a:t>Systems</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Computing</a:t>
            </a:r>
            <a:endParaRPr lang="en-US" dirty="0"/>
          </a:p>
        </p:txBody>
      </p:sp>
      <p:pic>
        <p:nvPicPr>
          <p:cNvPr id="4" name="Content Placeholder 3" descr="grid computing.png"/>
          <p:cNvPicPr>
            <a:picLocks noGrp="1" noChangeAspect="1"/>
          </p:cNvPicPr>
          <p:nvPr isPhoto="1">
            <p:ph idx="1"/>
          </p:nvPr>
        </p:nvPicPr>
        <p:blipFill>
          <a:blip r:embed="rId2">
            <a:lum/>
          </a:blip>
          <a:stretch>
            <a:fillRect/>
          </a:stretch>
        </p:blipFill>
        <p:spPr>
          <a:xfrm>
            <a:off x="0" y="1600200"/>
            <a:ext cx="8305800" cy="452596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Grid Computing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grid computing, the task is divided into several independent subtasks</a:t>
            </a:r>
            <a:r>
              <a:rPr lang="en-US" dirty="0" smtClean="0"/>
              <a:t>.</a:t>
            </a:r>
          </a:p>
          <a:p>
            <a:r>
              <a:rPr lang="en-US" dirty="0" smtClean="0"/>
              <a:t> </a:t>
            </a:r>
            <a:r>
              <a:rPr lang="en-US" dirty="0"/>
              <a:t>Each machine on the grid is assigned with a subtask. </a:t>
            </a:r>
            <a:endParaRPr lang="en-US" dirty="0" smtClean="0"/>
          </a:p>
          <a:p>
            <a:r>
              <a:rPr lang="en-US" dirty="0" smtClean="0"/>
              <a:t>After </a:t>
            </a:r>
            <a:r>
              <a:rPr lang="en-US" dirty="0"/>
              <a:t>completing them, the results are sent to the main machine. </a:t>
            </a:r>
            <a:endParaRPr lang="en-US" dirty="0" smtClean="0"/>
          </a:p>
          <a:p>
            <a:r>
              <a:rPr lang="en-US" dirty="0" smtClean="0"/>
              <a:t>Therefore</a:t>
            </a:r>
            <a:r>
              <a:rPr lang="en-US" dirty="0"/>
              <a:t>, each device or node in the grid performs a different task. </a:t>
            </a:r>
            <a:endParaRPr lang="en-US" dirty="0" smtClean="0"/>
          </a:p>
          <a:p>
            <a:r>
              <a:rPr lang="en-US" dirty="0" smtClean="0"/>
              <a:t>The </a:t>
            </a:r>
            <a:r>
              <a:rPr lang="en-US" dirty="0"/>
              <a:t>devices in grid computing are installed with a special software called </a:t>
            </a:r>
            <a:r>
              <a:rPr lang="en-US" dirty="0">
                <a:hlinkClick r:id="rId2"/>
              </a:rPr>
              <a:t>middleware</a:t>
            </a:r>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fontAlgn="base"/>
            <a:r>
              <a:rPr lang="en-US" sz="3600" dirty="0" smtClean="0"/>
              <a:t/>
            </a:r>
            <a:br>
              <a:rPr lang="en-US" sz="3600" dirty="0" smtClean="0"/>
            </a:br>
            <a:r>
              <a:rPr lang="en-US" sz="3600" dirty="0" smtClean="0"/>
              <a:t>Difference </a:t>
            </a:r>
            <a:r>
              <a:rPr lang="en-US" sz="3600" dirty="0"/>
              <a:t>Between Cluster and Grid Computing</a:t>
            </a:r>
            <a:br>
              <a:rPr lang="en-US" sz="3600" dirty="0"/>
            </a:br>
            <a:r>
              <a:rPr lang="en-US" sz="3600" dirty="0"/>
              <a:t>Definition</a:t>
            </a:r>
            <a:r>
              <a:rPr lang="en-US" dirty="0"/>
              <a:t/>
            </a:r>
            <a:br>
              <a:rPr lang="en-US" dirty="0"/>
            </a:br>
            <a:endParaRPr lang="en-US" dirty="0"/>
          </a:p>
        </p:txBody>
      </p:sp>
      <p:sp>
        <p:nvSpPr>
          <p:cNvPr id="3" name="Content Placeholder 2"/>
          <p:cNvSpPr>
            <a:spLocks noGrp="1"/>
          </p:cNvSpPr>
          <p:nvPr>
            <p:ph idx="1"/>
          </p:nvPr>
        </p:nvSpPr>
        <p:spPr>
          <a:xfrm>
            <a:off x="457200" y="1447800"/>
            <a:ext cx="8534400" cy="4678363"/>
          </a:xfrm>
        </p:spPr>
        <p:txBody>
          <a:bodyPr>
            <a:normAutofit fontScale="92500"/>
          </a:bodyPr>
          <a:lstStyle/>
          <a:p>
            <a:r>
              <a:rPr lang="en-US" sz="2600" b="1" dirty="0"/>
              <a:t>Hardware and OS in </a:t>
            </a:r>
            <a:r>
              <a:rPr lang="en-US" sz="2600" b="1" dirty="0" smtClean="0"/>
              <a:t>Nodes</a:t>
            </a:r>
            <a:r>
              <a:rPr lang="en-US" dirty="0" smtClean="0"/>
              <a:t>: </a:t>
            </a:r>
            <a:r>
              <a:rPr lang="en-US" sz="2400" dirty="0"/>
              <a:t>The nodes in cluster computing have the same hardware and same operating system. The nodes in grid computing have different hardware and various operating systems. This is the main difference between cluster and grid computing</a:t>
            </a:r>
            <a:r>
              <a:rPr lang="en-US" sz="2400" dirty="0" smtClean="0"/>
              <a:t>.</a:t>
            </a:r>
          </a:p>
          <a:p>
            <a:r>
              <a:rPr lang="en-US" sz="2600" b="1" dirty="0"/>
              <a:t>Task of the </a:t>
            </a:r>
            <a:r>
              <a:rPr lang="en-US" sz="2600" b="1" dirty="0" smtClean="0"/>
              <a:t>Nodes</a:t>
            </a:r>
            <a:r>
              <a:rPr lang="en-US" sz="2400" dirty="0" smtClean="0"/>
              <a:t>: </a:t>
            </a:r>
            <a:r>
              <a:rPr lang="en-US" sz="2400" dirty="0"/>
              <a:t>In cluster computing, each node performs the same task controlled and scheduled by software. In grid computing, each node performs different tasks</a:t>
            </a:r>
            <a:r>
              <a:rPr lang="en-US" sz="2400" dirty="0" smtClean="0"/>
              <a:t>.</a:t>
            </a:r>
          </a:p>
          <a:p>
            <a:r>
              <a:rPr lang="en-US" sz="2600" b="1" dirty="0"/>
              <a:t>Network </a:t>
            </a:r>
            <a:r>
              <a:rPr lang="en-US" sz="2600" b="1" dirty="0" smtClean="0"/>
              <a:t>Type</a:t>
            </a:r>
            <a:r>
              <a:rPr lang="en-US" sz="2400" dirty="0" smtClean="0"/>
              <a:t>: While </a:t>
            </a:r>
            <a:r>
              <a:rPr lang="en-US" sz="2400" dirty="0"/>
              <a:t>cluster computing is a homogenous network, grid computing is a heterogeneous network</a:t>
            </a:r>
            <a:r>
              <a:rPr lang="en-US" sz="2400" dirty="0" smtClean="0"/>
              <a:t>.</a:t>
            </a:r>
          </a:p>
          <a:p>
            <a:r>
              <a:rPr lang="en-US" sz="2600" b="1" dirty="0" smtClean="0"/>
              <a:t>Location</a:t>
            </a:r>
            <a:r>
              <a:rPr lang="en-US" sz="2400" dirty="0" smtClean="0"/>
              <a:t>: The </a:t>
            </a:r>
            <a:r>
              <a:rPr lang="en-US" sz="2400" dirty="0"/>
              <a:t>clustering devices are located in a single location. However, the devices in grid computing are located in different locations.</a:t>
            </a:r>
          </a:p>
          <a:p>
            <a:endParaRPr lang="en-US" sz="2400" dirty="0"/>
          </a:p>
          <a:p>
            <a:endParaRPr lang="en-US" sz="2400" dirty="0"/>
          </a:p>
          <a:p>
            <a:endParaRPr lang="en-US" sz="2400"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dirty="0" smtClean="0"/>
              <a:t>Difference Between Cluster and Grid Computing</a:t>
            </a:r>
            <a:br>
              <a:rPr lang="en-US" sz="3200" dirty="0" smtClean="0"/>
            </a:br>
            <a:r>
              <a:rPr lang="en-US" sz="3200" dirty="0" smtClean="0"/>
              <a:t>Definition</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r>
              <a:rPr lang="en-US" sz="2400" b="1" dirty="0"/>
              <a:t>Method of Connecting the </a:t>
            </a:r>
            <a:r>
              <a:rPr lang="en-US" sz="2400" b="1" dirty="0" smtClean="0"/>
              <a:t>Devices</a:t>
            </a:r>
            <a:r>
              <a:rPr lang="en-US" dirty="0" smtClean="0"/>
              <a:t>: </a:t>
            </a:r>
            <a:r>
              <a:rPr lang="en-US" sz="1900" dirty="0" smtClean="0"/>
              <a:t>In </a:t>
            </a:r>
            <a:r>
              <a:rPr lang="en-US" sz="1900" dirty="0"/>
              <a:t>cluster computing, the devices are connected through a fast local area network. In grid computing, the devices are connected through a low-speed network or internet</a:t>
            </a:r>
            <a:r>
              <a:rPr lang="en-US" sz="1900" dirty="0" smtClean="0"/>
              <a:t>.</a:t>
            </a:r>
          </a:p>
          <a:p>
            <a:r>
              <a:rPr lang="en-US" sz="2400" b="1" dirty="0"/>
              <a:t>Resource </a:t>
            </a:r>
            <a:r>
              <a:rPr lang="en-US" sz="2400" b="1" dirty="0" smtClean="0"/>
              <a:t>Handling</a:t>
            </a:r>
            <a:r>
              <a:rPr lang="en-US" dirty="0" smtClean="0"/>
              <a:t>: </a:t>
            </a:r>
            <a:r>
              <a:rPr lang="en-US" sz="1800" dirty="0" smtClean="0"/>
              <a:t>In </a:t>
            </a:r>
            <a:r>
              <a:rPr lang="en-US" sz="1800" dirty="0"/>
              <a:t>cluster computing, the resources are managed by centralized resource manager. In grid computing, each node has its own resource manager that behaves similarly to an independent entity. </a:t>
            </a:r>
            <a:endParaRPr lang="en-US" sz="1800" dirty="0" smtClean="0"/>
          </a:p>
          <a:p>
            <a:r>
              <a:rPr lang="en-US" sz="2400" b="1" dirty="0"/>
              <a:t>Applications: </a:t>
            </a:r>
            <a:r>
              <a:rPr lang="en-US" sz="1800" dirty="0"/>
              <a:t>Cluster computing is used to solve issues in databases or </a:t>
            </a:r>
            <a:r>
              <a:rPr lang="en-US" sz="1800" dirty="0" err="1"/>
              <a:t>WebLogic</a:t>
            </a:r>
            <a:r>
              <a:rPr lang="en-US" sz="1800" dirty="0"/>
              <a:t> Application Servers. Grid computing is used to solve predictive </a:t>
            </a:r>
            <a:r>
              <a:rPr lang="en-US" sz="1800" dirty="0" err="1"/>
              <a:t>modelling</a:t>
            </a:r>
            <a:r>
              <a:rPr lang="en-US" sz="1800" dirty="0"/>
              <a:t>, simulations, Engineering Design, Automation, etc</a:t>
            </a:r>
          </a:p>
          <a:p>
            <a:endParaRPr lang="en-US" sz="1800" dirty="0" smtClean="0"/>
          </a:p>
          <a:p>
            <a:pPr>
              <a:buNone/>
            </a:pPr>
            <a:r>
              <a:rPr lang="en-US" sz="2800" dirty="0"/>
              <a:t>Both these computing techniques are cost-effective and increase efficiency.</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Computing in Distributed Systems</a:t>
            </a:r>
            <a:endParaRPr lang="en-US" dirty="0"/>
          </a:p>
        </p:txBody>
      </p:sp>
      <p:sp>
        <p:nvSpPr>
          <p:cNvPr id="3" name="Content Placeholder 2"/>
          <p:cNvSpPr>
            <a:spLocks noGrp="1"/>
          </p:cNvSpPr>
          <p:nvPr>
            <p:ph idx="1"/>
          </p:nvPr>
        </p:nvSpPr>
        <p:spPr/>
        <p:txBody>
          <a:bodyPr/>
          <a:lstStyle/>
          <a:p>
            <a:r>
              <a:rPr lang="en-US" dirty="0" smtClean="0"/>
              <a:t>Distributed </a:t>
            </a:r>
            <a:r>
              <a:rPr lang="en-US" dirty="0"/>
              <a:t>system is used in performance computation which requires high computing</a:t>
            </a:r>
            <a:r>
              <a:rPr lang="en-US" dirty="0" smtClean="0"/>
              <a:t>.</a:t>
            </a:r>
          </a:p>
          <a:p>
            <a:pPr lvl="1"/>
            <a:r>
              <a:rPr lang="en-US" b="1" dirty="0"/>
              <a:t>Cluster </a:t>
            </a:r>
            <a:r>
              <a:rPr lang="en-US" b="1" dirty="0" smtClean="0"/>
              <a:t>Computing</a:t>
            </a:r>
          </a:p>
          <a:p>
            <a:pPr lvl="1"/>
            <a:r>
              <a:rPr lang="en-US" b="1" dirty="0"/>
              <a:t>Grid computing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computing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wo </a:t>
            </a:r>
            <a:r>
              <a:rPr lang="en-US" dirty="0"/>
              <a:t>or more computers work together to solve a problem. </a:t>
            </a:r>
            <a:endParaRPr lang="en-US" dirty="0" smtClean="0"/>
          </a:p>
          <a:p>
            <a:r>
              <a:rPr lang="en-US" dirty="0" smtClean="0"/>
              <a:t>The </a:t>
            </a:r>
            <a:r>
              <a:rPr lang="en-US" dirty="0"/>
              <a:t>cluster devices are connected via a fast </a:t>
            </a:r>
            <a:r>
              <a:rPr lang="en-US" dirty="0">
                <a:hlinkClick r:id="rId2"/>
              </a:rPr>
              <a:t>Local Area Network (LAN)</a:t>
            </a:r>
            <a:r>
              <a:rPr lang="en-US" dirty="0"/>
              <a:t>. </a:t>
            </a:r>
            <a:endParaRPr lang="en-US" dirty="0" smtClean="0"/>
          </a:p>
          <a:p>
            <a:r>
              <a:rPr lang="en-US" dirty="0" smtClean="0"/>
              <a:t>Each </a:t>
            </a:r>
            <a:r>
              <a:rPr lang="en-US" dirty="0"/>
              <a:t>device in the cluster is called a node. </a:t>
            </a:r>
            <a:endParaRPr lang="en-US" dirty="0" smtClean="0"/>
          </a:p>
          <a:p>
            <a:r>
              <a:rPr lang="en-US" dirty="0"/>
              <a:t>Each node has the </a:t>
            </a:r>
            <a:r>
              <a:rPr lang="en-US" u="sng" dirty="0"/>
              <a:t>same hardware and the same operating system</a:t>
            </a:r>
            <a:r>
              <a:rPr lang="en-US" dirty="0"/>
              <a:t>. </a:t>
            </a:r>
            <a:endParaRPr lang="en-US" dirty="0" smtClean="0"/>
          </a:p>
          <a:p>
            <a:r>
              <a:rPr lang="en-US" dirty="0" smtClean="0"/>
              <a:t>A </a:t>
            </a:r>
            <a:r>
              <a:rPr lang="en-US" dirty="0"/>
              <a:t>homogenous </a:t>
            </a:r>
            <a:r>
              <a:rPr lang="en-US" dirty="0" smtClean="0"/>
              <a:t>network in which all </a:t>
            </a:r>
            <a:r>
              <a:rPr lang="en-US" dirty="0"/>
              <a:t>the devices are dedicated to work as a single unit.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computing</a:t>
            </a:r>
            <a:endParaRPr lang="en-US" dirty="0"/>
          </a:p>
        </p:txBody>
      </p:sp>
      <p:sp>
        <p:nvSpPr>
          <p:cNvPr id="3" name="Content Placeholder 2"/>
          <p:cNvSpPr>
            <a:spLocks noGrp="1"/>
          </p:cNvSpPr>
          <p:nvPr>
            <p:ph idx="1"/>
          </p:nvPr>
        </p:nvSpPr>
        <p:spPr/>
        <p:txBody>
          <a:bodyPr>
            <a:normAutofit fontScale="92500"/>
          </a:bodyPr>
          <a:lstStyle/>
          <a:p>
            <a:r>
              <a:rPr lang="en-US" dirty="0"/>
              <a:t>Cluster computing was developed due to a variety of reasons such as availability of low-cost </a:t>
            </a:r>
            <a:r>
              <a:rPr lang="en-US" dirty="0">
                <a:hlinkClick r:id="rId2"/>
              </a:rPr>
              <a:t>microprocessors</a:t>
            </a:r>
            <a:r>
              <a:rPr lang="en-US" dirty="0"/>
              <a:t>, high-speed networks, and software for high performance </a:t>
            </a:r>
            <a:r>
              <a:rPr lang="en-US" dirty="0">
                <a:hlinkClick r:id="rId3"/>
              </a:rPr>
              <a:t>distributed computing</a:t>
            </a:r>
            <a:r>
              <a:rPr lang="en-US" dirty="0"/>
              <a:t>. </a:t>
            </a:r>
            <a:endParaRPr lang="en-US" dirty="0" smtClean="0"/>
          </a:p>
          <a:p>
            <a:r>
              <a:rPr lang="en-US" dirty="0" smtClean="0"/>
              <a:t>It </a:t>
            </a:r>
            <a:r>
              <a:rPr lang="en-US" dirty="0"/>
              <a:t>is applicable for small business as well as for fast supercomputers. Overall, cluster computing improves performance, and it is cost effective than using a set of individual computers.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Computing</a:t>
            </a:r>
            <a:endParaRPr lang="en-US" dirty="0"/>
          </a:p>
        </p:txBody>
      </p:sp>
      <p:pic>
        <p:nvPicPr>
          <p:cNvPr id="4" name="Content Placeholder 3" descr="cluster diagram.png"/>
          <p:cNvPicPr>
            <a:picLocks noGrp="1" noChangeAspect="1"/>
          </p:cNvPicPr>
          <p:nvPr isPhoto="1">
            <p:ph idx="1"/>
          </p:nvPr>
        </p:nvPicPr>
        <p:blipFill>
          <a:blip r:embed="rId2">
            <a:lum/>
          </a:blip>
          <a:stretch>
            <a:fillRect/>
          </a:stretch>
        </p:blipFill>
        <p:spPr>
          <a:xfrm>
            <a:off x="1824037" y="1981200"/>
            <a:ext cx="5495925" cy="341550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Cluster computing</a:t>
            </a:r>
            <a:endParaRPr lang="en-US" dirty="0"/>
          </a:p>
        </p:txBody>
      </p:sp>
      <p:sp>
        <p:nvSpPr>
          <p:cNvPr id="3" name="Content Placeholder 2"/>
          <p:cNvSpPr>
            <a:spLocks noGrp="1"/>
          </p:cNvSpPr>
          <p:nvPr>
            <p:ph idx="1"/>
          </p:nvPr>
        </p:nvSpPr>
        <p:spPr>
          <a:xfrm>
            <a:off x="304800" y="1219200"/>
            <a:ext cx="8534400" cy="5334000"/>
          </a:xfrm>
        </p:spPr>
        <p:txBody>
          <a:bodyPr>
            <a:normAutofit fontScale="77500" lnSpcReduction="20000"/>
          </a:bodyPr>
          <a:lstStyle/>
          <a:p>
            <a:r>
              <a:rPr lang="en-US" dirty="0"/>
              <a:t>Computer clusters come in a variety of shapes and sizes, including −</a:t>
            </a:r>
          </a:p>
          <a:p>
            <a:pPr lvl="1"/>
            <a:r>
              <a:rPr lang="en-US" dirty="0"/>
              <a:t>Clusters for load </a:t>
            </a:r>
            <a:r>
              <a:rPr lang="en-US" dirty="0" smtClean="0"/>
              <a:t>balancing: </a:t>
            </a:r>
            <a:r>
              <a:rPr lang="en-US" dirty="0" smtClean="0"/>
              <a:t>Incoming requests are distributed for resources among several nodes running similar programs or having similar content. </a:t>
            </a:r>
            <a:r>
              <a:rPr lang="en-US" b="1" u="sng" dirty="0" smtClean="0"/>
              <a:t>This prevents any single node from receiving a disproportionate amount of task</a:t>
            </a:r>
            <a:r>
              <a:rPr lang="en-US" dirty="0" smtClean="0"/>
              <a:t>. This type of distribution is generally used in a web-hosting environment.</a:t>
            </a:r>
            <a:endParaRPr lang="en-US" dirty="0" smtClean="0"/>
          </a:p>
          <a:p>
            <a:pPr lvl="1"/>
            <a:r>
              <a:rPr lang="en-US" dirty="0" smtClean="0"/>
              <a:t>Clusters </a:t>
            </a:r>
            <a:r>
              <a:rPr lang="en-US" dirty="0"/>
              <a:t>with high availability (HA</a:t>
            </a:r>
            <a:r>
              <a:rPr lang="en-US" dirty="0" smtClean="0"/>
              <a:t>): </a:t>
            </a:r>
            <a:r>
              <a:rPr lang="en-US" dirty="0" smtClean="0"/>
              <a:t>maintain redundant nodes that can act as backup systems in case any failure occurs. Consistent computing services like business activities, complicated databases, customer services like e-websites and network file distribution are provided. They are designed to </a:t>
            </a:r>
            <a:r>
              <a:rPr lang="en-US" b="1" u="sng" dirty="0" smtClean="0"/>
              <a:t>give uninterrupted data availability to the customers. </a:t>
            </a:r>
            <a:endParaRPr lang="en-US" b="1" u="sng" dirty="0"/>
          </a:p>
          <a:p>
            <a:pPr lvl="1"/>
            <a:r>
              <a:rPr lang="en-US" dirty="0"/>
              <a:t>Clusters with high performance (HP</a:t>
            </a:r>
            <a:r>
              <a:rPr lang="en-US" dirty="0" smtClean="0"/>
              <a:t>): </a:t>
            </a:r>
            <a:r>
              <a:rPr lang="en-US" dirty="0" smtClean="0"/>
              <a:t>They are used to performing functions that need nodes to communicate as they perform their jobs. They are designed to </a:t>
            </a:r>
            <a:r>
              <a:rPr lang="en-US" b="1" u="sng" dirty="0" smtClean="0"/>
              <a:t>take benefit of the parallel processing power of several nodes.</a:t>
            </a:r>
            <a:endParaRPr lang="en-US" b="1" u="sng"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Cluster Computing</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In many web applications functionalities such as Security, Search Engines, Database servers, web servers, proxy, and email.</a:t>
            </a:r>
          </a:p>
          <a:p>
            <a:pPr fontAlgn="base"/>
            <a:r>
              <a:rPr lang="en-US" dirty="0"/>
              <a:t>It is flexible to allocate works as small data tasks for processing.</a:t>
            </a:r>
          </a:p>
          <a:p>
            <a:pPr fontAlgn="base"/>
            <a:r>
              <a:rPr lang="en-US" dirty="0"/>
              <a:t>Assist and help to solve complex computational problems</a:t>
            </a:r>
          </a:p>
          <a:p>
            <a:pPr fontAlgn="base"/>
            <a:r>
              <a:rPr lang="en-US" dirty="0"/>
              <a:t>Cluster computing can be used in weather modeling</a:t>
            </a:r>
          </a:p>
          <a:p>
            <a:pPr fontAlgn="base"/>
            <a:r>
              <a:rPr lang="en-US" dirty="0"/>
              <a:t>Earthquake, Nuclear, Simulation, and tornado forecast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Grid Computing</a:t>
            </a:r>
            <a:br>
              <a:rPr lang="en-US" dirty="0"/>
            </a:br>
            <a:endParaRPr lang="en-US" dirty="0"/>
          </a:p>
        </p:txBody>
      </p:sp>
      <p:sp>
        <p:nvSpPr>
          <p:cNvPr id="3" name="Content Placeholder 2"/>
          <p:cNvSpPr>
            <a:spLocks noGrp="1"/>
          </p:cNvSpPr>
          <p:nvPr>
            <p:ph idx="1"/>
          </p:nvPr>
        </p:nvSpPr>
        <p:spPr/>
        <p:txBody>
          <a:bodyPr/>
          <a:lstStyle/>
          <a:p>
            <a:r>
              <a:rPr lang="en-US" dirty="0" smtClean="0"/>
              <a:t>Multiple </a:t>
            </a:r>
            <a:r>
              <a:rPr lang="en-US" dirty="0"/>
              <a:t>computers work together to solve a problem</a:t>
            </a:r>
            <a:r>
              <a:rPr lang="en-US" dirty="0" smtClean="0"/>
              <a:t>.</a:t>
            </a:r>
          </a:p>
          <a:p>
            <a:r>
              <a:rPr lang="en-US" dirty="0" smtClean="0"/>
              <a:t> </a:t>
            </a:r>
            <a:r>
              <a:rPr lang="en-US" dirty="0"/>
              <a:t>The devices in the cluster have </a:t>
            </a:r>
            <a:r>
              <a:rPr lang="en-US" u="sng" dirty="0"/>
              <a:t>different hardware and operating system</a:t>
            </a:r>
            <a:r>
              <a:rPr lang="en-US" u="sng" dirty="0" smtClean="0"/>
              <a:t>.</a:t>
            </a:r>
          </a:p>
          <a:p>
            <a:r>
              <a:rPr lang="en-US" dirty="0" smtClean="0"/>
              <a:t> </a:t>
            </a:r>
            <a:r>
              <a:rPr lang="en-US" dirty="0"/>
              <a:t>Therefore, the network in grid computing is heterogeneous</a:t>
            </a:r>
            <a:r>
              <a:rPr lang="en-US" dirty="0" smtClean="0"/>
              <a:t>.</a:t>
            </a:r>
          </a:p>
          <a:p>
            <a:r>
              <a:rPr lang="en-US" dirty="0" smtClean="0"/>
              <a:t> </a:t>
            </a:r>
            <a:r>
              <a:rPr lang="en-US" dirty="0"/>
              <a:t>Grid computing is based on distributed computing with non-interactive workloads.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Grid Computing</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We can conclude that grid computing focuses on managing </a:t>
            </a:r>
            <a:r>
              <a:rPr lang="en-US" dirty="0" smtClean="0">
                <a:hlinkClick r:id="rId2" tooltip="Learn more about heterogeneous resources from ScienceDirect's AI-generated Topic Pages"/>
              </a:rPr>
              <a:t>heterogeneous resources</a:t>
            </a:r>
            <a:r>
              <a:rPr lang="en-US" dirty="0" smtClean="0"/>
              <a:t> connected by a network and ensures that these resources can be fully utilized for computing tasks. </a:t>
            </a:r>
            <a:endParaRPr lang="en-US" dirty="0" smtClean="0"/>
          </a:p>
          <a:p>
            <a:r>
              <a:rPr lang="en-US" dirty="0" smtClean="0"/>
              <a:t>Data grid  primarily deals with providing services and infrastructure for distributed data-intensive applications that need to access, transfer and modify massive </a:t>
            </a:r>
            <a:r>
              <a:rPr lang="en-US" dirty="0" smtClean="0">
                <a:hlinkClick r:id="rId3" tooltip="Learn more about data sets stored from ScienceDirect's AI-generated Topic Pages"/>
              </a:rPr>
              <a:t>data sets stored</a:t>
            </a:r>
            <a:r>
              <a:rPr lang="en-US" dirty="0" smtClean="0"/>
              <a:t> in distributed storage resources.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569</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Types of computing in Distributed Systems</vt:lpstr>
      <vt:lpstr>Computing in Distributed Systems</vt:lpstr>
      <vt:lpstr>Cluster computing</vt:lpstr>
      <vt:lpstr>Cluster computing</vt:lpstr>
      <vt:lpstr>Cluster Computing</vt:lpstr>
      <vt:lpstr>Cluster computing</vt:lpstr>
      <vt:lpstr>Applications of Cluster Computing</vt:lpstr>
      <vt:lpstr>Grid Computing </vt:lpstr>
      <vt:lpstr>Grid Computing </vt:lpstr>
      <vt:lpstr>Grid Computing</vt:lpstr>
      <vt:lpstr>Grid Computing </vt:lpstr>
      <vt:lpstr> Difference Between Cluster and Grid Computing Definition </vt:lpstr>
      <vt:lpstr>Difference Between Cluster and Grid Computing Definition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computing in Distributed Systems</dc:title>
  <dc:creator>user</dc:creator>
  <cp:lastModifiedBy>user</cp:lastModifiedBy>
  <cp:revision>13</cp:revision>
  <dcterms:created xsi:type="dcterms:W3CDTF">2022-09-20T06:34:07Z</dcterms:created>
  <dcterms:modified xsi:type="dcterms:W3CDTF">2022-09-24T06:15:42Z</dcterms:modified>
</cp:coreProperties>
</file>