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7" r:id="rId6"/>
    <p:sldId id="298" r:id="rId7"/>
    <p:sldId id="299" r:id="rId8"/>
    <p:sldId id="300" r:id="rId9"/>
    <p:sldId id="261" r:id="rId10"/>
    <p:sldId id="260" r:id="rId11"/>
    <p:sldId id="262" r:id="rId12"/>
    <p:sldId id="263" r:id="rId13"/>
    <p:sldId id="264"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302" r:id="rId36"/>
    <p:sldId id="301" r:id="rId37"/>
    <p:sldId id="287" r:id="rId38"/>
    <p:sldId id="288" r:id="rId39"/>
    <p:sldId id="289" r:id="rId40"/>
    <p:sldId id="290" r:id="rId41"/>
    <p:sldId id="291" r:id="rId42"/>
    <p:sldId id="292" r:id="rId43"/>
    <p:sldId id="293" r:id="rId44"/>
    <p:sldId id="294" r:id="rId45"/>
    <p:sldId id="29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viewProps" Target="viewProps.xml" /><Relationship Id="rId8" Type="http://schemas.openxmlformats.org/officeDocument/2006/relationships/slide" Target="slides/slide7.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975661-EA91-4282-9B81-A3D1B4B7D41B}"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75661-EA91-4282-9B81-A3D1B4B7D41B}"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75661-EA91-4282-9B81-A3D1B4B7D41B}"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75661-EA91-4282-9B81-A3D1B4B7D41B}"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975661-EA91-4282-9B81-A3D1B4B7D41B}"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75661-EA91-4282-9B81-A3D1B4B7D41B}"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975661-EA91-4282-9B81-A3D1B4B7D41B}" type="datetimeFigureOut">
              <a:rPr lang="en-US" smtClean="0"/>
              <a:pPr/>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975661-EA91-4282-9B81-A3D1B4B7D41B}" type="datetimeFigureOut">
              <a:rPr lang="en-US" smtClean="0"/>
              <a:pPr/>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75661-EA91-4282-9B81-A3D1B4B7D41B}" type="datetimeFigureOut">
              <a:rPr lang="en-US" smtClean="0"/>
              <a:pPr/>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975661-EA91-4282-9B81-A3D1B4B7D41B}"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975661-EA91-4282-9B81-A3D1B4B7D41B}"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75661-EA91-4282-9B81-A3D1B4B7D41B}" type="datetimeFigureOut">
              <a:rPr lang="en-US" smtClean="0"/>
              <a:pPr/>
              <a:t>11/21/2022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06254-07A7-490C-A560-019D8FFDEA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gif"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3.gif"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hyperlink" Target="https://www.geeksforgeeks.org/how-to-run-java-rmi-application/" TargetMode="Externa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dirty="0"/>
              <a:t> Remote Invocation</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request-reply protocol</a:t>
            </a:r>
            <a:br>
              <a:rPr lang="en-US" dirty="0"/>
            </a:br>
            <a:endParaRPr lang="en-US" dirty="0"/>
          </a:p>
        </p:txBody>
      </p:sp>
      <p:pic>
        <p:nvPicPr>
          <p:cNvPr id="6" name="Picture 2"/>
          <p:cNvPicPr>
            <a:picLocks noGrp="1" noChangeAspect="1" noChangeArrowheads="1"/>
          </p:cNvPicPr>
          <p:nvPr>
            <p:ph idx="1"/>
          </p:nvPr>
        </p:nvPicPr>
        <p:blipFill>
          <a:blip r:embed="rId2"/>
          <a:srcRect/>
          <a:stretch>
            <a:fillRect/>
          </a:stretch>
        </p:blipFill>
        <p:spPr bwMode="auto">
          <a:xfrm>
            <a:off x="457200" y="2239231"/>
            <a:ext cx="8229600" cy="324790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of the request-reply </a:t>
            </a:r>
          </a:p>
        </p:txBody>
      </p:sp>
      <p:sp>
        <p:nvSpPr>
          <p:cNvPr id="3" name="Content Placeholder 2"/>
          <p:cNvSpPr>
            <a:spLocks noGrp="1"/>
          </p:cNvSpPr>
          <p:nvPr>
            <p:ph idx="1"/>
          </p:nvPr>
        </p:nvSpPr>
        <p:spPr>
          <a:xfrm>
            <a:off x="457200" y="1447800"/>
            <a:ext cx="8458200" cy="4876800"/>
          </a:xfrm>
        </p:spPr>
        <p:txBody>
          <a:bodyPr>
            <a:normAutofit fontScale="92500" lnSpcReduction="20000"/>
          </a:bodyPr>
          <a:lstStyle/>
          <a:p>
            <a:r>
              <a:rPr lang="en-US" b="1" i="1" dirty="0"/>
              <a:t>public byte[] </a:t>
            </a:r>
            <a:r>
              <a:rPr lang="en-US" b="1" i="1" dirty="0" err="1"/>
              <a:t>doOperation</a:t>
            </a:r>
            <a:r>
              <a:rPr lang="en-US" b="1" i="1" dirty="0"/>
              <a:t> (</a:t>
            </a:r>
            <a:r>
              <a:rPr lang="en-US" b="1" i="1" dirty="0" err="1"/>
              <a:t>RemoteRef</a:t>
            </a:r>
            <a:r>
              <a:rPr lang="en-US" b="1" i="1" dirty="0"/>
              <a:t> s, </a:t>
            </a:r>
            <a:r>
              <a:rPr lang="en-US" b="1" i="1" dirty="0" err="1"/>
              <a:t>int</a:t>
            </a:r>
            <a:r>
              <a:rPr lang="en-US" b="1" i="1" dirty="0"/>
              <a:t> </a:t>
            </a:r>
            <a:r>
              <a:rPr lang="en-US" b="1" i="1" dirty="0" err="1"/>
              <a:t>operationId</a:t>
            </a:r>
            <a:r>
              <a:rPr lang="en-US" b="1" i="1" dirty="0"/>
              <a:t>, byte[] arguments)</a:t>
            </a:r>
          </a:p>
          <a:p>
            <a:pPr lvl="1"/>
            <a:r>
              <a:rPr lang="en-US" dirty="0"/>
              <a:t>sends a request message to the remote server and returns the reply. </a:t>
            </a:r>
          </a:p>
          <a:p>
            <a:pPr lvl="1"/>
            <a:r>
              <a:rPr lang="en-US" dirty="0"/>
              <a:t>The arguments specify the remote server, the operation to be invoked and  the arguments of that operation.</a:t>
            </a:r>
          </a:p>
          <a:p>
            <a:r>
              <a:rPr lang="en-US" b="1" i="1" dirty="0"/>
              <a:t>public byte[] </a:t>
            </a:r>
            <a:r>
              <a:rPr lang="en-US" b="1" i="1" dirty="0" err="1"/>
              <a:t>getRequest</a:t>
            </a:r>
            <a:r>
              <a:rPr lang="en-US" b="1" i="1" dirty="0"/>
              <a:t> ()</a:t>
            </a:r>
          </a:p>
          <a:p>
            <a:pPr lvl="1"/>
            <a:r>
              <a:rPr lang="en-US" dirty="0"/>
              <a:t>acquires a client request via the server port.</a:t>
            </a:r>
          </a:p>
          <a:p>
            <a:r>
              <a:rPr lang="en-US" b="1" i="1" dirty="0"/>
              <a:t>public void </a:t>
            </a:r>
            <a:r>
              <a:rPr lang="en-US" b="1" i="1" dirty="0" err="1"/>
              <a:t>sendReply</a:t>
            </a:r>
            <a:r>
              <a:rPr lang="en-US" b="1" i="1" dirty="0"/>
              <a:t> (byte[] reply, </a:t>
            </a:r>
            <a:r>
              <a:rPr lang="en-US" b="1" i="1" dirty="0" err="1"/>
              <a:t>InetAddress</a:t>
            </a:r>
            <a:r>
              <a:rPr lang="en-US" b="1" i="1" dirty="0"/>
              <a:t> </a:t>
            </a:r>
            <a:r>
              <a:rPr lang="en-US" b="1" i="1" dirty="0" err="1"/>
              <a:t>clientHost</a:t>
            </a:r>
            <a:r>
              <a:rPr lang="en-US" b="1" i="1" dirty="0"/>
              <a:t>, </a:t>
            </a:r>
            <a:r>
              <a:rPr lang="en-US" b="1" i="1" dirty="0" err="1"/>
              <a:t>intclientPort</a:t>
            </a:r>
            <a:r>
              <a:rPr lang="en-US" b="1" i="1" dirty="0"/>
              <a:t>)</a:t>
            </a:r>
          </a:p>
          <a:p>
            <a:pPr lvl="1"/>
            <a:r>
              <a:rPr lang="en-US" dirty="0"/>
              <a:t>sends the reply message reply to the client at its Internet address and port.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Request-reply message structure</a:t>
            </a:r>
          </a:p>
        </p:txBody>
      </p:sp>
      <p:graphicFrame>
        <p:nvGraphicFramePr>
          <p:cNvPr id="4" name="Content Placeholder 3"/>
          <p:cNvGraphicFramePr>
            <a:graphicFrameLocks noGrp="1"/>
          </p:cNvGraphicFramePr>
          <p:nvPr>
            <p:ph idx="1"/>
          </p:nvPr>
        </p:nvGraphicFramePr>
        <p:xfrm>
          <a:off x="457200" y="1600200"/>
          <a:ext cx="3810000" cy="364236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sz="1600" baseline="0" dirty="0">
                        <a:solidFill>
                          <a:srgbClr val="000000"/>
                        </a:solidFill>
                        <a:latin typeface="Times New Roman"/>
                      </a:endParaRPr>
                    </a:p>
                    <a:p>
                      <a:pPr marR="0" algn="l"/>
                      <a:r>
                        <a:rPr lang="en-US" sz="1600" baseline="0" dirty="0" err="1">
                          <a:solidFill>
                            <a:srgbClr val="000000"/>
                          </a:solidFill>
                          <a:latin typeface="Times New Roman"/>
                        </a:rPr>
                        <a:t>MessageType</a:t>
                      </a:r>
                      <a:endParaRPr lang="en-US" sz="1600" baseline="0" dirty="0">
                        <a:solidFill>
                          <a:srgbClr val="000000"/>
                        </a:solidFill>
                        <a:latin typeface="Times New Roman"/>
                      </a:endParaRPr>
                    </a:p>
                    <a:p>
                      <a:pPr marR="0" algn="l"/>
                      <a:endParaRPr lang="en-US" sz="1600" dirty="0"/>
                    </a:p>
                  </a:txBody>
                  <a:tcPr/>
                </a:tc>
                <a:extLst>
                  <a:ext uri="{0D108BD9-81ED-4DB2-BD59-A6C34878D82A}">
                    <a16:rowId xmlns:a16="http://schemas.microsoft.com/office/drawing/2014/main" val="10001"/>
                  </a:ext>
                </a:extLst>
              </a:tr>
              <a:tr h="370840">
                <a:tc>
                  <a:txBody>
                    <a:bodyPr/>
                    <a:lstStyle/>
                    <a:p>
                      <a:pPr marR="0" algn="l"/>
                      <a:r>
                        <a:rPr lang="en-US" sz="1600" baseline="0" dirty="0" err="1">
                          <a:solidFill>
                            <a:srgbClr val="000000"/>
                          </a:solidFill>
                          <a:latin typeface="Times New Roman"/>
                        </a:rPr>
                        <a:t>requestId</a:t>
                      </a:r>
                      <a:endParaRPr lang="en-US" sz="1600" baseline="0" dirty="0">
                        <a:solidFill>
                          <a:srgbClr val="000000"/>
                        </a:solidFill>
                        <a:latin typeface="Times New Roman"/>
                      </a:endParaRPr>
                    </a:p>
                  </a:txBody>
                  <a:tcPr/>
                </a:tc>
                <a:extLst>
                  <a:ext uri="{0D108BD9-81ED-4DB2-BD59-A6C34878D82A}">
                    <a16:rowId xmlns:a16="http://schemas.microsoft.com/office/drawing/2014/main" val="10002"/>
                  </a:ext>
                </a:extLst>
              </a:tr>
              <a:tr h="370840">
                <a:tc>
                  <a:txBody>
                    <a:bodyPr/>
                    <a:lstStyle/>
                    <a:p>
                      <a:pPr marR="0" algn="l"/>
                      <a:r>
                        <a:rPr lang="en-US" sz="1600" baseline="0" dirty="0" err="1">
                          <a:solidFill>
                            <a:srgbClr val="000000"/>
                          </a:solidFill>
                          <a:latin typeface="Times New Roman"/>
                        </a:rPr>
                        <a:t>remoteReference</a:t>
                      </a:r>
                      <a:endParaRPr lang="en-US" sz="1600" baseline="0" dirty="0">
                        <a:solidFill>
                          <a:srgbClr val="000000"/>
                        </a:solidFill>
                        <a:latin typeface="Times New Roman"/>
                      </a:endParaRPr>
                    </a:p>
                    <a:p>
                      <a:endParaRPr lang="en-US" sz="1600" dirty="0"/>
                    </a:p>
                  </a:txBody>
                  <a:tcPr/>
                </a:tc>
                <a:extLst>
                  <a:ext uri="{0D108BD9-81ED-4DB2-BD59-A6C34878D82A}">
                    <a16:rowId xmlns:a16="http://schemas.microsoft.com/office/drawing/2014/main" val="10003"/>
                  </a:ext>
                </a:extLst>
              </a:tr>
              <a:tr h="675640">
                <a:tc>
                  <a:txBody>
                    <a:bodyPr/>
                    <a:lstStyle/>
                    <a:p>
                      <a:pPr marR="0" algn="l"/>
                      <a:r>
                        <a:rPr lang="en-US" sz="1600" baseline="0" dirty="0" err="1">
                          <a:solidFill>
                            <a:srgbClr val="000000"/>
                          </a:solidFill>
                          <a:latin typeface="Times New Roman"/>
                        </a:rPr>
                        <a:t>operationId</a:t>
                      </a:r>
                      <a:endParaRPr lang="en-US" sz="1600" baseline="0" dirty="0">
                        <a:solidFill>
                          <a:srgbClr val="000000"/>
                        </a:solidFill>
                        <a:latin typeface="Times New Roman"/>
                      </a:endParaRPr>
                    </a:p>
                  </a:txBody>
                  <a:tcPr/>
                </a:tc>
                <a:extLst>
                  <a:ext uri="{0D108BD9-81ED-4DB2-BD59-A6C34878D82A}">
                    <a16:rowId xmlns:a16="http://schemas.microsoft.com/office/drawing/2014/main" val="10004"/>
                  </a:ext>
                </a:extLst>
              </a:tr>
              <a:tr h="370840">
                <a:tc>
                  <a:txBody>
                    <a:bodyPr/>
                    <a:lstStyle/>
                    <a:p>
                      <a:pPr marR="0" algn="l"/>
                      <a:r>
                        <a:rPr lang="en-US" sz="1600" baseline="0" dirty="0">
                          <a:solidFill>
                            <a:srgbClr val="000000"/>
                          </a:solidFill>
                          <a:latin typeface="Times New Roman"/>
                        </a:rPr>
                        <a:t>arguments</a:t>
                      </a:r>
                      <a:endParaRPr lang="en-US" sz="1600" dirty="0"/>
                    </a:p>
                    <a:p>
                      <a:endParaRPr lang="en-US" sz="1600" dirty="0"/>
                    </a:p>
                    <a:p>
                      <a:endParaRPr lang="en-US" sz="1600" dirty="0"/>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4572000" y="1752600"/>
            <a:ext cx="4267200" cy="3416320"/>
          </a:xfrm>
          <a:prstGeom prst="rect">
            <a:avLst/>
          </a:prstGeom>
        </p:spPr>
        <p:txBody>
          <a:bodyPr wrap="square">
            <a:spAutoFit/>
          </a:bodyPr>
          <a:lstStyle/>
          <a:p>
            <a:endParaRPr lang="en-US" dirty="0"/>
          </a:p>
          <a:p>
            <a:r>
              <a:rPr lang="en-US" i="1" dirty="0" err="1"/>
              <a:t>int</a:t>
            </a:r>
            <a:r>
              <a:rPr lang="en-US" i="1" dirty="0"/>
              <a:t> (0=Request, 1= Reply)</a:t>
            </a:r>
          </a:p>
          <a:p>
            <a:endParaRPr lang="en-US" i="1" dirty="0"/>
          </a:p>
          <a:p>
            <a:endParaRPr lang="en-US" i="1" dirty="0"/>
          </a:p>
          <a:p>
            <a:r>
              <a:rPr lang="en-US" i="1" dirty="0" err="1"/>
              <a:t>Int</a:t>
            </a:r>
            <a:endParaRPr lang="en-US" i="1" dirty="0"/>
          </a:p>
          <a:p>
            <a:endParaRPr lang="en-US" i="1" dirty="0"/>
          </a:p>
          <a:p>
            <a:r>
              <a:rPr lang="en-US" i="1" dirty="0" err="1"/>
              <a:t>RemoteRef</a:t>
            </a:r>
            <a:endParaRPr lang="en-US" i="1" dirty="0"/>
          </a:p>
          <a:p>
            <a:endParaRPr lang="en-US" i="1" dirty="0"/>
          </a:p>
          <a:p>
            <a:r>
              <a:rPr lang="en-US" i="1" dirty="0" err="1"/>
              <a:t>int</a:t>
            </a:r>
            <a:r>
              <a:rPr lang="en-US" i="1" dirty="0"/>
              <a:t> or Operation</a:t>
            </a:r>
          </a:p>
          <a:p>
            <a:endParaRPr lang="en-US" i="1" dirty="0"/>
          </a:p>
          <a:p>
            <a:endParaRPr lang="en-US" i="1" dirty="0"/>
          </a:p>
          <a:p>
            <a:r>
              <a:rPr lang="en-US" i="1" dirty="0"/>
              <a:t>array of bytes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Request-reply protocols (cont.)</a:t>
            </a:r>
          </a:p>
        </p:txBody>
      </p:sp>
      <p:sp>
        <p:nvSpPr>
          <p:cNvPr id="3" name="Content Placeholder 2"/>
          <p:cNvSpPr>
            <a:spLocks noGrp="1"/>
          </p:cNvSpPr>
          <p:nvPr>
            <p:ph idx="1"/>
          </p:nvPr>
        </p:nvSpPr>
        <p:spPr>
          <a:xfrm>
            <a:off x="228600" y="1371600"/>
            <a:ext cx="8915400" cy="5181600"/>
          </a:xfrm>
        </p:spPr>
        <p:txBody>
          <a:bodyPr>
            <a:normAutofit fontScale="92500" lnSpcReduction="20000"/>
          </a:bodyPr>
          <a:lstStyle/>
          <a:p>
            <a:r>
              <a:rPr lang="en-US" dirty="0"/>
              <a:t>Message identifiers must identify request uniquely:</a:t>
            </a:r>
          </a:p>
          <a:p>
            <a:pPr lvl="1"/>
            <a:r>
              <a:rPr lang="en-US" dirty="0" err="1"/>
              <a:t>requestId</a:t>
            </a:r>
            <a:r>
              <a:rPr lang="en-US" dirty="0"/>
              <a:t>: usually a sequence counter (makes unique at client)</a:t>
            </a:r>
          </a:p>
          <a:p>
            <a:pPr lvl="1"/>
            <a:r>
              <a:rPr lang="en-US" dirty="0"/>
              <a:t>Client/sender identifier endpoint (with </a:t>
            </a:r>
            <a:r>
              <a:rPr lang="en-US" dirty="0" err="1"/>
              <a:t>requestId</a:t>
            </a:r>
            <a:r>
              <a:rPr lang="en-US" dirty="0"/>
              <a:t>, globally unique)</a:t>
            </a:r>
          </a:p>
          <a:p>
            <a:r>
              <a:rPr lang="da-DK" dirty="0"/>
              <a:t>Failure model</a:t>
            </a:r>
          </a:p>
          <a:p>
            <a:pPr lvl="1"/>
            <a:r>
              <a:rPr lang="da-DK" dirty="0"/>
              <a:t> Over UDP: omission, misordering</a:t>
            </a:r>
          </a:p>
          <a:p>
            <a:pPr lvl="1"/>
            <a:r>
              <a:rPr lang="en-US" dirty="0"/>
              <a:t>Over UDP or TCP: server crash failure</a:t>
            </a:r>
          </a:p>
          <a:p>
            <a:endParaRPr lang="en-US" dirty="0"/>
          </a:p>
          <a:p>
            <a:r>
              <a:rPr lang="en-US" dirty="0"/>
              <a:t>Timeouts: </a:t>
            </a:r>
            <a:r>
              <a:rPr lang="en-US" dirty="0" err="1"/>
              <a:t>doOperation</a:t>
            </a:r>
            <a:r>
              <a:rPr lang="en-US" dirty="0"/>
              <a:t> uses when blocked for reply</a:t>
            </a:r>
          </a:p>
          <a:p>
            <a:endParaRPr lang="en-US" dirty="0"/>
          </a:p>
          <a:p>
            <a:r>
              <a:rPr lang="en-US" dirty="0"/>
              <a:t>Duplicate request </a:t>
            </a:r>
            <a:r>
              <a:rPr lang="en-US" dirty="0" err="1"/>
              <a:t>msgs</a:t>
            </a:r>
            <a:r>
              <a:rPr lang="en-US" dirty="0"/>
              <a:t>: server may get &gt;1 times </a:t>
            </a:r>
          </a:p>
          <a:p>
            <a:endParaRPr lang="en-US" dirty="0"/>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Request-reply protocol </a:t>
            </a:r>
          </a:p>
        </p:txBody>
      </p:sp>
      <p:sp>
        <p:nvSpPr>
          <p:cNvPr id="3" name="Content Placeholder 2"/>
          <p:cNvSpPr>
            <a:spLocks noGrp="1"/>
          </p:cNvSpPr>
          <p:nvPr>
            <p:ph idx="1"/>
          </p:nvPr>
        </p:nvSpPr>
        <p:spPr/>
        <p:txBody>
          <a:bodyPr>
            <a:normAutofit fontScale="92500" lnSpcReduction="10000"/>
          </a:bodyPr>
          <a:lstStyle/>
          <a:p>
            <a:r>
              <a:rPr lang="en-US" dirty="0"/>
              <a:t>An example of how to use messaging, implemented in Java Message Service (JMS).</a:t>
            </a:r>
          </a:p>
          <a:p>
            <a:r>
              <a:rPr lang="en-US" dirty="0"/>
              <a:t>JMS API is a messaging standard that allows application components based on the Java Platform Enterprise Edition (Java EE) to create, send, receive, and read messages.</a:t>
            </a:r>
          </a:p>
          <a:p>
            <a:r>
              <a:rPr lang="en-US" dirty="0"/>
              <a:t> It enables distributed communication that is loosely coupled, reliable, and asynchronous</a:t>
            </a:r>
            <a:r>
              <a:rPr lang="en-US"/>
              <a:t>. </a:t>
            </a:r>
            <a:endParaRPr lang="en-US" dirty="0"/>
          </a:p>
          <a:p>
            <a:pPr>
              <a:buNone/>
            </a:pPr>
            <a:br>
              <a:rPr lang="en-US" dirty="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JMS Request/Reply Example</a:t>
            </a:r>
            <a:endParaRPr lang="en-US" dirty="0"/>
          </a:p>
        </p:txBody>
      </p:sp>
      <p:pic>
        <p:nvPicPr>
          <p:cNvPr id="4" name="Content Placeholder 3" descr="RequestReplyExample java message service1.gif"/>
          <p:cNvPicPr>
            <a:picLocks noGrp="1" noChangeAspect="1"/>
          </p:cNvPicPr>
          <p:nvPr>
            <p:ph idx="1"/>
          </p:nvPr>
        </p:nvPicPr>
        <p:blipFill>
          <a:blip r:embed="rId2"/>
          <a:stretch>
            <a:fillRect/>
          </a:stretch>
        </p:blipFill>
        <p:spPr>
          <a:xfrm>
            <a:off x="762000" y="1905000"/>
            <a:ext cx="7543800" cy="2743200"/>
          </a:xfrm>
        </p:spPr>
      </p:pic>
      <p:sp>
        <p:nvSpPr>
          <p:cNvPr id="5" name="Rectangle 4"/>
          <p:cNvSpPr/>
          <p:nvPr/>
        </p:nvSpPr>
        <p:spPr>
          <a:xfrm>
            <a:off x="228600" y="4826675"/>
            <a:ext cx="8686800" cy="1938992"/>
          </a:xfrm>
          <a:prstGeom prst="rect">
            <a:avLst/>
          </a:prstGeom>
        </p:spPr>
        <p:txBody>
          <a:bodyPr wrap="square">
            <a:spAutoFit/>
          </a:bodyPr>
          <a:lstStyle/>
          <a:p>
            <a:pPr>
              <a:buFont typeface="Arial" pitchFamily="34" charset="0"/>
              <a:buChar char="•"/>
            </a:pPr>
            <a:r>
              <a:rPr lang="en-US" sz="2400" dirty="0"/>
              <a:t>It shows how to implement request-reply, where a requestor application sends a request, a replier application receives the request and returns a reply, and the requestor receives the reply.</a:t>
            </a:r>
          </a:p>
          <a:p>
            <a:pPr>
              <a:buFont typeface="Arial" pitchFamily="34" charset="0"/>
              <a:buChar char="•"/>
            </a:pPr>
            <a:r>
              <a:rPr lang="en-US" sz="2400" dirty="0"/>
              <a:t> It also shows how an invalid message will be rerouted to a special channel.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JMS Request/Reply Example</a:t>
            </a:r>
            <a:endParaRPr lang="en-US" dirty="0"/>
          </a:p>
        </p:txBody>
      </p:sp>
      <p:sp>
        <p:nvSpPr>
          <p:cNvPr id="3" name="Content Placeholder 2"/>
          <p:cNvSpPr>
            <a:spLocks noGrp="1"/>
          </p:cNvSpPr>
          <p:nvPr>
            <p:ph idx="1"/>
          </p:nvPr>
        </p:nvSpPr>
        <p:spPr>
          <a:xfrm>
            <a:off x="457200" y="1600200"/>
            <a:ext cx="8458200" cy="4800600"/>
          </a:xfrm>
        </p:spPr>
        <p:txBody>
          <a:bodyPr>
            <a:normAutofit fontScale="70000" lnSpcReduction="20000"/>
          </a:bodyPr>
          <a:lstStyle/>
          <a:p>
            <a:r>
              <a:rPr lang="en-US" dirty="0"/>
              <a:t>Two main classes:</a:t>
            </a:r>
          </a:p>
          <a:p>
            <a:pPr lvl="1"/>
            <a:r>
              <a:rPr lang="en-US" b="1" dirty="0"/>
              <a:t>Requestor</a:t>
            </a:r>
            <a:r>
              <a:rPr lang="en-US" dirty="0"/>
              <a:t> — A Message Endpoint that sends a request message and waits to receive a reply message as a response.</a:t>
            </a:r>
          </a:p>
          <a:p>
            <a:pPr lvl="1"/>
            <a:r>
              <a:rPr lang="en-US" b="1" dirty="0"/>
              <a:t>Replier</a:t>
            </a:r>
            <a:r>
              <a:rPr lang="en-US" dirty="0"/>
              <a:t> — A  Message Endpoint that waits to receive the request message; when it does, it responds by sending the reply message.</a:t>
            </a:r>
          </a:p>
          <a:p>
            <a:r>
              <a:rPr lang="en-US" dirty="0"/>
              <a:t>The Requestor and the Replier will each run in a separate Java virtual machine (JVM), which is what makes the communication distributed.</a:t>
            </a:r>
          </a:p>
          <a:p>
            <a:r>
              <a:rPr lang="en-US" dirty="0"/>
              <a:t>This example assumes that the messaging system has these three queues defined:</a:t>
            </a:r>
          </a:p>
          <a:p>
            <a:pPr lvl="1"/>
            <a:r>
              <a:rPr lang="en-US" b="1" dirty="0" err="1"/>
              <a:t>jms</a:t>
            </a:r>
            <a:r>
              <a:rPr lang="en-US" b="1" dirty="0"/>
              <a:t>/</a:t>
            </a:r>
            <a:r>
              <a:rPr lang="en-US" b="1" dirty="0" err="1"/>
              <a:t>RequestQueue</a:t>
            </a:r>
            <a:r>
              <a:rPr lang="en-US" dirty="0"/>
              <a:t> — The Queue the Requestor uses to send the request message to the Replier.</a:t>
            </a:r>
          </a:p>
          <a:p>
            <a:pPr lvl="1"/>
            <a:r>
              <a:rPr lang="en-US" b="1" dirty="0" err="1"/>
              <a:t>jms</a:t>
            </a:r>
            <a:r>
              <a:rPr lang="en-US" b="1" dirty="0"/>
              <a:t>/</a:t>
            </a:r>
            <a:r>
              <a:rPr lang="en-US" b="1" dirty="0" err="1"/>
              <a:t>ReplyQueue</a:t>
            </a:r>
            <a:r>
              <a:rPr lang="en-US" dirty="0"/>
              <a:t> — The Queue the Replier uses to send the reply message to the Requestor.</a:t>
            </a:r>
          </a:p>
          <a:p>
            <a:pPr lvl="1"/>
            <a:r>
              <a:rPr lang="en-US" b="1" dirty="0" err="1"/>
              <a:t>jms</a:t>
            </a:r>
            <a:r>
              <a:rPr lang="en-US" b="1" dirty="0"/>
              <a:t>/</a:t>
            </a:r>
            <a:r>
              <a:rPr lang="en-US" b="1" dirty="0" err="1"/>
              <a:t>InvalidMessages</a:t>
            </a:r>
            <a:r>
              <a:rPr lang="en-US" dirty="0"/>
              <a:t> — The Queue that the Requestor and Replier move a message to when they receive a message that they cannot interpret.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JMS Request/Reply Example</a:t>
            </a:r>
            <a:endParaRPr lang="en-US" dirty="0"/>
          </a:p>
        </p:txBody>
      </p:sp>
      <p:sp>
        <p:nvSpPr>
          <p:cNvPr id="3" name="Content Placeholder 2"/>
          <p:cNvSpPr>
            <a:spLocks noGrp="1"/>
          </p:cNvSpPr>
          <p:nvPr>
            <p:ph idx="1"/>
          </p:nvPr>
        </p:nvSpPr>
        <p:spPr>
          <a:xfrm>
            <a:off x="304800" y="1600200"/>
            <a:ext cx="8686800" cy="4876800"/>
          </a:xfrm>
        </p:spPr>
        <p:txBody>
          <a:bodyPr>
            <a:normAutofit lnSpcReduction="10000"/>
          </a:bodyPr>
          <a:lstStyle/>
          <a:p>
            <a:pPr>
              <a:buNone/>
            </a:pPr>
            <a:r>
              <a:rPr lang="en-US" dirty="0"/>
              <a:t>When the Requestor is started in a command-line window, it starts and prints output like this:</a:t>
            </a:r>
          </a:p>
          <a:p>
            <a:pPr>
              <a:buNone/>
            </a:pPr>
            <a:r>
              <a:rPr lang="en-US" dirty="0"/>
              <a:t>Sent Request:</a:t>
            </a:r>
          </a:p>
          <a:p>
            <a:pPr>
              <a:buNone/>
            </a:pPr>
            <a:endParaRPr lang="en-US" dirty="0"/>
          </a:p>
          <a:p>
            <a:pPr>
              <a:buNone/>
            </a:pPr>
            <a:endParaRPr lang="en-US" dirty="0"/>
          </a:p>
          <a:p>
            <a:pPr>
              <a:buNone/>
            </a:pPr>
            <a:endParaRPr lang="en-US" dirty="0"/>
          </a:p>
          <a:p>
            <a:pPr>
              <a:buNone/>
            </a:pPr>
            <a:endParaRPr lang="en-US" dirty="0"/>
          </a:p>
          <a:p>
            <a:pPr algn="just">
              <a:buNone/>
            </a:pPr>
            <a:r>
              <a:rPr lang="en-US" sz="2400" dirty="0"/>
              <a:t>NB: (This shows is that the Requestor has sent a request message. </a:t>
            </a:r>
          </a:p>
          <a:p>
            <a:pPr algn="just">
              <a:buNone/>
            </a:pPr>
            <a:r>
              <a:rPr lang="en-US" sz="2400" dirty="0"/>
              <a:t>Notice that this works even though the Replier isn't even running and therefore cannot receive the request.)</a:t>
            </a:r>
          </a:p>
          <a:p>
            <a:pPr>
              <a:buNone/>
            </a:pPr>
            <a:endParaRPr lang="en-US" dirty="0"/>
          </a:p>
          <a:p>
            <a:pPr>
              <a:buNone/>
            </a:pPr>
            <a:endParaRPr lang="en-US" dirty="0"/>
          </a:p>
        </p:txBody>
      </p:sp>
      <p:sp>
        <p:nvSpPr>
          <p:cNvPr id="6" name="Rounded Rectangle 5"/>
          <p:cNvSpPr/>
          <p:nvPr/>
        </p:nvSpPr>
        <p:spPr>
          <a:xfrm>
            <a:off x="533400" y="3124200"/>
            <a:ext cx="79248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400" dirty="0"/>
              <a:t>request Time: 1048261736520 ms </a:t>
            </a:r>
          </a:p>
          <a:p>
            <a:pPr>
              <a:buNone/>
            </a:pPr>
            <a:r>
              <a:rPr lang="en-US" sz="2400" i="1" dirty="0"/>
              <a:t>Message ID</a:t>
            </a:r>
            <a:r>
              <a:rPr lang="en-US" sz="2400" dirty="0"/>
              <a:t>: ID:_XYZ123_1048261766139_6.2.1.1 </a:t>
            </a:r>
          </a:p>
          <a:p>
            <a:pPr>
              <a:buNone/>
            </a:pPr>
            <a:r>
              <a:rPr lang="en-US" sz="2400" i="1" dirty="0"/>
              <a:t>Correl. ID</a:t>
            </a:r>
            <a:r>
              <a:rPr lang="en-US" sz="2400" dirty="0"/>
              <a:t>: null (Correlation id)</a:t>
            </a:r>
          </a:p>
          <a:p>
            <a:pPr>
              <a:buNone/>
            </a:pPr>
            <a:r>
              <a:rPr lang="en-US" sz="2400" dirty="0"/>
              <a:t> </a:t>
            </a:r>
            <a:r>
              <a:rPr lang="en-US" sz="2400" i="1" dirty="0"/>
              <a:t>Reply to</a:t>
            </a:r>
            <a:r>
              <a:rPr lang="en-US" sz="2400" dirty="0"/>
              <a:t>: </a:t>
            </a:r>
            <a:r>
              <a:rPr lang="en-US" sz="2400" dirty="0" err="1"/>
              <a:t>com.sun.jms.Queue</a:t>
            </a:r>
            <a:r>
              <a:rPr lang="en-US" sz="2400" dirty="0"/>
              <a:t>: </a:t>
            </a:r>
            <a:r>
              <a:rPr lang="en-US" sz="2400" dirty="0" err="1"/>
              <a:t>jms</a:t>
            </a:r>
            <a:r>
              <a:rPr lang="en-US" sz="2400" dirty="0"/>
              <a:t>/</a:t>
            </a:r>
            <a:r>
              <a:rPr lang="en-US" sz="2400" dirty="0" err="1"/>
              <a:t>ReplyQueue</a:t>
            </a:r>
            <a:endParaRPr lang="en-US" sz="2400" dirty="0"/>
          </a:p>
          <a:p>
            <a:pPr>
              <a:buNone/>
            </a:pPr>
            <a:r>
              <a:rPr lang="en-US" sz="2400" i="1" dirty="0"/>
              <a:t>Contents</a:t>
            </a:r>
            <a:r>
              <a:rPr lang="en-US" sz="2400" dirty="0"/>
              <a:t>: Hello world.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t>JMS Request/Reply Example</a:t>
            </a:r>
            <a:endParaRPr lang="en-US" dirty="0"/>
          </a:p>
        </p:txBody>
      </p:sp>
      <p:sp>
        <p:nvSpPr>
          <p:cNvPr id="3" name="Content Placeholder 2"/>
          <p:cNvSpPr>
            <a:spLocks noGrp="1"/>
          </p:cNvSpPr>
          <p:nvPr>
            <p:ph idx="1"/>
          </p:nvPr>
        </p:nvSpPr>
        <p:spPr>
          <a:xfrm>
            <a:off x="457200" y="1447800"/>
            <a:ext cx="8458200" cy="5257800"/>
          </a:xfrm>
        </p:spPr>
        <p:txBody>
          <a:bodyPr/>
          <a:lstStyle/>
          <a:p>
            <a:pPr>
              <a:buNone/>
            </a:pPr>
            <a:r>
              <a:rPr lang="en-US" sz="2000" dirty="0"/>
              <a:t>When the Replier is started in another command-line window, it starts and prints output like this:</a:t>
            </a:r>
          </a:p>
          <a:p>
            <a:pPr>
              <a:buNone/>
            </a:pPr>
            <a:r>
              <a:rPr lang="en-US" dirty="0"/>
              <a:t>Received Request:																																	</a:t>
            </a:r>
          </a:p>
          <a:p>
            <a:pPr>
              <a:buNone/>
            </a:pPr>
            <a:r>
              <a:rPr lang="en-US" sz="2800" dirty="0"/>
              <a:t>Sent Reply</a:t>
            </a:r>
            <a:r>
              <a:rPr lang="en-US" dirty="0"/>
              <a:t>				</a:t>
            </a:r>
          </a:p>
        </p:txBody>
      </p:sp>
      <p:sp>
        <p:nvSpPr>
          <p:cNvPr id="11" name="Rounded Rectangle 10"/>
          <p:cNvSpPr/>
          <p:nvPr/>
        </p:nvSpPr>
        <p:spPr>
          <a:xfrm>
            <a:off x="457200" y="2590800"/>
            <a:ext cx="79248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400" dirty="0"/>
              <a:t>request Time: 1048261766790 ms</a:t>
            </a:r>
          </a:p>
          <a:p>
            <a:pPr>
              <a:buNone/>
            </a:pPr>
            <a:r>
              <a:rPr lang="en-US" sz="2400" i="1" dirty="0"/>
              <a:t>Message ID</a:t>
            </a:r>
            <a:r>
              <a:rPr lang="en-US" sz="2400" dirty="0"/>
              <a:t>: ID:_XYZ123_1048261766139_6.2.1.1</a:t>
            </a:r>
          </a:p>
          <a:p>
            <a:pPr>
              <a:buNone/>
            </a:pPr>
            <a:r>
              <a:rPr lang="en-US" sz="2400" i="1" dirty="0"/>
              <a:t>Correl. ID</a:t>
            </a:r>
            <a:r>
              <a:rPr lang="en-US" sz="2400" dirty="0"/>
              <a:t>: null (Correlation id)</a:t>
            </a:r>
          </a:p>
          <a:p>
            <a:pPr>
              <a:buNone/>
            </a:pPr>
            <a:r>
              <a:rPr lang="en-US" sz="2400" dirty="0"/>
              <a:t> </a:t>
            </a:r>
            <a:r>
              <a:rPr lang="en-US" sz="2400" i="1" dirty="0"/>
              <a:t>Reply to</a:t>
            </a:r>
            <a:r>
              <a:rPr lang="en-US" sz="2400" dirty="0"/>
              <a:t>: </a:t>
            </a:r>
            <a:r>
              <a:rPr lang="en-US" sz="2400" dirty="0" err="1"/>
              <a:t>com.sun.jms.Queue</a:t>
            </a:r>
            <a:r>
              <a:rPr lang="en-US" sz="2400" dirty="0"/>
              <a:t>: </a:t>
            </a:r>
            <a:r>
              <a:rPr lang="en-US" sz="2400" dirty="0" err="1"/>
              <a:t>jms</a:t>
            </a:r>
            <a:r>
              <a:rPr lang="en-US" sz="2400" dirty="0"/>
              <a:t>/</a:t>
            </a:r>
            <a:r>
              <a:rPr lang="en-US" sz="2400" dirty="0" err="1"/>
              <a:t>ReplyQueue</a:t>
            </a:r>
            <a:endParaRPr lang="en-US" sz="2400" dirty="0"/>
          </a:p>
          <a:p>
            <a:pPr>
              <a:buNone/>
            </a:pPr>
            <a:r>
              <a:rPr lang="en-US" sz="2400" i="1" dirty="0"/>
              <a:t>Contents</a:t>
            </a:r>
            <a:r>
              <a:rPr lang="en-US" sz="2400" dirty="0"/>
              <a:t>: Hello world.</a:t>
            </a:r>
          </a:p>
        </p:txBody>
      </p:sp>
      <p:sp>
        <p:nvSpPr>
          <p:cNvPr id="12" name="Rounded Rectangle 11"/>
          <p:cNvSpPr/>
          <p:nvPr/>
        </p:nvSpPr>
        <p:spPr>
          <a:xfrm>
            <a:off x="457200" y="4800600"/>
            <a:ext cx="79248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400" dirty="0"/>
              <a:t>request Time: 1048261766850 ms</a:t>
            </a:r>
          </a:p>
          <a:p>
            <a:pPr>
              <a:buNone/>
            </a:pPr>
            <a:r>
              <a:rPr lang="en-US" sz="2400" i="1" dirty="0"/>
              <a:t>Message ID</a:t>
            </a:r>
            <a:r>
              <a:rPr lang="en-US" sz="2400" dirty="0"/>
              <a:t>: ID:_XYZ123_1048261758148_5.2.1.1</a:t>
            </a:r>
          </a:p>
          <a:p>
            <a:pPr>
              <a:buNone/>
            </a:pPr>
            <a:r>
              <a:rPr lang="en-US" sz="2400" i="1" dirty="0"/>
              <a:t>Correl. ID</a:t>
            </a:r>
            <a:r>
              <a:rPr lang="en-US" sz="2400" dirty="0"/>
              <a:t>: ID:_XYZ123_1048261766139_6.2.1.1</a:t>
            </a:r>
          </a:p>
          <a:p>
            <a:pPr>
              <a:buNone/>
            </a:pPr>
            <a:r>
              <a:rPr lang="en-US" sz="2400" dirty="0"/>
              <a:t> </a:t>
            </a:r>
            <a:r>
              <a:rPr lang="en-US" sz="2400" i="1" dirty="0"/>
              <a:t>Reply to</a:t>
            </a:r>
            <a:r>
              <a:rPr lang="en-US" sz="2400" dirty="0"/>
              <a:t>: null</a:t>
            </a:r>
          </a:p>
          <a:p>
            <a:pPr>
              <a:buNone/>
            </a:pPr>
            <a:r>
              <a:rPr lang="en-US" sz="2400" i="1" dirty="0"/>
              <a:t>Contents</a:t>
            </a:r>
            <a:r>
              <a:rPr lang="en-US" sz="2400" dirty="0"/>
              <a:t>: Hello world.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JMS Request/Reply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This shows that the Replier received the request message and sent a reply message.</a:t>
            </a:r>
          </a:p>
          <a:p>
            <a:r>
              <a:rPr lang="en-US" dirty="0"/>
              <a:t>Four interesting  points to notice in this  request and reply messages.</a:t>
            </a:r>
          </a:p>
          <a:p>
            <a:pPr lvl="1"/>
            <a:r>
              <a:rPr lang="en-US" dirty="0"/>
              <a:t> First, notice the request send and received timestamps; the request was received after it was sent (30270 ms later).</a:t>
            </a:r>
          </a:p>
          <a:p>
            <a:pPr lvl="1"/>
            <a:r>
              <a:rPr lang="en-US" dirty="0"/>
              <a:t> Second, notice that the message ID is the same in both cases, because it's the same message. </a:t>
            </a:r>
          </a:p>
          <a:p>
            <a:pPr lvl="1"/>
            <a:r>
              <a:rPr lang="en-US" dirty="0"/>
              <a:t>Third, notice that the contents, "Hello world," are the same, which is very good because this is the data being transmitted and it has got to be the same on both sides. </a:t>
            </a:r>
          </a:p>
          <a:p>
            <a:pPr lvl="1"/>
            <a:r>
              <a:rPr lang="en-US" dirty="0"/>
              <a:t>The queue named "</a:t>
            </a:r>
            <a:r>
              <a:rPr lang="en-US" dirty="0" err="1"/>
              <a:t>jms</a:t>
            </a:r>
            <a:r>
              <a:rPr lang="en-US" dirty="0"/>
              <a:t>/</a:t>
            </a:r>
            <a:r>
              <a:rPr lang="en-US" dirty="0" err="1"/>
              <a:t>ReplyQueue</a:t>
            </a:r>
            <a:r>
              <a:rPr lang="en-US" dirty="0"/>
              <a:t>" has been specified in the request message as the destination for the reply message (an example of the Return Address pattern).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r>
              <a:rPr lang="en-US" dirty="0"/>
              <a:t>Processes/objects/components/services communication via remote invocation </a:t>
            </a:r>
          </a:p>
          <a:p>
            <a:r>
              <a:rPr lang="en-US" dirty="0"/>
              <a:t>Distributed Systems Communication </a:t>
            </a:r>
          </a:p>
          <a:p>
            <a:pPr lvl="1"/>
            <a:r>
              <a:rPr lang="en-US" dirty="0"/>
              <a:t>Request-reply protocol of message passing</a:t>
            </a:r>
          </a:p>
          <a:p>
            <a:pPr lvl="1"/>
            <a:r>
              <a:rPr lang="en-US" dirty="0"/>
              <a:t>Remote Procedure Call (RPC) </a:t>
            </a:r>
          </a:p>
          <a:p>
            <a:r>
              <a:rPr lang="en-US" dirty="0"/>
              <a:t>Remove Method Invocation (RMI)</a:t>
            </a: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JMS Request/Reply 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Comparing the output from receiving the request to that for sending the reply.</a:t>
            </a:r>
          </a:p>
          <a:p>
            <a:r>
              <a:rPr lang="en-US" dirty="0"/>
              <a:t>Five points to be noticed:</a:t>
            </a:r>
          </a:p>
          <a:p>
            <a:r>
              <a:rPr lang="en-US" dirty="0"/>
              <a:t> First, the reply was not sent until after the request was received (60 ms after). </a:t>
            </a:r>
          </a:p>
          <a:p>
            <a:r>
              <a:rPr lang="en-US" dirty="0"/>
              <a:t>Second, the message ID for the reply is different from that for the request; this is because the request and reply messages are different, separate messages. </a:t>
            </a:r>
          </a:p>
          <a:p>
            <a:r>
              <a:rPr lang="en-US" dirty="0"/>
              <a:t>Third, the contents of the request have been extracted and added to the reply. </a:t>
            </a:r>
          </a:p>
          <a:p>
            <a:r>
              <a:rPr lang="en-US" dirty="0"/>
              <a:t>Forth, </a:t>
            </a:r>
            <a:r>
              <a:rPr lang="en-US" dirty="0">
                <a:solidFill>
                  <a:schemeClr val="tx2">
                    <a:lumMod val="60000"/>
                    <a:lumOff val="40000"/>
                  </a:schemeClr>
                </a:solidFill>
              </a:rPr>
              <a:t>the reply-to destination is unspecified because no reply is expected (the reply does not use the Return Address pattern). </a:t>
            </a:r>
          </a:p>
          <a:p>
            <a:r>
              <a:rPr lang="en-US" dirty="0"/>
              <a:t>Fifth, the reply's correlation ID is the same as the request's message ID.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JMS Request/Reply Example</a:t>
            </a:r>
            <a:endParaRPr lang="en-US" dirty="0"/>
          </a:p>
        </p:txBody>
      </p:sp>
      <p:sp>
        <p:nvSpPr>
          <p:cNvPr id="3" name="Content Placeholder 2"/>
          <p:cNvSpPr>
            <a:spLocks noGrp="1"/>
          </p:cNvSpPr>
          <p:nvPr>
            <p:ph idx="1"/>
          </p:nvPr>
        </p:nvSpPr>
        <p:spPr/>
        <p:txBody>
          <a:bodyPr/>
          <a:lstStyle/>
          <a:p>
            <a:r>
              <a:rPr lang="en-US" dirty="0"/>
              <a:t>Correlation Identifier</a:t>
            </a:r>
          </a:p>
          <a:p>
            <a:pPr lvl="1"/>
            <a:r>
              <a:rPr lang="en-US" dirty="0"/>
              <a:t>How does a requestor that has received a reply know which request this is the reply for?</a:t>
            </a:r>
          </a:p>
          <a:p>
            <a:pPr>
              <a:buNone/>
            </a:pPr>
            <a:endParaRPr lang="en-US" dirty="0"/>
          </a:p>
        </p:txBody>
      </p:sp>
      <p:pic>
        <p:nvPicPr>
          <p:cNvPr id="4" name="Picture 3" descr="CorrelationIdentifierSolution.gif"/>
          <p:cNvPicPr>
            <a:picLocks noChangeAspect="1"/>
          </p:cNvPicPr>
          <p:nvPr/>
        </p:nvPicPr>
        <p:blipFill>
          <a:blip r:embed="rId2"/>
          <a:stretch>
            <a:fillRect/>
          </a:stretch>
        </p:blipFill>
        <p:spPr>
          <a:xfrm>
            <a:off x="914400" y="3352800"/>
            <a:ext cx="7162800" cy="2438400"/>
          </a:xfrm>
          <a:prstGeom prst="rect">
            <a:avLst/>
          </a:prstGeom>
        </p:spPr>
      </p:pic>
      <p:sp>
        <p:nvSpPr>
          <p:cNvPr id="5" name="Rectangle 4"/>
          <p:cNvSpPr/>
          <p:nvPr/>
        </p:nvSpPr>
        <p:spPr>
          <a:xfrm>
            <a:off x="381000" y="5791200"/>
            <a:ext cx="8534400" cy="646331"/>
          </a:xfrm>
          <a:prstGeom prst="rect">
            <a:avLst/>
          </a:prstGeom>
        </p:spPr>
        <p:txBody>
          <a:bodyPr wrap="square">
            <a:spAutoFit/>
          </a:bodyPr>
          <a:lstStyle/>
          <a:p>
            <a:r>
              <a:rPr lang="en-US" dirty="0"/>
              <a:t>Each reply message should contain a </a:t>
            </a:r>
            <a:r>
              <a:rPr lang="en-US" i="1" dirty="0"/>
              <a:t>Correlation Identifier</a:t>
            </a:r>
            <a:r>
              <a:rPr lang="en-US" dirty="0"/>
              <a:t>, a unique identifier that indicates which request message this reply is for.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JMS Request/Reply Example</a:t>
            </a:r>
            <a:endParaRPr lang="en-US" dirty="0"/>
          </a:p>
        </p:txBody>
      </p:sp>
      <p:sp>
        <p:nvSpPr>
          <p:cNvPr id="3" name="Content Placeholder 2"/>
          <p:cNvSpPr>
            <a:spLocks noGrp="1"/>
          </p:cNvSpPr>
          <p:nvPr>
            <p:ph idx="1"/>
          </p:nvPr>
        </p:nvSpPr>
        <p:spPr/>
        <p:txBody>
          <a:bodyPr/>
          <a:lstStyle/>
          <a:p>
            <a:pPr>
              <a:buNone/>
            </a:pPr>
            <a:r>
              <a:rPr lang="en-US" dirty="0"/>
              <a:t>Finally, back in the first window, the requester received the reply:</a:t>
            </a:r>
          </a:p>
          <a:p>
            <a:pPr>
              <a:buNone/>
            </a:pPr>
            <a:r>
              <a:rPr lang="en-US" dirty="0"/>
              <a:t>Received reply</a:t>
            </a:r>
          </a:p>
        </p:txBody>
      </p:sp>
      <p:sp>
        <p:nvSpPr>
          <p:cNvPr id="4" name="Rounded Rectangle 3"/>
          <p:cNvSpPr/>
          <p:nvPr/>
        </p:nvSpPr>
        <p:spPr>
          <a:xfrm>
            <a:off x="609600" y="3276600"/>
            <a:ext cx="79248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400" dirty="0"/>
              <a:t>request Time: 1048261797060 ms</a:t>
            </a:r>
          </a:p>
          <a:p>
            <a:pPr>
              <a:buNone/>
            </a:pPr>
            <a:r>
              <a:rPr lang="en-US" sz="2400" i="1" dirty="0"/>
              <a:t>Message ID</a:t>
            </a:r>
            <a:r>
              <a:rPr lang="en-US" sz="2400" dirty="0"/>
              <a:t>: ID:_XYZ123_1048261758148_5.2.1.1</a:t>
            </a:r>
          </a:p>
          <a:p>
            <a:pPr>
              <a:buNone/>
            </a:pPr>
            <a:r>
              <a:rPr lang="en-US" sz="2400" i="1" dirty="0"/>
              <a:t>Correl. ID</a:t>
            </a:r>
            <a:r>
              <a:rPr lang="en-US" sz="2400" dirty="0"/>
              <a:t>: ID:_XYZ123_1048261766139_6.2.1.1</a:t>
            </a:r>
          </a:p>
          <a:p>
            <a:pPr>
              <a:buNone/>
            </a:pPr>
            <a:r>
              <a:rPr lang="en-US" sz="2400" dirty="0"/>
              <a:t> </a:t>
            </a:r>
            <a:r>
              <a:rPr lang="en-US" sz="2400" i="1" dirty="0"/>
              <a:t>Reply to</a:t>
            </a:r>
            <a:r>
              <a:rPr lang="en-US" sz="2400"/>
              <a:t>: null</a:t>
            </a:r>
            <a:endParaRPr lang="en-US" sz="2400" dirty="0"/>
          </a:p>
          <a:p>
            <a:pPr>
              <a:buNone/>
            </a:pPr>
            <a:r>
              <a:rPr lang="en-US" sz="2400" i="1" dirty="0"/>
              <a:t>Contents</a:t>
            </a:r>
            <a:r>
              <a:rPr lang="en-US" sz="2400" dirty="0"/>
              <a:t>: Hello world.</a:t>
            </a:r>
          </a:p>
        </p:txBody>
      </p:sp>
      <p:sp>
        <p:nvSpPr>
          <p:cNvPr id="5" name="Rectangle 4"/>
          <p:cNvSpPr/>
          <p:nvPr/>
        </p:nvSpPr>
        <p:spPr>
          <a:xfrm>
            <a:off x="381000" y="5029200"/>
            <a:ext cx="8229600" cy="1477328"/>
          </a:xfrm>
          <a:prstGeom prst="rect">
            <a:avLst/>
          </a:prstGeom>
        </p:spPr>
        <p:txBody>
          <a:bodyPr wrap="square">
            <a:spAutoFit/>
          </a:bodyPr>
          <a:lstStyle/>
          <a:p>
            <a:pPr>
              <a:buFont typeface="Arial" pitchFamily="34" charset="0"/>
              <a:buChar char="•"/>
            </a:pPr>
            <a:r>
              <a:rPr lang="en-US" dirty="0"/>
              <a:t>The reply was received after it was sent (30210 ms). </a:t>
            </a:r>
          </a:p>
          <a:p>
            <a:pPr>
              <a:buFont typeface="Arial" pitchFamily="34" charset="0"/>
              <a:buChar char="•"/>
            </a:pPr>
            <a:r>
              <a:rPr lang="en-US" dirty="0"/>
              <a:t> The message ID of the reply was the same when it was received as it was when it was sent, which proves that it is indeed the same message. </a:t>
            </a:r>
          </a:p>
          <a:p>
            <a:pPr>
              <a:buFont typeface="Arial" pitchFamily="34" charset="0"/>
              <a:buChar char="•"/>
            </a:pPr>
            <a:r>
              <a:rPr lang="en-US" dirty="0"/>
              <a:t> The message contents received are the same as those sent. </a:t>
            </a:r>
          </a:p>
          <a:p>
            <a:pPr>
              <a:buFont typeface="Arial" pitchFamily="34" charset="0"/>
              <a:buChar char="•"/>
            </a:pPr>
            <a:r>
              <a:rPr lang="en-US" dirty="0"/>
              <a:t> The correlation ID tells the requestor which request this reply is for.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Request-reply protocol (cont.)</a:t>
            </a:r>
            <a:br>
              <a:rPr lang="en-US" dirty="0"/>
            </a:br>
            <a:endParaRPr lang="en-US" dirty="0"/>
          </a:p>
        </p:txBody>
      </p:sp>
      <p:sp>
        <p:nvSpPr>
          <p:cNvPr id="3" name="Content Placeholder 2"/>
          <p:cNvSpPr>
            <a:spLocks noGrp="1"/>
          </p:cNvSpPr>
          <p:nvPr>
            <p:ph idx="1"/>
          </p:nvPr>
        </p:nvSpPr>
        <p:spPr/>
        <p:txBody>
          <a:bodyPr/>
          <a:lstStyle/>
          <a:p>
            <a:r>
              <a:rPr lang="en-US" sz="3600" dirty="0"/>
              <a:t>Lost reply messages</a:t>
            </a:r>
          </a:p>
          <a:p>
            <a:pPr lvl="1"/>
            <a:r>
              <a:rPr lang="en-US" dirty="0"/>
              <a:t>Idempotent operation: just redo</a:t>
            </a:r>
          </a:p>
          <a:p>
            <a:pPr lvl="1"/>
            <a:r>
              <a:rPr lang="en-US" dirty="0"/>
              <a:t>Else store reply history (how many? How to use?)</a:t>
            </a:r>
          </a:p>
          <a:p>
            <a:pPr lvl="1"/>
            <a:endParaRPr lang="en-US" dirty="0"/>
          </a:p>
          <a:p>
            <a:endParaRPr lang="en-US" dirty="0"/>
          </a:p>
          <a:p>
            <a:r>
              <a:rPr lang="en-US" u="sng" dirty="0"/>
              <a:t>Q: should client and/or server ACK messages? </a:t>
            </a:r>
          </a:p>
          <a:p>
            <a:endParaRPr lang="en-US" dirty="0"/>
          </a:p>
          <a:p>
            <a:pPr>
              <a:buNone/>
            </a:pPr>
            <a:endParaRPr lang="en-US" dirty="0"/>
          </a:p>
          <a:p>
            <a:pPr lvl="1"/>
            <a:endParaRPr lang="en-US" dirty="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Remote Procedure Call (RPC) exchange protocols</a:t>
            </a:r>
          </a:p>
        </p:txBody>
      </p:sp>
      <p:sp>
        <p:nvSpPr>
          <p:cNvPr id="3" name="Content Placeholder 2"/>
          <p:cNvSpPr>
            <a:spLocks noGrp="1"/>
          </p:cNvSpPr>
          <p:nvPr>
            <p:ph idx="1"/>
          </p:nvPr>
        </p:nvSpPr>
        <p:spPr/>
        <p:txBody>
          <a:bodyPr>
            <a:normAutofit lnSpcReduction="10000"/>
          </a:bodyPr>
          <a:lstStyle/>
          <a:p>
            <a:r>
              <a:rPr lang="en-US" dirty="0"/>
              <a:t>RPC mechanisms are used when a computer program causes a procedure or subroutine to execute in a different address space, which is coded as a normal procedure call without the programmer specifically coding the details for the remote interaction.</a:t>
            </a:r>
          </a:p>
          <a:p>
            <a:r>
              <a:rPr lang="en-US" dirty="0"/>
              <a:t>Manages low-level transport protocol, such as User Datagram Protocol, Transmission Control Protocol/Internet Protocol etc.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Communication Protocols For RPC</a:t>
            </a:r>
            <a:br>
              <a:rPr lang="en-US" b="1" dirty="0"/>
            </a:br>
            <a:endParaRPr lang="en-US" dirty="0"/>
          </a:p>
        </p:txBody>
      </p:sp>
      <p:sp>
        <p:nvSpPr>
          <p:cNvPr id="3" name="Content Placeholder 2"/>
          <p:cNvSpPr>
            <a:spLocks noGrp="1"/>
          </p:cNvSpPr>
          <p:nvPr>
            <p:ph idx="1"/>
          </p:nvPr>
        </p:nvSpPr>
        <p:spPr/>
        <p:txBody>
          <a:bodyPr/>
          <a:lstStyle/>
          <a:p>
            <a:pPr fontAlgn="base"/>
            <a:r>
              <a:rPr lang="en-US" dirty="0"/>
              <a:t>The following are the communication protocols that are used:</a:t>
            </a:r>
          </a:p>
          <a:p>
            <a:pPr fontAlgn="base"/>
            <a:r>
              <a:rPr lang="en-US" dirty="0"/>
              <a:t>Request Protocol (R)</a:t>
            </a:r>
          </a:p>
          <a:p>
            <a:pPr fontAlgn="base"/>
            <a:r>
              <a:rPr lang="en-US" dirty="0"/>
              <a:t>Request/Reply Protocol (RR)</a:t>
            </a:r>
          </a:p>
          <a:p>
            <a:pPr fontAlgn="base"/>
            <a:r>
              <a:rPr lang="en-US" dirty="0"/>
              <a:t>The Request/Reply/Acknowledgement-Reply Protocol (RRA)</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Request Protocol: RPC</a:t>
            </a:r>
            <a:br>
              <a:rPr lang="en-US" b="1" dirty="0"/>
            </a:br>
            <a:endParaRPr lang="en-US" dirty="0"/>
          </a:p>
        </p:txBody>
      </p:sp>
      <p:sp>
        <p:nvSpPr>
          <p:cNvPr id="3" name="Content Placeholder 2"/>
          <p:cNvSpPr>
            <a:spLocks noGrp="1"/>
          </p:cNvSpPr>
          <p:nvPr>
            <p:ph idx="1"/>
          </p:nvPr>
        </p:nvSpPr>
        <p:spPr>
          <a:xfrm>
            <a:off x="457200" y="1143000"/>
            <a:ext cx="8458200" cy="4983163"/>
          </a:xfrm>
        </p:spPr>
        <p:txBody>
          <a:bodyPr>
            <a:normAutofit fontScale="77500" lnSpcReduction="20000"/>
          </a:bodyPr>
          <a:lstStyle/>
          <a:p>
            <a:r>
              <a:rPr lang="en-US" dirty="0"/>
              <a:t>It is used in Remote Procedure Call (RPC) when a request is made from the calling procedure to the called procedure. </a:t>
            </a:r>
          </a:p>
          <a:p>
            <a:r>
              <a:rPr lang="en-US" dirty="0"/>
              <a:t>After execution of the request, a called procedure has nothing to return and there is no confirmation required of the execution of a procedure.</a:t>
            </a:r>
          </a:p>
          <a:p>
            <a:pPr fontAlgn="base"/>
            <a:r>
              <a:rPr lang="en-US" dirty="0"/>
              <a:t>Asynchronous Remote Procedure Call (RPC) employs the R protocol for enhancing the combined performance of the client and server. By using this protocol, the client need not wait for a reply from the server and the server does not need to send that.</a:t>
            </a:r>
          </a:p>
          <a:p>
            <a:pPr fontAlgn="base"/>
            <a:r>
              <a:rPr lang="en-US" dirty="0"/>
              <a:t>In an Asynchronous Remote Procedure Call (RPC) in case communication fails, the RPC Runtime does not retry the request. TCP is a better option than UDP since it does not require retransmission and is connection-oriented.</a:t>
            </a:r>
          </a:p>
          <a:p>
            <a:pPr fontAlgn="base"/>
            <a:endParaRPr lang="en-US" dirty="0"/>
          </a:p>
          <a:p>
            <a:pPr fontAlgn="base"/>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Request/Reply (RR) Protocol: RPC</a:t>
            </a:r>
            <a:br>
              <a:rPr lang="en-US" b="1" dirty="0"/>
            </a:br>
            <a:endParaRPr lang="en-US" dirty="0"/>
          </a:p>
        </p:txBody>
      </p:sp>
      <p:sp>
        <p:nvSpPr>
          <p:cNvPr id="3" name="Content Placeholder 2"/>
          <p:cNvSpPr>
            <a:spLocks noGrp="1"/>
          </p:cNvSpPr>
          <p:nvPr>
            <p:ph idx="1"/>
          </p:nvPr>
        </p:nvSpPr>
        <p:spPr>
          <a:xfrm>
            <a:off x="304800" y="1066800"/>
            <a:ext cx="8839200" cy="5638800"/>
          </a:xfrm>
        </p:spPr>
        <p:txBody>
          <a:bodyPr>
            <a:normAutofit fontScale="25000" lnSpcReduction="20000"/>
          </a:bodyPr>
          <a:lstStyle/>
          <a:p>
            <a:pPr fontAlgn="base"/>
            <a:r>
              <a:rPr lang="en-US" sz="7200" dirty="0"/>
              <a:t>The parameters and result values are enclosed in a single packet buffer in simple RPCs. The duration of the call and the time between calls are both briefs.</a:t>
            </a:r>
          </a:p>
          <a:p>
            <a:pPr fontAlgn="base"/>
            <a:endParaRPr lang="en-US" sz="7200" dirty="0"/>
          </a:p>
          <a:p>
            <a:pPr fontAlgn="base"/>
            <a:r>
              <a:rPr lang="en-US" sz="7200" dirty="0"/>
              <a:t>This protocol has a concept base of using implicit acknowledgements instead of explicit acknowledgements.</a:t>
            </a:r>
          </a:p>
          <a:p>
            <a:pPr fontAlgn="base"/>
            <a:endParaRPr lang="en-US" sz="7200" dirty="0"/>
          </a:p>
          <a:p>
            <a:pPr fontAlgn="base"/>
            <a:r>
              <a:rPr lang="en-US" sz="7200" dirty="0"/>
              <a:t>Here, a reply from the server is treated as the acknowledgement (ACK) for the client’s request message, and a client’s following call is considered as an acknowledgement (ACK) of the server’s reply message to the previous call made by the client.</a:t>
            </a:r>
          </a:p>
          <a:p>
            <a:pPr fontAlgn="base"/>
            <a:endParaRPr lang="en-US" sz="7200" dirty="0"/>
          </a:p>
          <a:p>
            <a:pPr fontAlgn="base"/>
            <a:r>
              <a:rPr lang="en-US" sz="7200" dirty="0"/>
              <a:t>To deal with failure handling e.g. lost messages, the timeout transmission technique is used with RR protocol.</a:t>
            </a:r>
          </a:p>
          <a:p>
            <a:pPr fontAlgn="base"/>
            <a:endParaRPr lang="en-US" sz="7200" dirty="0"/>
          </a:p>
          <a:p>
            <a:pPr fontAlgn="base"/>
            <a:r>
              <a:rPr lang="en-US" sz="7200" dirty="0"/>
              <a:t>If a client does not get a response message within the predetermined timeout period, it retransmits the request message.</a:t>
            </a:r>
          </a:p>
          <a:p>
            <a:pPr fontAlgn="base"/>
            <a:endParaRPr lang="en-US" sz="7200" dirty="0"/>
          </a:p>
          <a:p>
            <a:pPr fontAlgn="base"/>
            <a:r>
              <a:rPr lang="en-US" sz="7200" dirty="0"/>
              <a:t>Exactly-once semantics is provided by servers as responses get held in reply cache that helps in filtering the duplicated request messages and reply messages are retransmitted without processing the request again.</a:t>
            </a:r>
          </a:p>
          <a:p>
            <a:pPr fontAlgn="base"/>
            <a:endParaRPr lang="en-US" sz="7200" dirty="0"/>
          </a:p>
          <a:p>
            <a:pPr fontAlgn="base"/>
            <a:r>
              <a:rPr lang="en-US" sz="7200" dirty="0"/>
              <a:t>If there is no mechanism for filtering duplicate messages then at least-call semantics is used by RR protocol in combination with timeout transmission.</a:t>
            </a:r>
          </a:p>
          <a:p>
            <a:pPr fontAlgn="base">
              <a:buNone/>
            </a:pPr>
            <a:br>
              <a:rPr lang="en-US" sz="7200" dirty="0"/>
            </a:br>
            <a:endParaRPr lang="en-US" sz="7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Request/Reply/Acknowledgement-Reply (RRA) Protocol</a:t>
            </a:r>
            <a:br>
              <a:rPr lang="en-US" b="1" dirty="0"/>
            </a:br>
            <a:endParaRPr lang="en-US" dirty="0"/>
          </a:p>
        </p:txBody>
      </p:sp>
      <p:sp>
        <p:nvSpPr>
          <p:cNvPr id="5" name="Content Placeholder 4"/>
          <p:cNvSpPr>
            <a:spLocks noGrp="1"/>
          </p:cNvSpPr>
          <p:nvPr>
            <p:ph idx="1"/>
          </p:nvPr>
        </p:nvSpPr>
        <p:spPr>
          <a:xfrm>
            <a:off x="457200" y="1600200"/>
            <a:ext cx="8686800" cy="4953000"/>
          </a:xfrm>
        </p:spPr>
        <p:txBody>
          <a:bodyPr>
            <a:normAutofit fontScale="85000" lnSpcReduction="20000"/>
          </a:bodyPr>
          <a:lstStyle/>
          <a:p>
            <a:r>
              <a:rPr lang="en-US" dirty="0"/>
              <a:t>Exactly-once semantics is provided by RR protocol which refers to the responses getting held in reply cache of servers resulting in loss of replies that have not been delivered.</a:t>
            </a:r>
          </a:p>
          <a:p>
            <a:r>
              <a:rPr lang="en-US" dirty="0"/>
              <a:t>RRA Protocol is used to get rid of the drawbacks of the RR (Request/Reply) Protocol.</a:t>
            </a:r>
          </a:p>
          <a:p>
            <a:r>
              <a:rPr lang="en-US" dirty="0"/>
              <a:t>The client acknowledges the receiving of reply messages and when the server gets back the acknowledgement from the client then only deletes the information from its cache.</a:t>
            </a:r>
          </a:p>
          <a:p>
            <a:r>
              <a:rPr lang="en-US" dirty="0"/>
              <a:t>Because the reply acknowledgement message may be lost at times, the RRA protocol requires unique ordered message identities. This keeps track of the acknowledgement series that has been sent.</a:t>
            </a:r>
          </a:p>
          <a:p>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RMI in JAVA</a:t>
            </a:r>
          </a:p>
        </p:txBody>
      </p:sp>
      <p:sp>
        <p:nvSpPr>
          <p:cNvPr id="3" name="Content Placeholder 2"/>
          <p:cNvSpPr>
            <a:spLocks noGrp="1"/>
          </p:cNvSpPr>
          <p:nvPr>
            <p:ph idx="1"/>
          </p:nvPr>
        </p:nvSpPr>
        <p:spPr/>
        <p:txBody>
          <a:bodyPr>
            <a:normAutofit lnSpcReduction="10000"/>
          </a:bodyPr>
          <a:lstStyle/>
          <a:p>
            <a:pPr algn="just"/>
            <a:r>
              <a:rPr lang="en-US" dirty="0"/>
              <a:t>A RMI application can be divided into two part, </a:t>
            </a:r>
            <a:r>
              <a:rPr lang="en-US" b="1" dirty="0"/>
              <a:t>Client</a:t>
            </a:r>
            <a:r>
              <a:rPr lang="en-US" dirty="0"/>
              <a:t> program and </a:t>
            </a:r>
            <a:r>
              <a:rPr lang="en-US" b="1" dirty="0"/>
              <a:t>Server</a:t>
            </a:r>
            <a:r>
              <a:rPr lang="en-US" dirty="0"/>
              <a:t> program. </a:t>
            </a:r>
          </a:p>
          <a:p>
            <a:pPr algn="just"/>
            <a:r>
              <a:rPr lang="en-US" dirty="0"/>
              <a:t>A </a:t>
            </a:r>
            <a:r>
              <a:rPr lang="en-US" b="1" dirty="0"/>
              <a:t>Server</a:t>
            </a:r>
            <a:r>
              <a:rPr lang="en-US" dirty="0"/>
              <a:t> program creates some remote object, make their references available for the client to invoke method on it. </a:t>
            </a:r>
          </a:p>
          <a:p>
            <a:pPr algn="just"/>
            <a:r>
              <a:rPr lang="en-US" dirty="0"/>
              <a:t>A </a:t>
            </a:r>
            <a:r>
              <a:rPr lang="en-US" b="1" dirty="0"/>
              <a:t>Client</a:t>
            </a:r>
            <a:r>
              <a:rPr lang="en-US" dirty="0"/>
              <a:t> program make request for remote objects on server and invoke method on them.</a:t>
            </a:r>
          </a:p>
          <a:p>
            <a:pPr algn="just"/>
            <a:r>
              <a:rPr lang="en-US" dirty="0"/>
              <a:t> </a:t>
            </a:r>
            <a:r>
              <a:rPr lang="en-US" b="1" dirty="0"/>
              <a:t>Stub</a:t>
            </a:r>
            <a:r>
              <a:rPr lang="en-US" dirty="0"/>
              <a:t> and </a:t>
            </a:r>
            <a:r>
              <a:rPr lang="en-US" b="1" dirty="0"/>
              <a:t>Skeleton</a:t>
            </a:r>
            <a:r>
              <a:rPr lang="en-US" dirty="0"/>
              <a:t> are two important object used for communication with remote object.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Processes/objects/components/services communication via remote invocation </a:t>
            </a:r>
          </a:p>
        </p:txBody>
      </p:sp>
      <p:sp>
        <p:nvSpPr>
          <p:cNvPr id="3" name="Content Placeholder 2"/>
          <p:cNvSpPr>
            <a:spLocks noGrp="1"/>
          </p:cNvSpPr>
          <p:nvPr>
            <p:ph idx="1"/>
          </p:nvPr>
        </p:nvSpPr>
        <p:spPr/>
        <p:txBody>
          <a:bodyPr/>
          <a:lstStyle/>
          <a:p>
            <a:r>
              <a:rPr lang="en-US" dirty="0"/>
              <a:t>The </a:t>
            </a:r>
            <a:r>
              <a:rPr lang="en-US" b="1" dirty="0"/>
              <a:t>RMI</a:t>
            </a:r>
            <a:r>
              <a:rPr lang="en-US" dirty="0"/>
              <a:t> (Remote Method Invocation) is an API that provides a mechanism to create distributed application in java. </a:t>
            </a:r>
          </a:p>
          <a:p>
            <a:r>
              <a:rPr lang="en-US" dirty="0"/>
              <a:t>The RMI allows an object to invoke methods on an object running in another JVM.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Implementation of RMI in JAVA:</a:t>
            </a:r>
            <a:br>
              <a:rPr lang="en-US" dirty="0"/>
            </a:br>
            <a:r>
              <a:rPr lang="en-US" dirty="0"/>
              <a:t>Stub</a:t>
            </a:r>
            <a:br>
              <a:rPr lang="en-US" dirty="0"/>
            </a:br>
            <a:endParaRPr lang="en-US" dirty="0"/>
          </a:p>
        </p:txBody>
      </p:sp>
      <p:sp>
        <p:nvSpPr>
          <p:cNvPr id="3" name="Content Placeholder 2"/>
          <p:cNvSpPr>
            <a:spLocks noGrp="1"/>
          </p:cNvSpPr>
          <p:nvPr>
            <p:ph idx="1"/>
          </p:nvPr>
        </p:nvSpPr>
        <p:spPr>
          <a:xfrm>
            <a:off x="457200" y="1600200"/>
            <a:ext cx="8458200" cy="4876800"/>
          </a:xfrm>
        </p:spPr>
        <p:txBody>
          <a:bodyPr>
            <a:normAutofit fontScale="85000" lnSpcReduction="10000"/>
          </a:bodyPr>
          <a:lstStyle/>
          <a:p>
            <a:pPr algn="just"/>
            <a:r>
              <a:rPr lang="en-US" dirty="0"/>
              <a:t>In RMI, a stub is an object that is used as a Gateway for the client-side. </a:t>
            </a:r>
          </a:p>
          <a:p>
            <a:pPr algn="just"/>
            <a:r>
              <a:rPr lang="en-US" dirty="0"/>
              <a:t>All the outgoing request are sent through it. </a:t>
            </a:r>
          </a:p>
          <a:p>
            <a:pPr algn="just"/>
            <a:r>
              <a:rPr lang="en-US" dirty="0"/>
              <a:t>When a client invokes the method on the stub object following things are performed internally:</a:t>
            </a:r>
          </a:p>
          <a:p>
            <a:pPr lvl="1" algn="just"/>
            <a:r>
              <a:rPr lang="en-US" dirty="0"/>
              <a:t>A connection is established using Remote Virtual Machine.</a:t>
            </a:r>
          </a:p>
          <a:p>
            <a:pPr lvl="1" algn="just"/>
            <a:r>
              <a:rPr lang="en-US" dirty="0"/>
              <a:t>It then transmits the parameters to the Remote Virtual Machine. This is also known as Marshals</a:t>
            </a:r>
          </a:p>
          <a:p>
            <a:pPr lvl="1" algn="just"/>
            <a:r>
              <a:rPr lang="en-US" dirty="0"/>
              <a:t>After the 2nd step, it then waits for the output.</a:t>
            </a:r>
          </a:p>
          <a:p>
            <a:pPr lvl="1" algn="just"/>
            <a:r>
              <a:rPr lang="en-US" dirty="0"/>
              <a:t>Now it reads the value or exception which is come as an output.</a:t>
            </a:r>
          </a:p>
          <a:p>
            <a:pPr lvl="1" algn="just"/>
            <a:r>
              <a:rPr lang="en-US" dirty="0"/>
              <a:t>At last, it returns the value to the client.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Implementation of RMI in JAVA:</a:t>
            </a:r>
            <a:br>
              <a:rPr lang="en-US" dirty="0"/>
            </a:br>
            <a:r>
              <a:rPr lang="en-US" dirty="0"/>
              <a:t>Skeleton</a:t>
            </a:r>
            <a:br>
              <a:rPr lang="en-US" dirty="0"/>
            </a:br>
            <a:endParaRPr lang="en-US" dirty="0"/>
          </a:p>
        </p:txBody>
      </p:sp>
      <p:sp>
        <p:nvSpPr>
          <p:cNvPr id="3" name="Content Placeholder 2"/>
          <p:cNvSpPr>
            <a:spLocks noGrp="1"/>
          </p:cNvSpPr>
          <p:nvPr>
            <p:ph idx="1"/>
          </p:nvPr>
        </p:nvSpPr>
        <p:spPr>
          <a:xfrm>
            <a:off x="228600" y="1524000"/>
            <a:ext cx="8763000" cy="5334000"/>
          </a:xfrm>
        </p:spPr>
        <p:txBody>
          <a:bodyPr>
            <a:normAutofit/>
          </a:bodyPr>
          <a:lstStyle/>
          <a:p>
            <a:r>
              <a:rPr lang="en-US" dirty="0"/>
              <a:t>In RMI, a skeleton is an object that is used as a Gateway for the server-side.</a:t>
            </a:r>
          </a:p>
          <a:p>
            <a:r>
              <a:rPr lang="en-US" dirty="0"/>
              <a:t>All the incoming request are sent through it. </a:t>
            </a:r>
          </a:p>
          <a:p>
            <a:r>
              <a:rPr lang="en-US" dirty="0"/>
              <a:t>When a Server invokes the method on the skeleton object following things are performed internally:</a:t>
            </a:r>
          </a:p>
          <a:p>
            <a:pPr lvl="1"/>
            <a:r>
              <a:rPr lang="en-US" dirty="0"/>
              <a:t>All the Parameters are read for the remote method.</a:t>
            </a:r>
          </a:p>
          <a:p>
            <a:pPr lvl="1"/>
            <a:r>
              <a:rPr lang="en-US" dirty="0"/>
              <a:t>The method is invoked on the remote object.</a:t>
            </a:r>
          </a:p>
          <a:p>
            <a:pPr lvl="1"/>
            <a:r>
              <a:rPr lang="en-US" dirty="0"/>
              <a:t>It then writes and transmits the parameters for the result. This is also known as Marshals.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of RMI in JAVA:</a:t>
            </a:r>
            <a:br>
              <a:rPr lang="en-US" dirty="0"/>
            </a:br>
            <a:r>
              <a:rPr lang="en-US" dirty="0"/>
              <a:t>Stub &amp; Skeleton</a:t>
            </a:r>
          </a:p>
        </p:txBody>
      </p:sp>
      <p:pic>
        <p:nvPicPr>
          <p:cNvPr id="1026" name="Picture 2"/>
          <p:cNvPicPr>
            <a:picLocks noGrp="1" noChangeAspect="1" noChangeArrowheads="1"/>
          </p:cNvPicPr>
          <p:nvPr>
            <p:ph idx="1"/>
          </p:nvPr>
        </p:nvPicPr>
        <p:blipFill>
          <a:blip r:embed="rId2"/>
          <a:srcRect/>
          <a:stretch>
            <a:fillRect/>
          </a:stretch>
        </p:blipFill>
        <p:spPr bwMode="auto">
          <a:xfrm>
            <a:off x="1773275" y="1600200"/>
            <a:ext cx="5597450" cy="4525963"/>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Implementation of RMI in JAVA:</a:t>
            </a:r>
            <a:br>
              <a:rPr lang="en-US" dirty="0"/>
            </a:br>
            <a:r>
              <a:rPr lang="en-US" dirty="0"/>
              <a:t>Stub and Skeleton</a:t>
            </a:r>
            <a:br>
              <a:rPr lang="en-US" dirty="0"/>
            </a:br>
            <a:endParaRPr lang="en-US" dirty="0"/>
          </a:p>
        </p:txBody>
      </p:sp>
      <p:sp>
        <p:nvSpPr>
          <p:cNvPr id="3" name="Content Placeholder 2"/>
          <p:cNvSpPr>
            <a:spLocks noGrp="1"/>
          </p:cNvSpPr>
          <p:nvPr>
            <p:ph idx="1"/>
          </p:nvPr>
        </p:nvSpPr>
        <p:spPr>
          <a:xfrm>
            <a:off x="457200" y="1600200"/>
            <a:ext cx="8305800" cy="4876800"/>
          </a:xfrm>
        </p:spPr>
        <p:txBody>
          <a:bodyPr/>
          <a:lstStyle/>
          <a:p>
            <a:r>
              <a:rPr lang="en-US" b="1" dirty="0"/>
              <a:t>Stub</a:t>
            </a:r>
            <a:r>
              <a:rPr lang="en-US" dirty="0"/>
              <a:t> act as a gateway for Client program.</a:t>
            </a:r>
          </a:p>
          <a:p>
            <a:r>
              <a:rPr lang="en-US" dirty="0"/>
              <a:t> It resides on Client side and communicate with </a:t>
            </a:r>
            <a:r>
              <a:rPr lang="en-US" b="1" dirty="0"/>
              <a:t>Skeleton</a:t>
            </a:r>
            <a:r>
              <a:rPr lang="en-US" dirty="0"/>
              <a:t> object. </a:t>
            </a:r>
          </a:p>
          <a:p>
            <a:r>
              <a:rPr lang="en-US" dirty="0"/>
              <a:t>It establish the connection between remote object and transmit request to it.</a:t>
            </a:r>
          </a:p>
          <a:p>
            <a:r>
              <a:rPr lang="en-US" dirty="0"/>
              <a:t>Skeleton object resides on server program. It is responsible for passing request from </a:t>
            </a:r>
            <a:r>
              <a:rPr lang="en-US" b="1" dirty="0"/>
              <a:t>Stub</a:t>
            </a:r>
            <a:r>
              <a:rPr lang="en-US" dirty="0"/>
              <a:t> to remote object.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of RMI in JAVA:</a:t>
            </a:r>
            <a:br>
              <a:rPr lang="en-US" dirty="0"/>
            </a:br>
            <a:r>
              <a:rPr lang="en-US" dirty="0"/>
              <a:t>Stub and Skeleton</a:t>
            </a:r>
          </a:p>
        </p:txBody>
      </p:sp>
      <p:pic>
        <p:nvPicPr>
          <p:cNvPr id="3074" name="Picture 2"/>
          <p:cNvPicPr>
            <a:picLocks noGrp="1" noChangeAspect="1" noChangeArrowheads="1"/>
          </p:cNvPicPr>
          <p:nvPr>
            <p:ph idx="1"/>
          </p:nvPr>
        </p:nvPicPr>
        <p:blipFill>
          <a:blip r:embed="rId2"/>
          <a:srcRect/>
          <a:stretch>
            <a:fillRect/>
          </a:stretch>
        </p:blipFill>
        <p:spPr bwMode="auto">
          <a:xfrm>
            <a:off x="1781175" y="2382044"/>
            <a:ext cx="5581650" cy="296227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RMI</a:t>
            </a:r>
          </a:p>
        </p:txBody>
      </p:sp>
      <p:pic>
        <p:nvPicPr>
          <p:cNvPr id="1026" name="Picture 2"/>
          <p:cNvPicPr>
            <a:picLocks noGrp="1" noChangeAspect="1" noChangeArrowheads="1"/>
          </p:cNvPicPr>
          <p:nvPr>
            <p:ph idx="1"/>
          </p:nvPr>
        </p:nvPicPr>
        <p:blipFill>
          <a:blip r:embed="rId2"/>
          <a:srcRect/>
          <a:stretch>
            <a:fillRect/>
          </a:stretch>
        </p:blipFill>
        <p:spPr bwMode="auto">
          <a:xfrm>
            <a:off x="871537" y="1720056"/>
            <a:ext cx="7815263" cy="42862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of RMI</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Object A and Object B belong to the application.</a:t>
            </a:r>
          </a:p>
          <a:p>
            <a:r>
              <a:rPr lang="en-US" dirty="0"/>
              <a:t>Remote reference module and communication module belong to middleware. </a:t>
            </a:r>
          </a:p>
          <a:p>
            <a:r>
              <a:rPr lang="en-US" dirty="0"/>
              <a:t>The proxy for B and the skeleton for B represent the so called RMI software. </a:t>
            </a:r>
          </a:p>
          <a:p>
            <a:r>
              <a:rPr lang="en-US" dirty="0"/>
              <a:t>They are situated at the border between middleware and application and are generated automatically with help of available tools that are delivered together with the middleware software.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Simple RMI application </a:t>
            </a:r>
            <a:br>
              <a:rPr lang="en-US" dirty="0"/>
            </a:br>
            <a:endParaRPr lang="en-US" dirty="0"/>
          </a:p>
        </p:txBody>
      </p:sp>
      <p:sp>
        <p:nvSpPr>
          <p:cNvPr id="3" name="Content Placeholder 2"/>
          <p:cNvSpPr>
            <a:spLocks noGrp="1"/>
          </p:cNvSpPr>
          <p:nvPr>
            <p:ph idx="1"/>
          </p:nvPr>
        </p:nvSpPr>
        <p:spPr/>
        <p:txBody>
          <a:bodyPr/>
          <a:lstStyle/>
          <a:p>
            <a:r>
              <a:rPr lang="en-US" dirty="0"/>
              <a:t>It involves following steps:</a:t>
            </a:r>
          </a:p>
          <a:p>
            <a:pPr lvl="1"/>
            <a:r>
              <a:rPr lang="en-US" dirty="0"/>
              <a:t>Define a remote interface.</a:t>
            </a:r>
          </a:p>
          <a:p>
            <a:pPr lvl="1"/>
            <a:r>
              <a:rPr lang="en-US" dirty="0"/>
              <a:t>Implementing remote interface.</a:t>
            </a:r>
          </a:p>
          <a:p>
            <a:pPr lvl="1"/>
            <a:r>
              <a:rPr lang="en-US" dirty="0"/>
              <a:t>create and start remote application</a:t>
            </a:r>
          </a:p>
          <a:p>
            <a:pPr lvl="1"/>
            <a:r>
              <a:rPr lang="en-US" dirty="0"/>
              <a:t>create and start client application</a:t>
            </a:r>
          </a:p>
          <a:p>
            <a:pPr lvl="1">
              <a:buNone/>
            </a:pPr>
            <a:br>
              <a:rPr lang="en-US" dirty="0"/>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Creating a Simple RMI application: Define a remote interface </a:t>
            </a:r>
            <a:br>
              <a:rPr lang="en-US" dirty="0"/>
            </a:br>
            <a:endParaRPr lang="en-US" dirty="0"/>
          </a:p>
        </p:txBody>
      </p:sp>
      <p:sp>
        <p:nvSpPr>
          <p:cNvPr id="3" name="Content Placeholder 2"/>
          <p:cNvSpPr>
            <a:spLocks noGrp="1"/>
          </p:cNvSpPr>
          <p:nvPr>
            <p:ph idx="1"/>
          </p:nvPr>
        </p:nvSpPr>
        <p:spPr>
          <a:xfrm>
            <a:off x="228600" y="1600200"/>
            <a:ext cx="8763000" cy="4525963"/>
          </a:xfrm>
        </p:spPr>
        <p:txBody>
          <a:bodyPr/>
          <a:lstStyle/>
          <a:p>
            <a:r>
              <a:rPr lang="en-US" dirty="0"/>
              <a:t>A remote interface specifies the methods that can be invoked remotely by a client.</a:t>
            </a:r>
          </a:p>
          <a:p>
            <a:r>
              <a:rPr lang="en-US" dirty="0"/>
              <a:t> Clients program communicate to remote interfaces, not to classes implementing it. </a:t>
            </a:r>
          </a:p>
          <a:p>
            <a:r>
              <a:rPr lang="en-US" dirty="0"/>
              <a:t>To be a remote interface, a interface must extend the </a:t>
            </a:r>
            <a:r>
              <a:rPr lang="en-US" b="1" dirty="0"/>
              <a:t>Remote</a:t>
            </a:r>
            <a:r>
              <a:rPr lang="en-US" dirty="0"/>
              <a:t> interface of </a:t>
            </a:r>
            <a:r>
              <a:rPr lang="en-US" b="1" dirty="0"/>
              <a:t>java.rmi</a:t>
            </a:r>
            <a:r>
              <a:rPr lang="en-US" dirty="0"/>
              <a:t> package.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Simple RMI application: Define a remote interface</a:t>
            </a:r>
          </a:p>
        </p:txBody>
      </p:sp>
      <p:sp>
        <p:nvSpPr>
          <p:cNvPr id="3" name="Content Placeholder 2"/>
          <p:cNvSpPr>
            <a:spLocks noGrp="1"/>
          </p:cNvSpPr>
          <p:nvPr>
            <p:ph idx="1"/>
          </p:nvPr>
        </p:nvSpPr>
        <p:spPr>
          <a:xfrm>
            <a:off x="457200" y="1600200"/>
            <a:ext cx="8458200" cy="4525963"/>
          </a:xfrm>
        </p:spPr>
        <p:txBody>
          <a:bodyPr/>
          <a:lstStyle/>
          <a:p>
            <a:pPr>
              <a:buNone/>
            </a:pPr>
            <a:r>
              <a:rPr lang="en-US" dirty="0"/>
              <a:t>import java.rmi.*;</a:t>
            </a:r>
          </a:p>
          <a:p>
            <a:pPr>
              <a:buNone/>
            </a:pPr>
            <a:r>
              <a:rPr lang="en-US" dirty="0"/>
              <a:t>public interface </a:t>
            </a:r>
            <a:r>
              <a:rPr lang="en-US" dirty="0" err="1"/>
              <a:t>AddServerInterface</a:t>
            </a:r>
            <a:r>
              <a:rPr lang="en-US" dirty="0"/>
              <a:t> extends Remote</a:t>
            </a:r>
          </a:p>
          <a:p>
            <a:pPr>
              <a:buNone/>
            </a:pPr>
            <a:r>
              <a:rPr lang="en-US" dirty="0"/>
              <a:t>{</a:t>
            </a:r>
          </a:p>
          <a:p>
            <a:pPr>
              <a:buNone/>
            </a:pPr>
            <a:r>
              <a:rPr lang="en-US" dirty="0"/>
              <a:t>public </a:t>
            </a:r>
            <a:r>
              <a:rPr lang="en-US" dirty="0" err="1"/>
              <a:t>int</a:t>
            </a:r>
            <a:r>
              <a:rPr lang="en-US" dirty="0"/>
              <a:t> sum(</a:t>
            </a:r>
            <a:r>
              <a:rPr lang="en-US" dirty="0" err="1"/>
              <a:t>int</a:t>
            </a:r>
            <a:r>
              <a:rPr lang="en-US" dirty="0"/>
              <a:t> </a:t>
            </a:r>
            <a:r>
              <a:rPr lang="en-US" dirty="0" err="1"/>
              <a:t>a,int</a:t>
            </a:r>
            <a:r>
              <a:rPr lang="en-US" dirty="0"/>
              <a:t> b);</a:t>
            </a:r>
          </a:p>
          <a:p>
            <a:pPr>
              <a:buNone/>
            </a:pP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782762"/>
          </a:xfrm>
        </p:spPr>
        <p:txBody>
          <a:bodyPr>
            <a:normAutofit/>
          </a:bodyPr>
          <a:lstStyle/>
          <a:p>
            <a:r>
              <a:rPr lang="en-US" sz="3200" dirty="0"/>
              <a:t>Processes/objects/components/services communication via remote invocation: </a:t>
            </a:r>
            <a:r>
              <a:rPr lang="en-US" sz="3200" i="1" dirty="0"/>
              <a:t>Middleware layers for communication</a:t>
            </a:r>
          </a:p>
        </p:txBody>
      </p:sp>
      <p:sp>
        <p:nvSpPr>
          <p:cNvPr id="3" name="Content Placeholder 2"/>
          <p:cNvSpPr>
            <a:spLocks noGrp="1"/>
          </p:cNvSpPr>
          <p:nvPr>
            <p:ph idx="1"/>
          </p:nvPr>
        </p:nvSpPr>
        <p:spPr>
          <a:xfrm>
            <a:off x="457200" y="2133600"/>
            <a:ext cx="8229600" cy="3992563"/>
          </a:xfrm>
        </p:spPr>
        <p:txBody>
          <a:bodyPr>
            <a:normAutofit lnSpcReduction="10000"/>
          </a:bodyPr>
          <a:lstStyle/>
          <a:p>
            <a:r>
              <a:rPr lang="en-US" dirty="0"/>
              <a:t>Layer 4: Applications </a:t>
            </a:r>
          </a:p>
          <a:p>
            <a:r>
              <a:rPr lang="en-US" dirty="0"/>
              <a:t>Layer 3: Remote invocation, indirect communication</a:t>
            </a:r>
          </a:p>
          <a:p>
            <a:r>
              <a:rPr lang="en-US" dirty="0"/>
              <a:t>Layer 2: Inter process communication primitives: Sockets, message passing, multicast support, overlay networks</a:t>
            </a:r>
          </a:p>
          <a:p>
            <a:r>
              <a:rPr lang="en-US" dirty="0"/>
              <a:t>Layer 1: User Datagram Protocol (UDP) and Transmission Control Protocol (TCP)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fontScale="90000"/>
          </a:bodyPr>
          <a:lstStyle/>
          <a:p>
            <a:br>
              <a:rPr lang="en-US" dirty="0"/>
            </a:br>
            <a:r>
              <a:rPr lang="en-US" dirty="0"/>
              <a:t>Creating a Simple RMI application: Implementation of remote interface</a:t>
            </a:r>
            <a:br>
              <a:rPr lang="en-US" dirty="0"/>
            </a:br>
            <a:endParaRPr lang="en-US" dirty="0"/>
          </a:p>
        </p:txBody>
      </p:sp>
      <p:sp>
        <p:nvSpPr>
          <p:cNvPr id="3" name="Content Placeholder 2"/>
          <p:cNvSpPr>
            <a:spLocks noGrp="1"/>
          </p:cNvSpPr>
          <p:nvPr>
            <p:ph idx="1"/>
          </p:nvPr>
        </p:nvSpPr>
        <p:spPr>
          <a:xfrm>
            <a:off x="228600" y="1600200"/>
            <a:ext cx="8763000" cy="4876800"/>
          </a:xfrm>
        </p:spPr>
        <p:txBody>
          <a:bodyPr>
            <a:normAutofit fontScale="92500" lnSpcReduction="20000"/>
          </a:bodyPr>
          <a:lstStyle/>
          <a:p>
            <a:pPr>
              <a:buNone/>
            </a:pPr>
            <a:r>
              <a:rPr lang="en-US" sz="2000" dirty="0"/>
              <a:t>For implementation of remote interface, a class must either extend </a:t>
            </a:r>
            <a:r>
              <a:rPr lang="en-US" sz="2000" b="1" dirty="0" err="1"/>
              <a:t>UnicastRemoteObject</a:t>
            </a:r>
            <a:r>
              <a:rPr lang="en-US" sz="2000" dirty="0"/>
              <a:t> or use </a:t>
            </a:r>
            <a:r>
              <a:rPr lang="en-US" sz="2000" dirty="0" err="1"/>
              <a:t>exportObject</a:t>
            </a:r>
            <a:r>
              <a:rPr lang="en-US" sz="2000" dirty="0"/>
              <a:t>() method of </a:t>
            </a:r>
            <a:r>
              <a:rPr lang="en-US" sz="2000" b="1" dirty="0" err="1"/>
              <a:t>UnicastRemoteObject</a:t>
            </a:r>
            <a:r>
              <a:rPr lang="en-US" sz="2000" dirty="0"/>
              <a:t> class.</a:t>
            </a:r>
          </a:p>
          <a:p>
            <a:pPr>
              <a:buNone/>
            </a:pPr>
            <a:endParaRPr lang="en-US" sz="2000" dirty="0"/>
          </a:p>
          <a:p>
            <a:pPr>
              <a:buNone/>
            </a:pPr>
            <a:r>
              <a:rPr lang="en-US" sz="2000" dirty="0"/>
              <a:t>import java.rmi.*;</a:t>
            </a:r>
          </a:p>
          <a:p>
            <a:pPr>
              <a:buNone/>
            </a:pPr>
            <a:r>
              <a:rPr lang="en-US" sz="2000" dirty="0"/>
              <a:t>import </a:t>
            </a:r>
            <a:r>
              <a:rPr lang="en-US" sz="2000" dirty="0" err="1"/>
              <a:t>java.rmi.server</a:t>
            </a:r>
            <a:r>
              <a:rPr lang="en-US" sz="2000" dirty="0"/>
              <a:t>.*;</a:t>
            </a:r>
          </a:p>
          <a:p>
            <a:pPr>
              <a:buNone/>
            </a:pPr>
            <a:r>
              <a:rPr lang="en-US" sz="2000" dirty="0"/>
              <a:t>public class Adder extends </a:t>
            </a:r>
            <a:r>
              <a:rPr lang="en-US" sz="2000" dirty="0" err="1"/>
              <a:t>UnicastRemoteObject</a:t>
            </a:r>
            <a:r>
              <a:rPr lang="en-US" sz="2000" dirty="0"/>
              <a:t> implements </a:t>
            </a:r>
            <a:r>
              <a:rPr lang="en-US" sz="2000" dirty="0" err="1"/>
              <a:t>AddServerInterface</a:t>
            </a:r>
            <a:endParaRPr lang="en-US" sz="2000" dirty="0"/>
          </a:p>
          <a:p>
            <a:pPr>
              <a:buNone/>
            </a:pPr>
            <a:r>
              <a:rPr lang="en-US" sz="2000" dirty="0"/>
              <a:t>{</a:t>
            </a:r>
          </a:p>
          <a:p>
            <a:pPr>
              <a:buNone/>
            </a:pPr>
            <a:r>
              <a:rPr lang="en-US" sz="2000" dirty="0"/>
              <a:t>	Adder()throws </a:t>
            </a:r>
            <a:r>
              <a:rPr lang="en-US" sz="2000" dirty="0" err="1"/>
              <a:t>RemoteException</a:t>
            </a:r>
            <a:r>
              <a:rPr lang="en-US" sz="2000" dirty="0"/>
              <a:t>{</a:t>
            </a:r>
          </a:p>
          <a:p>
            <a:pPr>
              <a:buNone/>
            </a:pPr>
            <a:r>
              <a:rPr lang="en-US" sz="2000" dirty="0"/>
              <a:t>	super();</a:t>
            </a:r>
          </a:p>
          <a:p>
            <a:pPr>
              <a:buNone/>
            </a:pPr>
            <a:r>
              <a:rPr lang="en-US" sz="2000" dirty="0"/>
              <a:t>}</a:t>
            </a:r>
          </a:p>
          <a:p>
            <a:pPr>
              <a:buNone/>
            </a:pPr>
            <a:r>
              <a:rPr lang="en-US" sz="2000" dirty="0"/>
              <a:t>public </a:t>
            </a:r>
            <a:r>
              <a:rPr lang="en-US" sz="2000" dirty="0" err="1"/>
              <a:t>int</a:t>
            </a:r>
            <a:r>
              <a:rPr lang="en-US" sz="2000" dirty="0"/>
              <a:t> sum(</a:t>
            </a:r>
            <a:r>
              <a:rPr lang="en-US" sz="2000" dirty="0" err="1"/>
              <a:t>int</a:t>
            </a:r>
            <a:r>
              <a:rPr lang="en-US" sz="2000" dirty="0"/>
              <a:t> </a:t>
            </a:r>
            <a:r>
              <a:rPr lang="en-US" sz="2000" dirty="0" err="1"/>
              <a:t>a,int</a:t>
            </a:r>
            <a:r>
              <a:rPr lang="en-US" sz="2000" dirty="0"/>
              <a:t> b)</a:t>
            </a:r>
          </a:p>
          <a:p>
            <a:pPr>
              <a:buNone/>
            </a:pPr>
            <a:r>
              <a:rPr lang="en-US" sz="2000" dirty="0"/>
              <a:t>{</a:t>
            </a:r>
          </a:p>
          <a:p>
            <a:pPr>
              <a:buNone/>
            </a:pPr>
            <a:r>
              <a:rPr lang="en-US" sz="2000" dirty="0"/>
              <a:t>	return </a:t>
            </a:r>
            <a:r>
              <a:rPr lang="en-US" sz="2000" dirty="0" err="1"/>
              <a:t>a+b</a:t>
            </a:r>
            <a:r>
              <a:rPr lang="en-US" sz="2000" dirty="0"/>
              <a:t>;</a:t>
            </a:r>
          </a:p>
          <a:p>
            <a:pPr>
              <a:buNone/>
            </a:pPr>
            <a:r>
              <a:rPr lang="en-US" sz="2000" dirty="0"/>
              <a:t>}</a:t>
            </a:r>
          </a:p>
          <a:p>
            <a:pPr>
              <a:buNone/>
            </a:pPr>
            <a:r>
              <a:rPr lang="en-US" sz="2000"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Creating a Simple RMI application: create and start remote application</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You need to create a server application and host </a:t>
            </a:r>
            <a:r>
              <a:rPr lang="en-US" dirty="0" err="1"/>
              <a:t>rmi</a:t>
            </a:r>
            <a:r>
              <a:rPr lang="en-US" dirty="0"/>
              <a:t> service </a:t>
            </a:r>
            <a:r>
              <a:rPr lang="en-US" b="1" dirty="0"/>
              <a:t>Adder</a:t>
            </a:r>
            <a:r>
              <a:rPr lang="en-US" dirty="0"/>
              <a:t> in it. </a:t>
            </a:r>
          </a:p>
          <a:p>
            <a:r>
              <a:rPr lang="en-US" dirty="0"/>
              <a:t>This is done using rebind() method of </a:t>
            </a:r>
            <a:r>
              <a:rPr lang="en-US" b="1" dirty="0" err="1"/>
              <a:t>java.rmi.Naming</a:t>
            </a:r>
            <a:r>
              <a:rPr lang="en-US" dirty="0"/>
              <a:t> class.</a:t>
            </a:r>
          </a:p>
          <a:p>
            <a:r>
              <a:rPr lang="en-US" dirty="0"/>
              <a:t>rebind() method take two arguments, first represent the name of the object reference and second argument is reference to instance of </a:t>
            </a:r>
            <a:r>
              <a:rPr lang="en-US" b="1" dirty="0"/>
              <a:t>Adder</a:t>
            </a:r>
          </a:p>
          <a:p>
            <a:r>
              <a:rPr lang="en-US" i="1" u="sng" dirty="0" err="1">
                <a:hlinkClick r:id="rId2"/>
              </a:rPr>
              <a:t>java.rmi.Naming</a:t>
            </a:r>
            <a:r>
              <a:rPr lang="en-US" i="1" u="sng" dirty="0">
                <a:hlinkClick r:id="rId2"/>
              </a:rPr>
              <a:t> </a:t>
            </a:r>
            <a:r>
              <a:rPr lang="en-US" dirty="0"/>
              <a:t>class contains a method to bind, unbind or rebind names with a remote object present at the remote registry. This class is also used to get the reference of the object present at remote registries or the list of name associated with this registry.</a:t>
            </a:r>
          </a:p>
          <a:p>
            <a:r>
              <a:rPr lang="en-US" dirty="0"/>
              <a:t>RMI registry is a namespace on which all server objects are placed. Each time the server creates an object, it registers this object with the </a:t>
            </a:r>
            <a:r>
              <a:rPr lang="en-US" dirty="0" err="1"/>
              <a:t>RMIregistry</a:t>
            </a:r>
            <a:r>
              <a:rPr lang="en-US" dirty="0"/>
              <a:t> (using </a:t>
            </a:r>
            <a:r>
              <a:rPr lang="en-US" b="1" dirty="0"/>
              <a:t>bind()</a:t>
            </a:r>
            <a:r>
              <a:rPr lang="en-US" dirty="0"/>
              <a:t> or </a:t>
            </a:r>
            <a:r>
              <a:rPr lang="en-US" b="1" dirty="0" err="1"/>
              <a:t>reBind</a:t>
            </a:r>
            <a:r>
              <a:rPr lang="en-US" b="1" dirty="0"/>
              <a:t>()</a:t>
            </a:r>
            <a:r>
              <a:rPr lang="en-US" dirty="0"/>
              <a:t> methods). These are registered using a unique name known as </a:t>
            </a:r>
            <a:r>
              <a:rPr lang="en-US" b="1" dirty="0"/>
              <a:t>bind name</a:t>
            </a:r>
            <a:r>
              <a:rPr lang="en-US" dirty="0"/>
              <a:t>.</a:t>
            </a:r>
          </a:p>
          <a:p>
            <a:r>
              <a:rPr lang="en-US" dirty="0"/>
              <a:t>To invoke a remote object, the client needs a reference of that object. At that time, the client fetches the object from the registry using its bind name (using </a:t>
            </a:r>
            <a:r>
              <a:rPr lang="en-US" b="1" dirty="0"/>
              <a:t>lookup()</a:t>
            </a:r>
            <a:r>
              <a:rPr lang="en-US" dirty="0"/>
              <a:t> method).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Creating a Simple RMI application: create and start remote application</a:t>
            </a:r>
            <a:br>
              <a:rPr lang="en-US" dirty="0"/>
            </a:br>
            <a:endParaRPr lang="en-US"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pPr>
              <a:buNone/>
            </a:pPr>
            <a:r>
              <a:rPr lang="en-US" b="1" dirty="0"/>
              <a:t>Create </a:t>
            </a:r>
            <a:r>
              <a:rPr lang="en-US" b="1" dirty="0" err="1"/>
              <a:t>AddServer</a:t>
            </a:r>
            <a:r>
              <a:rPr lang="en-US" b="1" dirty="0"/>
              <a:t> and host </a:t>
            </a:r>
            <a:r>
              <a:rPr lang="en-US" b="1" dirty="0" err="1"/>
              <a:t>rmi</a:t>
            </a:r>
            <a:r>
              <a:rPr lang="en-US" b="1" dirty="0"/>
              <a:t> service</a:t>
            </a:r>
          </a:p>
          <a:p>
            <a:pPr>
              <a:buNone/>
            </a:pPr>
            <a:endParaRPr lang="en-US" dirty="0"/>
          </a:p>
          <a:p>
            <a:pPr>
              <a:buNone/>
            </a:pPr>
            <a:r>
              <a:rPr lang="en-US" dirty="0"/>
              <a:t>import java.rmi.*;</a:t>
            </a:r>
          </a:p>
          <a:p>
            <a:pPr>
              <a:buNone/>
            </a:pPr>
            <a:r>
              <a:rPr lang="en-US" dirty="0"/>
              <a:t>import </a:t>
            </a:r>
            <a:r>
              <a:rPr lang="en-US" dirty="0" err="1"/>
              <a:t>java.rmi.registry</a:t>
            </a:r>
            <a:r>
              <a:rPr lang="en-US" dirty="0"/>
              <a:t>.*;</a:t>
            </a:r>
          </a:p>
          <a:p>
            <a:pPr>
              <a:buNone/>
            </a:pPr>
            <a:r>
              <a:rPr lang="en-US" dirty="0"/>
              <a:t>public class </a:t>
            </a:r>
            <a:r>
              <a:rPr lang="en-US" dirty="0" err="1"/>
              <a:t>AddServer</a:t>
            </a:r>
            <a:r>
              <a:rPr lang="en-US" dirty="0"/>
              <a:t> {</a:t>
            </a:r>
          </a:p>
          <a:p>
            <a:pPr>
              <a:buNone/>
            </a:pPr>
            <a:r>
              <a:rPr lang="en-US" dirty="0"/>
              <a:t>	public static void main(String </a:t>
            </a:r>
            <a:r>
              <a:rPr lang="en-US" dirty="0" err="1"/>
              <a:t>args</a:t>
            </a:r>
            <a:r>
              <a:rPr lang="en-US" dirty="0"/>
              <a:t>[]) {</a:t>
            </a:r>
          </a:p>
          <a:p>
            <a:pPr>
              <a:buNone/>
            </a:pPr>
            <a:r>
              <a:rPr lang="en-US" dirty="0"/>
              <a:t>		try {</a:t>
            </a:r>
          </a:p>
          <a:p>
            <a:pPr>
              <a:buNone/>
            </a:pPr>
            <a:r>
              <a:rPr lang="en-US" dirty="0"/>
              <a:t>			</a:t>
            </a:r>
            <a:r>
              <a:rPr lang="en-US" dirty="0" err="1"/>
              <a:t>AddServerInterface</a:t>
            </a:r>
            <a:r>
              <a:rPr lang="en-US" dirty="0"/>
              <a:t> </a:t>
            </a:r>
            <a:r>
              <a:rPr lang="en-US" dirty="0" err="1"/>
              <a:t>addService</a:t>
            </a:r>
            <a:r>
              <a:rPr lang="en-US" dirty="0"/>
              <a:t>=new Adder();</a:t>
            </a:r>
          </a:p>
          <a:p>
            <a:pPr>
              <a:buNone/>
            </a:pPr>
            <a:r>
              <a:rPr lang="en-US" dirty="0"/>
              <a:t>			</a:t>
            </a:r>
            <a:r>
              <a:rPr lang="en-US" dirty="0" err="1"/>
              <a:t>Naming.rebind</a:t>
            </a:r>
            <a:r>
              <a:rPr lang="en-US" dirty="0"/>
              <a:t>("</a:t>
            </a:r>
            <a:r>
              <a:rPr lang="en-US" dirty="0" err="1"/>
              <a:t>AddService",addService</a:t>
            </a:r>
            <a:r>
              <a:rPr lang="en-US" dirty="0"/>
              <a:t>);	//</a:t>
            </a:r>
            <a:r>
              <a:rPr lang="en-US" dirty="0" err="1"/>
              <a:t>addService</a:t>
            </a:r>
            <a:r>
              <a:rPr lang="en-US" dirty="0"/>
              <a:t> object is hosted with name </a:t>
            </a:r>
            <a:r>
              <a:rPr lang="en-US" dirty="0" err="1"/>
              <a:t>AddService</a:t>
            </a:r>
            <a:endParaRPr lang="en-US" dirty="0"/>
          </a:p>
          <a:p>
            <a:pPr>
              <a:buNone/>
            </a:pPr>
            <a:endParaRPr lang="en-US" dirty="0"/>
          </a:p>
          <a:p>
            <a:pPr>
              <a:buNone/>
            </a:pPr>
            <a:r>
              <a:rPr lang="en-US" dirty="0"/>
              <a:t>		}</a:t>
            </a:r>
          </a:p>
          <a:p>
            <a:pPr>
              <a:buNone/>
            </a:pPr>
            <a:r>
              <a:rPr lang="en-US" dirty="0"/>
              <a:t>		catch(Exception e) {</a:t>
            </a:r>
          </a:p>
          <a:p>
            <a:pPr>
              <a:buNone/>
            </a:pPr>
            <a:r>
              <a:rPr lang="en-US" dirty="0"/>
              <a:t>			</a:t>
            </a:r>
            <a:r>
              <a:rPr lang="en-US" dirty="0" err="1"/>
              <a:t>System.out.println</a:t>
            </a:r>
            <a:r>
              <a:rPr lang="en-US" dirty="0"/>
              <a:t>(e);</a:t>
            </a:r>
          </a:p>
          <a:p>
            <a:pPr>
              <a:buNone/>
            </a:pPr>
            <a:r>
              <a:rPr lang="en-US" dirty="0"/>
              <a:t>		}</a:t>
            </a:r>
          </a:p>
          <a:p>
            <a:pPr>
              <a:buNone/>
            </a:pPr>
            <a:r>
              <a:rPr lang="en-US" dirty="0"/>
              <a:t>	}</a:t>
            </a:r>
          </a:p>
          <a:p>
            <a:pPr>
              <a:buNone/>
            </a:pPr>
            <a:r>
              <a:rPr lang="en-US"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Simple RMI application: create and start client application</a:t>
            </a:r>
          </a:p>
        </p:txBody>
      </p:sp>
      <p:sp>
        <p:nvSpPr>
          <p:cNvPr id="3" name="Content Placeholder 2"/>
          <p:cNvSpPr>
            <a:spLocks noGrp="1"/>
          </p:cNvSpPr>
          <p:nvPr>
            <p:ph idx="1"/>
          </p:nvPr>
        </p:nvSpPr>
        <p:spPr>
          <a:xfrm>
            <a:off x="304800" y="1600200"/>
            <a:ext cx="8686800" cy="4525963"/>
          </a:xfrm>
        </p:spPr>
        <p:txBody>
          <a:bodyPr/>
          <a:lstStyle/>
          <a:p>
            <a:r>
              <a:rPr lang="en-US" dirty="0"/>
              <a:t>Client application contains a java program that invokes the lookup() method of the </a:t>
            </a:r>
            <a:r>
              <a:rPr lang="en-US" b="1" dirty="0"/>
              <a:t>Naming</a:t>
            </a:r>
            <a:r>
              <a:rPr lang="en-US" dirty="0"/>
              <a:t> class. </a:t>
            </a:r>
          </a:p>
          <a:p>
            <a:r>
              <a:rPr lang="en-US" dirty="0"/>
              <a:t>This method accepts one argument, the </a:t>
            </a:r>
            <a:r>
              <a:rPr lang="en-US" b="1" dirty="0" err="1"/>
              <a:t>rmi</a:t>
            </a:r>
            <a:r>
              <a:rPr lang="en-US" dirty="0"/>
              <a:t> URL and returns a reference to an object of type </a:t>
            </a:r>
            <a:r>
              <a:rPr lang="en-US" b="1" dirty="0" err="1"/>
              <a:t>AddServerInterface</a:t>
            </a:r>
            <a:r>
              <a:rPr lang="en-US" dirty="0"/>
              <a:t>. </a:t>
            </a:r>
          </a:p>
          <a:p>
            <a:r>
              <a:rPr lang="en-US" dirty="0"/>
              <a:t>All remote method invocation is done on this object.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Simple RMI application: create and start client application</a:t>
            </a:r>
          </a:p>
        </p:txBody>
      </p:sp>
      <p:sp>
        <p:nvSpPr>
          <p:cNvPr id="3" name="Content Placeholder 2"/>
          <p:cNvSpPr>
            <a:spLocks noGrp="1"/>
          </p:cNvSpPr>
          <p:nvPr>
            <p:ph idx="1"/>
          </p:nvPr>
        </p:nvSpPr>
        <p:spPr/>
        <p:txBody>
          <a:bodyPr>
            <a:normAutofit fontScale="62500" lnSpcReduction="20000"/>
          </a:bodyPr>
          <a:lstStyle/>
          <a:p>
            <a:pPr>
              <a:buNone/>
            </a:pPr>
            <a:r>
              <a:rPr lang="en-US" dirty="0"/>
              <a:t>import java.rmi.*;</a:t>
            </a:r>
          </a:p>
          <a:p>
            <a:pPr>
              <a:buNone/>
            </a:pPr>
            <a:r>
              <a:rPr lang="en-US" dirty="0"/>
              <a:t>public class Client {</a:t>
            </a:r>
          </a:p>
          <a:p>
            <a:pPr>
              <a:buNone/>
            </a:pPr>
            <a:r>
              <a:rPr lang="en-US" dirty="0"/>
              <a:t>	public static void main(String </a:t>
            </a:r>
            <a:r>
              <a:rPr lang="en-US" dirty="0" err="1"/>
              <a:t>args</a:t>
            </a:r>
            <a:r>
              <a:rPr lang="en-US" dirty="0"/>
              <a:t>[]) {</a:t>
            </a:r>
          </a:p>
          <a:p>
            <a:pPr>
              <a:buNone/>
            </a:pPr>
            <a:r>
              <a:rPr lang="en-US" dirty="0"/>
              <a:t>		try{</a:t>
            </a:r>
          </a:p>
          <a:p>
            <a:pPr>
              <a:buNone/>
            </a:pPr>
            <a:r>
              <a:rPr lang="en-US" dirty="0"/>
              <a:t>			</a:t>
            </a:r>
            <a:r>
              <a:rPr lang="en-US" dirty="0" err="1"/>
              <a:t>AddServerInterface</a:t>
            </a:r>
            <a:r>
              <a:rPr lang="en-US" dirty="0"/>
              <a:t> </a:t>
            </a:r>
            <a:r>
              <a:rPr lang="en-US" dirty="0" err="1"/>
              <a:t>st</a:t>
            </a:r>
            <a:r>
              <a:rPr lang="en-US" dirty="0"/>
              <a:t> = (</a:t>
            </a:r>
            <a:r>
              <a:rPr lang="en-US" dirty="0" err="1"/>
              <a:t>AddServerInterface</a:t>
            </a:r>
            <a:r>
              <a:rPr lang="en-US" dirty="0"/>
              <a:t>)</a:t>
            </a:r>
            <a:r>
              <a:rPr lang="en-US" dirty="0" err="1"/>
              <a:t>Naming.lookup</a:t>
            </a:r>
            <a:r>
              <a:rPr lang="en-US" dirty="0"/>
              <a:t>("rmi://"+args[0]+"/AddService");</a:t>
            </a:r>
          </a:p>
          <a:p>
            <a:pPr>
              <a:buNone/>
            </a:pPr>
            <a:r>
              <a:rPr lang="en-US" dirty="0"/>
              <a:t>			</a:t>
            </a:r>
            <a:r>
              <a:rPr lang="en-US" dirty="0" err="1"/>
              <a:t>System.out.println</a:t>
            </a:r>
            <a:r>
              <a:rPr lang="en-US" dirty="0"/>
              <a:t>(st.sum(25,8));</a:t>
            </a:r>
          </a:p>
          <a:p>
            <a:pPr>
              <a:buNone/>
            </a:pPr>
            <a:r>
              <a:rPr lang="en-US" dirty="0"/>
              <a:t>		}</a:t>
            </a:r>
          </a:p>
          <a:p>
            <a:pPr>
              <a:buNone/>
            </a:pPr>
            <a:r>
              <a:rPr lang="en-US" dirty="0"/>
              <a:t>		catch(Exception e) {</a:t>
            </a:r>
          </a:p>
          <a:p>
            <a:pPr>
              <a:buNone/>
            </a:pPr>
            <a:r>
              <a:rPr lang="en-US" dirty="0"/>
              <a:t>			</a:t>
            </a:r>
            <a:r>
              <a:rPr lang="en-US" dirty="0" err="1"/>
              <a:t>System.out.println</a:t>
            </a:r>
            <a:r>
              <a:rPr lang="en-US" dirty="0"/>
              <a:t>(e);</a:t>
            </a:r>
          </a:p>
          <a:p>
            <a:pPr>
              <a:buNone/>
            </a:pPr>
            <a:r>
              <a:rPr lang="en-US" dirty="0"/>
              <a:t>		}</a:t>
            </a:r>
          </a:p>
          <a:p>
            <a:pPr>
              <a:buNone/>
            </a:pPr>
            <a:r>
              <a:rPr lang="en-US" dirty="0"/>
              <a:t>	}</a:t>
            </a:r>
          </a:p>
          <a:p>
            <a:pPr>
              <a:buNone/>
            </a:pPr>
            <a:r>
              <a:rPr lang="en-US"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en-US"/>
              <a:t>Creating a Simple RMI application: Steps </a:t>
            </a:r>
            <a:r>
              <a:rPr lang="en-US" dirty="0"/>
              <a:t>to run this RMI application</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Save all the above java file into a directory and name it as "</a:t>
            </a:r>
            <a:r>
              <a:rPr lang="en-US" dirty="0" err="1"/>
              <a:t>rmi</a:t>
            </a:r>
            <a:r>
              <a:rPr lang="en-US" dirty="0"/>
              <a:t>“</a:t>
            </a:r>
          </a:p>
          <a:p>
            <a:pPr>
              <a:buNone/>
            </a:pPr>
            <a:r>
              <a:rPr lang="en-US" dirty="0"/>
              <a:t>compile all the java files by the command </a:t>
            </a:r>
          </a:p>
          <a:p>
            <a:pPr lvl="3">
              <a:buNone/>
            </a:pPr>
            <a:r>
              <a:rPr lang="en-US" dirty="0" err="1"/>
              <a:t>javac</a:t>
            </a:r>
            <a:r>
              <a:rPr lang="en-US" dirty="0"/>
              <a:t> *.java</a:t>
            </a:r>
          </a:p>
          <a:p>
            <a:r>
              <a:rPr lang="en-US" dirty="0"/>
              <a:t>Start RMI registry by the command</a:t>
            </a:r>
          </a:p>
          <a:p>
            <a:pPr lvl="3">
              <a:buNone/>
            </a:pPr>
            <a:r>
              <a:rPr lang="en-US" dirty="0"/>
              <a:t>start </a:t>
            </a:r>
            <a:r>
              <a:rPr lang="en-US" dirty="0" err="1"/>
              <a:t>rmiregistry</a:t>
            </a:r>
            <a:endParaRPr lang="en-US" dirty="0"/>
          </a:p>
          <a:p>
            <a:r>
              <a:rPr lang="en-US" dirty="0"/>
              <a:t>Run Server file by the command</a:t>
            </a:r>
          </a:p>
          <a:p>
            <a:pPr lvl="3">
              <a:buNone/>
            </a:pPr>
            <a:r>
              <a:rPr lang="en-US" dirty="0"/>
              <a:t>java </a:t>
            </a:r>
            <a:r>
              <a:rPr lang="en-US" dirty="0" err="1"/>
              <a:t>AddServer</a:t>
            </a:r>
            <a:endParaRPr lang="en-US" dirty="0"/>
          </a:p>
          <a:p>
            <a:r>
              <a:rPr lang="en-US" dirty="0"/>
              <a:t>Run Client file in another command prompt and pass local host port number at run time</a:t>
            </a:r>
          </a:p>
          <a:p>
            <a:pPr lvl="3"/>
            <a:r>
              <a:rPr lang="en-US" dirty="0"/>
              <a:t>java Client 127.0.0.1</a:t>
            </a:r>
          </a:p>
          <a:p>
            <a:pPr>
              <a:buNone/>
            </a:pP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
        <p:nvSpPr>
          <p:cNvPr id="3" name="Content Placeholder 2"/>
          <p:cNvSpPr>
            <a:spLocks noGrp="1"/>
          </p:cNvSpPr>
          <p:nvPr>
            <p:ph idx="1"/>
          </p:nvPr>
        </p:nvSpPr>
        <p:spPr/>
        <p:txBody>
          <a:bodyPr>
            <a:normAutofit fontScale="92500" lnSpcReduction="10000"/>
          </a:bodyPr>
          <a:lstStyle/>
          <a:p>
            <a:pPr algn="just"/>
            <a:r>
              <a:rPr lang="en-US" dirty="0"/>
              <a:t>A systems software that resides between the applications and the underlying operating systems, network protocol stacks, and hardware. </a:t>
            </a:r>
          </a:p>
          <a:p>
            <a:pPr algn="just"/>
            <a:r>
              <a:rPr lang="en-US" dirty="0"/>
              <a:t>Its primary role is to </a:t>
            </a:r>
          </a:p>
          <a:p>
            <a:pPr lvl="1" algn="just">
              <a:buNone/>
            </a:pPr>
            <a:r>
              <a:rPr lang="en-US" dirty="0"/>
              <a:t> 1. Functionally bridge the gap between application programs and the lower-level hardware and software infrastructure in order to coordinate how parts of applications are connected and how they interoperate.</a:t>
            </a:r>
          </a:p>
          <a:p>
            <a:pPr lvl="1" algn="just">
              <a:buNone/>
            </a:pPr>
            <a:r>
              <a:rPr lang="en-US" dirty="0"/>
              <a:t>2. Enable and simplify the integration of components developed by multiple technology suppliers.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Distribution Middleware </a:t>
            </a:r>
          </a:p>
        </p:txBody>
      </p:sp>
      <p:sp>
        <p:nvSpPr>
          <p:cNvPr id="3" name="Content Placeholder 2"/>
          <p:cNvSpPr>
            <a:spLocks noGrp="1"/>
          </p:cNvSpPr>
          <p:nvPr>
            <p:ph idx="1"/>
          </p:nvPr>
        </p:nvSpPr>
        <p:spPr>
          <a:xfrm>
            <a:off x="228600" y="1371600"/>
            <a:ext cx="8610600" cy="4754563"/>
          </a:xfrm>
        </p:spPr>
        <p:txBody>
          <a:bodyPr>
            <a:normAutofit fontScale="77500" lnSpcReduction="20000"/>
          </a:bodyPr>
          <a:lstStyle/>
          <a:p>
            <a:pPr algn="just"/>
            <a:r>
              <a:rPr lang="en-US" dirty="0"/>
              <a:t>Defines higher-level distributed programming models whose reusable APIs and components automate and extend the native OS network programming capabilities encapsulated by host infrastructure middleware.</a:t>
            </a:r>
          </a:p>
          <a:p>
            <a:pPr algn="just"/>
            <a:r>
              <a:rPr lang="en-US" dirty="0"/>
              <a:t>Enables clients to program distributed applications much like stand-alone applications, i.e., by invoking operations on target objects without hard-coding dependencies on their </a:t>
            </a:r>
            <a:r>
              <a:rPr lang="en-US" i="1" dirty="0"/>
              <a:t>location, programming language, OS platform, communication protocols and interconnects, and hardware</a:t>
            </a:r>
            <a:r>
              <a:rPr lang="en-US" dirty="0"/>
              <a:t>. </a:t>
            </a:r>
          </a:p>
          <a:p>
            <a:pPr algn="just"/>
            <a:r>
              <a:rPr lang="en-US" dirty="0"/>
              <a:t>The OMG's Common Object Request Broker Architecture (CORBA) which is an open standard for distribution middleware that allows objects to interoperate across networks regardless of the language in which they were written or the platform on which they are deployed.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CORBA</a:t>
            </a:r>
          </a:p>
        </p:txBody>
      </p:sp>
      <p:sp>
        <p:nvSpPr>
          <p:cNvPr id="3" name="Content Placeholder 2"/>
          <p:cNvSpPr>
            <a:spLocks noGrp="1"/>
          </p:cNvSpPr>
          <p:nvPr>
            <p:ph idx="1"/>
          </p:nvPr>
        </p:nvSpPr>
        <p:spPr/>
        <p:txBody>
          <a:bodyPr>
            <a:normAutofit lnSpcReduction="10000"/>
          </a:bodyPr>
          <a:lstStyle/>
          <a:p>
            <a:r>
              <a:rPr lang="en-US" dirty="0"/>
              <a:t>What if the two computers use different representation for data (integers, chars, floating point)? </a:t>
            </a:r>
          </a:p>
          <a:p>
            <a:r>
              <a:rPr lang="en-US" dirty="0"/>
              <a:t> The most elegant and flexible solution is to have a standard representation used for all values sent through the network; the proxy and skeleton convert to/from this representation during marshalling/ </a:t>
            </a:r>
            <a:r>
              <a:rPr lang="en-US" dirty="0" err="1"/>
              <a:t>unmarshalling</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CORBA</a:t>
            </a:r>
          </a:p>
        </p:txBody>
      </p:sp>
      <p:sp>
        <p:nvSpPr>
          <p:cNvPr id="3" name="Content Placeholder 2"/>
          <p:cNvSpPr>
            <a:spLocks noGrp="1"/>
          </p:cNvSpPr>
          <p:nvPr>
            <p:ph idx="1"/>
          </p:nvPr>
        </p:nvSpPr>
        <p:spPr/>
        <p:txBody>
          <a:bodyPr>
            <a:normAutofit lnSpcReduction="10000"/>
          </a:bodyPr>
          <a:lstStyle/>
          <a:p>
            <a:r>
              <a:rPr lang="en-US" dirty="0"/>
              <a:t>Who generates the classes for proxy and skeleton?</a:t>
            </a:r>
          </a:p>
          <a:p>
            <a:r>
              <a:rPr lang="en-US" dirty="0"/>
              <a:t>In advanced middleware systems (e.g. CORBA) the classes for proxies and skeletons can be generated automatically. </a:t>
            </a:r>
          </a:p>
          <a:p>
            <a:r>
              <a:rPr lang="en-US" dirty="0"/>
              <a:t>Given the specification of the server interface and the standard representations, an interface compiler can generate the classes for proxies and skeletons.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request-reply protocol</a:t>
            </a:r>
            <a:br>
              <a:rPr lang="en-US" dirty="0"/>
            </a:br>
            <a:endParaRPr lang="en-US" dirty="0"/>
          </a:p>
        </p:txBody>
      </p:sp>
      <p:sp>
        <p:nvSpPr>
          <p:cNvPr id="3" name="Content Placeholder 2"/>
          <p:cNvSpPr>
            <a:spLocks noGrp="1"/>
          </p:cNvSpPr>
          <p:nvPr>
            <p:ph idx="1"/>
          </p:nvPr>
        </p:nvSpPr>
        <p:spPr>
          <a:xfrm>
            <a:off x="457200" y="1219200"/>
            <a:ext cx="8534400" cy="4906963"/>
          </a:xfrm>
        </p:spPr>
        <p:txBody>
          <a:bodyPr>
            <a:normAutofit fontScale="85000" lnSpcReduction="20000"/>
          </a:bodyPr>
          <a:lstStyle/>
          <a:p>
            <a:endParaRPr lang="en-US" dirty="0"/>
          </a:p>
          <a:p>
            <a:r>
              <a:rPr lang="en-US" dirty="0"/>
              <a:t>Support low-level client-server interactions.</a:t>
            </a:r>
          </a:p>
          <a:p>
            <a:r>
              <a:rPr lang="en-US" dirty="0"/>
              <a:t>Usually synchronous and reliable</a:t>
            </a:r>
          </a:p>
          <a:p>
            <a:r>
              <a:rPr lang="en-US" dirty="0"/>
              <a:t>Built on top of send and receive operations </a:t>
            </a:r>
          </a:p>
          <a:p>
            <a:r>
              <a:rPr lang="en-US" dirty="0"/>
              <a:t>Usually use UDP </a:t>
            </a:r>
            <a:r>
              <a:rPr lang="en-US" dirty="0" err="1"/>
              <a:t>datagrams</a:t>
            </a:r>
            <a:r>
              <a:rPr lang="en-US" dirty="0"/>
              <a:t>, could use TCP streams</a:t>
            </a:r>
          </a:p>
          <a:p>
            <a:r>
              <a:rPr lang="en-US" dirty="0"/>
              <a:t>Three primitives</a:t>
            </a:r>
          </a:p>
          <a:p>
            <a:pPr lvl="1"/>
            <a:r>
              <a:rPr lang="en-US" dirty="0" err="1"/>
              <a:t>doOperation</a:t>
            </a:r>
            <a:r>
              <a:rPr lang="en-US" dirty="0"/>
              <a:t> by clients to invoke remote op.; together with additional arguments; return a byte array. Marshaling and </a:t>
            </a:r>
            <a:r>
              <a:rPr lang="en-US" dirty="0" err="1"/>
              <a:t>unmarshaling</a:t>
            </a:r>
            <a:r>
              <a:rPr lang="en-US" dirty="0"/>
              <a:t>! </a:t>
            </a:r>
          </a:p>
          <a:p>
            <a:pPr lvl="1"/>
            <a:r>
              <a:rPr lang="en-US" dirty="0" err="1"/>
              <a:t>getRequest</a:t>
            </a:r>
            <a:r>
              <a:rPr lang="en-US" dirty="0"/>
              <a:t> by server process to acquire service requests; followed by </a:t>
            </a:r>
          </a:p>
          <a:p>
            <a:pPr lvl="1"/>
            <a:r>
              <a:rPr lang="en-US" dirty="0" err="1"/>
              <a:t>sendReply</a:t>
            </a:r>
            <a:r>
              <a:rPr lang="en-US" dirty="0"/>
              <a:t> send reply to the client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2401</Words>
  <Application>Microsoft Office PowerPoint</Application>
  <PresentationFormat>On-screen Show (4:3)</PresentationFormat>
  <Paragraphs>318</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  Remote Invocation</vt:lpstr>
      <vt:lpstr>Contents</vt:lpstr>
      <vt:lpstr>Processes/objects/components/services communication via remote invocation </vt:lpstr>
      <vt:lpstr>Processes/objects/components/services communication via remote invocation: Middleware layers for communication</vt:lpstr>
      <vt:lpstr>Middleware</vt:lpstr>
      <vt:lpstr>Distribution Middleware </vt:lpstr>
      <vt:lpstr>CORBA</vt:lpstr>
      <vt:lpstr>CORBA</vt:lpstr>
      <vt:lpstr>The request-reply protocol </vt:lpstr>
      <vt:lpstr>The request-reply protocol </vt:lpstr>
      <vt:lpstr>Operations of the request-reply </vt:lpstr>
      <vt:lpstr>Request-reply message structure</vt:lpstr>
      <vt:lpstr>Request-reply protocols (cont.)</vt:lpstr>
      <vt:lpstr>Example of Request-reply protocol </vt:lpstr>
      <vt:lpstr>JMS Request/Reply Example</vt:lpstr>
      <vt:lpstr>JMS Request/Reply Example</vt:lpstr>
      <vt:lpstr>JMS Request/Reply Example</vt:lpstr>
      <vt:lpstr>JMS Request/Reply Example</vt:lpstr>
      <vt:lpstr>JMS Request/Reply Example</vt:lpstr>
      <vt:lpstr>JMS Request/Reply Example</vt:lpstr>
      <vt:lpstr>JMS Request/Reply Example</vt:lpstr>
      <vt:lpstr>JMS Request/Reply Example</vt:lpstr>
      <vt:lpstr>Request-reply protocol (cont.) </vt:lpstr>
      <vt:lpstr>Remote Procedure Call (RPC) exchange protocols</vt:lpstr>
      <vt:lpstr>Communication Protocols For RPC </vt:lpstr>
      <vt:lpstr>Request Protocol: RPC </vt:lpstr>
      <vt:lpstr>Request/Reply (RR) Protocol: RPC </vt:lpstr>
      <vt:lpstr> Request/Reply/Acknowledgement-Reply (RRA) Protocol </vt:lpstr>
      <vt:lpstr>Implementation of RMI in JAVA</vt:lpstr>
      <vt:lpstr> Implementation of RMI in JAVA: Stub </vt:lpstr>
      <vt:lpstr> Implementation of RMI in JAVA: Skeleton </vt:lpstr>
      <vt:lpstr>Implementation of RMI in JAVA: Stub &amp; Skeleton</vt:lpstr>
      <vt:lpstr> Implementation of RMI in JAVA: Stub and Skeleton </vt:lpstr>
      <vt:lpstr>Implementation of RMI in JAVA: Stub and Skeleton</vt:lpstr>
      <vt:lpstr>Implementation of RMI</vt:lpstr>
      <vt:lpstr>Implementation of RMI </vt:lpstr>
      <vt:lpstr>Creating a Simple RMI application  </vt:lpstr>
      <vt:lpstr> Creating a Simple RMI application: Define a remote interface  </vt:lpstr>
      <vt:lpstr>Creating a Simple RMI application: Define a remote interface</vt:lpstr>
      <vt:lpstr> Creating a Simple RMI application: Implementation of remote interface </vt:lpstr>
      <vt:lpstr> Creating a Simple RMI application: create and start remote application </vt:lpstr>
      <vt:lpstr> Creating a Simple RMI application: create and start remote application </vt:lpstr>
      <vt:lpstr>Creating a Simple RMI application: create and start client application</vt:lpstr>
      <vt:lpstr>Creating a Simple RMI application: create and start client application</vt:lpstr>
      <vt:lpstr> Creating a Simple RMI application: Steps to run this RMI application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Remote Invocation</dc:title>
  <dc:creator>user</dc:creator>
  <cp:lastModifiedBy>CLASS 18410B</cp:lastModifiedBy>
  <cp:revision>49</cp:revision>
  <dcterms:created xsi:type="dcterms:W3CDTF">2022-10-06T05:56:27Z</dcterms:created>
  <dcterms:modified xsi:type="dcterms:W3CDTF">2022-11-21T10:03:23Z</dcterms:modified>
</cp:coreProperties>
</file>