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8"/>
  </p:notesMasterIdLst>
  <p:handoutMasterIdLst>
    <p:handoutMasterId r:id="rId19"/>
  </p:handoutMasterIdLst>
  <p:sldIdLst>
    <p:sldId id="256" r:id="rId2"/>
    <p:sldId id="290" r:id="rId3"/>
    <p:sldId id="291" r:id="rId4"/>
    <p:sldId id="292" r:id="rId5"/>
    <p:sldId id="293" r:id="rId6"/>
    <p:sldId id="294" r:id="rId7"/>
    <p:sldId id="295" r:id="rId8"/>
    <p:sldId id="296" r:id="rId9"/>
    <p:sldId id="297" r:id="rId10"/>
    <p:sldId id="304" r:id="rId11"/>
    <p:sldId id="298" r:id="rId12"/>
    <p:sldId id="300" r:id="rId13"/>
    <p:sldId id="303" r:id="rId14"/>
    <p:sldId id="301" r:id="rId15"/>
    <p:sldId id="302"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p:scale>
          <a:sx n="70" d="100"/>
          <a:sy n="70" d="100"/>
        </p:scale>
        <p:origin x="-1386" y="-78"/>
      </p:cViewPr>
      <p:guideLst>
        <p:guide orient="horz" pos="2160"/>
        <p:guide pos="2880"/>
      </p:guideLst>
    </p:cSldViewPr>
  </p:slideViewPr>
  <p:outlineViewPr>
    <p:cViewPr>
      <p:scale>
        <a:sx n="33" d="100"/>
        <a:sy n="33" d="100"/>
      </p:scale>
      <p:origin x="0" y="20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5B6D7-4B3A-43D3-AA89-02D400EDF47B}" type="doc">
      <dgm:prSet loTypeId="urn:microsoft.com/office/officeart/2005/8/layout/pyramid2" loCatId="pyramid" qsTypeId="urn:microsoft.com/office/officeart/2005/8/quickstyle/3d5" qsCatId="3D" csTypeId="urn:microsoft.com/office/officeart/2005/8/colors/colorful5" csCatId="colorful" phldr="1"/>
      <dgm:spPr/>
    </dgm:pt>
    <dgm:pt modelId="{3CD458D8-2BA6-43FE-9E26-F759F0D7370F}">
      <dgm:prSet phldrT="[Text]"/>
      <dgm:spPr/>
      <dgm:t>
        <a:bodyPr/>
        <a:lstStyle/>
        <a:p>
          <a:r>
            <a:rPr lang="en-US" dirty="0" err="1" smtClean="0"/>
            <a:t>SaaS</a:t>
          </a:r>
          <a:endParaRPr lang="en-US" dirty="0"/>
        </a:p>
      </dgm:t>
    </dgm:pt>
    <dgm:pt modelId="{C7B1A49E-FB25-46AC-9B7F-D1F2CC72DC7C}" type="parTrans" cxnId="{F761B932-A602-4D21-AE4A-122F88750F44}">
      <dgm:prSet/>
      <dgm:spPr/>
      <dgm:t>
        <a:bodyPr/>
        <a:lstStyle/>
        <a:p>
          <a:endParaRPr lang="en-US"/>
        </a:p>
      </dgm:t>
    </dgm:pt>
    <dgm:pt modelId="{9D001E79-442F-42BD-B59B-073A6764FC41}" type="sibTrans" cxnId="{F761B932-A602-4D21-AE4A-122F88750F44}">
      <dgm:prSet/>
      <dgm:spPr/>
      <dgm:t>
        <a:bodyPr/>
        <a:lstStyle/>
        <a:p>
          <a:endParaRPr lang="en-US"/>
        </a:p>
      </dgm:t>
    </dgm:pt>
    <dgm:pt modelId="{BB8AD79B-799C-47AE-9804-D9E71CCB5645}">
      <dgm:prSet phldrT="[Text]"/>
      <dgm:spPr/>
      <dgm:t>
        <a:bodyPr/>
        <a:lstStyle/>
        <a:p>
          <a:r>
            <a:rPr lang="en-US" dirty="0" err="1" smtClean="0"/>
            <a:t>PaaS</a:t>
          </a:r>
          <a:endParaRPr lang="en-US" dirty="0"/>
        </a:p>
      </dgm:t>
    </dgm:pt>
    <dgm:pt modelId="{F75F8654-9317-43EC-A86D-35A2FD3C0359}" type="parTrans" cxnId="{3291BC6D-350D-41BA-B5B7-F860AC5A551A}">
      <dgm:prSet/>
      <dgm:spPr/>
      <dgm:t>
        <a:bodyPr/>
        <a:lstStyle/>
        <a:p>
          <a:endParaRPr lang="en-US"/>
        </a:p>
      </dgm:t>
    </dgm:pt>
    <dgm:pt modelId="{69E6D79E-BD7E-4FA3-B271-104892F04241}" type="sibTrans" cxnId="{3291BC6D-350D-41BA-B5B7-F860AC5A551A}">
      <dgm:prSet/>
      <dgm:spPr/>
      <dgm:t>
        <a:bodyPr/>
        <a:lstStyle/>
        <a:p>
          <a:endParaRPr lang="en-US"/>
        </a:p>
      </dgm:t>
    </dgm:pt>
    <dgm:pt modelId="{521F04B2-5B96-46C7-9B2C-FC33B12AAC6A}">
      <dgm:prSet phldrT="[Text]"/>
      <dgm:spPr/>
      <dgm:t>
        <a:bodyPr/>
        <a:lstStyle/>
        <a:p>
          <a:r>
            <a:rPr lang="en-US" dirty="0" err="1" smtClean="0"/>
            <a:t>IaaS</a:t>
          </a:r>
          <a:endParaRPr lang="en-US" dirty="0"/>
        </a:p>
      </dgm:t>
    </dgm:pt>
    <dgm:pt modelId="{3A4E83A2-35F2-4602-9D69-AE06389E35FE}" type="parTrans" cxnId="{2035A325-CE31-4CDF-9BA4-F79DACE4E6CA}">
      <dgm:prSet/>
      <dgm:spPr/>
      <dgm:t>
        <a:bodyPr/>
        <a:lstStyle/>
        <a:p>
          <a:endParaRPr lang="en-US"/>
        </a:p>
      </dgm:t>
    </dgm:pt>
    <dgm:pt modelId="{A95B2CE6-389D-4A68-90E5-151FD6E3D65C}" type="sibTrans" cxnId="{2035A325-CE31-4CDF-9BA4-F79DACE4E6CA}">
      <dgm:prSet/>
      <dgm:spPr/>
      <dgm:t>
        <a:bodyPr/>
        <a:lstStyle/>
        <a:p>
          <a:endParaRPr lang="en-US"/>
        </a:p>
      </dgm:t>
    </dgm:pt>
    <dgm:pt modelId="{0C9F02E6-2843-4159-B569-5D92F1B5B815}" type="pres">
      <dgm:prSet presAssocID="{4FA5B6D7-4B3A-43D3-AA89-02D400EDF47B}" presName="compositeShape" presStyleCnt="0">
        <dgm:presLayoutVars>
          <dgm:dir/>
          <dgm:resizeHandles/>
        </dgm:presLayoutVars>
      </dgm:prSet>
      <dgm:spPr/>
    </dgm:pt>
    <dgm:pt modelId="{DDC08B94-1A8D-4EAA-8F36-2435C3F91682}" type="pres">
      <dgm:prSet presAssocID="{4FA5B6D7-4B3A-43D3-AA89-02D400EDF47B}" presName="pyramid" presStyleLbl="node1" presStyleIdx="0" presStyleCnt="1"/>
      <dgm:spPr/>
    </dgm:pt>
    <dgm:pt modelId="{2589023C-7B42-4598-BFA3-62C10BF8A944}" type="pres">
      <dgm:prSet presAssocID="{4FA5B6D7-4B3A-43D3-AA89-02D400EDF47B}" presName="theList" presStyleCnt="0"/>
      <dgm:spPr/>
    </dgm:pt>
    <dgm:pt modelId="{E523417D-91AE-49AA-8354-D72BCBF3FADD}" type="pres">
      <dgm:prSet presAssocID="{3CD458D8-2BA6-43FE-9E26-F759F0D7370F}" presName="aNode" presStyleLbl="fgAcc1" presStyleIdx="0" presStyleCnt="3">
        <dgm:presLayoutVars>
          <dgm:bulletEnabled val="1"/>
        </dgm:presLayoutVars>
      </dgm:prSet>
      <dgm:spPr/>
      <dgm:t>
        <a:bodyPr/>
        <a:lstStyle/>
        <a:p>
          <a:endParaRPr lang="en-US"/>
        </a:p>
      </dgm:t>
    </dgm:pt>
    <dgm:pt modelId="{D667A601-F424-4907-96D0-FD4E93DB2817}" type="pres">
      <dgm:prSet presAssocID="{3CD458D8-2BA6-43FE-9E26-F759F0D7370F}" presName="aSpace" presStyleCnt="0"/>
      <dgm:spPr/>
    </dgm:pt>
    <dgm:pt modelId="{D8445744-5899-4BF4-8DA1-B8708F3B34F0}" type="pres">
      <dgm:prSet presAssocID="{BB8AD79B-799C-47AE-9804-D9E71CCB5645}" presName="aNode" presStyleLbl="fgAcc1" presStyleIdx="1" presStyleCnt="3">
        <dgm:presLayoutVars>
          <dgm:bulletEnabled val="1"/>
        </dgm:presLayoutVars>
      </dgm:prSet>
      <dgm:spPr/>
      <dgm:t>
        <a:bodyPr/>
        <a:lstStyle/>
        <a:p>
          <a:endParaRPr lang="en-US"/>
        </a:p>
      </dgm:t>
    </dgm:pt>
    <dgm:pt modelId="{1DAC3CCF-C722-44EC-B51A-A3571C2DF499}" type="pres">
      <dgm:prSet presAssocID="{BB8AD79B-799C-47AE-9804-D9E71CCB5645}" presName="aSpace" presStyleCnt="0"/>
      <dgm:spPr/>
    </dgm:pt>
    <dgm:pt modelId="{26764ABA-70D3-4E01-85C0-46A7632CA018}" type="pres">
      <dgm:prSet presAssocID="{521F04B2-5B96-46C7-9B2C-FC33B12AAC6A}" presName="aNode" presStyleLbl="fgAcc1" presStyleIdx="2" presStyleCnt="3">
        <dgm:presLayoutVars>
          <dgm:bulletEnabled val="1"/>
        </dgm:presLayoutVars>
      </dgm:prSet>
      <dgm:spPr/>
      <dgm:t>
        <a:bodyPr/>
        <a:lstStyle/>
        <a:p>
          <a:endParaRPr lang="en-US"/>
        </a:p>
      </dgm:t>
    </dgm:pt>
    <dgm:pt modelId="{497893B9-5A03-4435-867F-CAEC818955E8}" type="pres">
      <dgm:prSet presAssocID="{521F04B2-5B96-46C7-9B2C-FC33B12AAC6A}" presName="aSpace" presStyleCnt="0"/>
      <dgm:spPr/>
    </dgm:pt>
  </dgm:ptLst>
  <dgm:cxnLst>
    <dgm:cxn modelId="{2035A325-CE31-4CDF-9BA4-F79DACE4E6CA}" srcId="{4FA5B6D7-4B3A-43D3-AA89-02D400EDF47B}" destId="{521F04B2-5B96-46C7-9B2C-FC33B12AAC6A}" srcOrd="2" destOrd="0" parTransId="{3A4E83A2-35F2-4602-9D69-AE06389E35FE}" sibTransId="{A95B2CE6-389D-4A68-90E5-151FD6E3D65C}"/>
    <dgm:cxn modelId="{F761B932-A602-4D21-AE4A-122F88750F44}" srcId="{4FA5B6D7-4B3A-43D3-AA89-02D400EDF47B}" destId="{3CD458D8-2BA6-43FE-9E26-F759F0D7370F}" srcOrd="0" destOrd="0" parTransId="{C7B1A49E-FB25-46AC-9B7F-D1F2CC72DC7C}" sibTransId="{9D001E79-442F-42BD-B59B-073A6764FC41}"/>
    <dgm:cxn modelId="{59604255-66B9-4913-AB85-2CAC9613D192}" type="presOf" srcId="{521F04B2-5B96-46C7-9B2C-FC33B12AAC6A}" destId="{26764ABA-70D3-4E01-85C0-46A7632CA018}" srcOrd="0" destOrd="0" presId="urn:microsoft.com/office/officeart/2005/8/layout/pyramid2"/>
    <dgm:cxn modelId="{7C8DDF85-B542-4ABE-8F46-5492B8A4C886}" type="presOf" srcId="{3CD458D8-2BA6-43FE-9E26-F759F0D7370F}" destId="{E523417D-91AE-49AA-8354-D72BCBF3FADD}" srcOrd="0" destOrd="0" presId="urn:microsoft.com/office/officeart/2005/8/layout/pyramid2"/>
    <dgm:cxn modelId="{C3A47A6A-D379-4887-A806-09A36B57EC7F}" type="presOf" srcId="{BB8AD79B-799C-47AE-9804-D9E71CCB5645}" destId="{D8445744-5899-4BF4-8DA1-B8708F3B34F0}" srcOrd="0" destOrd="0" presId="urn:microsoft.com/office/officeart/2005/8/layout/pyramid2"/>
    <dgm:cxn modelId="{3291BC6D-350D-41BA-B5B7-F860AC5A551A}" srcId="{4FA5B6D7-4B3A-43D3-AA89-02D400EDF47B}" destId="{BB8AD79B-799C-47AE-9804-D9E71CCB5645}" srcOrd="1" destOrd="0" parTransId="{F75F8654-9317-43EC-A86D-35A2FD3C0359}" sibTransId="{69E6D79E-BD7E-4FA3-B271-104892F04241}"/>
    <dgm:cxn modelId="{9CAACCB1-3CA3-4A96-A08A-3746FDB530A0}" type="presOf" srcId="{4FA5B6D7-4B3A-43D3-AA89-02D400EDF47B}" destId="{0C9F02E6-2843-4159-B569-5D92F1B5B815}" srcOrd="0" destOrd="0" presId="urn:microsoft.com/office/officeart/2005/8/layout/pyramid2"/>
    <dgm:cxn modelId="{06C6F34F-740A-49D5-AB12-E5AFB37EA7F2}" type="presParOf" srcId="{0C9F02E6-2843-4159-B569-5D92F1B5B815}" destId="{DDC08B94-1A8D-4EAA-8F36-2435C3F91682}" srcOrd="0" destOrd="0" presId="urn:microsoft.com/office/officeart/2005/8/layout/pyramid2"/>
    <dgm:cxn modelId="{A1FA3324-7D13-4FB4-8367-28A95890BF69}" type="presParOf" srcId="{0C9F02E6-2843-4159-B569-5D92F1B5B815}" destId="{2589023C-7B42-4598-BFA3-62C10BF8A944}" srcOrd="1" destOrd="0" presId="urn:microsoft.com/office/officeart/2005/8/layout/pyramid2"/>
    <dgm:cxn modelId="{AFBC9643-9B11-405C-B1B6-476287438F23}" type="presParOf" srcId="{2589023C-7B42-4598-BFA3-62C10BF8A944}" destId="{E523417D-91AE-49AA-8354-D72BCBF3FADD}" srcOrd="0" destOrd="0" presId="urn:microsoft.com/office/officeart/2005/8/layout/pyramid2"/>
    <dgm:cxn modelId="{AD5E245D-0C22-49E0-A45F-ACE309830C5D}" type="presParOf" srcId="{2589023C-7B42-4598-BFA3-62C10BF8A944}" destId="{D667A601-F424-4907-96D0-FD4E93DB2817}" srcOrd="1" destOrd="0" presId="urn:microsoft.com/office/officeart/2005/8/layout/pyramid2"/>
    <dgm:cxn modelId="{D8280C64-2AD3-460B-AD2E-92C8BA35DE58}" type="presParOf" srcId="{2589023C-7B42-4598-BFA3-62C10BF8A944}" destId="{D8445744-5899-4BF4-8DA1-B8708F3B34F0}" srcOrd="2" destOrd="0" presId="urn:microsoft.com/office/officeart/2005/8/layout/pyramid2"/>
    <dgm:cxn modelId="{E0E7E703-EBD0-440C-B619-719BBA6DC694}" type="presParOf" srcId="{2589023C-7B42-4598-BFA3-62C10BF8A944}" destId="{1DAC3CCF-C722-44EC-B51A-A3571C2DF499}" srcOrd="3" destOrd="0" presId="urn:microsoft.com/office/officeart/2005/8/layout/pyramid2"/>
    <dgm:cxn modelId="{4D18220B-94F7-4176-B16D-D51426FA5F7A}" type="presParOf" srcId="{2589023C-7B42-4598-BFA3-62C10BF8A944}" destId="{26764ABA-70D3-4E01-85C0-46A7632CA018}" srcOrd="4" destOrd="0" presId="urn:microsoft.com/office/officeart/2005/8/layout/pyramid2"/>
    <dgm:cxn modelId="{8D0E0CC9-E227-4E2B-82BA-82C9C81977AB}" type="presParOf" srcId="{2589023C-7B42-4598-BFA3-62C10BF8A944}" destId="{497893B9-5A03-4435-867F-CAEC818955E8}" srcOrd="5" destOrd="0" presId="urn:microsoft.com/office/officeart/2005/8/layout/pyramid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08B94-1A8D-4EAA-8F36-2435C3F91682}">
      <dsp:nvSpPr>
        <dsp:cNvPr id="0" name=""/>
        <dsp:cNvSpPr/>
      </dsp:nvSpPr>
      <dsp:spPr>
        <a:xfrm>
          <a:off x="59054" y="0"/>
          <a:ext cx="4800600" cy="4800600"/>
        </a:xfrm>
        <a:prstGeom prst="triangle">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523417D-91AE-49AA-8354-D72BCBF3FADD}">
      <dsp:nvSpPr>
        <dsp:cNvPr id="0" name=""/>
        <dsp:cNvSpPr/>
      </dsp:nvSpPr>
      <dsp:spPr>
        <a:xfrm>
          <a:off x="2459354" y="482638"/>
          <a:ext cx="3120390" cy="1136392"/>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err="1" smtClean="0"/>
            <a:t>SaaS</a:t>
          </a:r>
          <a:endParaRPr lang="en-US" sz="4700" kern="1200" dirty="0"/>
        </a:p>
      </dsp:txBody>
      <dsp:txXfrm>
        <a:off x="2514828" y="538112"/>
        <a:ext cx="3009442" cy="1025444"/>
      </dsp:txXfrm>
    </dsp:sp>
    <dsp:sp modelId="{D8445744-5899-4BF4-8DA1-B8708F3B34F0}">
      <dsp:nvSpPr>
        <dsp:cNvPr id="0" name=""/>
        <dsp:cNvSpPr/>
      </dsp:nvSpPr>
      <dsp:spPr>
        <a:xfrm>
          <a:off x="2459354" y="1761079"/>
          <a:ext cx="3120390" cy="1136392"/>
        </a:xfrm>
        <a:prstGeom prst="round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err="1" smtClean="0"/>
            <a:t>PaaS</a:t>
          </a:r>
          <a:endParaRPr lang="en-US" sz="4700" kern="1200" dirty="0"/>
        </a:p>
      </dsp:txBody>
      <dsp:txXfrm>
        <a:off x="2514828" y="1816553"/>
        <a:ext cx="3009442" cy="1025444"/>
      </dsp:txXfrm>
    </dsp:sp>
    <dsp:sp modelId="{26764ABA-70D3-4E01-85C0-46A7632CA018}">
      <dsp:nvSpPr>
        <dsp:cNvPr id="0" name=""/>
        <dsp:cNvSpPr/>
      </dsp:nvSpPr>
      <dsp:spPr>
        <a:xfrm>
          <a:off x="2459354" y="3039520"/>
          <a:ext cx="3120390" cy="1136392"/>
        </a:xfrm>
        <a:prstGeom prst="round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err="1" smtClean="0"/>
            <a:t>IaaS</a:t>
          </a:r>
          <a:endParaRPr lang="en-US" sz="4700" kern="1200" dirty="0"/>
        </a:p>
      </dsp:txBody>
      <dsp:txXfrm>
        <a:off x="2514828" y="3094994"/>
        <a:ext cx="3009442" cy="102544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FF71B2-CB3E-44BD-9717-410A088FB2D6}" type="datetimeFigureOut">
              <a:rPr lang="en-US" smtClean="0"/>
              <a:pPr/>
              <a:t>10/27/2021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37C06-D8AE-4DF9-89BD-AC75F0D20531}" type="slidenum">
              <a:rPr lang="en-US" smtClean="0"/>
              <a:pPr/>
              <a:t>‹#›</a:t>
            </a:fld>
            <a:endParaRPr lang="en-US"/>
          </a:p>
        </p:txBody>
      </p:sp>
    </p:spTree>
    <p:extLst>
      <p:ext uri="{BB962C8B-B14F-4D97-AF65-F5344CB8AC3E}">
        <p14:creationId xmlns="" xmlns:p14="http://schemas.microsoft.com/office/powerpoint/2010/main" val="208864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70454-BB99-43FA-BDC3-50B6E4377D4D}" type="datetimeFigureOut">
              <a:rPr lang="en-US" smtClean="0"/>
              <a:pPr/>
              <a:t>10/27/2021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8C81E-3E71-4C36-8210-5DEAC52F2499}" type="slidenum">
              <a:rPr lang="en-US" smtClean="0"/>
              <a:pPr/>
              <a:t>‹#›</a:t>
            </a:fld>
            <a:endParaRPr lang="en-US"/>
          </a:p>
        </p:txBody>
      </p:sp>
    </p:spTree>
    <p:extLst>
      <p:ext uri="{BB962C8B-B14F-4D97-AF65-F5344CB8AC3E}">
        <p14:creationId xmlns="" xmlns:p14="http://schemas.microsoft.com/office/powerpoint/2010/main" val="3733177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E8C81E-3E71-4C36-8210-5DEAC52F249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5E6C18-71C2-48FA-A63C-66F92F2660F2}" type="datetime1">
              <a:rPr lang="en-US" smtClean="0"/>
              <a:pPr/>
              <a:t>10/27/2021</a:t>
            </a:fld>
            <a:endParaRPr lang="en-US"/>
          </a:p>
        </p:txBody>
      </p:sp>
      <p:sp>
        <p:nvSpPr>
          <p:cNvPr id="5" name="Footer Placeholder 4"/>
          <p:cNvSpPr>
            <a:spLocks noGrp="1"/>
          </p:cNvSpPr>
          <p:nvPr>
            <p:ph type="ftr" sz="quarter" idx="11"/>
          </p:nvPr>
        </p:nvSpPr>
        <p:spPr/>
        <p:txBody>
          <a:bodyPr/>
          <a:lstStyle/>
          <a:p>
            <a:r>
              <a:rPr lang="en-US" smtClean="0"/>
              <a:t>By Dr. Shrabanee Swagatika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EF0EB-9835-49E6-B9E1-9ADA9CDA3E8A}" type="datetime1">
              <a:rPr lang="en-US" smtClean="0"/>
              <a:pPr/>
              <a:t>10/27/2021</a:t>
            </a:fld>
            <a:endParaRPr lang="en-US"/>
          </a:p>
        </p:txBody>
      </p:sp>
      <p:sp>
        <p:nvSpPr>
          <p:cNvPr id="5" name="Footer Placeholder 4"/>
          <p:cNvSpPr>
            <a:spLocks noGrp="1"/>
          </p:cNvSpPr>
          <p:nvPr>
            <p:ph type="ftr" sz="quarter" idx="11"/>
          </p:nvPr>
        </p:nvSpPr>
        <p:spPr/>
        <p:txBody>
          <a:bodyPr/>
          <a:lstStyle/>
          <a:p>
            <a:r>
              <a:rPr lang="en-US" smtClean="0"/>
              <a:t>By Dr. Shrabanee Swagatika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D896B-2416-4D0A-8682-0DCD5ADB389D}" type="datetime1">
              <a:rPr lang="en-US" smtClean="0"/>
              <a:pPr/>
              <a:t>10/27/2021</a:t>
            </a:fld>
            <a:endParaRPr lang="en-US"/>
          </a:p>
        </p:txBody>
      </p:sp>
      <p:sp>
        <p:nvSpPr>
          <p:cNvPr id="5" name="Footer Placeholder 4"/>
          <p:cNvSpPr>
            <a:spLocks noGrp="1"/>
          </p:cNvSpPr>
          <p:nvPr>
            <p:ph type="ftr" sz="quarter" idx="11"/>
          </p:nvPr>
        </p:nvSpPr>
        <p:spPr/>
        <p:txBody>
          <a:bodyPr/>
          <a:lstStyle/>
          <a:p>
            <a:r>
              <a:rPr lang="en-US" smtClean="0"/>
              <a:t>By Dr. Shrabanee Swagatika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571EF-0FD1-450D-91E7-4409B8AF807F}" type="datetime1">
              <a:rPr lang="en-US" smtClean="0"/>
              <a:pPr/>
              <a:t>10/27/2021</a:t>
            </a:fld>
            <a:endParaRPr lang="en-US"/>
          </a:p>
        </p:txBody>
      </p:sp>
      <p:sp>
        <p:nvSpPr>
          <p:cNvPr id="5" name="Footer Placeholder 4"/>
          <p:cNvSpPr>
            <a:spLocks noGrp="1"/>
          </p:cNvSpPr>
          <p:nvPr>
            <p:ph type="ftr" sz="quarter" idx="11"/>
          </p:nvPr>
        </p:nvSpPr>
        <p:spPr/>
        <p:txBody>
          <a:bodyPr/>
          <a:lstStyle/>
          <a:p>
            <a:r>
              <a:rPr lang="en-US" smtClean="0"/>
              <a:t>By Dr. Shrabanee Swagatika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2A3D9-2288-4679-887F-C06E4D39790B}" type="datetime1">
              <a:rPr lang="en-US" smtClean="0"/>
              <a:pPr/>
              <a:t>10/27/2021</a:t>
            </a:fld>
            <a:endParaRPr lang="en-US"/>
          </a:p>
        </p:txBody>
      </p:sp>
      <p:sp>
        <p:nvSpPr>
          <p:cNvPr id="5" name="Footer Placeholder 4"/>
          <p:cNvSpPr>
            <a:spLocks noGrp="1"/>
          </p:cNvSpPr>
          <p:nvPr>
            <p:ph type="ftr" sz="quarter" idx="11"/>
          </p:nvPr>
        </p:nvSpPr>
        <p:spPr/>
        <p:txBody>
          <a:bodyPr/>
          <a:lstStyle/>
          <a:p>
            <a:r>
              <a:rPr lang="en-US" smtClean="0"/>
              <a:t>By Dr. Shrabanee Swagatika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FCA146-3790-4FFC-9CEA-EEA425DF8799}" type="datetime1">
              <a:rPr lang="en-US" smtClean="0"/>
              <a:pPr/>
              <a:t>10/27/2021</a:t>
            </a:fld>
            <a:endParaRPr lang="en-US"/>
          </a:p>
        </p:txBody>
      </p:sp>
      <p:sp>
        <p:nvSpPr>
          <p:cNvPr id="6" name="Footer Placeholder 5"/>
          <p:cNvSpPr>
            <a:spLocks noGrp="1"/>
          </p:cNvSpPr>
          <p:nvPr>
            <p:ph type="ftr" sz="quarter" idx="11"/>
          </p:nvPr>
        </p:nvSpPr>
        <p:spPr/>
        <p:txBody>
          <a:bodyPr/>
          <a:lstStyle/>
          <a:p>
            <a:r>
              <a:rPr lang="en-US" smtClean="0"/>
              <a:t>By Dr. Shrabanee Swagatika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8905D-D6B0-45DB-8E59-063ABD7611CD}" type="datetime1">
              <a:rPr lang="en-US" smtClean="0"/>
              <a:pPr/>
              <a:t>10/27/2021</a:t>
            </a:fld>
            <a:endParaRPr lang="en-US"/>
          </a:p>
        </p:txBody>
      </p:sp>
      <p:sp>
        <p:nvSpPr>
          <p:cNvPr id="8" name="Footer Placeholder 7"/>
          <p:cNvSpPr>
            <a:spLocks noGrp="1"/>
          </p:cNvSpPr>
          <p:nvPr>
            <p:ph type="ftr" sz="quarter" idx="11"/>
          </p:nvPr>
        </p:nvSpPr>
        <p:spPr/>
        <p:txBody>
          <a:bodyPr/>
          <a:lstStyle/>
          <a:p>
            <a:r>
              <a:rPr lang="en-US" smtClean="0"/>
              <a:t>By Dr. Shrabanee Swagatika</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C9894F-D6C6-4F6F-BB85-61E73B15F6CA}" type="datetime1">
              <a:rPr lang="en-US" smtClean="0"/>
              <a:pPr/>
              <a:t>10/27/2021</a:t>
            </a:fld>
            <a:endParaRPr lang="en-US"/>
          </a:p>
        </p:txBody>
      </p:sp>
      <p:sp>
        <p:nvSpPr>
          <p:cNvPr id="4" name="Footer Placeholder 3"/>
          <p:cNvSpPr>
            <a:spLocks noGrp="1"/>
          </p:cNvSpPr>
          <p:nvPr>
            <p:ph type="ftr" sz="quarter" idx="11"/>
          </p:nvPr>
        </p:nvSpPr>
        <p:spPr/>
        <p:txBody>
          <a:bodyPr/>
          <a:lstStyle/>
          <a:p>
            <a:r>
              <a:rPr lang="en-US" smtClean="0"/>
              <a:t>By Dr. Shrabanee Swagatika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792FA-E56A-4158-9F4B-22CEC2F55F52}" type="datetime1">
              <a:rPr lang="en-US" smtClean="0"/>
              <a:pPr/>
              <a:t>10/27/2021</a:t>
            </a:fld>
            <a:endParaRPr lang="en-US"/>
          </a:p>
        </p:txBody>
      </p:sp>
      <p:sp>
        <p:nvSpPr>
          <p:cNvPr id="3" name="Footer Placeholder 2"/>
          <p:cNvSpPr>
            <a:spLocks noGrp="1"/>
          </p:cNvSpPr>
          <p:nvPr>
            <p:ph type="ftr" sz="quarter" idx="11"/>
          </p:nvPr>
        </p:nvSpPr>
        <p:spPr/>
        <p:txBody>
          <a:bodyPr/>
          <a:lstStyle/>
          <a:p>
            <a:r>
              <a:rPr lang="en-US" smtClean="0"/>
              <a:t>By Dr. Shrabanee Swagatika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418A0E-8C52-49F1-9E4A-AF6D7BEDD578}" type="datetime1">
              <a:rPr lang="en-US" smtClean="0"/>
              <a:pPr/>
              <a:t>10/27/2021</a:t>
            </a:fld>
            <a:endParaRPr lang="en-US"/>
          </a:p>
        </p:txBody>
      </p:sp>
      <p:sp>
        <p:nvSpPr>
          <p:cNvPr id="6" name="Footer Placeholder 5"/>
          <p:cNvSpPr>
            <a:spLocks noGrp="1"/>
          </p:cNvSpPr>
          <p:nvPr>
            <p:ph type="ftr" sz="quarter" idx="11"/>
          </p:nvPr>
        </p:nvSpPr>
        <p:spPr/>
        <p:txBody>
          <a:bodyPr/>
          <a:lstStyle/>
          <a:p>
            <a:r>
              <a:rPr lang="en-US" smtClean="0"/>
              <a:t>By Dr. Shrabanee Swagatika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07A31E-BFA4-4EBF-802A-BC7FC1246EBC}" type="datetime1">
              <a:rPr lang="en-US" smtClean="0"/>
              <a:pPr/>
              <a:t>10/27/2021</a:t>
            </a:fld>
            <a:endParaRPr lang="en-US"/>
          </a:p>
        </p:txBody>
      </p:sp>
      <p:sp>
        <p:nvSpPr>
          <p:cNvPr id="6" name="Footer Placeholder 5"/>
          <p:cNvSpPr>
            <a:spLocks noGrp="1"/>
          </p:cNvSpPr>
          <p:nvPr>
            <p:ph type="ftr" sz="quarter" idx="11"/>
          </p:nvPr>
        </p:nvSpPr>
        <p:spPr/>
        <p:txBody>
          <a:bodyPr/>
          <a:lstStyle/>
          <a:p>
            <a:r>
              <a:rPr lang="en-US" smtClean="0"/>
              <a:t>By Dr. Shrabanee Swagatika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518C5-3217-4AC6-A3FF-DBD5D2FCF14E}" type="datetime1">
              <a:rPr lang="en-US" smtClean="0"/>
              <a:pPr/>
              <a:t>10/27/2021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Dr. Shrabanee Swagatika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endParaRPr lang="en-US" dirty="0"/>
          </a:p>
        </p:txBody>
      </p:sp>
      <p:sp>
        <p:nvSpPr>
          <p:cNvPr id="3" name="Subtitle 2"/>
          <p:cNvSpPr>
            <a:spLocks noGrp="1"/>
          </p:cNvSpPr>
          <p:nvPr>
            <p:ph type="subTitle" idx="1"/>
          </p:nvPr>
        </p:nvSpPr>
        <p:spPr>
          <a:xfrm>
            <a:off x="533400" y="4876800"/>
            <a:ext cx="8229600" cy="1143000"/>
          </a:xfrm>
        </p:spPr>
        <p:txBody>
          <a:bodyPr>
            <a:noAutofit/>
          </a:bodyPr>
          <a:lstStyle/>
          <a:p>
            <a:r>
              <a:rPr lang="en-US" sz="8000" b="1" dirty="0" smtClean="0"/>
              <a:t>Introduction</a:t>
            </a:r>
            <a:endParaRPr lang="en-US" sz="8000" b="1" dirty="0"/>
          </a:p>
        </p:txBody>
      </p:sp>
      <p:pic>
        <p:nvPicPr>
          <p:cNvPr id="4" name="Picture 2" descr="C:\Users\SnehalRaj\Desktop\New folder\Logo\enquiry.png"/>
          <p:cNvPicPr>
            <a:picLocks noChangeAspect="1" noChangeArrowheads="1"/>
          </p:cNvPicPr>
          <p:nvPr/>
        </p:nvPicPr>
        <p:blipFill>
          <a:blip r:embed="rId3"/>
          <a:srcRect/>
          <a:stretch>
            <a:fillRect/>
          </a:stretch>
        </p:blipFill>
        <p:spPr bwMode="auto">
          <a:xfrm>
            <a:off x="6019800" y="1447800"/>
            <a:ext cx="2390775" cy="2428875"/>
          </a:xfrm>
          <a:prstGeom prst="rect">
            <a:avLst/>
          </a:prstGeom>
          <a:noFill/>
        </p:spPr>
      </p:pic>
      <p:pic>
        <p:nvPicPr>
          <p:cNvPr id="3074" name="Picture 2" descr="C:\Users\Raj\Desktop\CloudComputing_Logo_300PX.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743200" y="3048000"/>
            <a:ext cx="3429000" cy="2286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By Dr. Shrabanee Swagatika</a:t>
            </a:r>
            <a:endParaRPr lang="en-US"/>
          </a:p>
        </p:txBody>
      </p:sp>
      <p:pic>
        <p:nvPicPr>
          <p:cNvPr id="6" name="Picture 2" descr="C:\Users\Raj\Desktop\saas-paas-iaas-techno-toon_thumb[24].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5000" y="381000"/>
            <a:ext cx="5105400" cy="556357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25B8BFB0-39C7-44A7-8568-E9CA83AFED37}" type="datetime1">
              <a:rPr lang="en-US" smtClean="0"/>
              <a:pPr/>
              <a:t>10/27/2021</a:t>
            </a:fld>
            <a:endParaRPr lang="en-US"/>
          </a:p>
        </p:txBody>
      </p:sp>
    </p:spTree>
    <p:extLst>
      <p:ext uri="{BB962C8B-B14F-4D97-AF65-F5344CB8AC3E}">
        <p14:creationId xmlns="" xmlns:p14="http://schemas.microsoft.com/office/powerpoint/2010/main" val="223215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SAAS PASS IAAS</a:t>
            </a:r>
            <a:endParaRPr lang="en-US" dirty="0"/>
          </a:p>
        </p:txBody>
      </p:sp>
      <p:sp>
        <p:nvSpPr>
          <p:cNvPr id="4" name="Footer Placeholder 3"/>
          <p:cNvSpPr>
            <a:spLocks noGrp="1"/>
          </p:cNvSpPr>
          <p:nvPr>
            <p:ph type="ftr" sz="quarter" idx="11"/>
          </p:nvPr>
        </p:nvSpPr>
        <p:spPr/>
        <p:txBody>
          <a:bodyPr/>
          <a:lstStyle/>
          <a:p>
            <a:r>
              <a:rPr lang="en-US" smtClean="0"/>
              <a:t>By Dr. Shrabanee Swagatika</a:t>
            </a:r>
            <a:endParaRPr lang="en-US"/>
          </a:p>
        </p:txBody>
      </p:sp>
      <p:graphicFrame>
        <p:nvGraphicFramePr>
          <p:cNvPr id="20" name="Content Placeholder 4"/>
          <p:cNvGraphicFramePr>
            <a:graphicFrameLocks noGrp="1"/>
          </p:cNvGraphicFramePr>
          <p:nvPr>
            <p:ph sz="quarter" idx="4294967295"/>
            <p:extLst>
              <p:ext uri="{D42A27DB-BD31-4B8C-83A1-F6EECF244321}">
                <p14:modId xmlns="" xmlns:p14="http://schemas.microsoft.com/office/powerpoint/2010/main" val="2796924337"/>
              </p:ext>
            </p:extLst>
          </p:nvPr>
        </p:nvGraphicFramePr>
        <p:xfrm>
          <a:off x="381000" y="1295400"/>
          <a:ext cx="5638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4" descr="http://t1.gstatic.com/images?q=tbn:ANd9GcSJcI4VUgh8hfdR8n82MqZzjuzz1ZkOASKKfsJEP4MDCc8QyHo4&amp;t=1"/>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5638800" y="3352800"/>
            <a:ext cx="1447800" cy="1222323"/>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6" descr="http://www.pcmonitor.com/sbs/images/keyboard_new.jpg"/>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638800" y="2228416"/>
            <a:ext cx="1281113" cy="104818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3" name="Straight Connector 22"/>
          <p:cNvCxnSpPr/>
          <p:nvPr/>
        </p:nvCxnSpPr>
        <p:spPr>
          <a:xfrm>
            <a:off x="5410200" y="3352800"/>
            <a:ext cx="3048000" cy="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448300" y="4495800"/>
            <a:ext cx="3048000" cy="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448300" y="5638800"/>
            <a:ext cx="3048000" cy="0"/>
          </a:xfrm>
          <a:prstGeom prst="line">
            <a:avLst/>
          </a:prstGeom>
          <a:ln w="12700">
            <a:prstDash val="sysDash"/>
          </a:ln>
        </p:spPr>
        <p:style>
          <a:lnRef idx="1">
            <a:schemeClr val="dk1"/>
          </a:lnRef>
          <a:fillRef idx="0">
            <a:schemeClr val="dk1"/>
          </a:fillRef>
          <a:effectRef idx="0">
            <a:schemeClr val="dk1"/>
          </a:effectRef>
          <a:fontRef idx="minor">
            <a:schemeClr val="tx1"/>
          </a:fontRef>
        </p:style>
      </p:cxnSp>
      <p:pic>
        <p:nvPicPr>
          <p:cNvPr id="26" name="Picture 2" descr="http://www.jtribe.com.au/wp-content/uploads/2011/04/app_developer.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638800" y="4495800"/>
            <a:ext cx="1181100" cy="1181100"/>
          </a:xfrm>
          <a:prstGeom prst="rect">
            <a:avLst/>
          </a:prstGeom>
          <a:noFill/>
          <a:extLst>
            <a:ext uri="{909E8E84-426E-40DD-AFC4-6F175D3DCCD1}">
              <a14:hiddenFill xmlns="" xmlns:a14="http://schemas.microsoft.com/office/drawing/2010/main">
                <a:solidFill>
                  <a:srgbClr val="FFFFFF"/>
                </a:solidFill>
              </a14:hiddenFill>
            </a:ext>
          </a:extLst>
        </p:spPr>
      </p:pic>
      <p:sp>
        <p:nvSpPr>
          <p:cNvPr id="27" name="TextBox 26"/>
          <p:cNvSpPr txBox="1"/>
          <p:nvPr/>
        </p:nvSpPr>
        <p:spPr>
          <a:xfrm>
            <a:off x="6934200" y="4763184"/>
            <a:ext cx="1676400" cy="646331"/>
          </a:xfrm>
          <a:prstGeom prst="rect">
            <a:avLst/>
          </a:prstGeom>
          <a:noFill/>
        </p:spPr>
        <p:txBody>
          <a:bodyPr wrap="square" rtlCol="0">
            <a:spAutoFit/>
          </a:bodyPr>
          <a:lstStyle/>
          <a:p>
            <a:r>
              <a:rPr lang="en-US" dirty="0" smtClean="0"/>
              <a:t>System Architecture</a:t>
            </a:r>
            <a:endParaRPr lang="en-US" dirty="0"/>
          </a:p>
        </p:txBody>
      </p:sp>
      <p:sp>
        <p:nvSpPr>
          <p:cNvPr id="28" name="TextBox 27"/>
          <p:cNvSpPr txBox="1"/>
          <p:nvPr/>
        </p:nvSpPr>
        <p:spPr>
          <a:xfrm>
            <a:off x="7086600" y="3640795"/>
            <a:ext cx="1752600" cy="646331"/>
          </a:xfrm>
          <a:prstGeom prst="rect">
            <a:avLst/>
          </a:prstGeom>
          <a:noFill/>
        </p:spPr>
        <p:txBody>
          <a:bodyPr wrap="square" rtlCol="0">
            <a:spAutoFit/>
          </a:bodyPr>
          <a:lstStyle/>
          <a:p>
            <a:r>
              <a:rPr lang="en-US" dirty="0" smtClean="0"/>
              <a:t>Software Development</a:t>
            </a:r>
            <a:endParaRPr lang="en-US" dirty="0"/>
          </a:p>
        </p:txBody>
      </p:sp>
      <p:sp>
        <p:nvSpPr>
          <p:cNvPr id="29" name="TextBox 28"/>
          <p:cNvSpPr txBox="1"/>
          <p:nvPr/>
        </p:nvSpPr>
        <p:spPr>
          <a:xfrm>
            <a:off x="7086600" y="2429342"/>
            <a:ext cx="1752600" cy="646331"/>
          </a:xfrm>
          <a:prstGeom prst="rect">
            <a:avLst/>
          </a:prstGeom>
          <a:noFill/>
        </p:spPr>
        <p:txBody>
          <a:bodyPr wrap="square" rtlCol="0">
            <a:spAutoFit/>
          </a:bodyPr>
          <a:lstStyle/>
          <a:p>
            <a:r>
              <a:rPr lang="en-US" dirty="0" smtClean="0"/>
              <a:t>End-user Utilization</a:t>
            </a:r>
            <a:endParaRPr lang="en-US" dirty="0"/>
          </a:p>
        </p:txBody>
      </p:sp>
      <p:cxnSp>
        <p:nvCxnSpPr>
          <p:cNvPr id="30" name="Straight Connector 29"/>
          <p:cNvCxnSpPr/>
          <p:nvPr/>
        </p:nvCxnSpPr>
        <p:spPr>
          <a:xfrm>
            <a:off x="2209800" y="2944127"/>
            <a:ext cx="1371600" cy="180073"/>
          </a:xfrm>
          <a:prstGeom prst="line">
            <a:avLst/>
          </a:prstGeom>
          <a:ln w="12700">
            <a:solidFill>
              <a:schemeClr val="bg1"/>
            </a:solidFill>
            <a:prstDash val="sysDash"/>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600200" y="4038600"/>
            <a:ext cx="2514600" cy="304800"/>
          </a:xfrm>
          <a:prstGeom prst="line">
            <a:avLst/>
          </a:prstGeom>
          <a:ln w="12700">
            <a:solidFill>
              <a:schemeClr val="bg1"/>
            </a:solidFill>
            <a:prstDash val="sysDash"/>
          </a:ln>
        </p:spPr>
        <p:style>
          <a:lnRef idx="1">
            <a:schemeClr val="dk1"/>
          </a:lnRef>
          <a:fillRef idx="0">
            <a:schemeClr val="dk1"/>
          </a:fillRef>
          <a:effectRef idx="0">
            <a:schemeClr val="dk1"/>
          </a:effectRef>
          <a:fontRef idx="minor">
            <a:schemeClr val="tx1"/>
          </a:fontRef>
        </p:style>
      </p:cxnSp>
      <p:sp>
        <p:nvSpPr>
          <p:cNvPr id="17" name="Date Placeholder 16"/>
          <p:cNvSpPr>
            <a:spLocks noGrp="1"/>
          </p:cNvSpPr>
          <p:nvPr>
            <p:ph type="dt" sz="half" idx="10"/>
          </p:nvPr>
        </p:nvSpPr>
        <p:spPr/>
        <p:txBody>
          <a:bodyPr/>
          <a:lstStyle/>
          <a:p>
            <a:fld id="{62EC13DF-9915-4532-97AF-4A2D285873A7}" type="datetime1">
              <a:rPr lang="en-US" smtClean="0"/>
              <a:pPr/>
              <a:t>10/27/2021</a:t>
            </a:fld>
            <a:endParaRPr lang="en-US"/>
          </a:p>
        </p:txBody>
      </p:sp>
    </p:spTree>
    <p:extLst>
      <p:ext uri="{BB962C8B-B14F-4D97-AF65-F5344CB8AC3E}">
        <p14:creationId xmlns="" xmlns:p14="http://schemas.microsoft.com/office/powerpoint/2010/main" val="103260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SAAS PASS IAAS</a:t>
            </a:r>
            <a:endParaRPr lang="en-US" dirty="0"/>
          </a:p>
        </p:txBody>
      </p:sp>
      <p:sp>
        <p:nvSpPr>
          <p:cNvPr id="4" name="Footer Placeholder 3"/>
          <p:cNvSpPr>
            <a:spLocks noGrp="1"/>
          </p:cNvSpPr>
          <p:nvPr>
            <p:ph type="ftr" sz="quarter" idx="11"/>
          </p:nvPr>
        </p:nvSpPr>
        <p:spPr/>
        <p:txBody>
          <a:bodyPr/>
          <a:lstStyle/>
          <a:p>
            <a:r>
              <a:rPr lang="en-US" smtClean="0"/>
              <a:t>By Dr. Shrabanee Swagatika</a:t>
            </a:r>
            <a:endParaRPr lang="en-US"/>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1206500"/>
            <a:ext cx="8153400" cy="519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FD4A8022-5AA1-4069-A7E3-02EB08EC99C0}" type="datetime1">
              <a:rPr lang="en-US" smtClean="0"/>
              <a:pPr/>
              <a:t>10/27/2021</a:t>
            </a:fld>
            <a:endParaRPr lang="en-US"/>
          </a:p>
        </p:txBody>
      </p:sp>
    </p:spTree>
    <p:extLst>
      <p:ext uri="{BB962C8B-B14F-4D97-AF65-F5344CB8AC3E}">
        <p14:creationId xmlns="" xmlns:p14="http://schemas.microsoft.com/office/powerpoint/2010/main" val="329881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Dr. Shrabanee Swagatika</a:t>
            </a:r>
            <a:endParaRPr lang="en-US"/>
          </a:p>
        </p:txBody>
      </p:sp>
      <p:pic>
        <p:nvPicPr>
          <p:cNvPr id="4098" name="Picture 2" descr="C:\Users\Raj\Desktop\IaaS_PaaS_Saa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6975" y="914400"/>
            <a:ext cx="8306025" cy="47244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32E04300-071A-4612-AD23-CBF04D9F4FE4}" type="datetime1">
              <a:rPr lang="en-US" smtClean="0"/>
              <a:pPr/>
              <a:t>10/27/2021</a:t>
            </a:fld>
            <a:endParaRPr lang="en-US"/>
          </a:p>
        </p:txBody>
      </p:sp>
    </p:spTree>
    <p:extLst>
      <p:ext uri="{BB962C8B-B14F-4D97-AF65-F5344CB8AC3E}">
        <p14:creationId xmlns="" xmlns:p14="http://schemas.microsoft.com/office/powerpoint/2010/main" val="95116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vendors</a:t>
            </a:r>
            <a:endParaRPr lang="en-US" dirty="0"/>
          </a:p>
        </p:txBody>
      </p:sp>
      <p:sp>
        <p:nvSpPr>
          <p:cNvPr id="4" name="Footer Placeholder 3"/>
          <p:cNvSpPr>
            <a:spLocks noGrp="1"/>
          </p:cNvSpPr>
          <p:nvPr>
            <p:ph type="ftr" sz="quarter" idx="11"/>
          </p:nvPr>
        </p:nvSpPr>
        <p:spPr/>
        <p:txBody>
          <a:bodyPr/>
          <a:lstStyle/>
          <a:p>
            <a:r>
              <a:rPr lang="en-US" smtClean="0"/>
              <a:t>By Dr. Shrabanee Swagatika</a:t>
            </a:r>
            <a:endParaRPr lang="en-US"/>
          </a:p>
        </p:txBody>
      </p:sp>
      <p:pic>
        <p:nvPicPr>
          <p:cNvPr id="6"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7200" y="1552575"/>
            <a:ext cx="8270143" cy="4391025"/>
          </a:xfrm>
          <a:prstGeom prst="rect">
            <a:avLst/>
          </a:prstGeom>
        </p:spPr>
      </p:pic>
      <p:sp>
        <p:nvSpPr>
          <p:cNvPr id="7" name="Date Placeholder 6"/>
          <p:cNvSpPr>
            <a:spLocks noGrp="1"/>
          </p:cNvSpPr>
          <p:nvPr>
            <p:ph type="dt" sz="half" idx="10"/>
          </p:nvPr>
        </p:nvSpPr>
        <p:spPr/>
        <p:txBody>
          <a:bodyPr/>
          <a:lstStyle/>
          <a:p>
            <a:fld id="{415ACC83-7F01-4197-BFA2-DDD948B49435}" type="datetime1">
              <a:rPr lang="en-US" smtClean="0"/>
              <a:pPr/>
              <a:t>10/27/2021</a:t>
            </a:fld>
            <a:endParaRPr lang="en-US"/>
          </a:p>
        </p:txBody>
      </p:sp>
    </p:spTree>
    <p:extLst>
      <p:ext uri="{BB962C8B-B14F-4D97-AF65-F5344CB8AC3E}">
        <p14:creationId xmlns="" xmlns:p14="http://schemas.microsoft.com/office/powerpoint/2010/main" val="123995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CC</a:t>
            </a:r>
            <a:endParaRPr lang="en-US" dirty="0"/>
          </a:p>
        </p:txBody>
      </p:sp>
      <p:sp>
        <p:nvSpPr>
          <p:cNvPr id="4" name="Footer Placeholder 3"/>
          <p:cNvSpPr>
            <a:spLocks noGrp="1"/>
          </p:cNvSpPr>
          <p:nvPr>
            <p:ph type="ftr" sz="quarter" idx="11"/>
          </p:nvPr>
        </p:nvSpPr>
        <p:spPr/>
        <p:txBody>
          <a:bodyPr/>
          <a:lstStyle/>
          <a:p>
            <a:r>
              <a:rPr lang="en-US" smtClean="0"/>
              <a:t>By Dr. Shrabanee Swagatika</a:t>
            </a:r>
            <a:endParaRPr lang="en-US"/>
          </a:p>
        </p:txBody>
      </p:sp>
      <p:sp>
        <p:nvSpPr>
          <p:cNvPr id="6" name="Slide Number Placeholder 2"/>
          <p:cNvSpPr txBox="1">
            <a:spLocks/>
          </p:cNvSpPr>
          <p:nvPr/>
        </p:nvSpPr>
        <p:spPr>
          <a:xfrm>
            <a:off x="7848600" y="6153001"/>
            <a:ext cx="533400" cy="2477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3B0068-2D60-402D-982B-D86AD631C97A}" type="slidenum">
              <a:rPr lang="en-US" smtClean="0"/>
              <a:pPr/>
              <a:t>15</a:t>
            </a:fld>
            <a:endParaRPr lang="en-US"/>
          </a:p>
        </p:txBody>
      </p:sp>
      <p:pic>
        <p:nvPicPr>
          <p:cNvPr id="8" name="Content Placeholder 5"/>
          <p:cNvPicPr>
            <a:picLocks noGrp="1" noChangeAspect="1"/>
          </p:cNvPicPr>
          <p:nvPr/>
        </p:nvPicPr>
        <p:blipFill>
          <a:blip r:embed="rId2">
            <a:extLst>
              <a:ext uri="{28A0092B-C50C-407E-A947-70E740481C1C}">
                <a14:useLocalDpi xmlns="" xmlns:a14="http://schemas.microsoft.com/office/drawing/2010/main" val="0"/>
              </a:ext>
            </a:extLst>
          </a:blip>
          <a:stretch>
            <a:fillRect/>
          </a:stretch>
        </p:blipFill>
        <p:spPr>
          <a:xfrm>
            <a:off x="728144" y="1279541"/>
            <a:ext cx="3174175" cy="1587088"/>
          </a:xfrm>
          <a:prstGeom prst="rect">
            <a:avLst/>
          </a:prstGeom>
        </p:spPr>
      </p:pic>
      <p:sp>
        <p:nvSpPr>
          <p:cNvPr id="9" name="TextBox 6"/>
          <p:cNvSpPr txBox="1"/>
          <p:nvPr/>
        </p:nvSpPr>
        <p:spPr>
          <a:xfrm>
            <a:off x="728144" y="2866629"/>
            <a:ext cx="3365024"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effectLst>
                  <a:outerShdw blurRad="38100" dist="38100" dir="2700000" algn="tl">
                    <a:srgbClr val="000000">
                      <a:alpha val="43137"/>
                    </a:srgbClr>
                  </a:outerShdw>
                </a:effectLst>
              </a:rPr>
              <a:t>Global Infrastructure Savings</a:t>
            </a:r>
            <a:endParaRPr lang="en-US"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956754" y="1239710"/>
            <a:ext cx="1626919" cy="1626919"/>
          </a:xfrm>
          <a:prstGeom prst="rect">
            <a:avLst/>
          </a:prstGeom>
        </p:spPr>
      </p:pic>
      <p:sp>
        <p:nvSpPr>
          <p:cNvPr id="11" name="TextBox 8"/>
          <p:cNvSpPr txBox="1"/>
          <p:nvPr/>
        </p:nvSpPr>
        <p:spPr>
          <a:xfrm>
            <a:off x="5124570" y="2866629"/>
            <a:ext cx="329128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effectLst>
                  <a:outerShdw blurRad="38100" dist="38100" dir="2700000" algn="tl">
                    <a:srgbClr val="000000">
                      <a:alpha val="43137"/>
                    </a:srgbClr>
                  </a:outerShdw>
                </a:effectLst>
              </a:rPr>
              <a:t>Smart Resource Provisioning</a:t>
            </a:r>
            <a:endParaRPr lang="en-US" dirty="0">
              <a:effectLst>
                <a:outerShdw blurRad="38100" dist="38100" dir="2700000" algn="tl">
                  <a:srgbClr val="000000">
                    <a:alpha val="43137"/>
                  </a:srgbClr>
                </a:outerShdw>
              </a:effectLst>
            </a:endParaRPr>
          </a:p>
        </p:txBody>
      </p:sp>
      <p:pic>
        <p:nvPicPr>
          <p:cNvPr id="12" name="Picture 1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225119" y="3235961"/>
            <a:ext cx="1896061" cy="1971903"/>
          </a:xfrm>
          <a:prstGeom prst="rect">
            <a:avLst/>
          </a:prstGeom>
        </p:spPr>
      </p:pic>
      <p:sp>
        <p:nvSpPr>
          <p:cNvPr id="13" name="TextBox 10"/>
          <p:cNvSpPr txBox="1"/>
          <p:nvPr/>
        </p:nvSpPr>
        <p:spPr>
          <a:xfrm>
            <a:off x="728144" y="5215885"/>
            <a:ext cx="237116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effectLst>
                  <a:outerShdw blurRad="38100" dist="38100" dir="2700000" algn="tl">
                    <a:srgbClr val="000000">
                      <a:alpha val="43137"/>
                    </a:srgbClr>
                  </a:outerShdw>
                </a:effectLst>
              </a:rPr>
              <a:t>Better Delivery Time</a:t>
            </a:r>
            <a:endParaRPr lang="en-US" dirty="0">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270787" y="3509643"/>
            <a:ext cx="2998849" cy="1706242"/>
          </a:xfrm>
          <a:prstGeom prst="rect">
            <a:avLst/>
          </a:prstGeom>
        </p:spPr>
      </p:pic>
      <p:sp>
        <p:nvSpPr>
          <p:cNvPr id="15" name="TextBox 12"/>
          <p:cNvSpPr txBox="1"/>
          <p:nvPr/>
        </p:nvSpPr>
        <p:spPr>
          <a:xfrm>
            <a:off x="5486045" y="5248958"/>
            <a:ext cx="256833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effectLst>
                  <a:outerShdw blurRad="38100" dist="38100" dir="2700000" algn="tl">
                    <a:srgbClr val="000000">
                      <a:alpha val="43137"/>
                    </a:srgbClr>
                  </a:outerShdw>
                </a:effectLst>
              </a:rPr>
              <a:t>Transparent Workflow</a:t>
            </a:r>
            <a:endParaRPr lang="en-US" dirty="0">
              <a:effectLst>
                <a:outerShdw blurRad="38100" dist="38100" dir="2700000" algn="tl">
                  <a:srgbClr val="000000">
                    <a:alpha val="43137"/>
                  </a:srgbClr>
                </a:outerShdw>
              </a:effectLst>
            </a:endParaRPr>
          </a:p>
        </p:txBody>
      </p:sp>
      <p:sp>
        <p:nvSpPr>
          <p:cNvPr id="16" name="Date Placeholder 15"/>
          <p:cNvSpPr>
            <a:spLocks noGrp="1"/>
          </p:cNvSpPr>
          <p:nvPr>
            <p:ph type="dt" sz="half" idx="10"/>
          </p:nvPr>
        </p:nvSpPr>
        <p:spPr/>
        <p:txBody>
          <a:bodyPr/>
          <a:lstStyle/>
          <a:p>
            <a:fld id="{4579C4DB-3A47-4D82-8C8C-E9E495494AEB}" type="datetime1">
              <a:rPr lang="en-US" smtClean="0"/>
              <a:pPr/>
              <a:t>10/27/2021</a:t>
            </a:fld>
            <a:endParaRPr lang="en-US"/>
          </a:p>
        </p:txBody>
      </p:sp>
    </p:spTree>
    <p:extLst>
      <p:ext uri="{BB962C8B-B14F-4D97-AF65-F5344CB8AC3E}">
        <p14:creationId xmlns="" xmlns:p14="http://schemas.microsoft.com/office/powerpoint/2010/main" val="134320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3352800" cy="1143000"/>
          </a:xfrm>
        </p:spPr>
        <p:txBody>
          <a:bodyPr/>
          <a:lstStyle/>
          <a:p>
            <a:r>
              <a:rPr lang="en-US" dirty="0" smtClean="0"/>
              <a:t>Thank You</a:t>
            </a:r>
            <a:endParaRPr lang="en-US" dirty="0"/>
          </a:p>
        </p:txBody>
      </p:sp>
      <p:sp>
        <p:nvSpPr>
          <p:cNvPr id="4" name="Footer Placeholder 3"/>
          <p:cNvSpPr>
            <a:spLocks noGrp="1"/>
          </p:cNvSpPr>
          <p:nvPr>
            <p:ph type="ftr" sz="quarter" idx="11"/>
          </p:nvPr>
        </p:nvSpPr>
        <p:spPr/>
        <p:txBody>
          <a:bodyPr/>
          <a:lstStyle/>
          <a:p>
            <a:r>
              <a:rPr lang="en-US" smtClean="0"/>
              <a:t>By Dr. Shrabanee Swagatika</a:t>
            </a:r>
            <a:endParaRPr lang="en-US"/>
          </a:p>
        </p:txBody>
      </p:sp>
      <p:pic>
        <p:nvPicPr>
          <p:cNvPr id="1026" name="Picture 2" descr="C:\Users\SnehalRaj\Desktop\New folder\Logo\Goofy_hq.png"/>
          <p:cNvPicPr>
            <a:picLocks noChangeAspect="1" noChangeArrowheads="1"/>
          </p:cNvPicPr>
          <p:nvPr/>
        </p:nvPicPr>
        <p:blipFill>
          <a:blip r:embed="rId2"/>
          <a:srcRect/>
          <a:stretch>
            <a:fillRect/>
          </a:stretch>
        </p:blipFill>
        <p:spPr bwMode="auto">
          <a:xfrm>
            <a:off x="4267200" y="762000"/>
            <a:ext cx="4408487" cy="4957789"/>
          </a:xfrm>
          <a:prstGeom prst="rect">
            <a:avLst/>
          </a:prstGeom>
          <a:noFill/>
        </p:spPr>
      </p:pic>
      <p:sp>
        <p:nvSpPr>
          <p:cNvPr id="6" name="Date Placeholder 5"/>
          <p:cNvSpPr>
            <a:spLocks noGrp="1"/>
          </p:cNvSpPr>
          <p:nvPr>
            <p:ph type="dt" sz="half" idx="10"/>
          </p:nvPr>
        </p:nvSpPr>
        <p:spPr/>
        <p:txBody>
          <a:bodyPr/>
          <a:lstStyle/>
          <a:p>
            <a:fld id="{B4A40A77-79C8-4817-B023-9FFE561D981C}" type="datetime1">
              <a:rPr lang="en-US" smtClean="0"/>
              <a:pPr/>
              <a:t>10/27/2021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Definition</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000" dirty="0"/>
              <a:t>Cloud computing is a model for enabling convenient, on-demand network access to a </a:t>
            </a:r>
            <a:r>
              <a:rPr lang="en-US" sz="2000" dirty="0" smtClean="0"/>
              <a:t>shared pool </a:t>
            </a:r>
            <a:r>
              <a:rPr lang="en-US" sz="2000" dirty="0"/>
              <a:t>of configurable computing resources (e.g., networks, servers, storage, applications, </a:t>
            </a:r>
            <a:r>
              <a:rPr lang="en-US" sz="2000" dirty="0" smtClean="0"/>
              <a:t>and services</a:t>
            </a:r>
            <a:r>
              <a:rPr lang="en-US" sz="2000" dirty="0"/>
              <a:t>) that can be rapidly provisioned and released with minimal management effort </a:t>
            </a:r>
            <a:r>
              <a:rPr lang="en-US" sz="2000" dirty="0" smtClean="0"/>
              <a:t>or service </a:t>
            </a:r>
            <a:r>
              <a:rPr lang="en-US" sz="2000" dirty="0"/>
              <a:t>provider interaction. </a:t>
            </a:r>
            <a:endParaRPr lang="en-US" sz="2000" dirty="0" smtClean="0"/>
          </a:p>
          <a:p>
            <a:pPr algn="just"/>
            <a:r>
              <a:rPr lang="en-US" sz="2000" dirty="0" smtClean="0"/>
              <a:t>This </a:t>
            </a:r>
            <a:r>
              <a:rPr lang="en-US" sz="2000" dirty="0"/>
              <a:t>cloud model promotes availability and is composed of </a:t>
            </a:r>
            <a:endParaRPr lang="en-US" sz="2000" dirty="0" smtClean="0"/>
          </a:p>
          <a:p>
            <a:pPr algn="just"/>
            <a:r>
              <a:rPr lang="en-US" sz="2000" b="1" dirty="0" smtClean="0"/>
              <a:t>Five</a:t>
            </a:r>
            <a:r>
              <a:rPr lang="en-US" sz="2000" dirty="0" smtClean="0"/>
              <a:t> essential </a:t>
            </a:r>
            <a:r>
              <a:rPr lang="en-US" sz="2000" dirty="0"/>
              <a:t>characteristics</a:t>
            </a:r>
            <a:r>
              <a:rPr lang="en-US" sz="2000" dirty="0" smtClean="0"/>
              <a:t>,</a:t>
            </a:r>
          </a:p>
          <a:p>
            <a:pPr algn="just"/>
            <a:r>
              <a:rPr lang="en-US" sz="2000" b="1" dirty="0" smtClean="0"/>
              <a:t>Three</a:t>
            </a:r>
            <a:r>
              <a:rPr lang="en-US" sz="2000" dirty="0" smtClean="0"/>
              <a:t> </a:t>
            </a:r>
            <a:r>
              <a:rPr lang="en-US" sz="2000" dirty="0"/>
              <a:t>service models, </a:t>
            </a:r>
            <a:r>
              <a:rPr lang="en-US" sz="2000" dirty="0" smtClean="0"/>
              <a:t>and</a:t>
            </a:r>
          </a:p>
          <a:p>
            <a:pPr algn="just"/>
            <a:r>
              <a:rPr lang="en-US" sz="2000" b="1" dirty="0" smtClean="0"/>
              <a:t>Four </a:t>
            </a:r>
            <a:r>
              <a:rPr lang="en-US" sz="2000" dirty="0" smtClean="0"/>
              <a:t>deployment </a:t>
            </a:r>
            <a:r>
              <a:rPr lang="en-US" sz="2000" dirty="0"/>
              <a:t>models.</a:t>
            </a:r>
          </a:p>
        </p:txBody>
      </p:sp>
      <p:sp>
        <p:nvSpPr>
          <p:cNvPr id="6" name="Date Placeholder 5"/>
          <p:cNvSpPr>
            <a:spLocks noGrp="1"/>
          </p:cNvSpPr>
          <p:nvPr>
            <p:ph type="dt" sz="half" idx="10"/>
          </p:nvPr>
        </p:nvSpPr>
        <p:spPr/>
        <p:txBody>
          <a:bodyPr/>
          <a:lstStyle/>
          <a:p>
            <a:fld id="{6C2ED08F-A855-4EAC-A8B1-7061798B326C}" type="datetime1">
              <a:rPr lang="en-US" smtClean="0"/>
              <a:pPr/>
              <a:t>10/27/2021</a:t>
            </a:fld>
            <a:endParaRPr lang="en-US"/>
          </a:p>
        </p:txBody>
      </p:sp>
      <p:sp>
        <p:nvSpPr>
          <p:cNvPr id="7" name="Footer Placeholder 6"/>
          <p:cNvSpPr>
            <a:spLocks noGrp="1"/>
          </p:cNvSpPr>
          <p:nvPr>
            <p:ph type="ftr" sz="quarter" idx="11"/>
          </p:nvPr>
        </p:nvSpPr>
        <p:spPr/>
        <p:txBody>
          <a:bodyPr/>
          <a:lstStyle/>
          <a:p>
            <a:r>
              <a:rPr lang="en-US" smtClean="0"/>
              <a:t>By Dr. Shrabanee Swagatika</a:t>
            </a:r>
            <a:endParaRPr lang="en-US"/>
          </a:p>
        </p:txBody>
      </p:sp>
    </p:spTree>
    <p:extLst>
      <p:ext uri="{BB962C8B-B14F-4D97-AF65-F5344CB8AC3E}">
        <p14:creationId xmlns="" xmlns:p14="http://schemas.microsoft.com/office/powerpoint/2010/main" val="356445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Characteristics:</a:t>
            </a:r>
          </a:p>
        </p:txBody>
      </p:sp>
      <p:sp>
        <p:nvSpPr>
          <p:cNvPr id="3" name="Content Placeholder 2"/>
          <p:cNvSpPr>
            <a:spLocks noGrp="1"/>
          </p:cNvSpPr>
          <p:nvPr>
            <p:ph idx="1"/>
          </p:nvPr>
        </p:nvSpPr>
        <p:spPr>
          <a:xfrm>
            <a:off x="228600" y="1371600"/>
            <a:ext cx="8610600" cy="4754563"/>
          </a:xfrm>
        </p:spPr>
        <p:txBody>
          <a:bodyPr>
            <a:noAutofit/>
          </a:bodyPr>
          <a:lstStyle/>
          <a:p>
            <a:pPr algn="just"/>
            <a:r>
              <a:rPr lang="en-US" sz="2000" b="1" dirty="0" smtClean="0"/>
              <a:t>On-demand </a:t>
            </a:r>
            <a:r>
              <a:rPr lang="en-US" sz="2000" b="1" dirty="0"/>
              <a:t>self-service. </a:t>
            </a:r>
            <a:r>
              <a:rPr lang="en-US" sz="2000" dirty="0"/>
              <a:t>A consumer can unilaterally provision computing capabilities, such as server time and network storage, as needed automatically without requiring human interaction with each service’s provider</a:t>
            </a:r>
            <a:r>
              <a:rPr lang="en-US" sz="2000" dirty="0" smtClean="0"/>
              <a:t>.</a:t>
            </a:r>
          </a:p>
          <a:p>
            <a:pPr algn="just"/>
            <a:r>
              <a:rPr lang="en-US" sz="2000" b="1" dirty="0" smtClean="0"/>
              <a:t> </a:t>
            </a:r>
            <a:r>
              <a:rPr lang="en-US" sz="2000" b="1" dirty="0"/>
              <a:t>Broad network access. </a:t>
            </a:r>
            <a:r>
              <a:rPr lang="en-US" sz="2000" dirty="0"/>
              <a:t>Capabilities are available over the network and accessed through standard mechanisms that promote use by heterogeneous thin or thick client platforms (e.g., mobile phones, laptops, and PDAs). </a:t>
            </a:r>
            <a:endParaRPr lang="en-US" sz="2000" dirty="0" smtClean="0"/>
          </a:p>
          <a:p>
            <a:pPr algn="just"/>
            <a:r>
              <a:rPr lang="en-US" sz="2000" b="1" dirty="0" smtClean="0"/>
              <a:t>Resource </a:t>
            </a:r>
            <a:r>
              <a:rPr lang="en-US" sz="2000" b="1" dirty="0"/>
              <a:t>pooling. </a:t>
            </a:r>
            <a:r>
              <a:rPr lang="en-US" sz="2000" dirty="0"/>
              <a:t>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network bandwidth, and virtual machines. </a:t>
            </a:r>
            <a:endParaRPr lang="en-US" sz="2000" dirty="0" smtClean="0"/>
          </a:p>
        </p:txBody>
      </p:sp>
      <p:sp>
        <p:nvSpPr>
          <p:cNvPr id="6" name="Date Placeholder 5"/>
          <p:cNvSpPr>
            <a:spLocks noGrp="1"/>
          </p:cNvSpPr>
          <p:nvPr>
            <p:ph type="dt" sz="half" idx="10"/>
          </p:nvPr>
        </p:nvSpPr>
        <p:spPr/>
        <p:txBody>
          <a:bodyPr/>
          <a:lstStyle/>
          <a:p>
            <a:fld id="{035C10F9-7A03-4CD6-9A86-39262F697F3B}" type="datetime1">
              <a:rPr lang="en-US" smtClean="0"/>
              <a:pPr/>
              <a:t>10/27/2021</a:t>
            </a:fld>
            <a:endParaRPr lang="en-US"/>
          </a:p>
        </p:txBody>
      </p:sp>
      <p:sp>
        <p:nvSpPr>
          <p:cNvPr id="7" name="Footer Placeholder 6"/>
          <p:cNvSpPr>
            <a:spLocks noGrp="1"/>
          </p:cNvSpPr>
          <p:nvPr>
            <p:ph type="ftr" sz="quarter" idx="11"/>
          </p:nvPr>
        </p:nvSpPr>
        <p:spPr/>
        <p:txBody>
          <a:bodyPr/>
          <a:lstStyle/>
          <a:p>
            <a:r>
              <a:rPr lang="en-US" smtClean="0"/>
              <a:t>By Dr. Shrabanee Swagatika</a:t>
            </a:r>
            <a:endParaRPr lang="en-US"/>
          </a:p>
        </p:txBody>
      </p:sp>
    </p:spTree>
    <p:extLst>
      <p:ext uri="{BB962C8B-B14F-4D97-AF65-F5344CB8AC3E}">
        <p14:creationId xmlns="" xmlns:p14="http://schemas.microsoft.com/office/powerpoint/2010/main" val="222511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Characteristics:</a:t>
            </a: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000" b="1" dirty="0" smtClean="0"/>
              <a:t>Rapid </a:t>
            </a:r>
            <a:r>
              <a:rPr lang="en-US" sz="2000" b="1" dirty="0"/>
              <a:t>elasticity. </a:t>
            </a:r>
            <a:r>
              <a:rPr lang="en-US" sz="2000" dirty="0"/>
              <a:t>Capabilities can be rapidly and elastically provisioned, in some cases automatically, to quickly scale out and rapidly released to quickly scale in. To the consumer, the capabilities available for provisioning often appear to be unlimited and can be purchased in any quantity at any time</a:t>
            </a:r>
            <a:r>
              <a:rPr lang="en-US" sz="2000" dirty="0" smtClean="0"/>
              <a:t>.</a:t>
            </a:r>
          </a:p>
          <a:p>
            <a:pPr algn="just"/>
            <a:r>
              <a:rPr lang="en-US" sz="2000" b="1" dirty="0" smtClean="0"/>
              <a:t> </a:t>
            </a:r>
            <a:r>
              <a:rPr lang="en-US" sz="2000" b="1" dirty="0"/>
              <a:t>Measured Service. </a:t>
            </a:r>
            <a:r>
              <a:rPr lang="en-US" sz="2000" dirty="0"/>
              <a:t>Cloud systems automatically control and optimize resource use by leveraging a metering capability at some level of abstraction appropriate to the type of service (e.g., storage, processing, bandwidth, and active user accounts). Resource usage can be monitored, controlled, and reported providing transparency for both the provider and consumer of the utilized service.</a:t>
            </a:r>
          </a:p>
        </p:txBody>
      </p:sp>
      <p:sp>
        <p:nvSpPr>
          <p:cNvPr id="6" name="Date Placeholder 5"/>
          <p:cNvSpPr>
            <a:spLocks noGrp="1"/>
          </p:cNvSpPr>
          <p:nvPr>
            <p:ph type="dt" sz="half" idx="10"/>
          </p:nvPr>
        </p:nvSpPr>
        <p:spPr/>
        <p:txBody>
          <a:bodyPr/>
          <a:lstStyle/>
          <a:p>
            <a:fld id="{2E8CFBC7-9501-4AB9-9050-4FD301B87504}" type="datetime1">
              <a:rPr lang="en-US" smtClean="0"/>
              <a:pPr/>
              <a:t>10/27/2021</a:t>
            </a:fld>
            <a:endParaRPr lang="en-US"/>
          </a:p>
        </p:txBody>
      </p:sp>
      <p:sp>
        <p:nvSpPr>
          <p:cNvPr id="7" name="Footer Placeholder 6"/>
          <p:cNvSpPr>
            <a:spLocks noGrp="1"/>
          </p:cNvSpPr>
          <p:nvPr>
            <p:ph type="ftr" sz="quarter" idx="11"/>
          </p:nvPr>
        </p:nvSpPr>
        <p:spPr/>
        <p:txBody>
          <a:bodyPr/>
          <a:lstStyle/>
          <a:p>
            <a:r>
              <a:rPr lang="en-US" smtClean="0"/>
              <a:t>By Dr. Shrabanee Swagatika</a:t>
            </a:r>
            <a:endParaRPr lang="en-US"/>
          </a:p>
        </p:txBody>
      </p:sp>
    </p:spTree>
    <p:extLst>
      <p:ext uri="{BB962C8B-B14F-4D97-AF65-F5344CB8AC3E}">
        <p14:creationId xmlns="" xmlns:p14="http://schemas.microsoft.com/office/powerpoint/2010/main" val="286379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Pros and Cons of Cloud Computing </a:t>
            </a:r>
          </a:p>
        </p:txBody>
      </p:sp>
      <p:sp>
        <p:nvSpPr>
          <p:cNvPr id="3" name="Content Placeholder 2"/>
          <p:cNvSpPr>
            <a:spLocks noGrp="1"/>
          </p:cNvSpPr>
          <p:nvPr>
            <p:ph idx="1"/>
          </p:nvPr>
        </p:nvSpPr>
        <p:spPr>
          <a:xfrm>
            <a:off x="457200" y="1371600"/>
            <a:ext cx="8229600" cy="4754563"/>
          </a:xfrm>
        </p:spPr>
        <p:txBody>
          <a:bodyPr>
            <a:noAutofit/>
          </a:bodyPr>
          <a:lstStyle/>
          <a:p>
            <a:r>
              <a:rPr lang="en-US" sz="2000" b="1" dirty="0">
                <a:solidFill>
                  <a:srgbClr val="FF0000"/>
                </a:solidFill>
              </a:rPr>
              <a:t>Pros of cloud computing:</a:t>
            </a:r>
          </a:p>
          <a:p>
            <a:r>
              <a:rPr lang="en-US" sz="2000" b="1" dirty="0" smtClean="0"/>
              <a:t>No </a:t>
            </a:r>
            <a:r>
              <a:rPr lang="en-US" sz="2000" b="1" dirty="0"/>
              <a:t>cost on </a:t>
            </a:r>
            <a:r>
              <a:rPr lang="en-US" sz="2000" b="1" dirty="0" smtClean="0"/>
              <a:t>infrastructure </a:t>
            </a:r>
          </a:p>
          <a:p>
            <a:r>
              <a:rPr lang="en-US" sz="2000" b="1" dirty="0" smtClean="0"/>
              <a:t>Minimum </a:t>
            </a:r>
            <a:r>
              <a:rPr lang="en-US" sz="2000" b="1" dirty="0"/>
              <a:t>management and </a:t>
            </a:r>
            <a:r>
              <a:rPr lang="en-US" sz="2000" b="1" dirty="0" smtClean="0"/>
              <a:t>cost (</a:t>
            </a:r>
            <a:r>
              <a:rPr lang="en-US" sz="2000" b="1" dirty="0"/>
              <a:t>Cost Saving)</a:t>
            </a:r>
            <a:endParaRPr lang="en-US" sz="2000" dirty="0"/>
          </a:p>
          <a:p>
            <a:r>
              <a:rPr lang="en-US" sz="2000" b="1" dirty="0" smtClean="0"/>
              <a:t>Forget </a:t>
            </a:r>
            <a:r>
              <a:rPr lang="en-US" sz="2000" b="1" dirty="0"/>
              <a:t>about administrative or management </a:t>
            </a:r>
            <a:r>
              <a:rPr lang="en-US" sz="2000" b="1" dirty="0" smtClean="0"/>
              <a:t>hassles</a:t>
            </a:r>
            <a:endParaRPr lang="en-US" sz="2000" dirty="0" smtClean="0"/>
          </a:p>
          <a:p>
            <a:r>
              <a:rPr lang="en-US" sz="2000" b="1" dirty="0" smtClean="0"/>
              <a:t>Accessibility </a:t>
            </a:r>
            <a:r>
              <a:rPr lang="en-US" sz="2000" b="1" dirty="0"/>
              <a:t>and pay per </a:t>
            </a:r>
            <a:r>
              <a:rPr lang="en-US" sz="2000" b="1" dirty="0" smtClean="0"/>
              <a:t>use</a:t>
            </a:r>
            <a:endParaRPr lang="en-US" sz="2000" dirty="0"/>
          </a:p>
          <a:p>
            <a:r>
              <a:rPr lang="en-US" sz="2000" b="1" dirty="0" smtClean="0"/>
              <a:t>Reliability</a:t>
            </a:r>
            <a:endParaRPr lang="en-US" sz="2000" dirty="0" smtClean="0"/>
          </a:p>
          <a:p>
            <a:r>
              <a:rPr lang="en-US" sz="2000" b="1" dirty="0" smtClean="0">
                <a:solidFill>
                  <a:srgbClr val="FF0000"/>
                </a:solidFill>
              </a:rPr>
              <a:t>Cons of cloud computing:</a:t>
            </a:r>
          </a:p>
          <a:p>
            <a:r>
              <a:rPr lang="en-US" sz="2000" b="1" dirty="0" smtClean="0"/>
              <a:t>Requires good speed internet with good bandwidth</a:t>
            </a:r>
            <a:endParaRPr lang="en-US" sz="2000" dirty="0" smtClean="0"/>
          </a:p>
          <a:p>
            <a:r>
              <a:rPr lang="en-US" sz="2000" b="1" dirty="0" smtClean="0"/>
              <a:t>Limited </a:t>
            </a:r>
            <a:r>
              <a:rPr lang="en-US" sz="2000" b="1" dirty="0"/>
              <a:t>control on </a:t>
            </a:r>
            <a:r>
              <a:rPr lang="en-US" sz="2000" b="1" dirty="0" smtClean="0"/>
              <a:t>infrastructure</a:t>
            </a:r>
            <a:endParaRPr lang="en-US" sz="2000" dirty="0" smtClean="0"/>
          </a:p>
          <a:p>
            <a:r>
              <a:rPr lang="en-US" sz="2000" b="1" dirty="0" smtClean="0"/>
              <a:t>Restricted </a:t>
            </a:r>
            <a:r>
              <a:rPr lang="en-US" sz="2000" b="1" dirty="0"/>
              <a:t>or limited </a:t>
            </a:r>
            <a:r>
              <a:rPr lang="en-US" sz="2000" b="1" dirty="0" smtClean="0"/>
              <a:t>flexibility</a:t>
            </a:r>
            <a:endParaRPr lang="en-US" sz="2000" dirty="0" smtClean="0"/>
          </a:p>
          <a:p>
            <a:r>
              <a:rPr lang="en-US" sz="2000" b="1" dirty="0" smtClean="0"/>
              <a:t>Ongoing costs</a:t>
            </a:r>
            <a:endParaRPr lang="en-US" sz="2000" dirty="0" smtClean="0"/>
          </a:p>
          <a:p>
            <a:r>
              <a:rPr lang="en-US" sz="2000" b="1" dirty="0" smtClean="0"/>
              <a:t>Security</a:t>
            </a:r>
            <a:endParaRPr lang="en-US" sz="2000" dirty="0"/>
          </a:p>
        </p:txBody>
      </p:sp>
      <p:sp>
        <p:nvSpPr>
          <p:cNvPr id="4" name="Footer Placeholder 3"/>
          <p:cNvSpPr>
            <a:spLocks noGrp="1"/>
          </p:cNvSpPr>
          <p:nvPr>
            <p:ph type="ftr" sz="quarter" idx="11"/>
          </p:nvPr>
        </p:nvSpPr>
        <p:spPr/>
        <p:txBody>
          <a:bodyPr/>
          <a:lstStyle/>
          <a:p>
            <a:r>
              <a:rPr lang="en-US" smtClean="0"/>
              <a:t>By Dr. Shrabanee Swagatika</a:t>
            </a:r>
            <a:endParaRPr lang="en-US"/>
          </a:p>
        </p:txBody>
      </p:sp>
      <p:sp>
        <p:nvSpPr>
          <p:cNvPr id="6" name="Date Placeholder 5"/>
          <p:cNvSpPr>
            <a:spLocks noGrp="1"/>
          </p:cNvSpPr>
          <p:nvPr>
            <p:ph type="dt" sz="half" idx="10"/>
          </p:nvPr>
        </p:nvSpPr>
        <p:spPr/>
        <p:txBody>
          <a:bodyPr/>
          <a:lstStyle/>
          <a:p>
            <a:fld id="{2BEFA865-FB6D-496C-9064-2055E9604A61}" type="datetime1">
              <a:rPr lang="en-US" smtClean="0"/>
              <a:pPr/>
              <a:t>10/27/2021</a:t>
            </a:fld>
            <a:endParaRPr lang="en-US"/>
          </a:p>
        </p:txBody>
      </p:sp>
    </p:spTree>
    <p:extLst>
      <p:ext uri="{BB962C8B-B14F-4D97-AF65-F5344CB8AC3E}">
        <p14:creationId xmlns="" xmlns:p14="http://schemas.microsoft.com/office/powerpoint/2010/main" val="280452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Service Models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1900" b="1" dirty="0">
                <a:solidFill>
                  <a:srgbClr val="FF0000"/>
                </a:solidFill>
              </a:rPr>
              <a:t>Cloud Software as a Service (</a:t>
            </a:r>
            <a:r>
              <a:rPr lang="en-US" sz="1900" b="1" dirty="0" err="1">
                <a:solidFill>
                  <a:srgbClr val="FF0000"/>
                </a:solidFill>
              </a:rPr>
              <a:t>SaaS</a:t>
            </a:r>
            <a:r>
              <a:rPr lang="en-US" sz="1900" b="1" dirty="0">
                <a:solidFill>
                  <a:srgbClr val="FF0000"/>
                </a:solidFill>
              </a:rPr>
              <a:t>). </a:t>
            </a:r>
            <a:endParaRPr lang="en-US" sz="1900" b="1" dirty="0" smtClean="0">
              <a:solidFill>
                <a:srgbClr val="FF0000"/>
              </a:solidFill>
            </a:endParaRPr>
          </a:p>
          <a:p>
            <a:pPr marL="0" indent="0" algn="just">
              <a:buNone/>
            </a:pPr>
            <a:r>
              <a:rPr lang="en-US" sz="1900" dirty="0" smtClean="0"/>
              <a:t>The </a:t>
            </a:r>
            <a:r>
              <a:rPr lang="en-US" sz="1900" dirty="0"/>
              <a:t>capability provided to the consumer is to use the provider’s applications running on a cloud infrastructure. The applications are accessible from various client devices through a thin client interface such as a web browser (e.g., web-based email). The consumer does not manage or control the underlying cloud infrastructure including network, servers, operating systems, storage, or even individual application capabilities, with the possible exception </a:t>
            </a:r>
            <a:r>
              <a:rPr lang="en-US" sz="1900" dirty="0" smtClean="0"/>
              <a:t>of </a:t>
            </a:r>
            <a:r>
              <a:rPr lang="en-US" sz="1900" dirty="0"/>
              <a:t>limited user-specific application configuration </a:t>
            </a:r>
            <a:r>
              <a:rPr lang="en-US" sz="1900" dirty="0" smtClean="0"/>
              <a:t>settings</a:t>
            </a:r>
          </a:p>
          <a:p>
            <a:pPr algn="just"/>
            <a:r>
              <a:rPr lang="en-US" sz="1900" b="1" dirty="0">
                <a:solidFill>
                  <a:srgbClr val="FF0000"/>
                </a:solidFill>
              </a:rPr>
              <a:t>Cloud Platform as a Service (</a:t>
            </a:r>
            <a:r>
              <a:rPr lang="en-US" sz="1900" b="1" dirty="0" err="1">
                <a:solidFill>
                  <a:srgbClr val="FF0000"/>
                </a:solidFill>
              </a:rPr>
              <a:t>PaaS</a:t>
            </a:r>
            <a:r>
              <a:rPr lang="en-US" sz="1900" b="1" dirty="0">
                <a:solidFill>
                  <a:srgbClr val="FF0000"/>
                </a:solidFill>
              </a:rPr>
              <a:t>). </a:t>
            </a:r>
            <a:endParaRPr lang="en-US" sz="1900" b="1" dirty="0" smtClean="0">
              <a:solidFill>
                <a:srgbClr val="FF0000"/>
              </a:solidFill>
            </a:endParaRPr>
          </a:p>
          <a:p>
            <a:pPr marL="0" indent="0" algn="just">
              <a:buNone/>
            </a:pPr>
            <a:r>
              <a:rPr lang="en-US" sz="1900" dirty="0" smtClean="0"/>
              <a:t>The </a:t>
            </a:r>
            <a:r>
              <a:rPr lang="en-US" sz="1900" dirty="0"/>
              <a:t>capability provided to the consumer is to deploy onto the cloud infrastructure consumer-created or acquired applications created using programming languages and tools supported by the provider. The consumer does not manage or control the underlying cloud infrastructure including network, servers, operating systems, or storage, but has control over the deployed applications and possibly application hosting environment configurations.</a:t>
            </a:r>
          </a:p>
        </p:txBody>
      </p:sp>
      <p:sp>
        <p:nvSpPr>
          <p:cNvPr id="4" name="Footer Placeholder 3"/>
          <p:cNvSpPr>
            <a:spLocks noGrp="1"/>
          </p:cNvSpPr>
          <p:nvPr>
            <p:ph type="ftr" sz="quarter" idx="11"/>
          </p:nvPr>
        </p:nvSpPr>
        <p:spPr/>
        <p:txBody>
          <a:bodyPr/>
          <a:lstStyle/>
          <a:p>
            <a:r>
              <a:rPr lang="en-US" smtClean="0"/>
              <a:t>By Dr. Shrabanee Swagatika</a:t>
            </a:r>
            <a:endParaRPr lang="en-US"/>
          </a:p>
        </p:txBody>
      </p:sp>
      <p:sp>
        <p:nvSpPr>
          <p:cNvPr id="6" name="Date Placeholder 5"/>
          <p:cNvSpPr>
            <a:spLocks noGrp="1"/>
          </p:cNvSpPr>
          <p:nvPr>
            <p:ph type="dt" sz="half" idx="10"/>
          </p:nvPr>
        </p:nvSpPr>
        <p:spPr/>
        <p:txBody>
          <a:bodyPr/>
          <a:lstStyle/>
          <a:p>
            <a:fld id="{2768D8F7-E5F0-4E8D-BD4E-F2F92E08F0E3}" type="datetime1">
              <a:rPr lang="en-US" smtClean="0"/>
              <a:pPr/>
              <a:t>10/27/2021</a:t>
            </a:fld>
            <a:endParaRPr lang="en-US"/>
          </a:p>
        </p:txBody>
      </p:sp>
    </p:spTree>
    <p:extLst>
      <p:ext uri="{BB962C8B-B14F-4D97-AF65-F5344CB8AC3E}">
        <p14:creationId xmlns="" xmlns:p14="http://schemas.microsoft.com/office/powerpoint/2010/main" val="343883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Service Models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1900" b="1" dirty="0">
                <a:solidFill>
                  <a:srgbClr val="FF0000"/>
                </a:solidFill>
              </a:rPr>
              <a:t>Cloud Infrastructure as a Service (</a:t>
            </a:r>
            <a:r>
              <a:rPr lang="en-US" sz="1900" b="1" dirty="0" err="1">
                <a:solidFill>
                  <a:srgbClr val="FF0000"/>
                </a:solidFill>
              </a:rPr>
              <a:t>IaaS</a:t>
            </a:r>
            <a:r>
              <a:rPr lang="en-US" sz="1900" b="1" dirty="0">
                <a:solidFill>
                  <a:srgbClr val="FF0000"/>
                </a:solidFill>
              </a:rPr>
              <a:t>). </a:t>
            </a:r>
            <a:endParaRPr lang="en-US" sz="1900" b="1" dirty="0" smtClean="0">
              <a:solidFill>
                <a:srgbClr val="FF0000"/>
              </a:solidFill>
            </a:endParaRPr>
          </a:p>
          <a:p>
            <a:pPr marL="0" indent="0" algn="just">
              <a:buNone/>
            </a:pPr>
            <a:r>
              <a:rPr lang="en-US" sz="1900" dirty="0" smtClean="0"/>
              <a:t>The </a:t>
            </a:r>
            <a:r>
              <a:rPr lang="en-US" sz="1900" dirty="0"/>
              <a:t>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limited control of select networking components (e.g., host firewalls).</a:t>
            </a:r>
          </a:p>
        </p:txBody>
      </p:sp>
      <p:sp>
        <p:nvSpPr>
          <p:cNvPr id="4" name="Footer Placeholder 3"/>
          <p:cNvSpPr>
            <a:spLocks noGrp="1"/>
          </p:cNvSpPr>
          <p:nvPr>
            <p:ph type="ftr" sz="quarter" idx="11"/>
          </p:nvPr>
        </p:nvSpPr>
        <p:spPr/>
        <p:txBody>
          <a:bodyPr/>
          <a:lstStyle/>
          <a:p>
            <a:r>
              <a:rPr lang="en-US" smtClean="0"/>
              <a:t>By Dr. Shrabanee Swagatika</a:t>
            </a:r>
            <a:endParaRPr lang="en-US"/>
          </a:p>
        </p:txBody>
      </p:sp>
      <p:sp>
        <p:nvSpPr>
          <p:cNvPr id="6" name="Date Placeholder 5"/>
          <p:cNvSpPr>
            <a:spLocks noGrp="1"/>
          </p:cNvSpPr>
          <p:nvPr>
            <p:ph type="dt" sz="half" idx="10"/>
          </p:nvPr>
        </p:nvSpPr>
        <p:spPr/>
        <p:txBody>
          <a:bodyPr/>
          <a:lstStyle/>
          <a:p>
            <a:fld id="{3FCB3179-2E3F-421C-BCF3-042EA7C53DBB}" type="datetime1">
              <a:rPr lang="en-US" smtClean="0"/>
              <a:pPr/>
              <a:t>10/27/2021</a:t>
            </a:fld>
            <a:endParaRPr lang="en-US"/>
          </a:p>
        </p:txBody>
      </p:sp>
    </p:spTree>
    <p:extLst>
      <p:ext uri="{BB962C8B-B14F-4D97-AF65-F5344CB8AC3E}">
        <p14:creationId xmlns="" xmlns:p14="http://schemas.microsoft.com/office/powerpoint/2010/main" val="329085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Deployment </a:t>
            </a:r>
            <a:r>
              <a:rPr lang="en-US" dirty="0" smtClean="0"/>
              <a:t>Models (Cloud Types)</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800" b="1" dirty="0"/>
              <a:t>Private </a:t>
            </a:r>
            <a:r>
              <a:rPr lang="en-US" sz="1800" b="1" dirty="0" smtClean="0"/>
              <a:t>cloud.</a:t>
            </a:r>
          </a:p>
          <a:p>
            <a:pPr marL="0" indent="0" algn="just">
              <a:buNone/>
            </a:pPr>
            <a:r>
              <a:rPr lang="en-US" sz="1800" dirty="0" smtClean="0"/>
              <a:t>The </a:t>
            </a:r>
            <a:r>
              <a:rPr lang="en-US" sz="1800" dirty="0"/>
              <a:t>cloud infrastructure is operated solely for an organization. It may be managed by the organization or a third party and may exist on premise or off </a:t>
            </a:r>
            <a:r>
              <a:rPr lang="en-US" sz="1800" dirty="0" smtClean="0"/>
              <a:t>premise.</a:t>
            </a:r>
          </a:p>
          <a:p>
            <a:pPr algn="just"/>
            <a:r>
              <a:rPr lang="en-US" sz="1800" b="1" dirty="0" smtClean="0"/>
              <a:t>Public cloud.</a:t>
            </a:r>
          </a:p>
          <a:p>
            <a:pPr marL="0" indent="0" algn="just">
              <a:buNone/>
            </a:pPr>
            <a:r>
              <a:rPr lang="en-US" sz="1800" dirty="0" smtClean="0"/>
              <a:t>The </a:t>
            </a:r>
            <a:r>
              <a:rPr lang="en-US" sz="1800" dirty="0"/>
              <a:t>cloud infrastructure is made available to the general public or a large industry group and is owned by an organization selling cloud </a:t>
            </a:r>
            <a:r>
              <a:rPr lang="en-US" sz="1800" dirty="0" smtClean="0"/>
              <a:t>services.</a:t>
            </a:r>
          </a:p>
          <a:p>
            <a:pPr algn="just"/>
            <a:r>
              <a:rPr lang="en-US" sz="1800" b="1" dirty="0" smtClean="0"/>
              <a:t>Hybrid </a:t>
            </a:r>
            <a:r>
              <a:rPr lang="en-US" sz="1800" b="1" dirty="0"/>
              <a:t>cloud. </a:t>
            </a:r>
            <a:endParaRPr lang="en-US" sz="1800" b="1" dirty="0" smtClean="0"/>
          </a:p>
          <a:p>
            <a:pPr marL="0" indent="0" algn="just">
              <a:buNone/>
            </a:pPr>
            <a:r>
              <a:rPr lang="en-US" sz="1800" dirty="0" smtClean="0"/>
              <a:t>The </a:t>
            </a:r>
            <a:r>
              <a:rPr lang="en-US" sz="1800" dirty="0"/>
              <a:t>cloud infrastructure is a composition of two or more clouds (private, community, or public) that remain unique entities but are bound together by standardized or proprietary technology that enables data and application portability (e.g., cloud </a:t>
            </a:r>
            <a:r>
              <a:rPr lang="en-US" sz="1800" dirty="0" smtClean="0"/>
              <a:t>burstin</a:t>
            </a:r>
            <a:r>
              <a:rPr lang="en-US" sz="1800" dirty="0"/>
              <a:t>g for load-balancing between clouds).</a:t>
            </a:r>
          </a:p>
          <a:p>
            <a:pPr algn="just"/>
            <a:r>
              <a:rPr lang="en-US" sz="1800" b="1" dirty="0" smtClean="0">
                <a:solidFill>
                  <a:srgbClr val="FF0000"/>
                </a:solidFill>
              </a:rPr>
              <a:t>Community </a:t>
            </a:r>
            <a:r>
              <a:rPr lang="en-US" sz="1800" b="1" dirty="0">
                <a:solidFill>
                  <a:srgbClr val="FF0000"/>
                </a:solidFill>
              </a:rPr>
              <a:t>cloud. </a:t>
            </a:r>
          </a:p>
          <a:p>
            <a:pPr marL="0" indent="0" algn="just">
              <a:buNone/>
            </a:pPr>
            <a:r>
              <a:rPr lang="en-US" sz="1800" dirty="0"/>
              <a:t>The cloud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r>
              <a:rPr lang="en-US" sz="1800" dirty="0" smtClean="0"/>
              <a:t>.</a:t>
            </a:r>
            <a:endParaRPr lang="en-US" sz="1800" dirty="0"/>
          </a:p>
        </p:txBody>
      </p:sp>
      <p:sp>
        <p:nvSpPr>
          <p:cNvPr id="4" name="Footer Placeholder 3"/>
          <p:cNvSpPr>
            <a:spLocks noGrp="1"/>
          </p:cNvSpPr>
          <p:nvPr>
            <p:ph type="ftr" sz="quarter" idx="11"/>
          </p:nvPr>
        </p:nvSpPr>
        <p:spPr/>
        <p:txBody>
          <a:bodyPr/>
          <a:lstStyle/>
          <a:p>
            <a:r>
              <a:rPr lang="en-US" smtClean="0"/>
              <a:t>By Dr. Shrabanee Swagatika</a:t>
            </a:r>
            <a:endParaRPr lang="en-US"/>
          </a:p>
        </p:txBody>
      </p:sp>
      <p:sp>
        <p:nvSpPr>
          <p:cNvPr id="6" name="Date Placeholder 5"/>
          <p:cNvSpPr>
            <a:spLocks noGrp="1"/>
          </p:cNvSpPr>
          <p:nvPr>
            <p:ph type="dt" sz="half" idx="10"/>
          </p:nvPr>
        </p:nvSpPr>
        <p:spPr/>
        <p:txBody>
          <a:bodyPr/>
          <a:lstStyle/>
          <a:p>
            <a:fld id="{0CA007B8-3D9F-4B9C-A381-DFBB1308F583}" type="datetime1">
              <a:rPr lang="en-US" smtClean="0"/>
              <a:pPr/>
              <a:t>10/27/2021</a:t>
            </a:fld>
            <a:endParaRPr lang="en-US"/>
          </a:p>
        </p:txBody>
      </p:sp>
    </p:spTree>
    <p:extLst>
      <p:ext uri="{BB962C8B-B14F-4D97-AF65-F5344CB8AC3E}">
        <p14:creationId xmlns="" xmlns:p14="http://schemas.microsoft.com/office/powerpoint/2010/main" val="111953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Deployment </a:t>
            </a:r>
            <a:r>
              <a:rPr lang="en-US" dirty="0" smtClean="0"/>
              <a:t>Models (Cloud Types)</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800" b="1" dirty="0"/>
              <a:t>Private </a:t>
            </a:r>
            <a:r>
              <a:rPr lang="en-US" sz="1800" b="1" dirty="0" smtClean="0"/>
              <a:t>cloud.</a:t>
            </a:r>
          </a:p>
          <a:p>
            <a:pPr marL="0" indent="0" algn="just">
              <a:buNone/>
            </a:pPr>
            <a:r>
              <a:rPr lang="en-US" sz="1800" dirty="0" smtClean="0"/>
              <a:t>The </a:t>
            </a:r>
            <a:r>
              <a:rPr lang="en-US" sz="1800" dirty="0"/>
              <a:t>cloud infrastructure is operated solely for an organization. It may be managed by the organization or a third party and may exist on premise or off </a:t>
            </a:r>
            <a:r>
              <a:rPr lang="en-US" sz="1800" dirty="0" smtClean="0"/>
              <a:t>premise.</a:t>
            </a:r>
          </a:p>
          <a:p>
            <a:pPr algn="just"/>
            <a:r>
              <a:rPr lang="en-US" sz="1800" b="1" dirty="0" smtClean="0"/>
              <a:t>Public cloud.</a:t>
            </a:r>
          </a:p>
          <a:p>
            <a:pPr marL="0" indent="0" algn="just">
              <a:buNone/>
            </a:pPr>
            <a:r>
              <a:rPr lang="en-US" sz="1800" dirty="0" smtClean="0"/>
              <a:t>The </a:t>
            </a:r>
            <a:r>
              <a:rPr lang="en-US" sz="1800" dirty="0"/>
              <a:t>cloud infrastructure is made available to the general public or a large industry group and is owned by an organization selling cloud </a:t>
            </a:r>
            <a:r>
              <a:rPr lang="en-US" sz="1800" dirty="0" smtClean="0"/>
              <a:t>services.</a:t>
            </a:r>
          </a:p>
          <a:p>
            <a:pPr algn="just"/>
            <a:r>
              <a:rPr lang="en-US" sz="1800" b="1" dirty="0" smtClean="0"/>
              <a:t>Hybrid </a:t>
            </a:r>
            <a:r>
              <a:rPr lang="en-US" sz="1800" b="1" dirty="0"/>
              <a:t>cloud. </a:t>
            </a:r>
            <a:endParaRPr lang="en-US" sz="1800" b="1" dirty="0" smtClean="0"/>
          </a:p>
          <a:p>
            <a:pPr marL="0" indent="0" algn="just">
              <a:buNone/>
            </a:pPr>
            <a:r>
              <a:rPr lang="en-US" sz="1800" dirty="0" smtClean="0"/>
              <a:t>The </a:t>
            </a:r>
            <a:r>
              <a:rPr lang="en-US" sz="1800" dirty="0"/>
              <a:t>cloud infrastructure is a composition of two or more clouds (private, community, or public) that remain unique entities but are bound together by standardized or proprietary technology that enables data and application portability (e.g., cloud </a:t>
            </a:r>
            <a:r>
              <a:rPr lang="en-US" sz="1800" dirty="0" smtClean="0"/>
              <a:t>burstin</a:t>
            </a:r>
            <a:r>
              <a:rPr lang="en-US" sz="1800" dirty="0"/>
              <a:t>g for load-balancing between clouds).</a:t>
            </a:r>
          </a:p>
          <a:p>
            <a:pPr algn="just"/>
            <a:r>
              <a:rPr lang="en-US" sz="1800" b="1" dirty="0" smtClean="0">
                <a:solidFill>
                  <a:srgbClr val="FF0000"/>
                </a:solidFill>
              </a:rPr>
              <a:t>Community </a:t>
            </a:r>
            <a:r>
              <a:rPr lang="en-US" sz="1800" b="1" dirty="0">
                <a:solidFill>
                  <a:srgbClr val="FF0000"/>
                </a:solidFill>
              </a:rPr>
              <a:t>cloud. </a:t>
            </a:r>
          </a:p>
          <a:p>
            <a:pPr marL="0" indent="0" algn="just">
              <a:buNone/>
            </a:pPr>
            <a:r>
              <a:rPr lang="en-US" sz="1800" dirty="0"/>
              <a:t>The cloud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r>
              <a:rPr lang="en-US" sz="1800" dirty="0" smtClean="0"/>
              <a:t>.</a:t>
            </a:r>
            <a:endParaRPr lang="en-US" sz="1800" dirty="0"/>
          </a:p>
        </p:txBody>
      </p:sp>
      <p:sp>
        <p:nvSpPr>
          <p:cNvPr id="4" name="Footer Placeholder 3"/>
          <p:cNvSpPr>
            <a:spLocks noGrp="1"/>
          </p:cNvSpPr>
          <p:nvPr>
            <p:ph type="ftr" sz="quarter" idx="11"/>
          </p:nvPr>
        </p:nvSpPr>
        <p:spPr/>
        <p:txBody>
          <a:bodyPr/>
          <a:lstStyle/>
          <a:p>
            <a:r>
              <a:rPr lang="en-US" smtClean="0"/>
              <a:t>By Dr. Shrabanee Swagatika</a:t>
            </a:r>
            <a:endParaRPr lang="en-US"/>
          </a:p>
        </p:txBody>
      </p:sp>
      <p:sp>
        <p:nvSpPr>
          <p:cNvPr id="6" name="Date Placeholder 5"/>
          <p:cNvSpPr>
            <a:spLocks noGrp="1"/>
          </p:cNvSpPr>
          <p:nvPr>
            <p:ph type="dt" sz="half" idx="10"/>
          </p:nvPr>
        </p:nvSpPr>
        <p:spPr/>
        <p:txBody>
          <a:bodyPr/>
          <a:lstStyle/>
          <a:p>
            <a:fld id="{BAAE25BE-BB6F-44B5-8678-B0BE7F64F4B8}" type="datetime1">
              <a:rPr lang="en-US" smtClean="0"/>
              <a:pPr/>
              <a:t>10/27/2021</a:t>
            </a:fld>
            <a:endParaRPr lang="en-US"/>
          </a:p>
        </p:txBody>
      </p:sp>
    </p:spTree>
    <p:extLst>
      <p:ext uri="{BB962C8B-B14F-4D97-AF65-F5344CB8AC3E}">
        <p14:creationId xmlns="" xmlns:p14="http://schemas.microsoft.com/office/powerpoint/2010/main" val="1584922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1288</TotalTime>
  <Words>1151</Words>
  <Application>Microsoft Office PowerPoint</Application>
  <PresentationFormat>On-screen Show (4:3)</PresentationFormat>
  <Paragraphs>101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Chapter 1</vt:lpstr>
      <vt:lpstr>Cloud Computing Definition</vt:lpstr>
      <vt:lpstr>Essential Characteristics:</vt:lpstr>
      <vt:lpstr>Essential Characteristics:</vt:lpstr>
      <vt:lpstr>The Pros and Cons of Cloud Computing </vt:lpstr>
      <vt:lpstr>Cloud Service Models</vt:lpstr>
      <vt:lpstr>Cloud Service Models</vt:lpstr>
      <vt:lpstr>Deployment Models (Cloud Types)</vt:lpstr>
      <vt:lpstr>Deployment Models (Cloud Types)</vt:lpstr>
      <vt:lpstr>Slide 10</vt:lpstr>
      <vt:lpstr>Comparison of SAAS PASS IAAS</vt:lpstr>
      <vt:lpstr>Comparison of SAAS PASS IAAS</vt:lpstr>
      <vt:lpstr>Slide 13</vt:lpstr>
      <vt:lpstr>Example of vendors</vt:lpstr>
      <vt:lpstr>Benefits of CC</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Snehal Raj</dc:creator>
  <cp:lastModifiedBy>DELL</cp:lastModifiedBy>
  <cp:revision>90</cp:revision>
  <dcterms:created xsi:type="dcterms:W3CDTF">2006-08-16T00:00:00Z</dcterms:created>
  <dcterms:modified xsi:type="dcterms:W3CDTF">2021-10-27T04:57:30Z</dcterms:modified>
</cp:coreProperties>
</file>