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wdp" ContentType="image/vnd.ms-photo"/>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0" r:id="rId4"/>
  </p:sldMasterIdLst>
  <p:notesMasterIdLst>
    <p:notesMasterId r:id="rId30"/>
  </p:notesMasterIdLst>
  <p:sldIdLst>
    <p:sldId id="1019" r:id="rId5"/>
    <p:sldId id="2092" r:id="rId6"/>
    <p:sldId id="1395" r:id="rId7"/>
    <p:sldId id="2093" r:id="rId8"/>
    <p:sldId id="2097" r:id="rId9"/>
    <p:sldId id="2095" r:id="rId10"/>
    <p:sldId id="2098" r:id="rId11"/>
    <p:sldId id="2099" r:id="rId12"/>
    <p:sldId id="2101" r:id="rId13"/>
    <p:sldId id="2102" r:id="rId14"/>
    <p:sldId id="2103" r:id="rId15"/>
    <p:sldId id="2104" r:id="rId16"/>
    <p:sldId id="2105" r:id="rId17"/>
    <p:sldId id="2079" r:id="rId18"/>
    <p:sldId id="2112" r:id="rId19"/>
    <p:sldId id="2107" r:id="rId20"/>
    <p:sldId id="2106" r:id="rId21"/>
    <p:sldId id="2113" r:id="rId22"/>
    <p:sldId id="2114" r:id="rId23"/>
    <p:sldId id="2116" r:id="rId24"/>
    <p:sldId id="2118" r:id="rId25"/>
    <p:sldId id="2117" r:id="rId26"/>
    <p:sldId id="2119" r:id="rId27"/>
    <p:sldId id="2120" r:id="rId28"/>
    <p:sldId id="2073" r:id="rId29"/>
  </p:sldIdLst>
  <p:sldSz cx="9906000" cy="6858000" type="A4"/>
  <p:notesSz cx="6807200" cy="9939338"/>
  <p:custDataLst>
    <p:tags r:id="rId31"/>
  </p:custDataLst>
  <p:defaultTextStyle>
    <a:defPPr>
      <a:defRPr lang="ko-KR"/>
    </a:defPPr>
    <a:lvl1pPr algn="l" rtl="0" fontAlgn="base" latinLnBrk="1">
      <a:spcBef>
        <a:spcPct val="0"/>
      </a:spcBef>
      <a:spcAft>
        <a:spcPct val="0"/>
      </a:spcAft>
      <a:defRPr kumimoji="1" kern="1200">
        <a:solidFill>
          <a:schemeClr val="tx1"/>
        </a:solidFill>
        <a:latin typeface="Arial" pitchFamily="34" charset="0"/>
        <a:ea typeface="맑은 고딕" pitchFamily="50" charset="-127"/>
        <a:cs typeface="+mn-cs"/>
      </a:defRPr>
    </a:lvl1pPr>
    <a:lvl2pPr marL="457200" algn="l" rtl="0" fontAlgn="base" latinLnBrk="1">
      <a:spcBef>
        <a:spcPct val="0"/>
      </a:spcBef>
      <a:spcAft>
        <a:spcPct val="0"/>
      </a:spcAft>
      <a:defRPr kumimoji="1" kern="1200">
        <a:solidFill>
          <a:schemeClr val="tx1"/>
        </a:solidFill>
        <a:latin typeface="Arial" pitchFamily="34" charset="0"/>
        <a:ea typeface="맑은 고딕" pitchFamily="50" charset="-127"/>
        <a:cs typeface="+mn-cs"/>
      </a:defRPr>
    </a:lvl2pPr>
    <a:lvl3pPr marL="914400" algn="l" rtl="0" fontAlgn="base" latinLnBrk="1">
      <a:spcBef>
        <a:spcPct val="0"/>
      </a:spcBef>
      <a:spcAft>
        <a:spcPct val="0"/>
      </a:spcAft>
      <a:defRPr kumimoji="1" kern="1200">
        <a:solidFill>
          <a:schemeClr val="tx1"/>
        </a:solidFill>
        <a:latin typeface="Arial" pitchFamily="34" charset="0"/>
        <a:ea typeface="맑은 고딕" pitchFamily="50" charset="-127"/>
        <a:cs typeface="+mn-cs"/>
      </a:defRPr>
    </a:lvl3pPr>
    <a:lvl4pPr marL="1371600" algn="l" rtl="0" fontAlgn="base" latinLnBrk="1">
      <a:spcBef>
        <a:spcPct val="0"/>
      </a:spcBef>
      <a:spcAft>
        <a:spcPct val="0"/>
      </a:spcAft>
      <a:defRPr kumimoji="1" kern="1200">
        <a:solidFill>
          <a:schemeClr val="tx1"/>
        </a:solidFill>
        <a:latin typeface="Arial" pitchFamily="34" charset="0"/>
        <a:ea typeface="맑은 고딕" pitchFamily="50" charset="-127"/>
        <a:cs typeface="+mn-cs"/>
      </a:defRPr>
    </a:lvl4pPr>
    <a:lvl5pPr marL="1828800" algn="l" rtl="0" fontAlgn="base" latinLnBrk="1">
      <a:spcBef>
        <a:spcPct val="0"/>
      </a:spcBef>
      <a:spcAft>
        <a:spcPct val="0"/>
      </a:spcAft>
      <a:defRPr kumimoji="1" kern="1200">
        <a:solidFill>
          <a:schemeClr val="tx1"/>
        </a:solidFill>
        <a:latin typeface="Arial" pitchFamily="34" charset="0"/>
        <a:ea typeface="맑은 고딕" pitchFamily="50" charset="-127"/>
        <a:cs typeface="+mn-cs"/>
      </a:defRPr>
    </a:lvl5pPr>
    <a:lvl6pPr marL="2286000" algn="l" defTabSz="914400" rtl="0" eaLnBrk="1" latinLnBrk="1" hangingPunct="1">
      <a:defRPr kumimoji="1" kern="1200">
        <a:solidFill>
          <a:schemeClr val="tx1"/>
        </a:solidFill>
        <a:latin typeface="Arial" pitchFamily="34" charset="0"/>
        <a:ea typeface="맑은 고딕" pitchFamily="50" charset="-127"/>
        <a:cs typeface="+mn-cs"/>
      </a:defRPr>
    </a:lvl6pPr>
    <a:lvl7pPr marL="2743200" algn="l" defTabSz="914400" rtl="0" eaLnBrk="1" latinLnBrk="1" hangingPunct="1">
      <a:defRPr kumimoji="1" kern="1200">
        <a:solidFill>
          <a:schemeClr val="tx1"/>
        </a:solidFill>
        <a:latin typeface="Arial" pitchFamily="34" charset="0"/>
        <a:ea typeface="맑은 고딕" pitchFamily="50" charset="-127"/>
        <a:cs typeface="+mn-cs"/>
      </a:defRPr>
    </a:lvl7pPr>
    <a:lvl8pPr marL="3200400" algn="l" defTabSz="914400" rtl="0" eaLnBrk="1" latinLnBrk="1" hangingPunct="1">
      <a:defRPr kumimoji="1" kern="1200">
        <a:solidFill>
          <a:schemeClr val="tx1"/>
        </a:solidFill>
        <a:latin typeface="Arial" pitchFamily="34" charset="0"/>
        <a:ea typeface="맑은 고딕" pitchFamily="50" charset="-127"/>
        <a:cs typeface="+mn-cs"/>
      </a:defRPr>
    </a:lvl8pPr>
    <a:lvl9pPr marL="3657600" algn="l" defTabSz="914400" rtl="0" eaLnBrk="1" latinLnBrk="1" hangingPunct="1">
      <a:defRPr kumimoji="1" kern="1200">
        <a:solidFill>
          <a:schemeClr val="tx1"/>
        </a:solidFill>
        <a:latin typeface="Arial" pitchFamily="34" charset="0"/>
        <a:ea typeface="맑은 고딕" pitchFamily="50" charset="-127"/>
        <a:cs typeface="+mn-cs"/>
      </a:defRPr>
    </a:lvl9pPr>
  </p:defaultTextStyle>
  <p:extLst>
    <p:ext uri="{EFAFB233-063F-42B5-8137-9DF3F51BA10A}">
      <p15:sldGuideLst xmlns:p15="http://schemas.microsoft.com/office/powerpoint/2012/main" xmlns="">
        <p15:guide id="2" pos="4685" userDrawn="1">
          <p15:clr>
            <a:srgbClr val="A4A3A4"/>
          </p15:clr>
        </p15:guide>
        <p15:guide id="3" pos="3483" userDrawn="1">
          <p15:clr>
            <a:srgbClr val="A4A3A4"/>
          </p15:clr>
        </p15:guide>
        <p15:guide id="4" orient="horz" pos="2024" userDrawn="1">
          <p15:clr>
            <a:srgbClr val="A4A3A4"/>
          </p15:clr>
        </p15:guide>
        <p15:guide id="5" pos="81" userDrawn="1">
          <p15:clr>
            <a:srgbClr val="A4A3A4"/>
          </p15:clr>
        </p15:guide>
        <p15:guide id="6" pos="5615" userDrawn="1">
          <p15:clr>
            <a:srgbClr val="A4A3A4"/>
          </p15:clr>
        </p15:guide>
      </p15:sldGuideLst>
    </p:ext>
    <p:ext uri="{2D200454-40CA-4A62-9FC3-DE9A4176ACB9}">
      <p15:notesGuideLst xmlns:p15="http://schemas.microsoft.com/office/powerpoint/2012/main" xmlns="">
        <p15:guide id="1" orient="horz" pos="3131">
          <p15:clr>
            <a:srgbClr val="A4A3A4"/>
          </p15:clr>
        </p15:guide>
        <p15:guide id="2"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66FF33"/>
    <a:srgbClr val="EED9EF"/>
    <a:srgbClr val="FFFF66"/>
    <a:srgbClr val="FF00FF"/>
    <a:srgbClr val="91F27A"/>
    <a:srgbClr val="E1B9E2"/>
    <a:srgbClr val="FFCC00"/>
    <a:srgbClr val="FFFFFF"/>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9225" autoAdjust="0"/>
  </p:normalViewPr>
  <p:slideViewPr>
    <p:cSldViewPr snapToGrid="0" showGuides="1">
      <p:cViewPr varScale="1">
        <p:scale>
          <a:sx n="69" d="100"/>
          <a:sy n="69" d="100"/>
        </p:scale>
        <p:origin x="-1194" y="-96"/>
      </p:cViewPr>
      <p:guideLst>
        <p:guide orient="horz" pos="2024"/>
        <p:guide pos="4685"/>
        <p:guide pos="3483"/>
        <p:guide pos="81"/>
        <p:guide pos="5615"/>
      </p:guideLst>
    </p:cSldViewPr>
  </p:slideViewPr>
  <p:outlineViewPr>
    <p:cViewPr>
      <p:scale>
        <a:sx n="33" d="100"/>
        <a:sy n="33" d="100"/>
      </p:scale>
      <p:origin x="0" y="4560"/>
    </p:cViewPr>
  </p:outlineViewPr>
  <p:notesTextViewPr>
    <p:cViewPr>
      <p:scale>
        <a:sx n="300" d="100"/>
        <a:sy n="300" d="100"/>
      </p:scale>
      <p:origin x="0" y="0"/>
    </p:cViewPr>
  </p:notesTextViewPr>
  <p:sorterViewPr>
    <p:cViewPr>
      <p:scale>
        <a:sx n="75" d="100"/>
        <a:sy n="75" d="100"/>
      </p:scale>
      <p:origin x="0" y="0"/>
    </p:cViewPr>
  </p:sorterViewPr>
  <p:notesViewPr>
    <p:cSldViewPr snapToGrid="0" showGuides="1">
      <p:cViewPr varScale="1">
        <p:scale>
          <a:sx n="61" d="100"/>
          <a:sy n="61" d="100"/>
        </p:scale>
        <p:origin x="-3354" y="-96"/>
      </p:cViewPr>
      <p:guideLst>
        <p:guide orient="horz" pos="3131"/>
        <p:guide pos="2145"/>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3" y="0"/>
            <a:ext cx="2950263" cy="496888"/>
          </a:xfrm>
          <a:prstGeom prst="rect">
            <a:avLst/>
          </a:prstGeom>
        </p:spPr>
        <p:txBody>
          <a:bodyPr vert="horz" lIns="91431" tIns="45716" rIns="91431" bIns="45716" rtlCol="0"/>
          <a:lstStyle>
            <a:lvl1pPr algn="l" fontAlgn="auto" latinLnBrk="1">
              <a:spcBef>
                <a:spcPts val="0"/>
              </a:spcBef>
              <a:spcAft>
                <a:spcPts val="0"/>
              </a:spcAft>
              <a:defRPr kumimoji="0" sz="1200">
                <a:latin typeface="+mn-lt"/>
                <a:ea typeface="+mn-ea"/>
                <a:cs typeface="+mn-cs"/>
              </a:defRPr>
            </a:lvl1pPr>
          </a:lstStyle>
          <a:p>
            <a:pPr>
              <a:defRPr/>
            </a:pPr>
            <a:endParaRPr lang="ko-KR" altLang="en-US" dirty="0"/>
          </a:p>
        </p:txBody>
      </p:sp>
      <p:sp>
        <p:nvSpPr>
          <p:cNvPr id="3" name="날짜 개체 틀 2"/>
          <p:cNvSpPr>
            <a:spLocks noGrp="1"/>
          </p:cNvSpPr>
          <p:nvPr>
            <p:ph type="dt" idx="1"/>
          </p:nvPr>
        </p:nvSpPr>
        <p:spPr>
          <a:xfrm>
            <a:off x="3855352" y="0"/>
            <a:ext cx="2950263" cy="496888"/>
          </a:xfrm>
          <a:prstGeom prst="rect">
            <a:avLst/>
          </a:prstGeom>
        </p:spPr>
        <p:txBody>
          <a:bodyPr vert="horz" lIns="91431" tIns="45716" rIns="91431" bIns="45716" rtlCol="0"/>
          <a:lstStyle>
            <a:lvl1pPr algn="r" fontAlgn="auto" latinLnBrk="1">
              <a:spcBef>
                <a:spcPts val="0"/>
              </a:spcBef>
              <a:spcAft>
                <a:spcPts val="0"/>
              </a:spcAft>
              <a:defRPr kumimoji="0" sz="1200">
                <a:latin typeface="+mn-lt"/>
                <a:ea typeface="+mn-ea"/>
                <a:cs typeface="+mn-cs"/>
              </a:defRPr>
            </a:lvl1pPr>
          </a:lstStyle>
          <a:p>
            <a:pPr>
              <a:defRPr/>
            </a:pPr>
            <a:fld id="{9E430700-B68B-4239-87CC-167BCFEEFCEE}" type="datetimeFigureOut">
              <a:rPr lang="ko-KR" altLang="en-US"/>
              <a:pPr>
                <a:defRPr/>
              </a:pPr>
              <a:t>2022-12-01</a:t>
            </a:fld>
            <a:endParaRPr lang="ko-KR" altLang="en-US" dirty="0"/>
          </a:p>
        </p:txBody>
      </p:sp>
      <p:sp>
        <p:nvSpPr>
          <p:cNvPr id="4" name="슬라이드 이미지 개체 틀 3"/>
          <p:cNvSpPr>
            <a:spLocks noGrp="1" noRot="1" noChangeAspect="1"/>
          </p:cNvSpPr>
          <p:nvPr>
            <p:ph type="sldImg" idx="2"/>
          </p:nvPr>
        </p:nvSpPr>
        <p:spPr>
          <a:xfrm>
            <a:off x="714375" y="746125"/>
            <a:ext cx="5381625" cy="3725863"/>
          </a:xfrm>
          <a:prstGeom prst="rect">
            <a:avLst/>
          </a:prstGeom>
          <a:noFill/>
          <a:ln w="12700">
            <a:solidFill>
              <a:prstClr val="black"/>
            </a:solidFill>
          </a:ln>
        </p:spPr>
        <p:txBody>
          <a:bodyPr vert="horz" lIns="91431" tIns="45716" rIns="91431" bIns="45716" rtlCol="0" anchor="ctr"/>
          <a:lstStyle/>
          <a:p>
            <a:pPr lvl="0"/>
            <a:endParaRPr lang="ko-KR" altLang="en-US" noProof="0" dirty="0"/>
          </a:p>
        </p:txBody>
      </p:sp>
      <p:sp>
        <p:nvSpPr>
          <p:cNvPr id="5" name="슬라이드 노트 개체 틀 4"/>
          <p:cNvSpPr>
            <a:spLocks noGrp="1"/>
          </p:cNvSpPr>
          <p:nvPr>
            <p:ph type="body" sz="quarter" idx="3"/>
          </p:nvPr>
        </p:nvSpPr>
        <p:spPr>
          <a:xfrm>
            <a:off x="681201" y="4721225"/>
            <a:ext cx="5444806" cy="4471988"/>
          </a:xfrm>
          <a:prstGeom prst="rect">
            <a:avLst/>
          </a:prstGeom>
        </p:spPr>
        <p:txBody>
          <a:bodyPr vert="horz" lIns="91431" tIns="45716" rIns="91431" bIns="45716"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3" y="9440869"/>
            <a:ext cx="2950263" cy="496887"/>
          </a:xfrm>
          <a:prstGeom prst="rect">
            <a:avLst/>
          </a:prstGeom>
        </p:spPr>
        <p:txBody>
          <a:bodyPr vert="horz" lIns="91431" tIns="45716" rIns="91431" bIns="45716" rtlCol="0" anchor="b"/>
          <a:lstStyle>
            <a:lvl1pPr algn="l" fontAlgn="auto" latinLnBrk="1">
              <a:spcBef>
                <a:spcPts val="0"/>
              </a:spcBef>
              <a:spcAft>
                <a:spcPts val="0"/>
              </a:spcAft>
              <a:defRPr kumimoji="0" sz="1200">
                <a:latin typeface="+mn-lt"/>
                <a:ea typeface="+mn-ea"/>
                <a:cs typeface="+mn-cs"/>
              </a:defRPr>
            </a:lvl1pPr>
          </a:lstStyle>
          <a:p>
            <a:pPr>
              <a:defRPr/>
            </a:pPr>
            <a:endParaRPr lang="ko-KR" altLang="en-US" dirty="0"/>
          </a:p>
        </p:txBody>
      </p:sp>
      <p:sp>
        <p:nvSpPr>
          <p:cNvPr id="7" name="슬라이드 번호 개체 틀 6"/>
          <p:cNvSpPr>
            <a:spLocks noGrp="1"/>
          </p:cNvSpPr>
          <p:nvPr>
            <p:ph type="sldNum" sz="quarter" idx="5"/>
          </p:nvPr>
        </p:nvSpPr>
        <p:spPr>
          <a:xfrm>
            <a:off x="3855352" y="9440869"/>
            <a:ext cx="2950263" cy="496887"/>
          </a:xfrm>
          <a:prstGeom prst="rect">
            <a:avLst/>
          </a:prstGeom>
        </p:spPr>
        <p:txBody>
          <a:bodyPr vert="horz" lIns="91431" tIns="45716" rIns="91431" bIns="45716" rtlCol="0" anchor="b"/>
          <a:lstStyle>
            <a:lvl1pPr algn="r" fontAlgn="auto" latinLnBrk="1">
              <a:spcBef>
                <a:spcPts val="0"/>
              </a:spcBef>
              <a:spcAft>
                <a:spcPts val="0"/>
              </a:spcAft>
              <a:defRPr kumimoji="0" sz="1200">
                <a:latin typeface="+mn-lt"/>
                <a:ea typeface="+mn-ea"/>
                <a:cs typeface="+mn-cs"/>
              </a:defRPr>
            </a:lvl1pPr>
          </a:lstStyle>
          <a:p>
            <a:pPr>
              <a:defRPr/>
            </a:pPr>
            <a:fld id="{24E1EA84-CA71-44BA-AD65-84E3ED4F580B}" type="slidenum">
              <a:rPr lang="ko-KR" altLang="en-US"/>
              <a:pPr>
                <a:defRPr/>
              </a:pPr>
              <a:t>‹#›</a:t>
            </a:fld>
            <a:endParaRPr lang="ko-KR" altLang="en-US" dirty="0"/>
          </a:p>
        </p:txBody>
      </p:sp>
    </p:spTree>
    <p:extLst>
      <p:ext uri="{BB962C8B-B14F-4D97-AF65-F5344CB8AC3E}">
        <p14:creationId xmlns:p14="http://schemas.microsoft.com/office/powerpoint/2010/main" xmlns="" val="4155875153"/>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맑은 고딕"/>
      </a:defRPr>
    </a:lvl1pPr>
    <a:lvl2pPr marL="457200" algn="l" rtl="0" eaLnBrk="0" fontAlgn="base" latinLnBrk="1" hangingPunct="0">
      <a:spcBef>
        <a:spcPct val="30000"/>
      </a:spcBef>
      <a:spcAft>
        <a:spcPct val="0"/>
      </a:spcAft>
      <a:defRPr sz="1200" kern="1200">
        <a:solidFill>
          <a:schemeClr val="tx1"/>
        </a:solidFill>
        <a:latin typeface="+mn-lt"/>
        <a:ea typeface="+mn-ea"/>
        <a:cs typeface="맑은 고딕"/>
      </a:defRPr>
    </a:lvl2pPr>
    <a:lvl3pPr marL="914400" algn="l" rtl="0" eaLnBrk="0" fontAlgn="base" latinLnBrk="1" hangingPunct="0">
      <a:spcBef>
        <a:spcPct val="30000"/>
      </a:spcBef>
      <a:spcAft>
        <a:spcPct val="0"/>
      </a:spcAft>
      <a:defRPr sz="1200" kern="1200">
        <a:solidFill>
          <a:schemeClr val="tx1"/>
        </a:solidFill>
        <a:latin typeface="+mn-lt"/>
        <a:ea typeface="+mn-ea"/>
        <a:cs typeface="맑은 고딕"/>
      </a:defRPr>
    </a:lvl3pPr>
    <a:lvl4pPr marL="1371600" algn="l" rtl="0" eaLnBrk="0" fontAlgn="base" latinLnBrk="1" hangingPunct="0">
      <a:spcBef>
        <a:spcPct val="30000"/>
      </a:spcBef>
      <a:spcAft>
        <a:spcPct val="0"/>
      </a:spcAft>
      <a:defRPr sz="1200" kern="1200">
        <a:solidFill>
          <a:schemeClr val="tx1"/>
        </a:solidFill>
        <a:latin typeface="+mn-lt"/>
        <a:ea typeface="+mn-ea"/>
        <a:cs typeface="맑은 고딕"/>
      </a:defRPr>
    </a:lvl4pPr>
    <a:lvl5pPr marL="1828800" algn="l" rtl="0" eaLnBrk="0" fontAlgn="base" latinLnBrk="1" hangingPunct="0">
      <a:spcBef>
        <a:spcPct val="30000"/>
      </a:spcBef>
      <a:spcAft>
        <a:spcPct val="0"/>
      </a:spcAft>
      <a:defRPr sz="1200" kern="1200">
        <a:solidFill>
          <a:schemeClr val="tx1"/>
        </a:solidFill>
        <a:latin typeface="+mn-lt"/>
        <a:ea typeface="+mn-ea"/>
        <a:cs typeface="맑은 고딕"/>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AE8651B1-3BAF-4A84-92D5-06D02FA9C56F}" type="datetime1">
              <a:rPr lang="ko-KR" altLang="en-US" smtClean="0"/>
              <a:pPr>
                <a:defRPr/>
              </a:pPr>
              <a:t>2022-12-01</a:t>
            </a:fld>
            <a:endParaRPr lang="ko-KR" altLang="en-US" dirty="0"/>
          </a:p>
        </p:txBody>
      </p:sp>
      <p:sp>
        <p:nvSpPr>
          <p:cNvPr id="3" name="바닥글 개체 틀 4"/>
          <p:cNvSpPr>
            <a:spLocks noGrp="1"/>
          </p:cNvSpPr>
          <p:nvPr>
            <p:ph type="ftr" sz="quarter" idx="11"/>
          </p:nvPr>
        </p:nvSpPr>
        <p:spPr/>
        <p:txBody>
          <a:bodyPr/>
          <a:lstStyle>
            <a:lvl1pPr>
              <a:defRPr/>
            </a:lvl1pPr>
          </a:lstStyle>
          <a:p>
            <a:endParaRPr lang="en-US" altLang="ko-KR" dirty="0"/>
          </a:p>
        </p:txBody>
      </p:sp>
      <p:sp>
        <p:nvSpPr>
          <p:cNvPr id="4" name="슬라이드 번호 개체 틀 5"/>
          <p:cNvSpPr>
            <a:spLocks noGrp="1"/>
          </p:cNvSpPr>
          <p:nvPr>
            <p:ph type="sldNum" sz="quarter" idx="12"/>
          </p:nvPr>
        </p:nvSpPr>
        <p:spPr>
          <a:ln/>
        </p:spPr>
        <p:txBody>
          <a:bodyPr/>
          <a:lstStyle>
            <a:lvl1pPr>
              <a:defRPr/>
            </a:lvl1pPr>
          </a:lstStyle>
          <a:p>
            <a:fld id="{487FCDF3-EFA9-45CE-923A-B923B7A697BA}" type="slidenum">
              <a:rPr lang="ko-KR" altLang="en-US"/>
              <a:pPr/>
              <a:t>‹#›</a:t>
            </a:fld>
            <a:endParaRPr lang="en-US" altLang="ko-K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09530" y="156234"/>
            <a:ext cx="8915400" cy="357190"/>
          </a:xfr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latinLnBrk="1" hangingPunct="0">
              <a:spcBef>
                <a:spcPct val="0"/>
              </a:spcBef>
              <a:spcAft>
                <a:spcPct val="0"/>
              </a:spcAft>
              <a:defRPr lang="ko-KR" altLang="en-US" sz="2000" b="1" kern="1200" smtClean="0">
                <a:solidFill>
                  <a:schemeClr val="tx1"/>
                </a:solidFill>
                <a:latin typeface="+mj-lt"/>
                <a:ea typeface="+mj-ea"/>
                <a:cs typeface="맑은 고딕"/>
              </a:defRPr>
            </a:lvl1pPr>
          </a:lstStyle>
          <a:p>
            <a:r>
              <a:rPr lang="ko-KR" altLang="en-US" smtClean="0"/>
              <a:t>마스터 제목 스타일 편집</a:t>
            </a:r>
            <a:endParaRPr lang="ko-KR" altLang="en-US"/>
          </a:p>
        </p:txBody>
      </p:sp>
      <p:sp>
        <p:nvSpPr>
          <p:cNvPr id="4" name="날짜 개체 틀 3"/>
          <p:cNvSpPr>
            <a:spLocks noGrp="1"/>
          </p:cNvSpPr>
          <p:nvPr>
            <p:ph type="dt" sz="half" idx="10"/>
          </p:nvPr>
        </p:nvSpPr>
        <p:spPr/>
        <p:txBody>
          <a:bodyPr/>
          <a:lstStyle/>
          <a:p>
            <a:endParaRPr lang="ko-KR" altLang="en-US" dirty="0"/>
          </a:p>
        </p:txBody>
      </p:sp>
      <p:sp>
        <p:nvSpPr>
          <p:cNvPr id="5" name="바닥글 개체 틀 4"/>
          <p:cNvSpPr>
            <a:spLocks noGrp="1"/>
          </p:cNvSpPr>
          <p:nvPr>
            <p:ph type="ftr" sz="quarter" idx="11"/>
          </p:nvPr>
        </p:nvSpPr>
        <p:spPr>
          <a:xfrm>
            <a:off x="6309312" y="6356357"/>
            <a:ext cx="3136900" cy="365125"/>
          </a:xfrm>
        </p:spPr>
        <p:txBody>
          <a:bodyPr/>
          <a:lstStyle/>
          <a:p>
            <a:endParaRPr lang="ko-KR" altLang="en-US" dirty="0"/>
          </a:p>
        </p:txBody>
      </p:sp>
      <p:sp>
        <p:nvSpPr>
          <p:cNvPr id="7" name="직사각형 6"/>
          <p:cNvSpPr/>
          <p:nvPr userDrawn="1"/>
        </p:nvSpPr>
        <p:spPr>
          <a:xfrm flipV="1">
            <a:off x="271728" y="547695"/>
            <a:ext cx="9362546" cy="4603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8" name="슬라이드 번호 개체 틀 5"/>
          <p:cNvSpPr txBox="1">
            <a:spLocks/>
          </p:cNvSpPr>
          <p:nvPr userDrawn="1"/>
        </p:nvSpPr>
        <p:spPr>
          <a:xfrm>
            <a:off x="9402945" y="6463875"/>
            <a:ext cx="479277" cy="365125"/>
          </a:xfrm>
          <a:prstGeom prst="rect">
            <a:avLst/>
          </a:prstGeom>
        </p:spPr>
        <p:txBody>
          <a:bodyPr anchor="b"/>
          <a:lstStyle>
            <a:lvl1pPr>
              <a:defRPr sz="1100">
                <a:solidFill>
                  <a:schemeClr val="tx1"/>
                </a:solidFill>
              </a:defRPr>
            </a:lvl1pPr>
          </a:lstStyle>
          <a:p>
            <a:pPr marL="0" marR="0" lvl="0" indent="0" algn="r" defTabSz="914400" rtl="0" eaLnBrk="1" fontAlgn="base" latinLnBrk="1" hangingPunct="1">
              <a:lnSpc>
                <a:spcPct val="100000"/>
              </a:lnSpc>
              <a:spcBef>
                <a:spcPct val="0"/>
              </a:spcBef>
              <a:spcAft>
                <a:spcPct val="0"/>
              </a:spcAft>
              <a:buClrTx/>
              <a:buSzTx/>
              <a:buFontTx/>
              <a:buNone/>
              <a:tabLst/>
              <a:defRPr/>
            </a:pPr>
            <a:fld id="{1F4A8538-2724-4833-B1F5-531F40859815}" type="slidenum">
              <a:rPr kumimoji="1" lang="ko-KR" altLang="en-US" sz="1050" b="0" i="0" u="none" strike="noStrike" kern="1200" cap="none" spc="0" normalizeH="0" baseline="0" noProof="0" smtClean="0">
                <a:ln>
                  <a:noFill/>
                </a:ln>
                <a:solidFill>
                  <a:schemeClr val="tx1"/>
                </a:solidFill>
                <a:effectLst/>
                <a:uLnTx/>
                <a:uFillTx/>
                <a:latin typeface="Arial" pitchFamily="34" charset="0"/>
                <a:ea typeface="맑은 고딕" pitchFamily="50"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a:t>
            </a:fld>
            <a:endParaRPr kumimoji="1" lang="ko-KR" altLang="en-US" sz="1050" b="0" i="0" u="none" strike="noStrike" kern="1200" cap="none" spc="0" normalizeH="0" baseline="0" noProof="0" dirty="0">
              <a:ln>
                <a:noFill/>
              </a:ln>
              <a:solidFill>
                <a:schemeClr val="tx1"/>
              </a:solidFill>
              <a:effectLst/>
              <a:uLnTx/>
              <a:uFillTx/>
              <a:latin typeface="Arial" pitchFamily="34" charset="0"/>
              <a:ea typeface="맑은 고딕" pitchFamily="50" charset="-127"/>
              <a:cs typeface="+mn-cs"/>
            </a:endParaRPr>
          </a:p>
        </p:txBody>
      </p:sp>
      <p:sp>
        <p:nvSpPr>
          <p:cNvPr id="9" name="직사각형 8"/>
          <p:cNvSpPr/>
          <p:nvPr userDrawn="1"/>
        </p:nvSpPr>
        <p:spPr>
          <a:xfrm flipV="1">
            <a:off x="271727" y="6292897"/>
            <a:ext cx="9362546" cy="4603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10" name="TextBox 9"/>
          <p:cNvSpPr txBox="1"/>
          <p:nvPr userDrawn="1"/>
        </p:nvSpPr>
        <p:spPr>
          <a:xfrm>
            <a:off x="264480" y="6437209"/>
            <a:ext cx="498016" cy="169544"/>
          </a:xfrm>
          <a:prstGeom prst="rect">
            <a:avLst/>
          </a:prstGeom>
          <a:noFill/>
          <a:ln>
            <a:noFill/>
          </a:ln>
        </p:spPr>
        <p:txBody>
          <a:bodyPr wrap="none" lIns="18000" tIns="10800" rIns="18000" bIns="10800" rtlCol="0" anchor="ctr">
            <a:spAutoFit/>
          </a:bodyPr>
          <a:lstStyle/>
          <a:p>
            <a:pPr>
              <a:lnSpc>
                <a:spcPct val="80000"/>
              </a:lnSpc>
              <a:spcBef>
                <a:spcPts val="0"/>
              </a:spcBef>
              <a:buNone/>
            </a:pPr>
            <a:r>
              <a:rPr lang="ko-KR" altLang="en-US" sz="1200" b="1" dirty="0" smtClean="0">
                <a:latin typeface="굴림체" panose="020B0609000101010101" pitchFamily="49" charset="-127"/>
                <a:ea typeface="굴림체" panose="020B0609000101010101" pitchFamily="49" charset="-127"/>
              </a:rPr>
              <a:t>오상규</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7" name="텍스트 개체 틀 2"/>
          <p:cNvSpPr>
            <a:spLocks noGrp="1"/>
          </p:cNvSpPr>
          <p:nvPr>
            <p:ph type="body" idx="1"/>
          </p:nvPr>
        </p:nvSpPr>
        <p:spPr bwMode="auto">
          <a:xfrm>
            <a:off x="495300" y="1600206"/>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95301" y="6356357"/>
            <a:ext cx="2311400" cy="365125"/>
          </a:xfrm>
          <a:prstGeom prst="rect">
            <a:avLst/>
          </a:prstGeom>
        </p:spPr>
        <p:txBody>
          <a:bodyPr vert="horz" lIns="91440" tIns="45720" rIns="91440" bIns="45720" rtlCol="0" anchor="ctr"/>
          <a:lstStyle>
            <a:lvl1pPr algn="l" fontAlgn="auto" latinLnBrk="1">
              <a:spcBef>
                <a:spcPts val="0"/>
              </a:spcBef>
              <a:spcAft>
                <a:spcPts val="0"/>
              </a:spcAft>
              <a:defRPr kumimoji="0" sz="1200">
                <a:solidFill>
                  <a:schemeClr val="tx1">
                    <a:tint val="75000"/>
                  </a:schemeClr>
                </a:solidFill>
                <a:latin typeface="+mn-lt"/>
                <a:ea typeface="+mn-ea"/>
                <a:cs typeface="+mn-cs"/>
              </a:defRPr>
            </a:lvl1pPr>
          </a:lstStyle>
          <a:p>
            <a:pPr>
              <a:defRPr/>
            </a:pPr>
            <a:r>
              <a:rPr lang="ko-KR" altLang="en-US" dirty="0" smtClean="0"/>
              <a:t>오상규</a:t>
            </a:r>
            <a:endParaRPr lang="ko-KR" altLang="en-US" dirty="0"/>
          </a:p>
        </p:txBody>
      </p:sp>
      <p:sp>
        <p:nvSpPr>
          <p:cNvPr id="5" name="바닥글 개체 틀 4"/>
          <p:cNvSpPr>
            <a:spLocks noGrp="1"/>
          </p:cNvSpPr>
          <p:nvPr>
            <p:ph type="ftr" sz="quarter" idx="3"/>
          </p:nvPr>
        </p:nvSpPr>
        <p:spPr>
          <a:xfrm>
            <a:off x="6273800" y="6356357"/>
            <a:ext cx="3136900" cy="365125"/>
          </a:xfrm>
          <a:prstGeom prst="rect">
            <a:avLst/>
          </a:prstGeom>
        </p:spPr>
        <p:txBody>
          <a:bodyPr vert="horz" wrap="square" lIns="91440" tIns="45720" rIns="91440" bIns="45720" numCol="1" anchor="ctr" anchorCtr="0" compatLnSpc="1">
            <a:prstTxWarp prst="textNoShape">
              <a:avLst/>
            </a:prstTxWarp>
          </a:bodyPr>
          <a:lstStyle>
            <a:lvl1pPr algn="ctr">
              <a:defRPr kumimoji="0" sz="1200">
                <a:solidFill>
                  <a:srgbClr val="898989"/>
                </a:solidFill>
                <a:latin typeface="맑은 고딕" pitchFamily="50" charset="-127"/>
              </a:defRPr>
            </a:lvl1pPr>
          </a:lstStyle>
          <a:p>
            <a:r>
              <a:rPr lang="ko-KR" altLang="en-US" dirty="0" smtClean="0"/>
              <a:t>서강대학교 정보통신대학원</a:t>
            </a:r>
            <a:endParaRPr lang="en-US" altLang="ko-KR" dirty="0"/>
          </a:p>
        </p:txBody>
      </p:sp>
      <p:sp>
        <p:nvSpPr>
          <p:cNvPr id="6" name="슬라이드 번호 개체 틀 5"/>
          <p:cNvSpPr>
            <a:spLocks noGrp="1"/>
          </p:cNvSpPr>
          <p:nvPr>
            <p:ph type="sldNum" sz="quarter" idx="4"/>
          </p:nvPr>
        </p:nvSpPr>
        <p:spPr bwMode="auto">
          <a:xfrm>
            <a:off x="3797301" y="6356357"/>
            <a:ext cx="2311400" cy="3651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defRPr kumimoji="0" sz="1200">
                <a:solidFill>
                  <a:srgbClr val="898989"/>
                </a:solidFill>
                <a:latin typeface="맑은 고딕" pitchFamily="50" charset="-127"/>
              </a:defRPr>
            </a:lvl1pPr>
          </a:lstStyle>
          <a:p>
            <a:fld id="{CFD722CB-2463-454A-8391-B5BD72F27044}" type="slidenum">
              <a:rPr lang="ko-KR" altLang="en-US"/>
              <a:pPr/>
              <a:t>‹#›</a:t>
            </a:fld>
            <a:endParaRPr lang="en-US" altLang="ko-KR" dirty="0"/>
          </a:p>
        </p:txBody>
      </p:sp>
      <p:pic>
        <p:nvPicPr>
          <p:cNvPr id="7" name="그림 6"/>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8117464" y="6409625"/>
            <a:ext cx="1428750" cy="365125"/>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743" r:id="rId2"/>
  </p:sldLayoutIdLst>
  <p:timing>
    <p:tnLst>
      <p:par>
        <p:cTn id="1" dur="indefinite" restart="never" nodeType="tmRoot"/>
      </p:par>
    </p:tnLst>
  </p:timing>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맑은 고딕"/>
        </a:defRPr>
      </a:lvl1pPr>
      <a:lvl2pPr algn="ctr" rtl="0" eaLnBrk="0" fontAlgn="base" latinLnBrk="1" hangingPunct="0">
        <a:spcBef>
          <a:spcPct val="0"/>
        </a:spcBef>
        <a:spcAft>
          <a:spcPct val="0"/>
        </a:spcAft>
        <a:defRPr sz="4400">
          <a:solidFill>
            <a:schemeClr val="tx1"/>
          </a:solidFill>
          <a:latin typeface="맑은 고딕"/>
          <a:ea typeface="맑은 고딕"/>
          <a:cs typeface="맑은 고딕"/>
        </a:defRPr>
      </a:lvl2pPr>
      <a:lvl3pPr algn="ctr" rtl="0" eaLnBrk="0" fontAlgn="base" latinLnBrk="1" hangingPunct="0">
        <a:spcBef>
          <a:spcPct val="0"/>
        </a:spcBef>
        <a:spcAft>
          <a:spcPct val="0"/>
        </a:spcAft>
        <a:defRPr sz="4400">
          <a:solidFill>
            <a:schemeClr val="tx1"/>
          </a:solidFill>
          <a:latin typeface="맑은 고딕"/>
          <a:ea typeface="맑은 고딕"/>
          <a:cs typeface="맑은 고딕"/>
        </a:defRPr>
      </a:lvl3pPr>
      <a:lvl4pPr algn="ctr" rtl="0" eaLnBrk="0" fontAlgn="base" latinLnBrk="1" hangingPunct="0">
        <a:spcBef>
          <a:spcPct val="0"/>
        </a:spcBef>
        <a:spcAft>
          <a:spcPct val="0"/>
        </a:spcAft>
        <a:defRPr sz="4400">
          <a:solidFill>
            <a:schemeClr val="tx1"/>
          </a:solidFill>
          <a:latin typeface="맑은 고딕"/>
          <a:ea typeface="맑은 고딕"/>
          <a:cs typeface="맑은 고딕"/>
        </a:defRPr>
      </a:lvl4pPr>
      <a:lvl5pPr algn="ctr" rtl="0" eaLnBrk="0" fontAlgn="base" latinLnBrk="1" hangingPunct="0">
        <a:spcBef>
          <a:spcPct val="0"/>
        </a:spcBef>
        <a:spcAft>
          <a:spcPct val="0"/>
        </a:spcAft>
        <a:defRPr sz="4400">
          <a:solidFill>
            <a:schemeClr val="tx1"/>
          </a:solidFill>
          <a:latin typeface="맑은 고딕"/>
          <a:ea typeface="맑은 고딕"/>
          <a:cs typeface="맑은 고딕"/>
        </a:defRPr>
      </a:lvl5pPr>
      <a:lvl6pPr marL="457200" algn="ctr" rtl="0" fontAlgn="base" latinLnBrk="1">
        <a:spcBef>
          <a:spcPct val="0"/>
        </a:spcBef>
        <a:spcAft>
          <a:spcPct val="0"/>
        </a:spcAft>
        <a:defRPr sz="4400">
          <a:solidFill>
            <a:schemeClr val="tx1"/>
          </a:solidFill>
          <a:latin typeface="맑은 고딕"/>
          <a:ea typeface="맑은 고딕"/>
          <a:cs typeface="맑은 고딕"/>
        </a:defRPr>
      </a:lvl6pPr>
      <a:lvl7pPr marL="914400" algn="ctr" rtl="0" fontAlgn="base" latinLnBrk="1">
        <a:spcBef>
          <a:spcPct val="0"/>
        </a:spcBef>
        <a:spcAft>
          <a:spcPct val="0"/>
        </a:spcAft>
        <a:defRPr sz="4400">
          <a:solidFill>
            <a:schemeClr val="tx1"/>
          </a:solidFill>
          <a:latin typeface="맑은 고딕"/>
          <a:ea typeface="맑은 고딕"/>
          <a:cs typeface="맑은 고딕"/>
        </a:defRPr>
      </a:lvl7pPr>
      <a:lvl8pPr marL="1371600" algn="ctr" rtl="0" fontAlgn="base" latinLnBrk="1">
        <a:spcBef>
          <a:spcPct val="0"/>
        </a:spcBef>
        <a:spcAft>
          <a:spcPct val="0"/>
        </a:spcAft>
        <a:defRPr sz="4400">
          <a:solidFill>
            <a:schemeClr val="tx1"/>
          </a:solidFill>
          <a:latin typeface="맑은 고딕"/>
          <a:ea typeface="맑은 고딕"/>
          <a:cs typeface="맑은 고딕"/>
        </a:defRPr>
      </a:lvl8pPr>
      <a:lvl9pPr marL="1828800" algn="ctr" rtl="0" fontAlgn="base" latinLnBrk="1">
        <a:spcBef>
          <a:spcPct val="0"/>
        </a:spcBef>
        <a:spcAft>
          <a:spcPct val="0"/>
        </a:spcAft>
        <a:defRPr sz="4400">
          <a:solidFill>
            <a:schemeClr val="tx1"/>
          </a:solidFill>
          <a:latin typeface="맑은 고딕"/>
          <a:ea typeface="맑은 고딕"/>
          <a:cs typeface="맑은 고딕"/>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Network_traffic_contro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Point-to-Point_Protocol" TargetMode="External"/><Relationship Id="rId2" Type="http://schemas.openxmlformats.org/officeDocument/2006/relationships/hyperlink" Target="https://en.wikipedia.org/wiki/Layer_2_Tunneling_Protoco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890549" y="1269122"/>
            <a:ext cx="8126232" cy="3795152"/>
          </a:xfrm>
          <a:prstGeom prst="rect">
            <a:avLst/>
          </a:prstGeom>
          <a:noFill/>
          <a:ln>
            <a:noFill/>
          </a:ln>
        </p:spPr>
        <p:txBody>
          <a:bodyPr wrap="square" lIns="18000" tIns="10800" rIns="18000" bIns="10800" rtlCol="0" anchor="t">
            <a:spAutoFit/>
          </a:bodyPr>
          <a:lstStyle/>
          <a:p>
            <a:pPr algn="ctr" latinLnBrk="0">
              <a:lnSpc>
                <a:spcPct val="110000"/>
              </a:lnSpc>
              <a:spcBef>
                <a:spcPts val="600"/>
              </a:spcBef>
              <a:buNone/>
            </a:pPr>
            <a:r>
              <a:rPr lang="en-US" altLang="ko-KR" sz="5400" b="1" dirty="0" smtClean="0">
                <a:latin typeface="Times New Roman" panose="02020603050405020304" pitchFamily="18" charset="0"/>
                <a:cs typeface="Times New Roman" panose="02020603050405020304" pitchFamily="18" charset="0"/>
              </a:rPr>
              <a:t>Cloud Computing</a:t>
            </a:r>
          </a:p>
          <a:p>
            <a:pPr algn="ctr" latinLnBrk="0">
              <a:lnSpc>
                <a:spcPct val="110000"/>
              </a:lnSpc>
              <a:spcBef>
                <a:spcPts val="600"/>
              </a:spcBef>
              <a:buNone/>
            </a:pPr>
            <a:endParaRPr lang="en-US" altLang="ko-KR" sz="3200" dirty="0" smtClean="0">
              <a:latin typeface="Times New Roman" panose="02020603050405020304" pitchFamily="18" charset="0"/>
              <a:cs typeface="Times New Roman" panose="02020603050405020304" pitchFamily="18" charset="0"/>
            </a:endParaRPr>
          </a:p>
          <a:p>
            <a:pPr algn="ctr" latinLnBrk="0">
              <a:lnSpc>
                <a:spcPct val="110000"/>
              </a:lnSpc>
              <a:spcBef>
                <a:spcPts val="600"/>
              </a:spcBef>
              <a:buNone/>
            </a:pPr>
            <a:endParaRPr lang="en-US" altLang="ko-KR" sz="1000" dirty="0" smtClean="0">
              <a:latin typeface="Times New Roman" panose="02020603050405020304" pitchFamily="18" charset="0"/>
              <a:cs typeface="Times New Roman" panose="02020603050405020304" pitchFamily="18" charset="0"/>
            </a:endParaRPr>
          </a:p>
          <a:p>
            <a:pPr algn="ctr" latinLnBrk="0">
              <a:lnSpc>
                <a:spcPct val="80000"/>
              </a:lnSpc>
              <a:spcBef>
                <a:spcPts val="0"/>
              </a:spcBef>
              <a:buNone/>
            </a:pPr>
            <a:r>
              <a:rPr lang="en-US" altLang="ko-KR" sz="3600" b="1" dirty="0" smtClean="0">
                <a:latin typeface="Times New Roman" panose="02020603050405020304" pitchFamily="18" charset="0"/>
                <a:cs typeface="Times New Roman" panose="02020603050405020304" pitchFamily="18" charset="0"/>
              </a:rPr>
              <a:t>Cloud Enabling Technology</a:t>
            </a:r>
          </a:p>
          <a:p>
            <a:pPr algn="ctr" latinLnBrk="0">
              <a:lnSpc>
                <a:spcPct val="80000"/>
              </a:lnSpc>
              <a:spcBef>
                <a:spcPts val="0"/>
              </a:spcBef>
              <a:buNone/>
            </a:pPr>
            <a:endParaRPr lang="en-US" altLang="ko-KR" sz="3600" dirty="0" smtClean="0">
              <a:latin typeface="Times New Roman" panose="02020603050405020304" pitchFamily="18" charset="0"/>
              <a:cs typeface="Times New Roman" panose="02020603050405020304" pitchFamily="18" charset="0"/>
            </a:endParaRPr>
          </a:p>
          <a:p>
            <a:pPr algn="ctr" latinLnBrk="0">
              <a:lnSpc>
                <a:spcPct val="80000"/>
              </a:lnSpc>
              <a:spcBef>
                <a:spcPts val="0"/>
              </a:spcBef>
              <a:buNone/>
            </a:pPr>
            <a:endParaRPr lang="en-US" altLang="ko-KR" sz="3600" dirty="0">
              <a:latin typeface="Times New Roman" panose="02020603050405020304" pitchFamily="18" charset="0"/>
              <a:cs typeface="Times New Roman" panose="02020603050405020304" pitchFamily="18" charset="0"/>
            </a:endParaRPr>
          </a:p>
          <a:p>
            <a:pPr algn="ctr" latinLnBrk="0">
              <a:lnSpc>
                <a:spcPct val="80000"/>
              </a:lnSpc>
              <a:spcBef>
                <a:spcPts val="0"/>
              </a:spcBef>
              <a:buNone/>
            </a:pPr>
            <a:endParaRPr lang="en-US" altLang="ko-KR" sz="3600" dirty="0" smtClean="0">
              <a:latin typeface="Times New Roman" panose="02020603050405020304" pitchFamily="18" charset="0"/>
              <a:cs typeface="Times New Roman" panose="02020603050405020304" pitchFamily="18" charset="0"/>
            </a:endParaRPr>
          </a:p>
          <a:p>
            <a:pPr algn="ctr" latinLnBrk="0">
              <a:lnSpc>
                <a:spcPct val="80000"/>
              </a:lnSpc>
              <a:spcBef>
                <a:spcPts val="0"/>
              </a:spcBef>
              <a:buNone/>
            </a:pPr>
            <a:endParaRPr lang="en-US" altLang="ko-KR" b="1" dirty="0" smtClean="0">
              <a:latin typeface="굴림체" panose="020B0609000101010101" pitchFamily="49" charset="-127"/>
              <a:ea typeface="굴림체" panose="020B0609000101010101" pitchFamily="49" charset="-127"/>
              <a:cs typeface="Times New Roman" panose="02020603050405020304" pitchFamily="18" charset="0"/>
            </a:endParaRPr>
          </a:p>
        </p:txBody>
      </p:sp>
    </p:spTree>
    <p:extLst>
      <p:ext uri="{BB962C8B-B14F-4D97-AF65-F5344CB8AC3E}">
        <p14:creationId xmlns:p14="http://schemas.microsoft.com/office/powerpoint/2010/main" xmlns="" val="2322279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Broadband Networks &amp; Internet Architecture – 8/11</a:t>
            </a:r>
            <a:endParaRPr lang="ko-KR" altLang="en-US" dirty="0"/>
          </a:p>
        </p:txBody>
      </p:sp>
      <p:sp>
        <p:nvSpPr>
          <p:cNvPr id="12" name="Text Box 7"/>
          <p:cNvSpPr txBox="1">
            <a:spLocks noChangeArrowheads="1"/>
          </p:cNvSpPr>
          <p:nvPr/>
        </p:nvSpPr>
        <p:spPr bwMode="auto">
          <a:xfrm>
            <a:off x="166701" y="632336"/>
            <a:ext cx="9502762" cy="5647700"/>
          </a:xfrm>
          <a:prstGeom prst="rect">
            <a:avLst/>
          </a:prstGeom>
          <a:noFill/>
          <a:ln w="9525">
            <a:noFill/>
            <a:miter lim="800000"/>
            <a:headEnd/>
            <a:tailEnd/>
          </a:ln>
        </p:spPr>
        <p:txBody>
          <a:bodyPr wrap="square">
            <a:spAutoFit/>
          </a:bodyPr>
          <a:lstStyle/>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Session layer (Layer 5)</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Controls </a:t>
            </a:r>
            <a:r>
              <a:rPr lang="en-US" altLang="ko-KR" sz="1400" dirty="0">
                <a:latin typeface="Century Gothic" panose="020B0502020202020204" pitchFamily="34" charset="0"/>
              </a:rPr>
              <a:t>the dialogues (connections) between </a:t>
            </a:r>
            <a:r>
              <a:rPr lang="en-US" altLang="ko-KR" sz="1400" dirty="0" smtClean="0">
                <a:latin typeface="Century Gothic" panose="020B0502020202020204" pitchFamily="34" charset="0"/>
              </a:rPr>
              <a:t>computers - establishing, managing </a:t>
            </a:r>
            <a:r>
              <a:rPr lang="en-US" altLang="ko-KR" sz="1400" dirty="0">
                <a:latin typeface="Century Gothic" panose="020B0502020202020204" pitchFamily="34" charset="0"/>
              </a:rPr>
              <a:t>and </a:t>
            </a:r>
            <a:r>
              <a:rPr lang="en-US" altLang="ko-KR" sz="1400" dirty="0" smtClean="0">
                <a:latin typeface="Century Gothic" panose="020B0502020202020204" pitchFamily="34" charset="0"/>
              </a:rPr>
              <a:t>terminating </a:t>
            </a:r>
            <a:r>
              <a:rPr lang="en-US" altLang="ko-KR" sz="1400" dirty="0">
                <a:latin typeface="Century Gothic" panose="020B0502020202020204" pitchFamily="34" charset="0"/>
              </a:rPr>
              <a:t>the connections between the local and remote </a:t>
            </a:r>
            <a:r>
              <a:rPr lang="en-US" altLang="ko-KR" sz="1400" dirty="0" smtClean="0">
                <a:latin typeface="Century Gothic" panose="020B0502020202020204" pitchFamily="34" charset="0"/>
              </a:rPr>
              <a:t>application</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Provides </a:t>
            </a:r>
            <a:r>
              <a:rPr lang="en-US" altLang="ko-KR" sz="1400" dirty="0">
                <a:latin typeface="Century Gothic" panose="020B0502020202020204" pitchFamily="34" charset="0"/>
              </a:rPr>
              <a:t>for full-duplex, half-duplex, or simplex operation, and establishes </a:t>
            </a:r>
            <a:r>
              <a:rPr lang="en-US" altLang="ko-KR" sz="1400" dirty="0" smtClean="0">
                <a:latin typeface="Century Gothic" panose="020B0502020202020204" pitchFamily="34" charset="0"/>
              </a:rPr>
              <a:t>checkpointing, </a:t>
            </a:r>
            <a:r>
              <a:rPr lang="en-US" altLang="ko-KR" sz="1400" dirty="0">
                <a:latin typeface="Century Gothic" panose="020B0502020202020204" pitchFamily="34" charset="0"/>
              </a:rPr>
              <a:t>adjournment, termination, and restart </a:t>
            </a:r>
            <a:r>
              <a:rPr lang="en-US" altLang="ko-KR" sz="1400" dirty="0" smtClean="0">
                <a:latin typeface="Century Gothic" panose="020B0502020202020204" pitchFamily="34" charset="0"/>
              </a:rPr>
              <a:t>procedures</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Also provides graceful </a:t>
            </a:r>
            <a:r>
              <a:rPr lang="en-US" altLang="ko-KR" sz="1400" dirty="0">
                <a:latin typeface="Century Gothic" panose="020B0502020202020204" pitchFamily="34" charset="0"/>
              </a:rPr>
              <a:t>close of </a:t>
            </a:r>
            <a:r>
              <a:rPr lang="en-US" altLang="ko-KR" sz="1400" dirty="0" smtClean="0">
                <a:latin typeface="Century Gothic" panose="020B0502020202020204" pitchFamily="34" charset="0"/>
              </a:rPr>
              <a:t>sessions </a:t>
            </a:r>
            <a:r>
              <a:rPr lang="en-US" altLang="ko-KR" sz="1400" dirty="0">
                <a:latin typeface="Century Gothic" panose="020B0502020202020204" pitchFamily="34" charset="0"/>
              </a:rPr>
              <a:t>which is a property of the Transmission Control </a:t>
            </a:r>
            <a:r>
              <a:rPr lang="en-US" altLang="ko-KR" sz="1400" dirty="0" smtClean="0">
                <a:latin typeface="Century Gothic" panose="020B0502020202020204" pitchFamily="34" charset="0"/>
              </a:rPr>
              <a:t>Protocol </a:t>
            </a:r>
            <a:r>
              <a:rPr lang="en-US" altLang="ko-KR" sz="1400" dirty="0">
                <a:latin typeface="Century Gothic" panose="020B0502020202020204" pitchFamily="34" charset="0"/>
              </a:rPr>
              <a:t>and </a:t>
            </a:r>
            <a:r>
              <a:rPr lang="en-US" altLang="ko-KR" sz="1400" dirty="0" smtClean="0">
                <a:latin typeface="Century Gothic" panose="020B0502020202020204" pitchFamily="34" charset="0"/>
              </a:rPr>
              <a:t>session </a:t>
            </a:r>
            <a:r>
              <a:rPr lang="en-US" altLang="ko-KR" sz="1400" dirty="0">
                <a:latin typeface="Century Gothic" panose="020B0502020202020204" pitchFamily="34" charset="0"/>
              </a:rPr>
              <a:t>checkpointing and </a:t>
            </a:r>
            <a:r>
              <a:rPr lang="en-US" altLang="ko-KR" sz="1400" dirty="0" smtClean="0">
                <a:latin typeface="Century Gothic" panose="020B0502020202020204" pitchFamily="34" charset="0"/>
              </a:rPr>
              <a:t>recovery </a:t>
            </a:r>
            <a:r>
              <a:rPr lang="en-US" altLang="ko-KR" sz="1400" dirty="0">
                <a:latin typeface="Century Gothic" panose="020B0502020202020204" pitchFamily="34" charset="0"/>
              </a:rPr>
              <a:t>which is not usually used in the Internet Protocol </a:t>
            </a:r>
            <a:r>
              <a:rPr lang="en-US" altLang="ko-KR" sz="1400" dirty="0" smtClean="0">
                <a:latin typeface="Century Gothic" panose="020B0502020202020204" pitchFamily="34" charset="0"/>
              </a:rPr>
              <a:t>Suite</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Commonly </a:t>
            </a:r>
            <a:r>
              <a:rPr lang="en-US" altLang="ko-KR" sz="1400" dirty="0">
                <a:latin typeface="Century Gothic" panose="020B0502020202020204" pitchFamily="34" charset="0"/>
              </a:rPr>
              <a:t>implemented explicitly in application environments that use remote procedure </a:t>
            </a:r>
            <a:r>
              <a:rPr lang="en-US" altLang="ko-KR" sz="1400" dirty="0" smtClean="0">
                <a:latin typeface="Century Gothic" panose="020B0502020202020204" pitchFamily="34" charset="0"/>
              </a:rPr>
              <a:t>calls</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Presentation </a:t>
            </a:r>
            <a:r>
              <a:rPr lang="en-US" altLang="ko-KR" sz="1400" dirty="0">
                <a:latin typeface="Century Gothic" panose="020B0502020202020204" pitchFamily="34" charset="0"/>
                <a:ea typeface="굴림체" panose="020B0609000101010101" pitchFamily="49" charset="-127"/>
                <a:sym typeface="Wingdings" panose="05000000000000000000" pitchFamily="2" charset="2"/>
              </a:rPr>
              <a:t>layer (Layer </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6)</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Establishes context </a:t>
            </a:r>
            <a:r>
              <a:rPr lang="en-US" altLang="ko-KR" sz="1400" dirty="0">
                <a:latin typeface="Century Gothic" panose="020B0502020202020204" pitchFamily="34" charset="0"/>
              </a:rPr>
              <a:t>between application-layer entities, in which the application-layer entities may use different syntax and semantics if the presentation service provides a mapping between </a:t>
            </a:r>
            <a:r>
              <a:rPr lang="en-US" altLang="ko-KR" sz="1400" dirty="0" smtClean="0">
                <a:latin typeface="Century Gothic" panose="020B0502020202020204" pitchFamily="34" charset="0"/>
              </a:rPr>
              <a:t>them</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Encapsulates </a:t>
            </a:r>
            <a:r>
              <a:rPr lang="en-US" altLang="ko-KR" sz="1400" dirty="0">
                <a:latin typeface="Century Gothic" panose="020B0502020202020204" pitchFamily="34" charset="0"/>
              </a:rPr>
              <a:t>presentation service data units </a:t>
            </a:r>
            <a:r>
              <a:rPr lang="en-US" altLang="ko-KR" sz="1400" dirty="0" smtClean="0">
                <a:latin typeface="Century Gothic" panose="020B0502020202020204" pitchFamily="34" charset="0"/>
              </a:rPr>
              <a:t>into </a:t>
            </a:r>
            <a:r>
              <a:rPr lang="en-US" altLang="ko-KR" sz="1400" dirty="0">
                <a:latin typeface="Century Gothic" panose="020B0502020202020204" pitchFamily="34" charset="0"/>
              </a:rPr>
              <a:t>session protocol data </a:t>
            </a:r>
            <a:r>
              <a:rPr lang="en-US" altLang="ko-KR" sz="1400" dirty="0" smtClean="0">
                <a:latin typeface="Century Gothic" panose="020B0502020202020204" pitchFamily="34" charset="0"/>
              </a:rPr>
              <a:t>units that are then passed </a:t>
            </a:r>
            <a:r>
              <a:rPr lang="en-US" altLang="ko-KR" sz="1400" dirty="0">
                <a:latin typeface="Century Gothic" panose="020B0502020202020204" pitchFamily="34" charset="0"/>
              </a:rPr>
              <a:t>down the protocol </a:t>
            </a:r>
            <a:r>
              <a:rPr lang="en-US" altLang="ko-KR" sz="1400" dirty="0" smtClean="0">
                <a:latin typeface="Century Gothic" panose="020B0502020202020204" pitchFamily="34" charset="0"/>
              </a:rPr>
              <a:t>stack </a:t>
            </a:r>
            <a:r>
              <a:rPr lang="en-US" altLang="ko-KR" sz="1400" dirty="0">
                <a:latin typeface="Century Gothic" panose="020B0502020202020204" pitchFamily="34" charset="0"/>
              </a:rPr>
              <a:t>If a mapping is available</a:t>
            </a:r>
            <a:endParaRPr lang="en-US" altLang="ko-KR" sz="1400" dirty="0" smtClean="0">
              <a:latin typeface="Century Gothic" panose="020B0502020202020204" pitchFamily="34" charset="0"/>
            </a:endParaRP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Provides </a:t>
            </a:r>
            <a:r>
              <a:rPr lang="en-US" altLang="ko-KR" sz="1400" dirty="0">
                <a:latin typeface="Century Gothic" panose="020B0502020202020204" pitchFamily="34" charset="0"/>
              </a:rPr>
              <a:t>independence from data representation (e.g., encryption) by translating between application and network </a:t>
            </a:r>
            <a:r>
              <a:rPr lang="en-US" altLang="ko-KR" sz="1400" dirty="0" smtClean="0">
                <a:latin typeface="Century Gothic" panose="020B0502020202020204" pitchFamily="34" charset="0"/>
              </a:rPr>
              <a:t>formats</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Transforms </a:t>
            </a:r>
            <a:r>
              <a:rPr lang="en-US" altLang="ko-KR" sz="1400" dirty="0">
                <a:latin typeface="Century Gothic" panose="020B0502020202020204" pitchFamily="34" charset="0"/>
              </a:rPr>
              <a:t>data into the form that the application </a:t>
            </a:r>
            <a:r>
              <a:rPr lang="en-US" altLang="ko-KR" sz="1400" dirty="0" smtClean="0">
                <a:latin typeface="Century Gothic" panose="020B0502020202020204" pitchFamily="34" charset="0"/>
              </a:rPr>
              <a:t>accepts - formatting </a:t>
            </a:r>
            <a:r>
              <a:rPr lang="en-US" altLang="ko-KR" sz="1400" dirty="0">
                <a:latin typeface="Century Gothic" panose="020B0502020202020204" pitchFamily="34" charset="0"/>
              </a:rPr>
              <a:t>and </a:t>
            </a:r>
            <a:r>
              <a:rPr lang="en-US" altLang="ko-KR" sz="1400" dirty="0" smtClean="0">
                <a:latin typeface="Century Gothic" panose="020B0502020202020204" pitchFamily="34" charset="0"/>
              </a:rPr>
              <a:t>encrypting </a:t>
            </a:r>
            <a:r>
              <a:rPr lang="en-US" altLang="ko-KR" sz="1400" dirty="0">
                <a:latin typeface="Century Gothic" panose="020B0502020202020204" pitchFamily="34" charset="0"/>
              </a:rPr>
              <a:t>data to be sent across a </a:t>
            </a:r>
            <a:r>
              <a:rPr lang="en-US" altLang="ko-KR" sz="1400" dirty="0" smtClean="0">
                <a:latin typeface="Century Gothic" panose="020B0502020202020204" pitchFamily="34" charset="0"/>
              </a:rPr>
              <a:t>network (sometimes </a:t>
            </a:r>
            <a:r>
              <a:rPr lang="en-US" altLang="ko-KR" sz="1400" dirty="0">
                <a:latin typeface="Century Gothic" panose="020B0502020202020204" pitchFamily="34" charset="0"/>
              </a:rPr>
              <a:t>called the syntax </a:t>
            </a:r>
            <a:r>
              <a:rPr lang="en-US" altLang="ko-KR" sz="1400" dirty="0" smtClean="0">
                <a:latin typeface="Century Gothic" panose="020B0502020202020204" pitchFamily="34" charset="0"/>
              </a:rPr>
              <a:t>layer)</a:t>
            </a:r>
            <a:endParaRPr lang="en-US" altLang="ko-KR" sz="1400" baseline="30000" dirty="0" smtClean="0">
              <a:latin typeface="Century Gothic" panose="020B0502020202020204" pitchFamily="34" charset="0"/>
            </a:endParaRP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The </a:t>
            </a:r>
            <a:r>
              <a:rPr lang="en-US" altLang="ko-KR" sz="1400" dirty="0">
                <a:latin typeface="Century Gothic" panose="020B0502020202020204" pitchFamily="34" charset="0"/>
              </a:rPr>
              <a:t>original presentation structure used the Basic Encoding Rules of Abstract Syntax Notation One (ASN.1</a:t>
            </a:r>
            <a:r>
              <a:rPr lang="en-US" altLang="ko-KR" sz="1400" dirty="0" smtClean="0">
                <a:latin typeface="Century Gothic" panose="020B0502020202020204" pitchFamily="34" charset="0"/>
              </a:rPr>
              <a:t>) </a:t>
            </a:r>
            <a:r>
              <a:rPr lang="en-US" altLang="ko-KR" sz="1400" dirty="0">
                <a:latin typeface="Century Gothic" panose="020B0502020202020204" pitchFamily="34" charset="0"/>
              </a:rPr>
              <a:t>with capabilities such as converting an EBCDIC-coded text file to an ASCII-coded file, or serialization of objects and other data structures from and to XML.</a:t>
            </a:r>
          </a:p>
          <a:p>
            <a:pPr marL="627063" lvl="2" indent="-179388">
              <a:lnSpc>
                <a:spcPct val="105000"/>
              </a:lnSpc>
              <a:spcBef>
                <a:spcPts val="300"/>
              </a:spcBef>
              <a:buFont typeface="Wingdings" panose="05000000000000000000" pitchFamily="2" charset="2"/>
              <a:buChar char="Ø"/>
            </a:pPr>
            <a:endParaRPr lang="en-US" altLang="ko-KR" sz="1400" dirty="0" smtClean="0">
              <a:latin typeface="Century Gothic" panose="020B0502020202020204" pitchFamily="34" charset="0"/>
            </a:endParaRPr>
          </a:p>
          <a:p>
            <a:pPr marL="627063" lvl="2" indent="-179388">
              <a:lnSpc>
                <a:spcPct val="105000"/>
              </a:lnSpc>
              <a:spcBef>
                <a:spcPts val="300"/>
              </a:spcBef>
              <a:buFont typeface="Wingdings" panose="05000000000000000000" pitchFamily="2" charset="2"/>
              <a:buChar char="Ø"/>
            </a:pPr>
            <a:endParaRPr lang="en-US" altLang="ko-KR" sz="1400" dirty="0" smtClean="0">
              <a:latin typeface="Century Gothic" panose="020B0502020202020204" pitchFamily="34" charset="0"/>
            </a:endParaRPr>
          </a:p>
        </p:txBody>
      </p:sp>
    </p:spTree>
    <p:extLst>
      <p:ext uri="{BB962C8B-B14F-4D97-AF65-F5344CB8AC3E}">
        <p14:creationId xmlns:p14="http://schemas.microsoft.com/office/powerpoint/2010/main" xmlns="" val="153588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Broadband Networks &amp; Internet Architecture – 9/11</a:t>
            </a:r>
            <a:endParaRPr lang="ko-KR" altLang="en-US" dirty="0"/>
          </a:p>
        </p:txBody>
      </p:sp>
      <p:sp>
        <p:nvSpPr>
          <p:cNvPr id="12" name="Text Box 7"/>
          <p:cNvSpPr txBox="1">
            <a:spLocks noChangeArrowheads="1"/>
          </p:cNvSpPr>
          <p:nvPr/>
        </p:nvSpPr>
        <p:spPr bwMode="auto">
          <a:xfrm>
            <a:off x="166701" y="632336"/>
            <a:ext cx="9502762" cy="2773067"/>
          </a:xfrm>
          <a:prstGeom prst="rect">
            <a:avLst/>
          </a:prstGeom>
          <a:noFill/>
          <a:ln w="9525">
            <a:noFill/>
            <a:miter lim="800000"/>
            <a:headEnd/>
            <a:tailEnd/>
          </a:ln>
        </p:spPr>
        <p:txBody>
          <a:bodyPr wrap="square">
            <a:spAutoFit/>
          </a:bodyPr>
          <a:lstStyle/>
          <a:p>
            <a:pPr marL="447675" lvl="1" indent="-179388">
              <a:lnSpc>
                <a:spcPct val="105000"/>
              </a:lnSpc>
              <a:spcBef>
                <a:spcPts val="2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Application layer (Layer 7)</a:t>
            </a:r>
          </a:p>
          <a:p>
            <a:pPr marL="627063" lvl="2" indent="-179388">
              <a:lnSpc>
                <a:spcPct val="105000"/>
              </a:lnSpc>
              <a:spcBef>
                <a:spcPts val="200"/>
              </a:spcBef>
              <a:buFont typeface="Wingdings" panose="05000000000000000000" pitchFamily="2" charset="2"/>
              <a:buChar char="Ø"/>
            </a:pPr>
            <a:r>
              <a:rPr lang="en-US" altLang="ko-KR" sz="1400" dirty="0" smtClean="0">
                <a:latin typeface="Century Gothic" panose="020B0502020202020204" pitchFamily="34" charset="0"/>
              </a:rPr>
              <a:t>The </a:t>
            </a:r>
            <a:r>
              <a:rPr lang="en-US" altLang="ko-KR" sz="1400" dirty="0">
                <a:latin typeface="Century Gothic" panose="020B0502020202020204" pitchFamily="34" charset="0"/>
              </a:rPr>
              <a:t>OSI layer closest to the end </a:t>
            </a:r>
            <a:r>
              <a:rPr lang="en-US" altLang="ko-KR" sz="1400" dirty="0" smtClean="0">
                <a:latin typeface="Century Gothic" panose="020B0502020202020204" pitchFamily="34" charset="0"/>
              </a:rPr>
              <a:t>user </a:t>
            </a:r>
            <a:r>
              <a:rPr lang="en-US" altLang="ko-KR" sz="1400" dirty="0">
                <a:latin typeface="Century Gothic" panose="020B0502020202020204" pitchFamily="34" charset="0"/>
              </a:rPr>
              <a:t>which means both the OSI application layer and the user interact directly with the software </a:t>
            </a:r>
            <a:r>
              <a:rPr lang="en-US" altLang="ko-KR" sz="1400" dirty="0" smtClean="0">
                <a:latin typeface="Century Gothic" panose="020B0502020202020204" pitchFamily="34" charset="0"/>
              </a:rPr>
              <a:t>application</a:t>
            </a:r>
          </a:p>
          <a:p>
            <a:pPr marL="627063" lvl="2" indent="-179388">
              <a:lnSpc>
                <a:spcPct val="105000"/>
              </a:lnSpc>
              <a:spcBef>
                <a:spcPts val="200"/>
              </a:spcBef>
              <a:buFont typeface="Wingdings" panose="05000000000000000000" pitchFamily="2" charset="2"/>
              <a:buChar char="Ø"/>
            </a:pPr>
            <a:r>
              <a:rPr lang="en-US" altLang="ko-KR" sz="1400" dirty="0" smtClean="0">
                <a:latin typeface="Century Gothic" panose="020B0502020202020204" pitchFamily="34" charset="0"/>
              </a:rPr>
              <a:t>Interacts </a:t>
            </a:r>
            <a:r>
              <a:rPr lang="en-US" altLang="ko-KR" sz="1400" dirty="0">
                <a:latin typeface="Century Gothic" panose="020B0502020202020204" pitchFamily="34" charset="0"/>
              </a:rPr>
              <a:t>with software </a:t>
            </a:r>
            <a:r>
              <a:rPr lang="en-US" altLang="ko-KR" sz="1400" dirty="0" smtClean="0">
                <a:latin typeface="Century Gothic" panose="020B0502020202020204" pitchFamily="34" charset="0"/>
              </a:rPr>
              <a:t>applications (</a:t>
            </a:r>
            <a:r>
              <a:rPr lang="en-US" altLang="ko-KR" sz="1400" dirty="0">
                <a:latin typeface="Century Gothic" panose="020B0502020202020204" pitchFamily="34" charset="0"/>
              </a:rPr>
              <a:t>outside the scope of the OSI model</a:t>
            </a:r>
            <a:r>
              <a:rPr lang="en-US" altLang="ko-KR" sz="1400" dirty="0" smtClean="0">
                <a:latin typeface="Century Gothic" panose="020B0502020202020204" pitchFamily="34" charset="0"/>
              </a:rPr>
              <a:t>) </a:t>
            </a:r>
            <a:r>
              <a:rPr lang="en-US" altLang="ko-KR" sz="1400" dirty="0">
                <a:latin typeface="Century Gothic" panose="020B0502020202020204" pitchFamily="34" charset="0"/>
              </a:rPr>
              <a:t>that implement a communicating </a:t>
            </a:r>
            <a:r>
              <a:rPr lang="en-US" altLang="ko-KR" sz="1400" dirty="0" smtClean="0">
                <a:latin typeface="Century Gothic" panose="020B0502020202020204" pitchFamily="34" charset="0"/>
              </a:rPr>
              <a:t>component</a:t>
            </a:r>
          </a:p>
          <a:p>
            <a:pPr marL="627063" lvl="2" indent="-179388">
              <a:lnSpc>
                <a:spcPct val="105000"/>
              </a:lnSpc>
              <a:spcBef>
                <a:spcPts val="200"/>
              </a:spcBef>
              <a:buFont typeface="Wingdings" panose="05000000000000000000" pitchFamily="2" charset="2"/>
              <a:buChar char="Ø"/>
            </a:pPr>
            <a:r>
              <a:rPr lang="en-US" altLang="ko-KR" sz="1400" dirty="0" smtClean="0">
                <a:latin typeface="Century Gothic" panose="020B0502020202020204" pitchFamily="34" charset="0"/>
              </a:rPr>
              <a:t>Includes functions such as identifying </a:t>
            </a:r>
            <a:r>
              <a:rPr lang="en-US" altLang="ko-KR" sz="1400" dirty="0">
                <a:latin typeface="Century Gothic" panose="020B0502020202020204" pitchFamily="34" charset="0"/>
              </a:rPr>
              <a:t>communication partners, determining resource availability, and synchronizing </a:t>
            </a:r>
            <a:r>
              <a:rPr lang="en-US" altLang="ko-KR" sz="1400" dirty="0" smtClean="0">
                <a:latin typeface="Century Gothic" panose="020B0502020202020204" pitchFamily="34" charset="0"/>
              </a:rPr>
              <a:t>communication</a:t>
            </a:r>
          </a:p>
          <a:p>
            <a:pPr marL="627063" lvl="2" indent="-179388">
              <a:lnSpc>
                <a:spcPct val="105000"/>
              </a:lnSpc>
              <a:spcBef>
                <a:spcPts val="200"/>
              </a:spcBef>
              <a:buFont typeface="Wingdings" panose="05000000000000000000" pitchFamily="2" charset="2"/>
              <a:buChar char="Ø"/>
            </a:pPr>
            <a:r>
              <a:rPr lang="en-US" altLang="ko-KR" sz="1400" dirty="0" smtClean="0">
                <a:latin typeface="Century Gothic" panose="020B0502020202020204" pitchFamily="34" charset="0"/>
              </a:rPr>
              <a:t>Determines </a:t>
            </a:r>
            <a:r>
              <a:rPr lang="en-US" altLang="ko-KR" sz="1400" dirty="0">
                <a:latin typeface="Century Gothic" panose="020B0502020202020204" pitchFamily="34" charset="0"/>
              </a:rPr>
              <a:t>the identity and availability of communication partners for an application with data to </a:t>
            </a:r>
            <a:r>
              <a:rPr lang="en-US" altLang="ko-KR" sz="1400" dirty="0" smtClean="0">
                <a:latin typeface="Century Gothic" panose="020B0502020202020204" pitchFamily="34" charset="0"/>
              </a:rPr>
              <a:t>transmit when </a:t>
            </a:r>
            <a:r>
              <a:rPr lang="en-US" altLang="ko-KR" sz="1400" dirty="0">
                <a:latin typeface="Century Gothic" panose="020B0502020202020204" pitchFamily="34" charset="0"/>
              </a:rPr>
              <a:t>identifying communication </a:t>
            </a:r>
            <a:r>
              <a:rPr lang="en-US" altLang="ko-KR" sz="1400" dirty="0" smtClean="0">
                <a:latin typeface="Century Gothic" panose="020B0502020202020204" pitchFamily="34" charset="0"/>
              </a:rPr>
              <a:t>partners</a:t>
            </a:r>
          </a:p>
          <a:p>
            <a:pPr marL="627063" lvl="2" indent="-179388">
              <a:lnSpc>
                <a:spcPct val="105000"/>
              </a:lnSpc>
              <a:spcBef>
                <a:spcPts val="200"/>
              </a:spcBef>
              <a:buFont typeface="Wingdings" panose="05000000000000000000" pitchFamily="2" charset="2"/>
              <a:buChar char="Ø"/>
            </a:pPr>
            <a:r>
              <a:rPr lang="en-US" altLang="ko-KR" sz="1400" dirty="0" smtClean="0">
                <a:latin typeface="Century Gothic" panose="020B0502020202020204" pitchFamily="34" charset="0"/>
              </a:rPr>
              <a:t>Must </a:t>
            </a:r>
            <a:r>
              <a:rPr lang="en-US" altLang="ko-KR" sz="1400" dirty="0">
                <a:latin typeface="Century Gothic" panose="020B0502020202020204" pitchFamily="34" charset="0"/>
              </a:rPr>
              <a:t>decide whether sufficient network resources for the requested communication are </a:t>
            </a:r>
            <a:r>
              <a:rPr lang="en-US" altLang="ko-KR" sz="1400" dirty="0" smtClean="0">
                <a:latin typeface="Century Gothic" panose="020B0502020202020204" pitchFamily="34" charset="0"/>
              </a:rPr>
              <a:t>available when </a:t>
            </a:r>
            <a:r>
              <a:rPr lang="en-US" altLang="ko-KR" sz="1400" dirty="0">
                <a:latin typeface="Century Gothic" panose="020B0502020202020204" pitchFamily="34" charset="0"/>
              </a:rPr>
              <a:t>determining resource </a:t>
            </a:r>
            <a:r>
              <a:rPr lang="en-US" altLang="ko-KR" sz="1400" dirty="0" smtClean="0">
                <a:latin typeface="Century Gothic" panose="020B0502020202020204" pitchFamily="34" charset="0"/>
              </a:rPr>
              <a:t>availability</a:t>
            </a:r>
          </a:p>
        </p:txBody>
      </p:sp>
    </p:spTree>
    <p:extLst>
      <p:ext uri="{BB962C8B-B14F-4D97-AF65-F5344CB8AC3E}">
        <p14:creationId xmlns:p14="http://schemas.microsoft.com/office/powerpoint/2010/main" xmlns="" val="2287539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Broadband Networks &amp; Internet Architecture – 10/11</a:t>
            </a:r>
            <a:endParaRPr lang="ko-KR" altLang="en-US" dirty="0"/>
          </a:p>
        </p:txBody>
      </p:sp>
      <p:sp>
        <p:nvSpPr>
          <p:cNvPr id="4" name="Text Box 7"/>
          <p:cNvSpPr txBox="1">
            <a:spLocks noChangeArrowheads="1"/>
          </p:cNvSpPr>
          <p:nvPr/>
        </p:nvSpPr>
        <p:spPr bwMode="auto">
          <a:xfrm>
            <a:off x="166701" y="632336"/>
            <a:ext cx="9502762" cy="4058034"/>
          </a:xfrm>
          <a:prstGeom prst="rect">
            <a:avLst/>
          </a:prstGeom>
          <a:noFill/>
          <a:ln w="9525">
            <a:noFill/>
            <a:miter lim="800000"/>
            <a:headEnd/>
            <a:tailEnd/>
          </a:ln>
        </p:spPr>
        <p:txBody>
          <a:bodyPr wrap="square">
            <a:spAutoFit/>
          </a:bodyPr>
          <a:lstStyle/>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Technical and business considerations</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Connectivity issues</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Traditional deployment model</a:t>
            </a:r>
          </a:p>
          <a:p>
            <a:pPr marL="719138" lvl="3" indent="-93663">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Via the corporate network (VPN) which provide uninterrupted Internet connectivity</a:t>
            </a:r>
          </a:p>
          <a:p>
            <a:pPr marL="719138" lvl="3" indent="-93663">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Completely controlled by the organizations with their own safeguard based on firewalls and various monitoring tools</a:t>
            </a:r>
          </a:p>
          <a:p>
            <a:pPr marL="719138" lvl="3" indent="-93663">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Each organization responsible for deploying, operating and managing their IT resources and Internet connectivity</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Cloud deployment model</a:t>
            </a:r>
          </a:p>
          <a:p>
            <a:pPr marL="719138" lvl="3" indent="-93663">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Continuous access to centralized servers and applications granted to end-user devices as long as they are connected to the network through the Internet in the cloud</a:t>
            </a:r>
          </a:p>
          <a:p>
            <a:pPr marL="719138" lvl="3" indent="-93663">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Centralized IT resources accessible using the same network protocols regardless of whether users reside inside or outside of a corporate network</a:t>
            </a:r>
          </a:p>
          <a:p>
            <a:pPr marL="719138" lvl="3" indent="-93663">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Cloud IT resources configured by cloud providers to be accessible for both external and internal users through an Internet connection and for cloud consumers to provide Internet-based services to external users</a:t>
            </a:r>
          </a:p>
        </p:txBody>
      </p:sp>
      <p:graphicFrame>
        <p:nvGraphicFramePr>
          <p:cNvPr id="5" name="표 4"/>
          <p:cNvGraphicFramePr>
            <a:graphicFrameLocks noGrp="1"/>
          </p:cNvGraphicFramePr>
          <p:nvPr>
            <p:extLst>
              <p:ext uri="{D42A27DB-BD31-4B8C-83A1-F6EECF244321}">
                <p14:modId xmlns:p14="http://schemas.microsoft.com/office/powerpoint/2010/main" xmlns="" val="377416152"/>
              </p:ext>
            </p:extLst>
          </p:nvPr>
        </p:nvGraphicFramePr>
        <p:xfrm>
          <a:off x="269186" y="4667293"/>
          <a:ext cx="9392523" cy="1539240"/>
        </p:xfrm>
        <a:graphic>
          <a:graphicData uri="http://schemas.openxmlformats.org/drawingml/2006/table">
            <a:tbl>
              <a:tblPr firstRow="1" bandRow="1">
                <a:tableStyleId>{5C22544A-7EE6-4342-B048-85BDC9FD1C3A}</a:tableStyleId>
              </a:tblPr>
              <a:tblGrid>
                <a:gridCol w="4692776"/>
                <a:gridCol w="4699747"/>
              </a:tblGrid>
              <a:tr h="164103">
                <a:tc>
                  <a:txBody>
                    <a:bodyPr/>
                    <a:lstStyle/>
                    <a:p>
                      <a:pPr algn="ctr" latinLnBrk="0"/>
                      <a:r>
                        <a:rPr lang="en-US" altLang="ko-KR" sz="1100" dirty="0" smtClean="0">
                          <a:solidFill>
                            <a:schemeClr val="tx1"/>
                          </a:solidFill>
                          <a:latin typeface="Century Gothic" panose="020B0502020202020204" pitchFamily="34" charset="0"/>
                        </a:rPr>
                        <a:t>On-premise</a:t>
                      </a:r>
                      <a:r>
                        <a:rPr lang="en-US" altLang="ko-KR" sz="1100" baseline="0" dirty="0" smtClean="0">
                          <a:solidFill>
                            <a:schemeClr val="tx1"/>
                          </a:solidFill>
                          <a:latin typeface="Century Gothic" panose="020B0502020202020204" pitchFamily="34" charset="0"/>
                        </a:rPr>
                        <a:t> IT Resources</a:t>
                      </a:r>
                      <a:endParaRPr lang="ko-KR" altLang="en-US" sz="1100" dirty="0">
                        <a:solidFill>
                          <a:schemeClr val="tx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0"/>
                      <a:r>
                        <a:rPr lang="en-US" altLang="ko-KR" sz="1100" dirty="0" smtClean="0">
                          <a:solidFill>
                            <a:schemeClr val="tx1"/>
                          </a:solidFill>
                          <a:latin typeface="Century Gothic" panose="020B0502020202020204" pitchFamily="34" charset="0"/>
                        </a:rPr>
                        <a:t>Cloud-based IT Resources</a:t>
                      </a:r>
                      <a:endParaRPr lang="ko-KR" altLang="en-US" sz="1100" dirty="0">
                        <a:solidFill>
                          <a:schemeClr val="tx1"/>
                        </a:solidFill>
                        <a:latin typeface="Century Gothic" panose="020B0502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0">
                <a:tc>
                  <a:txBody>
                    <a:bodyPr/>
                    <a:lstStyle/>
                    <a:p>
                      <a:pPr latinLnBrk="0"/>
                      <a:r>
                        <a:rPr lang="en-US" altLang="ko-KR" sz="1100" b="1" dirty="0" smtClean="0">
                          <a:solidFill>
                            <a:schemeClr val="tx1"/>
                          </a:solidFill>
                          <a:latin typeface="Century Gothic" panose="020B0502020202020204" pitchFamily="34" charset="0"/>
                        </a:rPr>
                        <a:t>Internal end-user devices access corporate IT services through the corporate network.</a:t>
                      </a:r>
                      <a:endParaRPr lang="ko-KR" altLang="en-US" sz="1100" b="1" dirty="0">
                        <a:solidFill>
                          <a:schemeClr val="tx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sz="1100" b="1" dirty="0" smtClean="0">
                          <a:effectLst/>
                          <a:latin typeface="Century Gothic" panose="020B0502020202020204" pitchFamily="34" charset="0"/>
                        </a:rPr>
                        <a:t>Internal end-user</a:t>
                      </a:r>
                      <a:r>
                        <a:rPr lang="en-US" sz="1100" b="1" baseline="0" dirty="0" smtClean="0">
                          <a:effectLst/>
                          <a:latin typeface="Century Gothic" panose="020B0502020202020204" pitchFamily="34" charset="0"/>
                        </a:rPr>
                        <a:t> devices access corporate IT services through an Internet connection.</a:t>
                      </a:r>
                      <a:endParaRPr lang="en-US" sz="1100" b="1" dirty="0">
                        <a:effectLst/>
                        <a:latin typeface="Century Gothic" panose="020B0502020202020204" pitchFamily="34" charset="0"/>
                      </a:endParaRP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0">
                <a:tc>
                  <a:txBody>
                    <a:bodyPr/>
                    <a:lstStyle/>
                    <a:p>
                      <a:pPr latinLnBrk="0"/>
                      <a:r>
                        <a:rPr lang="en-US" altLang="ko-KR" sz="1100" b="1" dirty="0" smtClean="0">
                          <a:solidFill>
                            <a:schemeClr val="tx1"/>
                          </a:solidFill>
                          <a:latin typeface="Century Gothic" panose="020B0502020202020204" pitchFamily="34" charset="0"/>
                        </a:rPr>
                        <a:t>Internal users access corporate IT services through the corporate Internet connection while roaming in external networks.</a:t>
                      </a:r>
                      <a:endParaRPr lang="ko-KR" altLang="en-US" sz="1100" b="1" dirty="0">
                        <a:solidFill>
                          <a:schemeClr val="tx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sz="1100" b="1" dirty="0" smtClean="0">
                          <a:effectLst/>
                          <a:latin typeface="Century Gothic" panose="020B0502020202020204" pitchFamily="34" charset="0"/>
                        </a:rPr>
                        <a:t>Internal users access</a:t>
                      </a:r>
                      <a:r>
                        <a:rPr lang="en-US" sz="1100" b="1" baseline="0" dirty="0" smtClean="0">
                          <a:effectLst/>
                          <a:latin typeface="Century Gothic" panose="020B0502020202020204" pitchFamily="34" charset="0"/>
                        </a:rPr>
                        <a:t> corporate IT services while roaming in external networks through the cloud provider’s Internet connection.</a:t>
                      </a:r>
                      <a:endParaRPr lang="en-US" sz="1100" b="1" dirty="0">
                        <a:effectLst/>
                        <a:latin typeface="Century Gothic" panose="020B0502020202020204" pitchFamily="34" charset="0"/>
                      </a:endParaRP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0">
                <a:tc>
                  <a:txBody>
                    <a:bodyPr/>
                    <a:lstStyle/>
                    <a:p>
                      <a:pPr latinLnBrk="0"/>
                      <a:r>
                        <a:rPr lang="en-US" altLang="ko-KR" sz="1100" b="1" dirty="0" smtClean="0">
                          <a:solidFill>
                            <a:schemeClr val="tx1"/>
                          </a:solidFill>
                          <a:latin typeface="Century Gothic" panose="020B0502020202020204" pitchFamily="34" charset="0"/>
                        </a:rPr>
                        <a:t>External users access corporate IT services</a:t>
                      </a:r>
                      <a:r>
                        <a:rPr lang="en-US" altLang="ko-KR" sz="1100" b="1" baseline="0" dirty="0" smtClean="0">
                          <a:solidFill>
                            <a:schemeClr val="tx1"/>
                          </a:solidFill>
                          <a:latin typeface="Century Gothic" panose="020B0502020202020204" pitchFamily="34" charset="0"/>
                        </a:rPr>
                        <a:t> through the corporate Internet  connection.</a:t>
                      </a:r>
                      <a:endParaRPr lang="ko-KR" altLang="en-US" sz="1100" b="1">
                        <a:solidFill>
                          <a:schemeClr val="tx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0"/>
                      <a:r>
                        <a:rPr lang="en-US" sz="1100" b="1" dirty="0" smtClean="0">
                          <a:effectLst/>
                          <a:latin typeface="Century Gothic" panose="020B0502020202020204" pitchFamily="34" charset="0"/>
                        </a:rPr>
                        <a:t>External</a:t>
                      </a:r>
                      <a:r>
                        <a:rPr lang="en-US" sz="1100" b="1" baseline="0" dirty="0" smtClean="0">
                          <a:effectLst/>
                          <a:latin typeface="Century Gothic" panose="020B0502020202020204" pitchFamily="34" charset="0"/>
                        </a:rPr>
                        <a:t> users access corporate IT services through the cloud provider’s Internet connection.</a:t>
                      </a:r>
                      <a:endParaRPr lang="en-US" sz="1100" b="1" dirty="0">
                        <a:effectLst/>
                        <a:latin typeface="Century Gothic" panose="020B0502020202020204" pitchFamily="34" charset="0"/>
                      </a:endParaRP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xmlns="" val="3834102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Broadband Networks &amp; Internet Architecture – 11/11</a:t>
            </a:r>
            <a:endParaRPr lang="ko-KR" altLang="en-US" dirty="0"/>
          </a:p>
        </p:txBody>
      </p:sp>
      <p:sp>
        <p:nvSpPr>
          <p:cNvPr id="4" name="Text Box 7"/>
          <p:cNvSpPr txBox="1">
            <a:spLocks noChangeArrowheads="1"/>
          </p:cNvSpPr>
          <p:nvPr/>
        </p:nvSpPr>
        <p:spPr bwMode="auto">
          <a:xfrm>
            <a:off x="166700" y="632336"/>
            <a:ext cx="9574199" cy="5761577"/>
          </a:xfrm>
          <a:prstGeom prst="rect">
            <a:avLst/>
          </a:prstGeom>
          <a:noFill/>
          <a:ln w="9525">
            <a:noFill/>
            <a:miter lim="800000"/>
            <a:headEnd/>
            <a:tailEnd/>
          </a:ln>
        </p:spPr>
        <p:txBody>
          <a:bodyPr wrap="square">
            <a:spAutoFit/>
          </a:bodyPr>
          <a:lstStyle/>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Network bandwidth and latency issues</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Network QoS: bandwidth, latency, jitter</a:t>
            </a:r>
          </a:p>
          <a:p>
            <a:pPr marL="625475" lvl="2" indent="-174625">
              <a:lnSpc>
                <a:spcPct val="105000"/>
              </a:lnSpc>
              <a:spcBef>
                <a:spcPts val="300"/>
              </a:spcBef>
              <a:buFont typeface="Wingdings" panose="05000000000000000000" pitchFamily="2" charset="2"/>
              <a:buChar char="Ø"/>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Bandwidth</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 – how much data can be transferred within a unit time</a:t>
            </a:r>
          </a:p>
          <a:p>
            <a:pPr marL="806450" lvl="3" indent="-179388">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End-to-end bandwidth determined by the transmission capacity of the shared data links that connect intermediary nodes</a:t>
            </a:r>
          </a:p>
          <a:p>
            <a:pPr marL="806450" lvl="3" indent="-179388">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Attempt to improve end-to-end bandwidth by ISPs with technologies such as broadband network technology &amp; web acceleration technologies – dynamic caching, compression, pre-fetching, etc.</a:t>
            </a:r>
          </a:p>
          <a:p>
            <a:pPr marL="806450" lvl="3" indent="-179388">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Critical for applications requiring substantial amount of data transfer</a:t>
            </a:r>
          </a:p>
          <a:p>
            <a:pPr marL="625475" lvl="2" indent="-174625">
              <a:lnSpc>
                <a:spcPct val="105000"/>
              </a:lnSpc>
              <a:spcBef>
                <a:spcPts val="300"/>
              </a:spcBef>
              <a:buFont typeface="Wingdings" panose="05000000000000000000" pitchFamily="2" charset="2"/>
              <a:buChar char="Ø"/>
            </a:pPr>
            <a:r>
              <a:rPr lang="en-US" altLang="ko-KR" sz="1400" b="1" dirty="0">
                <a:latin typeface="Century Gothic" panose="020B0502020202020204" pitchFamily="34" charset="0"/>
                <a:ea typeface="굴림체" panose="020B0609000101010101" pitchFamily="49" charset="-127"/>
                <a:sym typeface="Wingdings" panose="05000000000000000000" pitchFamily="2" charset="2"/>
              </a:rPr>
              <a:t>Latency</a:t>
            </a:r>
            <a:r>
              <a:rPr lang="en-US" altLang="ko-KR" sz="1400" dirty="0">
                <a:latin typeface="Century Gothic" panose="020B0502020202020204" pitchFamily="34" charset="0"/>
                <a:ea typeface="굴림체" panose="020B0609000101010101" pitchFamily="49" charset="-127"/>
                <a:sym typeface="Wingdings" panose="05000000000000000000" pitchFamily="2" charset="2"/>
              </a:rPr>
              <a:t> – how fast a request can be satisfied (time for a packet to travel from one node to another</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806450" lvl="3" indent="-179388">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The longer a packet travels the larger the latency is – web caching technology can apply</a:t>
            </a:r>
          </a:p>
          <a:p>
            <a:pPr marL="806450" lvl="3" indent="-179388">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The more network traffic is the larger the latency is – more queuing delay at each hop</a:t>
            </a:r>
          </a:p>
          <a:p>
            <a:pPr marL="806450" lvl="3" indent="-179388">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Critical for applications with a business requirement of fast response time</a:t>
            </a:r>
          </a:p>
          <a:p>
            <a:pPr marL="625475" lvl="2" indent="-174625">
              <a:lnSpc>
                <a:spcPct val="105000"/>
              </a:lnSpc>
              <a:spcBef>
                <a:spcPts val="300"/>
              </a:spcBef>
              <a:buFont typeface="Wingdings" panose="05000000000000000000" pitchFamily="2" charset="2"/>
              <a:buChar char="Ø"/>
            </a:pPr>
            <a:r>
              <a:rPr lang="en-US" altLang="ko-KR" sz="1400" b="1" dirty="0">
                <a:latin typeface="Century Gothic" panose="020B0502020202020204" pitchFamily="34" charset="0"/>
                <a:ea typeface="굴림체" panose="020B0609000101010101" pitchFamily="49" charset="-127"/>
                <a:sym typeface="Wingdings" panose="05000000000000000000" pitchFamily="2" charset="2"/>
              </a:rPr>
              <a:t>Jitter</a:t>
            </a:r>
            <a:r>
              <a:rPr lang="en-US" altLang="ko-KR" sz="1400" dirty="0">
                <a:latin typeface="Century Gothic" panose="020B0502020202020204" pitchFamily="34" charset="0"/>
                <a:ea typeface="굴림체" panose="020B0609000101010101" pitchFamily="49" charset="-127"/>
                <a:sym typeface="Wingdings" panose="05000000000000000000" pitchFamily="2" charset="2"/>
              </a:rPr>
              <a:t> – how consistent the given latency </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is</a:t>
            </a:r>
          </a:p>
          <a:p>
            <a:pPr marL="806450" lvl="3" indent="-179388">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A gap between the smallest latency and the largest latency</a:t>
            </a:r>
          </a:p>
          <a:p>
            <a:pPr marL="806450" lvl="3" indent="-179388">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Response time less than a millisecond in general, but frequently more than several seconds</a:t>
            </a:r>
          </a:p>
          <a:p>
            <a:pPr marL="806450" lvl="3" indent="-179388">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Internet-wide QoS control required to guarantee small jitter</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QoS of the underlying network inherited to QoS of the given cloud service</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Cloud carrier and cloud provider selection</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Involves multiple cloud carriers to achieve the necessary level of connectivity and reliability for the given cloud applications resulting in additional costs</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QoS determined by multiple ISPs involved &amp; required collaboration of the cloud carriers</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Wise to adopt more relaxed latency and bandwidth requirements</a:t>
            </a:r>
          </a:p>
        </p:txBody>
      </p:sp>
    </p:spTree>
    <p:extLst>
      <p:ext uri="{BB962C8B-B14F-4D97-AF65-F5344CB8AC3E}">
        <p14:creationId xmlns:p14="http://schemas.microsoft.com/office/powerpoint/2010/main" xmlns="" val="4125516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Data Center Technology – 1/6</a:t>
            </a:r>
            <a:endParaRPr lang="ko-KR" altLang="en-US" dirty="0"/>
          </a:p>
        </p:txBody>
      </p:sp>
      <p:sp>
        <p:nvSpPr>
          <p:cNvPr id="3" name="Text Box 7"/>
          <p:cNvSpPr txBox="1">
            <a:spLocks noChangeArrowheads="1"/>
          </p:cNvSpPr>
          <p:nvPr/>
        </p:nvSpPr>
        <p:spPr bwMode="auto">
          <a:xfrm>
            <a:off x="166701" y="632336"/>
            <a:ext cx="9502762" cy="3528658"/>
          </a:xfrm>
          <a:prstGeom prst="rect">
            <a:avLst/>
          </a:prstGeom>
          <a:noFill/>
          <a:ln w="9525">
            <a:noFill/>
            <a:miter lim="800000"/>
            <a:headEnd/>
            <a:tailEnd/>
          </a:ln>
        </p:spPr>
        <p:txBody>
          <a:bodyPr wrap="square">
            <a:spAutoFit/>
          </a:bodyPr>
          <a:lstStyle/>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Data center</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Grouping IT resources in close proximity with one another (rather than having them geographically dispersed) for power sharing, higher efficiency in shared IT resource usage and improved accessibility for IT personnel – reason for popularizing data center concept</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Characterized for centralized IT resources such as servers, storages, databases, networking &amp; telecommunication devices and software solutions via applying a number of technologies</a:t>
            </a:r>
          </a:p>
          <a:p>
            <a:pPr marL="266700" indent="-266700">
              <a:lnSpc>
                <a:spcPct val="105000"/>
              </a:lnSpc>
              <a:spcBef>
                <a:spcPts val="300"/>
              </a:spcBef>
              <a:buFont typeface="Wingdings" pitchFamily="2" charset="2"/>
              <a:buChar char="q"/>
            </a:pPr>
            <a:r>
              <a:rPr lang="en-US" altLang="ko-KR" sz="1400" b="1" dirty="0">
                <a:latin typeface="Century Gothic" panose="020B0502020202020204" pitchFamily="34" charset="0"/>
                <a:ea typeface="굴림체" panose="020B0609000101010101" pitchFamily="49" charset="-127"/>
                <a:sym typeface="Wingdings" panose="05000000000000000000" pitchFamily="2" charset="2"/>
              </a:rPr>
              <a:t>Standardization and modularity</a:t>
            </a:r>
          </a:p>
          <a:p>
            <a:pPr marL="447675" lvl="1" indent="-179388">
              <a:lnSpc>
                <a:spcPct val="105000"/>
              </a:lnSpc>
              <a:spcBef>
                <a:spcPts val="300"/>
              </a:spcBef>
              <a:buFont typeface="Wingdings" panose="05000000000000000000" pitchFamily="2" charset="2"/>
              <a:buChar char="§"/>
            </a:pPr>
            <a:r>
              <a:rPr lang="en-US" altLang="ko-KR" sz="1400" dirty="0">
                <a:latin typeface="Century Gothic" panose="020B0502020202020204" pitchFamily="34" charset="0"/>
                <a:ea typeface="굴림체" panose="020B0609000101010101" pitchFamily="49" charset="-127"/>
                <a:sym typeface="Wingdings" panose="05000000000000000000" pitchFamily="2" charset="2"/>
              </a:rPr>
              <a:t>Built upon standardized commodity hardware and designed with modular architecture</a:t>
            </a:r>
          </a:p>
          <a:p>
            <a:pPr marL="447675" lvl="1" indent="-179388">
              <a:lnSpc>
                <a:spcPct val="105000"/>
              </a:lnSpc>
              <a:spcBef>
                <a:spcPts val="300"/>
              </a:spcBef>
              <a:buFont typeface="Wingdings" panose="05000000000000000000" pitchFamily="2" charset="2"/>
              <a:buChar char="§"/>
            </a:pPr>
            <a:r>
              <a:rPr lang="en-US" altLang="ko-KR" sz="1400" dirty="0">
                <a:latin typeface="Century Gothic" panose="020B0502020202020204" pitchFamily="34" charset="0"/>
                <a:ea typeface="굴림체" panose="020B0609000101010101" pitchFamily="49" charset="-127"/>
                <a:sym typeface="Wingdings" panose="05000000000000000000" pitchFamily="2" charset="2"/>
              </a:rPr>
              <a:t>Aggregating multiple identical building blocks of facility infrastructure and equipment to support scalability, growth and speedy hardware replacements</a:t>
            </a:r>
          </a:p>
          <a:p>
            <a:pPr marL="447675" lvl="1" indent="-179388">
              <a:lnSpc>
                <a:spcPct val="105000"/>
              </a:lnSpc>
              <a:spcBef>
                <a:spcPts val="300"/>
              </a:spcBef>
              <a:buFont typeface="Wingdings" panose="05000000000000000000" pitchFamily="2" charset="2"/>
              <a:buChar char="§"/>
            </a:pPr>
            <a:r>
              <a:rPr lang="en-US" altLang="ko-KR" sz="1400" dirty="0">
                <a:latin typeface="Century Gothic" panose="020B0502020202020204" pitchFamily="34" charset="0"/>
                <a:ea typeface="굴림체" panose="020B0609000101010101" pitchFamily="49" charset="-127"/>
                <a:sym typeface="Wingdings" panose="05000000000000000000" pitchFamily="2" charset="2"/>
              </a:rPr>
              <a:t>Reduces investment and operational costs as they enable economies of scale for the procurement, acquisition, deployment, operation and maintenance </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processes</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IT resource consolidation favored by common virtualization strategies and the constantly improving capacity and performance of physical devices</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p:txBody>
      </p:sp>
      <p:pic>
        <p:nvPicPr>
          <p:cNvPr id="4" name="Picture 35" descr="DL380 G2_right_lo rez"/>
          <p:cNvPicPr>
            <a:picLocks noChangeAspect="1" noChangeArrowheads="1"/>
          </p:cNvPicPr>
          <p:nvPr/>
        </p:nvPicPr>
        <p:blipFill>
          <a:blip r:embed="rId2" cstate="print"/>
          <a:srcRect/>
          <a:stretch>
            <a:fillRect/>
          </a:stretch>
        </p:blipFill>
        <p:spPr bwMode="auto">
          <a:xfrm>
            <a:off x="824393" y="5809541"/>
            <a:ext cx="1207506" cy="218827"/>
          </a:xfrm>
          <a:prstGeom prst="rect">
            <a:avLst/>
          </a:prstGeom>
          <a:noFill/>
          <a:ln w="9525">
            <a:noFill/>
            <a:miter lim="800000"/>
            <a:headEnd/>
            <a:tailEnd/>
          </a:ln>
        </p:spPr>
      </p:pic>
      <p:pic>
        <p:nvPicPr>
          <p:cNvPr id="5" name="Picture 35" descr="DL380 G2_right_lo rez"/>
          <p:cNvPicPr>
            <a:picLocks noChangeAspect="1" noChangeArrowheads="1"/>
          </p:cNvPicPr>
          <p:nvPr/>
        </p:nvPicPr>
        <p:blipFill>
          <a:blip r:embed="rId2" cstate="print"/>
          <a:srcRect/>
          <a:stretch>
            <a:fillRect/>
          </a:stretch>
        </p:blipFill>
        <p:spPr bwMode="auto">
          <a:xfrm>
            <a:off x="824395" y="5657141"/>
            <a:ext cx="1207506" cy="218827"/>
          </a:xfrm>
          <a:prstGeom prst="rect">
            <a:avLst/>
          </a:prstGeom>
          <a:noFill/>
          <a:ln w="9525">
            <a:noFill/>
            <a:miter lim="800000"/>
            <a:headEnd/>
            <a:tailEnd/>
          </a:ln>
        </p:spPr>
      </p:pic>
      <p:pic>
        <p:nvPicPr>
          <p:cNvPr id="6" name="Picture 35" descr="DL380 G2_right_lo rez"/>
          <p:cNvPicPr>
            <a:picLocks noChangeAspect="1" noChangeArrowheads="1"/>
          </p:cNvPicPr>
          <p:nvPr/>
        </p:nvPicPr>
        <p:blipFill>
          <a:blip r:embed="rId2" cstate="print"/>
          <a:srcRect/>
          <a:stretch>
            <a:fillRect/>
          </a:stretch>
        </p:blipFill>
        <p:spPr bwMode="auto">
          <a:xfrm>
            <a:off x="824396" y="5504741"/>
            <a:ext cx="1207506" cy="218827"/>
          </a:xfrm>
          <a:prstGeom prst="rect">
            <a:avLst/>
          </a:prstGeom>
          <a:noFill/>
          <a:ln w="9525">
            <a:noFill/>
            <a:miter lim="800000"/>
            <a:headEnd/>
            <a:tailEnd/>
          </a:ln>
        </p:spPr>
      </p:pic>
      <p:pic>
        <p:nvPicPr>
          <p:cNvPr id="7" name="Picture 35" descr="DL380 G2_right_lo rez"/>
          <p:cNvPicPr>
            <a:picLocks noChangeAspect="1" noChangeArrowheads="1"/>
          </p:cNvPicPr>
          <p:nvPr/>
        </p:nvPicPr>
        <p:blipFill>
          <a:blip r:embed="rId2" cstate="print"/>
          <a:srcRect/>
          <a:stretch>
            <a:fillRect/>
          </a:stretch>
        </p:blipFill>
        <p:spPr bwMode="auto">
          <a:xfrm>
            <a:off x="824390" y="5352341"/>
            <a:ext cx="1207506" cy="218827"/>
          </a:xfrm>
          <a:prstGeom prst="rect">
            <a:avLst/>
          </a:prstGeom>
          <a:noFill/>
          <a:ln w="9525">
            <a:noFill/>
            <a:miter lim="800000"/>
            <a:headEnd/>
            <a:tailEnd/>
          </a:ln>
        </p:spPr>
      </p:pic>
      <p:pic>
        <p:nvPicPr>
          <p:cNvPr id="9" name="Picture 35" descr="DL380 G2_right_lo rez"/>
          <p:cNvPicPr>
            <a:picLocks noChangeAspect="1" noChangeArrowheads="1"/>
          </p:cNvPicPr>
          <p:nvPr/>
        </p:nvPicPr>
        <p:blipFill>
          <a:blip r:embed="rId2" cstate="print"/>
          <a:srcRect/>
          <a:stretch>
            <a:fillRect/>
          </a:stretch>
        </p:blipFill>
        <p:spPr bwMode="auto">
          <a:xfrm>
            <a:off x="824398" y="5199941"/>
            <a:ext cx="1207506" cy="218827"/>
          </a:xfrm>
          <a:prstGeom prst="rect">
            <a:avLst/>
          </a:prstGeom>
          <a:noFill/>
          <a:ln w="9525">
            <a:noFill/>
            <a:miter lim="800000"/>
            <a:headEnd/>
            <a:tailEnd/>
          </a:ln>
        </p:spPr>
      </p:pic>
      <p:pic>
        <p:nvPicPr>
          <p:cNvPr id="10" name="Picture 35" descr="DL380 G2_right_lo rez"/>
          <p:cNvPicPr>
            <a:picLocks noChangeAspect="1" noChangeArrowheads="1"/>
          </p:cNvPicPr>
          <p:nvPr/>
        </p:nvPicPr>
        <p:blipFill>
          <a:blip r:embed="rId2" cstate="print"/>
          <a:srcRect/>
          <a:stretch>
            <a:fillRect/>
          </a:stretch>
        </p:blipFill>
        <p:spPr bwMode="auto">
          <a:xfrm>
            <a:off x="824398" y="5047541"/>
            <a:ext cx="1207506" cy="218827"/>
          </a:xfrm>
          <a:prstGeom prst="rect">
            <a:avLst/>
          </a:prstGeom>
          <a:noFill/>
          <a:ln w="9525">
            <a:noFill/>
            <a:miter lim="800000"/>
            <a:headEnd/>
            <a:tailEnd/>
          </a:ln>
        </p:spPr>
      </p:pic>
      <p:pic>
        <p:nvPicPr>
          <p:cNvPr id="11" name="Picture 35" descr="DL380 G2_right_lo rez"/>
          <p:cNvPicPr>
            <a:picLocks noChangeAspect="1" noChangeArrowheads="1"/>
          </p:cNvPicPr>
          <p:nvPr/>
        </p:nvPicPr>
        <p:blipFill>
          <a:blip r:embed="rId2" cstate="print"/>
          <a:srcRect/>
          <a:stretch>
            <a:fillRect/>
          </a:stretch>
        </p:blipFill>
        <p:spPr bwMode="auto">
          <a:xfrm>
            <a:off x="824396" y="4895141"/>
            <a:ext cx="1207506" cy="218827"/>
          </a:xfrm>
          <a:prstGeom prst="rect">
            <a:avLst/>
          </a:prstGeom>
          <a:noFill/>
          <a:ln w="9525">
            <a:noFill/>
            <a:miter lim="800000"/>
            <a:headEnd/>
            <a:tailEnd/>
          </a:ln>
        </p:spPr>
      </p:pic>
      <p:pic>
        <p:nvPicPr>
          <p:cNvPr id="12" name="Picture 35" descr="DL380 G2_right_lo rez"/>
          <p:cNvPicPr>
            <a:picLocks noChangeAspect="1" noChangeArrowheads="1"/>
          </p:cNvPicPr>
          <p:nvPr/>
        </p:nvPicPr>
        <p:blipFill>
          <a:blip r:embed="rId2" cstate="print"/>
          <a:srcRect/>
          <a:stretch>
            <a:fillRect/>
          </a:stretch>
        </p:blipFill>
        <p:spPr bwMode="auto">
          <a:xfrm>
            <a:off x="824401" y="4742741"/>
            <a:ext cx="1207506" cy="218827"/>
          </a:xfrm>
          <a:prstGeom prst="rect">
            <a:avLst/>
          </a:prstGeom>
          <a:noFill/>
          <a:ln w="9525">
            <a:noFill/>
            <a:miter lim="800000"/>
            <a:headEnd/>
            <a:tailEnd/>
          </a:ln>
        </p:spPr>
      </p:pic>
      <p:pic>
        <p:nvPicPr>
          <p:cNvPr id="13" name="Picture 35" descr="DL380 G2_right_lo rez"/>
          <p:cNvPicPr>
            <a:picLocks noChangeAspect="1" noChangeArrowheads="1"/>
          </p:cNvPicPr>
          <p:nvPr/>
        </p:nvPicPr>
        <p:blipFill>
          <a:blip r:embed="rId2" cstate="print"/>
          <a:srcRect/>
          <a:stretch>
            <a:fillRect/>
          </a:stretch>
        </p:blipFill>
        <p:spPr bwMode="auto">
          <a:xfrm>
            <a:off x="824402" y="4590341"/>
            <a:ext cx="1207506" cy="218827"/>
          </a:xfrm>
          <a:prstGeom prst="rect">
            <a:avLst/>
          </a:prstGeom>
          <a:noFill/>
          <a:ln w="9525">
            <a:noFill/>
            <a:miter lim="800000"/>
            <a:headEnd/>
            <a:tailEnd/>
          </a:ln>
        </p:spPr>
      </p:pic>
      <p:cxnSp>
        <p:nvCxnSpPr>
          <p:cNvPr id="14" name="직선 연결선 13"/>
          <p:cNvCxnSpPr/>
          <p:nvPr/>
        </p:nvCxnSpPr>
        <p:spPr>
          <a:xfrm>
            <a:off x="313762" y="4471243"/>
            <a:ext cx="5773518" cy="0"/>
          </a:xfrm>
          <a:prstGeom prst="line">
            <a:avLst/>
          </a:prstGeom>
          <a:ln w="285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자유형 14"/>
          <p:cNvSpPr/>
          <p:nvPr/>
        </p:nvSpPr>
        <p:spPr>
          <a:xfrm>
            <a:off x="777172" y="4479774"/>
            <a:ext cx="93784" cy="215088"/>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6" name="자유형 15"/>
          <p:cNvSpPr/>
          <p:nvPr/>
        </p:nvSpPr>
        <p:spPr>
          <a:xfrm>
            <a:off x="747863" y="4479773"/>
            <a:ext cx="123093" cy="363541"/>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7" name="자유형 16"/>
          <p:cNvSpPr/>
          <p:nvPr/>
        </p:nvSpPr>
        <p:spPr>
          <a:xfrm>
            <a:off x="715626" y="4488307"/>
            <a:ext cx="155327" cy="507408"/>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8" name="자유형 17"/>
          <p:cNvSpPr/>
          <p:nvPr/>
        </p:nvSpPr>
        <p:spPr>
          <a:xfrm>
            <a:off x="677527" y="4488306"/>
            <a:ext cx="193426" cy="659809"/>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 name="자유형 18"/>
          <p:cNvSpPr/>
          <p:nvPr/>
        </p:nvSpPr>
        <p:spPr>
          <a:xfrm>
            <a:off x="642357" y="4471243"/>
            <a:ext cx="228594" cy="829273"/>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 name="자유형 19"/>
          <p:cNvSpPr/>
          <p:nvPr/>
        </p:nvSpPr>
        <p:spPr>
          <a:xfrm>
            <a:off x="604257" y="4471243"/>
            <a:ext cx="266690" cy="981673"/>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자유형 20"/>
          <p:cNvSpPr/>
          <p:nvPr/>
        </p:nvSpPr>
        <p:spPr>
          <a:xfrm>
            <a:off x="566157" y="4479773"/>
            <a:ext cx="304786" cy="1125543"/>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자유형 21"/>
          <p:cNvSpPr/>
          <p:nvPr/>
        </p:nvSpPr>
        <p:spPr>
          <a:xfrm>
            <a:off x="529122" y="4471243"/>
            <a:ext cx="341818" cy="1286473"/>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자유형 22"/>
          <p:cNvSpPr/>
          <p:nvPr/>
        </p:nvSpPr>
        <p:spPr>
          <a:xfrm>
            <a:off x="491022" y="4488306"/>
            <a:ext cx="379917" cy="1421810"/>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24" name="Picture 35" descr="DL380 G2_right_lo rez"/>
          <p:cNvPicPr>
            <a:picLocks noChangeAspect="1" noChangeArrowheads="1"/>
          </p:cNvPicPr>
          <p:nvPr/>
        </p:nvPicPr>
        <p:blipFill>
          <a:blip r:embed="rId2" cstate="print"/>
          <a:srcRect/>
          <a:stretch>
            <a:fillRect/>
          </a:stretch>
        </p:blipFill>
        <p:spPr bwMode="auto">
          <a:xfrm>
            <a:off x="2545615" y="5805867"/>
            <a:ext cx="1207506" cy="218827"/>
          </a:xfrm>
          <a:prstGeom prst="rect">
            <a:avLst/>
          </a:prstGeom>
          <a:noFill/>
          <a:ln w="9525">
            <a:noFill/>
            <a:miter lim="800000"/>
            <a:headEnd/>
            <a:tailEnd/>
          </a:ln>
        </p:spPr>
      </p:pic>
      <p:pic>
        <p:nvPicPr>
          <p:cNvPr id="25" name="Picture 35" descr="DL380 G2_right_lo rez"/>
          <p:cNvPicPr>
            <a:picLocks noChangeAspect="1" noChangeArrowheads="1"/>
          </p:cNvPicPr>
          <p:nvPr/>
        </p:nvPicPr>
        <p:blipFill>
          <a:blip r:embed="rId2" cstate="print"/>
          <a:srcRect/>
          <a:stretch>
            <a:fillRect/>
          </a:stretch>
        </p:blipFill>
        <p:spPr bwMode="auto">
          <a:xfrm>
            <a:off x="2545617" y="5653467"/>
            <a:ext cx="1207506" cy="218827"/>
          </a:xfrm>
          <a:prstGeom prst="rect">
            <a:avLst/>
          </a:prstGeom>
          <a:noFill/>
          <a:ln w="9525">
            <a:noFill/>
            <a:miter lim="800000"/>
            <a:headEnd/>
            <a:tailEnd/>
          </a:ln>
        </p:spPr>
      </p:pic>
      <p:pic>
        <p:nvPicPr>
          <p:cNvPr id="26" name="Picture 35" descr="DL380 G2_right_lo rez"/>
          <p:cNvPicPr>
            <a:picLocks noChangeAspect="1" noChangeArrowheads="1"/>
          </p:cNvPicPr>
          <p:nvPr/>
        </p:nvPicPr>
        <p:blipFill>
          <a:blip r:embed="rId2" cstate="print"/>
          <a:srcRect/>
          <a:stretch>
            <a:fillRect/>
          </a:stretch>
        </p:blipFill>
        <p:spPr bwMode="auto">
          <a:xfrm>
            <a:off x="2545618" y="5501067"/>
            <a:ext cx="1207506" cy="218827"/>
          </a:xfrm>
          <a:prstGeom prst="rect">
            <a:avLst/>
          </a:prstGeom>
          <a:noFill/>
          <a:ln w="9525">
            <a:noFill/>
            <a:miter lim="800000"/>
            <a:headEnd/>
            <a:tailEnd/>
          </a:ln>
        </p:spPr>
      </p:pic>
      <p:pic>
        <p:nvPicPr>
          <p:cNvPr id="27" name="Picture 35" descr="DL380 G2_right_lo rez"/>
          <p:cNvPicPr>
            <a:picLocks noChangeAspect="1" noChangeArrowheads="1"/>
          </p:cNvPicPr>
          <p:nvPr/>
        </p:nvPicPr>
        <p:blipFill>
          <a:blip r:embed="rId2" cstate="print"/>
          <a:srcRect/>
          <a:stretch>
            <a:fillRect/>
          </a:stretch>
        </p:blipFill>
        <p:spPr bwMode="auto">
          <a:xfrm>
            <a:off x="2545612" y="5348667"/>
            <a:ext cx="1207506" cy="218827"/>
          </a:xfrm>
          <a:prstGeom prst="rect">
            <a:avLst/>
          </a:prstGeom>
          <a:noFill/>
          <a:ln w="9525">
            <a:noFill/>
            <a:miter lim="800000"/>
            <a:headEnd/>
            <a:tailEnd/>
          </a:ln>
        </p:spPr>
      </p:pic>
      <p:pic>
        <p:nvPicPr>
          <p:cNvPr id="28" name="Picture 35" descr="DL380 G2_right_lo rez"/>
          <p:cNvPicPr>
            <a:picLocks noChangeAspect="1" noChangeArrowheads="1"/>
          </p:cNvPicPr>
          <p:nvPr/>
        </p:nvPicPr>
        <p:blipFill>
          <a:blip r:embed="rId2" cstate="print"/>
          <a:srcRect/>
          <a:stretch>
            <a:fillRect/>
          </a:stretch>
        </p:blipFill>
        <p:spPr bwMode="auto">
          <a:xfrm>
            <a:off x="2545620" y="5196267"/>
            <a:ext cx="1207506" cy="218827"/>
          </a:xfrm>
          <a:prstGeom prst="rect">
            <a:avLst/>
          </a:prstGeom>
          <a:noFill/>
          <a:ln w="9525">
            <a:noFill/>
            <a:miter lim="800000"/>
            <a:headEnd/>
            <a:tailEnd/>
          </a:ln>
        </p:spPr>
      </p:pic>
      <p:pic>
        <p:nvPicPr>
          <p:cNvPr id="29" name="Picture 35" descr="DL380 G2_right_lo rez"/>
          <p:cNvPicPr>
            <a:picLocks noChangeAspect="1" noChangeArrowheads="1"/>
          </p:cNvPicPr>
          <p:nvPr/>
        </p:nvPicPr>
        <p:blipFill>
          <a:blip r:embed="rId2" cstate="print"/>
          <a:srcRect/>
          <a:stretch>
            <a:fillRect/>
          </a:stretch>
        </p:blipFill>
        <p:spPr bwMode="auto">
          <a:xfrm>
            <a:off x="2545620" y="5043867"/>
            <a:ext cx="1207506" cy="218827"/>
          </a:xfrm>
          <a:prstGeom prst="rect">
            <a:avLst/>
          </a:prstGeom>
          <a:noFill/>
          <a:ln w="9525">
            <a:noFill/>
            <a:miter lim="800000"/>
            <a:headEnd/>
            <a:tailEnd/>
          </a:ln>
        </p:spPr>
      </p:pic>
      <p:pic>
        <p:nvPicPr>
          <p:cNvPr id="30" name="Picture 35" descr="DL380 G2_right_lo rez"/>
          <p:cNvPicPr>
            <a:picLocks noChangeAspect="1" noChangeArrowheads="1"/>
          </p:cNvPicPr>
          <p:nvPr/>
        </p:nvPicPr>
        <p:blipFill>
          <a:blip r:embed="rId2" cstate="print"/>
          <a:srcRect/>
          <a:stretch>
            <a:fillRect/>
          </a:stretch>
        </p:blipFill>
        <p:spPr bwMode="auto">
          <a:xfrm>
            <a:off x="2545618" y="4891467"/>
            <a:ext cx="1207506" cy="218827"/>
          </a:xfrm>
          <a:prstGeom prst="rect">
            <a:avLst/>
          </a:prstGeom>
          <a:noFill/>
          <a:ln w="9525">
            <a:noFill/>
            <a:miter lim="800000"/>
            <a:headEnd/>
            <a:tailEnd/>
          </a:ln>
        </p:spPr>
      </p:pic>
      <p:pic>
        <p:nvPicPr>
          <p:cNvPr id="31" name="Picture 35" descr="DL380 G2_right_lo rez"/>
          <p:cNvPicPr>
            <a:picLocks noChangeAspect="1" noChangeArrowheads="1"/>
          </p:cNvPicPr>
          <p:nvPr/>
        </p:nvPicPr>
        <p:blipFill>
          <a:blip r:embed="rId2" cstate="print"/>
          <a:srcRect/>
          <a:stretch>
            <a:fillRect/>
          </a:stretch>
        </p:blipFill>
        <p:spPr bwMode="auto">
          <a:xfrm>
            <a:off x="2545623" y="4739067"/>
            <a:ext cx="1207506" cy="218827"/>
          </a:xfrm>
          <a:prstGeom prst="rect">
            <a:avLst/>
          </a:prstGeom>
          <a:noFill/>
          <a:ln w="9525">
            <a:noFill/>
            <a:miter lim="800000"/>
            <a:headEnd/>
            <a:tailEnd/>
          </a:ln>
        </p:spPr>
      </p:pic>
      <p:pic>
        <p:nvPicPr>
          <p:cNvPr id="32" name="Picture 35" descr="DL380 G2_right_lo rez"/>
          <p:cNvPicPr>
            <a:picLocks noChangeAspect="1" noChangeArrowheads="1"/>
          </p:cNvPicPr>
          <p:nvPr/>
        </p:nvPicPr>
        <p:blipFill>
          <a:blip r:embed="rId2" cstate="print"/>
          <a:srcRect/>
          <a:stretch>
            <a:fillRect/>
          </a:stretch>
        </p:blipFill>
        <p:spPr bwMode="auto">
          <a:xfrm>
            <a:off x="2545624" y="4586667"/>
            <a:ext cx="1207506" cy="218827"/>
          </a:xfrm>
          <a:prstGeom prst="rect">
            <a:avLst/>
          </a:prstGeom>
          <a:noFill/>
          <a:ln w="9525">
            <a:noFill/>
            <a:miter lim="800000"/>
            <a:headEnd/>
            <a:tailEnd/>
          </a:ln>
        </p:spPr>
      </p:pic>
      <p:sp>
        <p:nvSpPr>
          <p:cNvPr id="33" name="자유형 32"/>
          <p:cNvSpPr/>
          <p:nvPr/>
        </p:nvSpPr>
        <p:spPr>
          <a:xfrm>
            <a:off x="2498394" y="4476100"/>
            <a:ext cx="93784" cy="215088"/>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4" name="자유형 33"/>
          <p:cNvSpPr/>
          <p:nvPr/>
        </p:nvSpPr>
        <p:spPr>
          <a:xfrm>
            <a:off x="2469085" y="4476099"/>
            <a:ext cx="123093" cy="363541"/>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5" name="자유형 34"/>
          <p:cNvSpPr/>
          <p:nvPr/>
        </p:nvSpPr>
        <p:spPr>
          <a:xfrm>
            <a:off x="2436848" y="4484633"/>
            <a:ext cx="155327" cy="507408"/>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6" name="자유형 35"/>
          <p:cNvSpPr/>
          <p:nvPr/>
        </p:nvSpPr>
        <p:spPr>
          <a:xfrm>
            <a:off x="2398749" y="4484632"/>
            <a:ext cx="193426" cy="659809"/>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7" name="자유형 36"/>
          <p:cNvSpPr/>
          <p:nvPr/>
        </p:nvSpPr>
        <p:spPr>
          <a:xfrm>
            <a:off x="2363579" y="4467569"/>
            <a:ext cx="228594" cy="829273"/>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8" name="자유형 37"/>
          <p:cNvSpPr/>
          <p:nvPr/>
        </p:nvSpPr>
        <p:spPr>
          <a:xfrm>
            <a:off x="2325479" y="4467569"/>
            <a:ext cx="266690" cy="981673"/>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9" name="자유형 38"/>
          <p:cNvSpPr/>
          <p:nvPr/>
        </p:nvSpPr>
        <p:spPr>
          <a:xfrm>
            <a:off x="2287379" y="4476099"/>
            <a:ext cx="304786" cy="1125543"/>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자유형 39"/>
          <p:cNvSpPr/>
          <p:nvPr/>
        </p:nvSpPr>
        <p:spPr>
          <a:xfrm>
            <a:off x="2250344" y="4467569"/>
            <a:ext cx="341818" cy="1286473"/>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1" name="자유형 40"/>
          <p:cNvSpPr/>
          <p:nvPr/>
        </p:nvSpPr>
        <p:spPr>
          <a:xfrm>
            <a:off x="2212244" y="4484632"/>
            <a:ext cx="379917" cy="1421810"/>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42" name="Picture 35" descr="DL380 G2_right_lo rez"/>
          <p:cNvPicPr>
            <a:picLocks noChangeAspect="1" noChangeArrowheads="1"/>
          </p:cNvPicPr>
          <p:nvPr/>
        </p:nvPicPr>
        <p:blipFill>
          <a:blip r:embed="rId2" cstate="print"/>
          <a:srcRect/>
          <a:stretch>
            <a:fillRect/>
          </a:stretch>
        </p:blipFill>
        <p:spPr bwMode="auto">
          <a:xfrm>
            <a:off x="4663191" y="5811775"/>
            <a:ext cx="1207506" cy="218827"/>
          </a:xfrm>
          <a:prstGeom prst="rect">
            <a:avLst/>
          </a:prstGeom>
          <a:noFill/>
          <a:ln w="9525">
            <a:noFill/>
            <a:miter lim="800000"/>
            <a:headEnd/>
            <a:tailEnd/>
          </a:ln>
        </p:spPr>
      </p:pic>
      <p:pic>
        <p:nvPicPr>
          <p:cNvPr id="43" name="Picture 35" descr="DL380 G2_right_lo rez"/>
          <p:cNvPicPr>
            <a:picLocks noChangeAspect="1" noChangeArrowheads="1"/>
          </p:cNvPicPr>
          <p:nvPr/>
        </p:nvPicPr>
        <p:blipFill>
          <a:blip r:embed="rId2" cstate="print"/>
          <a:srcRect/>
          <a:stretch>
            <a:fillRect/>
          </a:stretch>
        </p:blipFill>
        <p:spPr bwMode="auto">
          <a:xfrm>
            <a:off x="4663193" y="5659375"/>
            <a:ext cx="1207506" cy="218827"/>
          </a:xfrm>
          <a:prstGeom prst="rect">
            <a:avLst/>
          </a:prstGeom>
          <a:noFill/>
          <a:ln w="9525">
            <a:noFill/>
            <a:miter lim="800000"/>
            <a:headEnd/>
            <a:tailEnd/>
          </a:ln>
        </p:spPr>
      </p:pic>
      <p:pic>
        <p:nvPicPr>
          <p:cNvPr id="44" name="Picture 35" descr="DL380 G2_right_lo rez"/>
          <p:cNvPicPr>
            <a:picLocks noChangeAspect="1" noChangeArrowheads="1"/>
          </p:cNvPicPr>
          <p:nvPr/>
        </p:nvPicPr>
        <p:blipFill>
          <a:blip r:embed="rId2" cstate="print"/>
          <a:srcRect/>
          <a:stretch>
            <a:fillRect/>
          </a:stretch>
        </p:blipFill>
        <p:spPr bwMode="auto">
          <a:xfrm>
            <a:off x="4663194" y="5506975"/>
            <a:ext cx="1207506" cy="218827"/>
          </a:xfrm>
          <a:prstGeom prst="rect">
            <a:avLst/>
          </a:prstGeom>
          <a:noFill/>
          <a:ln w="9525">
            <a:noFill/>
            <a:miter lim="800000"/>
            <a:headEnd/>
            <a:tailEnd/>
          </a:ln>
        </p:spPr>
      </p:pic>
      <p:pic>
        <p:nvPicPr>
          <p:cNvPr id="45" name="Picture 35" descr="DL380 G2_right_lo rez"/>
          <p:cNvPicPr>
            <a:picLocks noChangeAspect="1" noChangeArrowheads="1"/>
          </p:cNvPicPr>
          <p:nvPr/>
        </p:nvPicPr>
        <p:blipFill>
          <a:blip r:embed="rId2" cstate="print"/>
          <a:srcRect/>
          <a:stretch>
            <a:fillRect/>
          </a:stretch>
        </p:blipFill>
        <p:spPr bwMode="auto">
          <a:xfrm>
            <a:off x="4663188" y="5354575"/>
            <a:ext cx="1207506" cy="218827"/>
          </a:xfrm>
          <a:prstGeom prst="rect">
            <a:avLst/>
          </a:prstGeom>
          <a:noFill/>
          <a:ln w="9525">
            <a:noFill/>
            <a:miter lim="800000"/>
            <a:headEnd/>
            <a:tailEnd/>
          </a:ln>
        </p:spPr>
      </p:pic>
      <p:pic>
        <p:nvPicPr>
          <p:cNvPr id="46" name="Picture 35" descr="DL380 G2_right_lo rez"/>
          <p:cNvPicPr>
            <a:picLocks noChangeAspect="1" noChangeArrowheads="1"/>
          </p:cNvPicPr>
          <p:nvPr/>
        </p:nvPicPr>
        <p:blipFill>
          <a:blip r:embed="rId2" cstate="print"/>
          <a:srcRect/>
          <a:stretch>
            <a:fillRect/>
          </a:stretch>
        </p:blipFill>
        <p:spPr bwMode="auto">
          <a:xfrm>
            <a:off x="4663196" y="5202175"/>
            <a:ext cx="1207506" cy="218827"/>
          </a:xfrm>
          <a:prstGeom prst="rect">
            <a:avLst/>
          </a:prstGeom>
          <a:noFill/>
          <a:ln w="9525">
            <a:noFill/>
            <a:miter lim="800000"/>
            <a:headEnd/>
            <a:tailEnd/>
          </a:ln>
        </p:spPr>
      </p:pic>
      <p:pic>
        <p:nvPicPr>
          <p:cNvPr id="47" name="Picture 35" descr="DL380 G2_right_lo rez"/>
          <p:cNvPicPr>
            <a:picLocks noChangeAspect="1" noChangeArrowheads="1"/>
          </p:cNvPicPr>
          <p:nvPr/>
        </p:nvPicPr>
        <p:blipFill>
          <a:blip r:embed="rId2" cstate="print"/>
          <a:srcRect/>
          <a:stretch>
            <a:fillRect/>
          </a:stretch>
        </p:blipFill>
        <p:spPr bwMode="auto">
          <a:xfrm>
            <a:off x="4663196" y="5049775"/>
            <a:ext cx="1207506" cy="218827"/>
          </a:xfrm>
          <a:prstGeom prst="rect">
            <a:avLst/>
          </a:prstGeom>
          <a:noFill/>
          <a:ln w="9525">
            <a:noFill/>
            <a:miter lim="800000"/>
            <a:headEnd/>
            <a:tailEnd/>
          </a:ln>
        </p:spPr>
      </p:pic>
      <p:pic>
        <p:nvPicPr>
          <p:cNvPr id="48" name="Picture 35" descr="DL380 G2_right_lo rez"/>
          <p:cNvPicPr>
            <a:picLocks noChangeAspect="1" noChangeArrowheads="1"/>
          </p:cNvPicPr>
          <p:nvPr/>
        </p:nvPicPr>
        <p:blipFill>
          <a:blip r:embed="rId2" cstate="print"/>
          <a:srcRect/>
          <a:stretch>
            <a:fillRect/>
          </a:stretch>
        </p:blipFill>
        <p:spPr bwMode="auto">
          <a:xfrm>
            <a:off x="4663194" y="4897375"/>
            <a:ext cx="1207506" cy="218827"/>
          </a:xfrm>
          <a:prstGeom prst="rect">
            <a:avLst/>
          </a:prstGeom>
          <a:noFill/>
          <a:ln w="9525">
            <a:noFill/>
            <a:miter lim="800000"/>
            <a:headEnd/>
            <a:tailEnd/>
          </a:ln>
        </p:spPr>
      </p:pic>
      <p:pic>
        <p:nvPicPr>
          <p:cNvPr id="49" name="Picture 35" descr="DL380 G2_right_lo rez"/>
          <p:cNvPicPr>
            <a:picLocks noChangeAspect="1" noChangeArrowheads="1"/>
          </p:cNvPicPr>
          <p:nvPr/>
        </p:nvPicPr>
        <p:blipFill>
          <a:blip r:embed="rId2" cstate="print"/>
          <a:srcRect/>
          <a:stretch>
            <a:fillRect/>
          </a:stretch>
        </p:blipFill>
        <p:spPr bwMode="auto">
          <a:xfrm>
            <a:off x="4663199" y="4744975"/>
            <a:ext cx="1207506" cy="218827"/>
          </a:xfrm>
          <a:prstGeom prst="rect">
            <a:avLst/>
          </a:prstGeom>
          <a:noFill/>
          <a:ln w="9525">
            <a:noFill/>
            <a:miter lim="800000"/>
            <a:headEnd/>
            <a:tailEnd/>
          </a:ln>
        </p:spPr>
      </p:pic>
      <p:pic>
        <p:nvPicPr>
          <p:cNvPr id="50" name="Picture 35" descr="DL380 G2_right_lo rez"/>
          <p:cNvPicPr>
            <a:picLocks noChangeAspect="1" noChangeArrowheads="1"/>
          </p:cNvPicPr>
          <p:nvPr/>
        </p:nvPicPr>
        <p:blipFill>
          <a:blip r:embed="rId2" cstate="print"/>
          <a:srcRect/>
          <a:stretch>
            <a:fillRect/>
          </a:stretch>
        </p:blipFill>
        <p:spPr bwMode="auto">
          <a:xfrm>
            <a:off x="4663200" y="4592575"/>
            <a:ext cx="1207506" cy="218827"/>
          </a:xfrm>
          <a:prstGeom prst="rect">
            <a:avLst/>
          </a:prstGeom>
          <a:noFill/>
          <a:ln w="9525">
            <a:noFill/>
            <a:miter lim="800000"/>
            <a:headEnd/>
            <a:tailEnd/>
          </a:ln>
        </p:spPr>
      </p:pic>
      <p:sp>
        <p:nvSpPr>
          <p:cNvPr id="51" name="자유형 50"/>
          <p:cNvSpPr/>
          <p:nvPr/>
        </p:nvSpPr>
        <p:spPr>
          <a:xfrm>
            <a:off x="4615970" y="4482008"/>
            <a:ext cx="93784" cy="215088"/>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2" name="자유형 51"/>
          <p:cNvSpPr/>
          <p:nvPr/>
        </p:nvSpPr>
        <p:spPr>
          <a:xfrm>
            <a:off x="4586661" y="4482007"/>
            <a:ext cx="123093" cy="363541"/>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3" name="자유형 52"/>
          <p:cNvSpPr/>
          <p:nvPr/>
        </p:nvSpPr>
        <p:spPr>
          <a:xfrm>
            <a:off x="4554424" y="4490541"/>
            <a:ext cx="155327" cy="507408"/>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4" name="자유형 53"/>
          <p:cNvSpPr/>
          <p:nvPr/>
        </p:nvSpPr>
        <p:spPr>
          <a:xfrm>
            <a:off x="4516325" y="4490540"/>
            <a:ext cx="193426" cy="659809"/>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자유형 54"/>
          <p:cNvSpPr/>
          <p:nvPr/>
        </p:nvSpPr>
        <p:spPr>
          <a:xfrm>
            <a:off x="4481155" y="4473477"/>
            <a:ext cx="228594" cy="829273"/>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6" name="자유형 55"/>
          <p:cNvSpPr/>
          <p:nvPr/>
        </p:nvSpPr>
        <p:spPr>
          <a:xfrm>
            <a:off x="4443055" y="4473477"/>
            <a:ext cx="266690" cy="981673"/>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7" name="자유형 56"/>
          <p:cNvSpPr/>
          <p:nvPr/>
        </p:nvSpPr>
        <p:spPr>
          <a:xfrm>
            <a:off x="4404955" y="4482007"/>
            <a:ext cx="304786" cy="1125543"/>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8" name="자유형 57"/>
          <p:cNvSpPr/>
          <p:nvPr/>
        </p:nvSpPr>
        <p:spPr>
          <a:xfrm>
            <a:off x="4367920" y="4473477"/>
            <a:ext cx="341818" cy="1286473"/>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9" name="자유형 58"/>
          <p:cNvSpPr/>
          <p:nvPr/>
        </p:nvSpPr>
        <p:spPr>
          <a:xfrm>
            <a:off x="4329820" y="4490540"/>
            <a:ext cx="379917" cy="1421810"/>
          </a:xfrm>
          <a:custGeom>
            <a:avLst/>
            <a:gdLst>
              <a:gd name="connsiteX0" fmla="*/ 125506 w 125506"/>
              <a:gd name="connsiteY0" fmla="*/ 304800 h 304800"/>
              <a:gd name="connsiteX1" fmla="*/ 0 w 125506"/>
              <a:gd name="connsiteY1" fmla="*/ 304800 h 304800"/>
              <a:gd name="connsiteX2" fmla="*/ 0 w 125506"/>
              <a:gd name="connsiteY2" fmla="*/ 0 h 304800"/>
            </a:gdLst>
            <a:ahLst/>
            <a:cxnLst>
              <a:cxn ang="0">
                <a:pos x="connsiteX0" y="connsiteY0"/>
              </a:cxn>
              <a:cxn ang="0">
                <a:pos x="connsiteX1" y="connsiteY1"/>
              </a:cxn>
              <a:cxn ang="0">
                <a:pos x="connsiteX2" y="connsiteY2"/>
              </a:cxn>
            </a:cxnLst>
            <a:rect l="l" t="t" r="r" b="b"/>
            <a:pathLst>
              <a:path w="125506" h="304800">
                <a:moveTo>
                  <a:pt x="125506" y="304800"/>
                </a:moveTo>
                <a:lnTo>
                  <a:pt x="0" y="304800"/>
                </a:lnTo>
                <a:lnTo>
                  <a:pt x="0" y="0"/>
                </a:lnTo>
              </a:path>
            </a:pathLst>
          </a:custGeom>
          <a:noFill/>
          <a:ln w="12700" cmpd="dbl">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60" name="그룹 59"/>
          <p:cNvGrpSpPr/>
          <p:nvPr/>
        </p:nvGrpSpPr>
        <p:grpSpPr>
          <a:xfrm>
            <a:off x="3828401" y="5259244"/>
            <a:ext cx="375072" cy="75196"/>
            <a:chOff x="4233799" y="4074025"/>
            <a:chExt cx="375072" cy="75196"/>
          </a:xfrm>
        </p:grpSpPr>
        <p:sp>
          <p:nvSpPr>
            <p:cNvPr id="61" name="타원 60"/>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62" name="타원 61"/>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63" name="타원 62"/>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pic>
        <p:nvPicPr>
          <p:cNvPr id="108" name="그림 10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003597" y="4277973"/>
            <a:ext cx="568341" cy="312588"/>
          </a:xfrm>
          <a:prstGeom prst="rect">
            <a:avLst/>
          </a:prstGeom>
        </p:spPr>
      </p:pic>
      <p:sp>
        <p:nvSpPr>
          <p:cNvPr id="151" name="타원형 설명선 150"/>
          <p:cNvSpPr/>
          <p:nvPr/>
        </p:nvSpPr>
        <p:spPr>
          <a:xfrm>
            <a:off x="6382553" y="4024679"/>
            <a:ext cx="3370730" cy="2149873"/>
          </a:xfrm>
          <a:prstGeom prst="wedgeEllipseCallout">
            <a:avLst>
              <a:gd name="adj1" fmla="val -65481"/>
              <a:gd name="adj2" fmla="val -1857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nvGrpSpPr>
          <p:cNvPr id="154" name="그룹 153"/>
          <p:cNvGrpSpPr/>
          <p:nvPr/>
        </p:nvGrpSpPr>
        <p:grpSpPr>
          <a:xfrm>
            <a:off x="6926300" y="4394716"/>
            <a:ext cx="2283236" cy="1443994"/>
            <a:chOff x="6674384" y="925867"/>
            <a:chExt cx="2283236" cy="1443994"/>
          </a:xfrm>
        </p:grpSpPr>
        <p:sp>
          <p:nvSpPr>
            <p:cNvPr id="155" name="직사각형 154"/>
            <p:cNvSpPr/>
            <p:nvPr/>
          </p:nvSpPr>
          <p:spPr>
            <a:xfrm>
              <a:off x="6674384" y="925867"/>
              <a:ext cx="2283236" cy="1443994"/>
            </a:xfrm>
            <a:prstGeom prst="rect">
              <a:avLst/>
            </a:prstGeom>
            <a:solidFill>
              <a:schemeClr val="accent2">
                <a:lumMod val="20000"/>
                <a:lumOff val="80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spcBef>
                  <a:spcPts val="0"/>
                </a:spcBef>
              </a:pPr>
              <a:endParaRPr lang="ko-KR" altLang="en-US" sz="1040" b="1" dirty="0">
                <a:latin typeface="Century Gothic" panose="020B0502020202020204" pitchFamily="34" charset="0"/>
              </a:endParaRPr>
            </a:p>
          </p:txBody>
        </p:sp>
        <p:sp>
          <p:nvSpPr>
            <p:cNvPr id="156" name="AutoShape 98"/>
            <p:cNvSpPr>
              <a:spLocks noChangeArrowheads="1"/>
            </p:cNvSpPr>
            <p:nvPr/>
          </p:nvSpPr>
          <p:spPr bwMode="auto">
            <a:xfrm>
              <a:off x="6773477" y="1928264"/>
              <a:ext cx="2094659" cy="343459"/>
            </a:xfrm>
            <a:prstGeom prst="can">
              <a:avLst>
                <a:gd name="adj" fmla="val 29381"/>
              </a:avLst>
            </a:prstGeom>
            <a:gradFill rotWithShape="0">
              <a:gsLst>
                <a:gs pos="0">
                  <a:srgbClr val="2F7647"/>
                </a:gs>
                <a:gs pos="50000">
                  <a:srgbClr val="66FF99"/>
                </a:gs>
                <a:gs pos="100000">
                  <a:srgbClr val="2F7647"/>
                </a:gs>
              </a:gsLst>
              <a:lin ang="0" scaled="1"/>
            </a:gradFill>
            <a:ln w="6350">
              <a:solidFill>
                <a:srgbClr val="4D4D4D"/>
              </a:solidFill>
              <a:round/>
              <a:headEnd/>
              <a:tailEnd/>
            </a:ln>
          </p:spPr>
          <p:txBody>
            <a:bodyPr wrap="none" anchor="ctr">
              <a:noAutofit/>
            </a:bodyPr>
            <a:lstStyle/>
            <a:p>
              <a:pPr algn="ctr"/>
              <a:r>
                <a:rPr lang="en-US" altLang="ko-KR" sz="900" b="1" dirty="0" smtClean="0">
                  <a:latin typeface="Century Gothic" panose="020B0502020202020204" pitchFamily="34" charset="0"/>
                </a:rPr>
                <a:t>Physical Storage</a:t>
              </a:r>
              <a:endParaRPr lang="ko-KR" altLang="en-US" sz="900" b="1" dirty="0">
                <a:latin typeface="Century Gothic" panose="020B0502020202020204" pitchFamily="34" charset="0"/>
              </a:endParaRPr>
            </a:p>
          </p:txBody>
        </p:sp>
        <p:sp>
          <p:nvSpPr>
            <p:cNvPr id="157" name="직사각형 156"/>
            <p:cNvSpPr/>
            <p:nvPr/>
          </p:nvSpPr>
          <p:spPr>
            <a:xfrm>
              <a:off x="6770669" y="1012866"/>
              <a:ext cx="568480" cy="582733"/>
            </a:xfrm>
            <a:prstGeom prst="rect">
              <a:avLst/>
            </a:prstGeom>
            <a:solidFill>
              <a:srgbClr val="FFCC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tIns="10800" bIns="0" rtlCol="0" anchor="t"/>
            <a:lstStyle/>
            <a:p>
              <a:pPr algn="ctr">
                <a:spcBef>
                  <a:spcPts val="0"/>
                </a:spcBef>
              </a:pPr>
              <a:r>
                <a:rPr lang="en-US" altLang="ko-KR" sz="945" b="1" dirty="0">
                  <a:latin typeface="Century Gothic" panose="020B0502020202020204" pitchFamily="34" charset="0"/>
                </a:rPr>
                <a:t>VM</a:t>
              </a:r>
              <a:endParaRPr lang="ko-KR" altLang="en-US" sz="945" b="1" dirty="0">
                <a:latin typeface="Century Gothic" panose="020B0502020202020204" pitchFamily="34" charset="0"/>
              </a:endParaRPr>
            </a:p>
          </p:txBody>
        </p:sp>
        <p:sp>
          <p:nvSpPr>
            <p:cNvPr id="158" name="직사각형 157"/>
            <p:cNvSpPr/>
            <p:nvPr/>
          </p:nvSpPr>
          <p:spPr>
            <a:xfrm>
              <a:off x="8300153" y="1014124"/>
              <a:ext cx="568480" cy="582733"/>
            </a:xfrm>
            <a:prstGeom prst="rect">
              <a:avLst/>
            </a:prstGeom>
            <a:solidFill>
              <a:srgbClr val="FFCC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tIns="10800" bIns="0" rtlCol="0" anchor="t"/>
            <a:lstStyle/>
            <a:p>
              <a:pPr algn="ctr">
                <a:spcBef>
                  <a:spcPts val="0"/>
                </a:spcBef>
              </a:pPr>
              <a:r>
                <a:rPr lang="en-US" altLang="ko-KR" sz="945" b="1" dirty="0">
                  <a:latin typeface="Century Gothic" panose="020B0502020202020204" pitchFamily="34" charset="0"/>
                </a:rPr>
                <a:t>VM</a:t>
              </a:r>
              <a:endParaRPr lang="ko-KR" altLang="en-US" sz="945" b="1" dirty="0">
                <a:latin typeface="Century Gothic" panose="020B0502020202020204" pitchFamily="34" charset="0"/>
              </a:endParaRPr>
            </a:p>
          </p:txBody>
        </p:sp>
        <p:sp>
          <p:nvSpPr>
            <p:cNvPr id="159" name="직사각형 158"/>
            <p:cNvSpPr/>
            <p:nvPr/>
          </p:nvSpPr>
          <p:spPr>
            <a:xfrm>
              <a:off x="7374431" y="1015378"/>
              <a:ext cx="568480" cy="582733"/>
            </a:xfrm>
            <a:prstGeom prst="rect">
              <a:avLst/>
            </a:prstGeom>
            <a:solidFill>
              <a:srgbClr val="FFCC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tIns="10800" bIns="0" rtlCol="0" anchor="t"/>
            <a:lstStyle/>
            <a:p>
              <a:pPr algn="ctr">
                <a:spcBef>
                  <a:spcPts val="0"/>
                </a:spcBef>
              </a:pPr>
              <a:r>
                <a:rPr lang="en-US" altLang="ko-KR" sz="945" b="1" dirty="0">
                  <a:latin typeface="Century Gothic" panose="020B0502020202020204" pitchFamily="34" charset="0"/>
                </a:rPr>
                <a:t>VM</a:t>
              </a:r>
              <a:endParaRPr lang="ko-KR" altLang="en-US" sz="945" b="1" dirty="0">
                <a:latin typeface="Century Gothic" panose="020B0502020202020204" pitchFamily="34" charset="0"/>
              </a:endParaRPr>
            </a:p>
          </p:txBody>
        </p:sp>
        <p:grpSp>
          <p:nvGrpSpPr>
            <p:cNvPr id="160" name="Group 23"/>
            <p:cNvGrpSpPr>
              <a:grpSpLocks/>
            </p:cNvGrpSpPr>
            <p:nvPr/>
          </p:nvGrpSpPr>
          <p:grpSpPr bwMode="auto">
            <a:xfrm>
              <a:off x="8011013" y="1300093"/>
              <a:ext cx="222871" cy="43218"/>
              <a:chOff x="1206" y="3258"/>
              <a:chExt cx="282" cy="59"/>
            </a:xfrm>
          </p:grpSpPr>
          <p:sp>
            <p:nvSpPr>
              <p:cNvPr id="176" name="Oval 24"/>
              <p:cNvSpPr>
                <a:spLocks noChangeArrowheads="1"/>
              </p:cNvSpPr>
              <p:nvPr/>
            </p:nvSpPr>
            <p:spPr bwMode="auto">
              <a:xfrm>
                <a:off x="1206" y="3260"/>
                <a:ext cx="56" cy="56"/>
              </a:xfrm>
              <a:prstGeom prst="ellipse">
                <a:avLst/>
              </a:prstGeom>
              <a:solidFill>
                <a:srgbClr val="5F5F5F"/>
              </a:solidFill>
              <a:ln w="9525" algn="ctr">
                <a:solidFill>
                  <a:srgbClr val="5F5F5F"/>
                </a:solidFill>
                <a:round/>
                <a:headEnd/>
                <a:tailEnd/>
              </a:ln>
            </p:spPr>
            <p:txBody>
              <a:bodyPr wrap="none" anchor="ctr">
                <a:noAutofit/>
              </a:bodyPr>
              <a:lstStyle/>
              <a:p>
                <a:pPr algn="ctr"/>
                <a:endParaRPr lang="ko-KR" altLang="en-US" b="1">
                  <a:latin typeface="Century Gothic" panose="020B0502020202020204" pitchFamily="34" charset="0"/>
                  <a:ea typeface="+mn-ea"/>
                </a:endParaRPr>
              </a:p>
            </p:txBody>
          </p:sp>
          <p:sp>
            <p:nvSpPr>
              <p:cNvPr id="177" name="Oval 25"/>
              <p:cNvSpPr>
                <a:spLocks noChangeArrowheads="1"/>
              </p:cNvSpPr>
              <p:nvPr/>
            </p:nvSpPr>
            <p:spPr bwMode="auto">
              <a:xfrm>
                <a:off x="1319" y="3261"/>
                <a:ext cx="56" cy="56"/>
              </a:xfrm>
              <a:prstGeom prst="ellipse">
                <a:avLst/>
              </a:prstGeom>
              <a:solidFill>
                <a:srgbClr val="5F5F5F"/>
              </a:solidFill>
              <a:ln w="9525" algn="ctr">
                <a:solidFill>
                  <a:srgbClr val="5F5F5F"/>
                </a:solidFill>
                <a:round/>
                <a:headEnd/>
                <a:tailEnd/>
              </a:ln>
            </p:spPr>
            <p:txBody>
              <a:bodyPr wrap="none" anchor="ctr">
                <a:noAutofit/>
              </a:bodyPr>
              <a:lstStyle/>
              <a:p>
                <a:pPr algn="ctr"/>
                <a:endParaRPr lang="ko-KR" altLang="en-US" b="1">
                  <a:latin typeface="Century Gothic" panose="020B0502020202020204" pitchFamily="34" charset="0"/>
                  <a:ea typeface="+mn-ea"/>
                </a:endParaRPr>
              </a:p>
            </p:txBody>
          </p:sp>
          <p:sp>
            <p:nvSpPr>
              <p:cNvPr id="178" name="Oval 26"/>
              <p:cNvSpPr>
                <a:spLocks noChangeArrowheads="1"/>
              </p:cNvSpPr>
              <p:nvPr/>
            </p:nvSpPr>
            <p:spPr bwMode="auto">
              <a:xfrm>
                <a:off x="1432" y="3258"/>
                <a:ext cx="56" cy="56"/>
              </a:xfrm>
              <a:prstGeom prst="ellipse">
                <a:avLst/>
              </a:prstGeom>
              <a:solidFill>
                <a:srgbClr val="5F5F5F"/>
              </a:solidFill>
              <a:ln w="9525" algn="ctr">
                <a:solidFill>
                  <a:srgbClr val="5F5F5F"/>
                </a:solidFill>
                <a:round/>
                <a:headEnd/>
                <a:tailEnd/>
              </a:ln>
            </p:spPr>
            <p:txBody>
              <a:bodyPr wrap="none" anchor="ctr">
                <a:noAutofit/>
              </a:bodyPr>
              <a:lstStyle/>
              <a:p>
                <a:pPr algn="ctr"/>
                <a:endParaRPr lang="ko-KR" altLang="en-US" b="1">
                  <a:latin typeface="Century Gothic" panose="020B0502020202020204" pitchFamily="34" charset="0"/>
                  <a:ea typeface="+mn-ea"/>
                </a:endParaRPr>
              </a:p>
            </p:txBody>
          </p:sp>
        </p:grpSp>
        <p:sp>
          <p:nvSpPr>
            <p:cNvPr id="161" name="AutoShape 98"/>
            <p:cNvSpPr>
              <a:spLocks noChangeArrowheads="1"/>
            </p:cNvSpPr>
            <p:nvPr/>
          </p:nvSpPr>
          <p:spPr bwMode="auto">
            <a:xfrm>
              <a:off x="6833749" y="1461254"/>
              <a:ext cx="451523" cy="96762"/>
            </a:xfrm>
            <a:prstGeom prst="can">
              <a:avLst>
                <a:gd name="adj" fmla="val 29381"/>
              </a:avLst>
            </a:prstGeom>
            <a:gradFill rotWithShape="0">
              <a:gsLst>
                <a:gs pos="0">
                  <a:srgbClr val="2F7647"/>
                </a:gs>
                <a:gs pos="50000">
                  <a:srgbClr val="66FF99"/>
                </a:gs>
                <a:gs pos="100000">
                  <a:srgbClr val="2F7647"/>
                </a:gs>
              </a:gsLst>
              <a:lin ang="0" scaled="1"/>
            </a:gradFill>
            <a:ln w="6350">
              <a:solidFill>
                <a:srgbClr val="4D4D4D"/>
              </a:solidFill>
              <a:round/>
              <a:headEnd/>
              <a:tailEnd/>
            </a:ln>
          </p:spPr>
          <p:txBody>
            <a:bodyPr wrap="none" anchor="ctr">
              <a:noAutofit/>
            </a:bodyPr>
            <a:lstStyle/>
            <a:p>
              <a:pPr algn="ctr"/>
              <a:endParaRPr lang="ko-KR" altLang="en-US" b="1" dirty="0">
                <a:latin typeface="Century Gothic" panose="020B0502020202020204" pitchFamily="34" charset="0"/>
              </a:endParaRPr>
            </a:p>
          </p:txBody>
        </p:sp>
        <p:sp>
          <p:nvSpPr>
            <p:cNvPr id="162" name="모서리가 둥근 직사각형 161"/>
            <p:cNvSpPr/>
            <p:nvPr/>
          </p:nvSpPr>
          <p:spPr>
            <a:xfrm>
              <a:off x="6829916" y="1173727"/>
              <a:ext cx="459937" cy="111720"/>
            </a:xfrm>
            <a:prstGeom prst="roundRect">
              <a:avLst>
                <a:gd name="adj" fmla="val 8574"/>
              </a:avLst>
            </a:prstGeom>
            <a:no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t"/>
            <a:lstStyle/>
            <a:p>
              <a:pPr algn="ctr">
                <a:lnSpc>
                  <a:spcPct val="80000"/>
                </a:lnSpc>
              </a:pPr>
              <a:r>
                <a:rPr lang="en-US" altLang="ko-KR" sz="900" b="1" dirty="0" smtClean="0">
                  <a:latin typeface="Century Gothic" panose="020B0502020202020204" pitchFamily="34" charset="0"/>
                </a:rPr>
                <a:t>APPs</a:t>
              </a:r>
              <a:endParaRPr lang="ko-KR" altLang="en-US" sz="900" b="1" dirty="0" smtClean="0">
                <a:latin typeface="Century Gothic" panose="020B0502020202020204" pitchFamily="34" charset="0"/>
              </a:endParaRPr>
            </a:p>
          </p:txBody>
        </p:sp>
        <p:sp>
          <p:nvSpPr>
            <p:cNvPr id="163" name="모서리가 둥근 직사각형 162"/>
            <p:cNvSpPr/>
            <p:nvPr/>
          </p:nvSpPr>
          <p:spPr>
            <a:xfrm>
              <a:off x="6829912" y="1314404"/>
              <a:ext cx="459937" cy="111720"/>
            </a:xfrm>
            <a:prstGeom prst="roundRect">
              <a:avLst>
                <a:gd name="adj" fmla="val 8574"/>
              </a:avLst>
            </a:prstGeom>
            <a:no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t"/>
            <a:lstStyle/>
            <a:p>
              <a:pPr algn="ctr">
                <a:lnSpc>
                  <a:spcPct val="80000"/>
                </a:lnSpc>
              </a:pPr>
              <a:r>
                <a:rPr lang="en-US" altLang="ko-KR" sz="900" b="1" dirty="0" smtClean="0">
                  <a:latin typeface="Century Gothic" panose="020B0502020202020204" pitchFamily="34" charset="0"/>
                </a:rPr>
                <a:t>OS</a:t>
              </a:r>
              <a:endParaRPr lang="ko-KR" altLang="en-US" sz="900" b="1" dirty="0" smtClean="0">
                <a:latin typeface="Century Gothic" panose="020B0502020202020204" pitchFamily="34" charset="0"/>
              </a:endParaRPr>
            </a:p>
          </p:txBody>
        </p:sp>
        <p:sp>
          <p:nvSpPr>
            <p:cNvPr id="164" name="AutoShape 98"/>
            <p:cNvSpPr>
              <a:spLocks noChangeArrowheads="1"/>
            </p:cNvSpPr>
            <p:nvPr/>
          </p:nvSpPr>
          <p:spPr bwMode="auto">
            <a:xfrm>
              <a:off x="7431129" y="1464358"/>
              <a:ext cx="451523" cy="96762"/>
            </a:xfrm>
            <a:prstGeom prst="can">
              <a:avLst>
                <a:gd name="adj" fmla="val 29381"/>
              </a:avLst>
            </a:prstGeom>
            <a:gradFill rotWithShape="0">
              <a:gsLst>
                <a:gs pos="0">
                  <a:srgbClr val="2F7647"/>
                </a:gs>
                <a:gs pos="50000">
                  <a:srgbClr val="66FF99"/>
                </a:gs>
                <a:gs pos="100000">
                  <a:srgbClr val="2F7647"/>
                </a:gs>
              </a:gsLst>
              <a:lin ang="0" scaled="1"/>
            </a:gradFill>
            <a:ln w="6350">
              <a:solidFill>
                <a:srgbClr val="4D4D4D"/>
              </a:solidFill>
              <a:round/>
              <a:headEnd/>
              <a:tailEnd/>
            </a:ln>
          </p:spPr>
          <p:txBody>
            <a:bodyPr wrap="none" anchor="ctr">
              <a:noAutofit/>
            </a:bodyPr>
            <a:lstStyle/>
            <a:p>
              <a:pPr algn="ctr"/>
              <a:endParaRPr lang="ko-KR" altLang="en-US" b="1" dirty="0">
                <a:latin typeface="Century Gothic" panose="020B0502020202020204" pitchFamily="34" charset="0"/>
              </a:endParaRPr>
            </a:p>
          </p:txBody>
        </p:sp>
        <p:sp>
          <p:nvSpPr>
            <p:cNvPr id="165" name="모서리가 둥근 직사각형 164"/>
            <p:cNvSpPr/>
            <p:nvPr/>
          </p:nvSpPr>
          <p:spPr>
            <a:xfrm>
              <a:off x="7427296" y="1176831"/>
              <a:ext cx="459937" cy="111720"/>
            </a:xfrm>
            <a:prstGeom prst="roundRect">
              <a:avLst>
                <a:gd name="adj" fmla="val 8574"/>
              </a:avLst>
            </a:prstGeom>
            <a:no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t"/>
            <a:lstStyle/>
            <a:p>
              <a:pPr algn="ctr">
                <a:lnSpc>
                  <a:spcPct val="80000"/>
                </a:lnSpc>
              </a:pPr>
              <a:r>
                <a:rPr lang="en-US" altLang="ko-KR" sz="900" b="1" dirty="0" smtClean="0">
                  <a:latin typeface="Century Gothic" panose="020B0502020202020204" pitchFamily="34" charset="0"/>
                </a:rPr>
                <a:t>APPs</a:t>
              </a:r>
              <a:endParaRPr lang="ko-KR" altLang="en-US" sz="900" b="1" dirty="0" smtClean="0">
                <a:latin typeface="Century Gothic" panose="020B0502020202020204" pitchFamily="34" charset="0"/>
              </a:endParaRPr>
            </a:p>
          </p:txBody>
        </p:sp>
        <p:sp>
          <p:nvSpPr>
            <p:cNvPr id="166" name="모서리가 둥근 직사각형 165"/>
            <p:cNvSpPr/>
            <p:nvPr/>
          </p:nvSpPr>
          <p:spPr>
            <a:xfrm>
              <a:off x="7427292" y="1317508"/>
              <a:ext cx="459937" cy="111720"/>
            </a:xfrm>
            <a:prstGeom prst="roundRect">
              <a:avLst>
                <a:gd name="adj" fmla="val 8574"/>
              </a:avLst>
            </a:prstGeom>
            <a:no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t"/>
            <a:lstStyle/>
            <a:p>
              <a:pPr algn="ctr">
                <a:lnSpc>
                  <a:spcPct val="80000"/>
                </a:lnSpc>
              </a:pPr>
              <a:r>
                <a:rPr lang="en-US" altLang="ko-KR" sz="900" b="1" dirty="0" smtClean="0">
                  <a:latin typeface="Century Gothic" panose="020B0502020202020204" pitchFamily="34" charset="0"/>
                </a:rPr>
                <a:t>OS</a:t>
              </a:r>
              <a:endParaRPr lang="ko-KR" altLang="en-US" sz="900" b="1" dirty="0" smtClean="0">
                <a:latin typeface="Century Gothic" panose="020B0502020202020204" pitchFamily="34" charset="0"/>
              </a:endParaRPr>
            </a:p>
          </p:txBody>
        </p:sp>
        <p:sp>
          <p:nvSpPr>
            <p:cNvPr id="167" name="AutoShape 98"/>
            <p:cNvSpPr>
              <a:spLocks noChangeArrowheads="1"/>
            </p:cNvSpPr>
            <p:nvPr/>
          </p:nvSpPr>
          <p:spPr bwMode="auto">
            <a:xfrm>
              <a:off x="8354828" y="1461254"/>
              <a:ext cx="451523" cy="96762"/>
            </a:xfrm>
            <a:prstGeom prst="can">
              <a:avLst>
                <a:gd name="adj" fmla="val 29381"/>
              </a:avLst>
            </a:prstGeom>
            <a:gradFill rotWithShape="0">
              <a:gsLst>
                <a:gs pos="0">
                  <a:srgbClr val="2F7647"/>
                </a:gs>
                <a:gs pos="50000">
                  <a:srgbClr val="66FF99"/>
                </a:gs>
                <a:gs pos="100000">
                  <a:srgbClr val="2F7647"/>
                </a:gs>
              </a:gsLst>
              <a:lin ang="0" scaled="1"/>
            </a:gradFill>
            <a:ln w="6350">
              <a:solidFill>
                <a:srgbClr val="4D4D4D"/>
              </a:solidFill>
              <a:round/>
              <a:headEnd/>
              <a:tailEnd/>
            </a:ln>
          </p:spPr>
          <p:txBody>
            <a:bodyPr wrap="none" anchor="ctr">
              <a:noAutofit/>
            </a:bodyPr>
            <a:lstStyle/>
            <a:p>
              <a:pPr algn="ctr"/>
              <a:endParaRPr lang="ko-KR" altLang="en-US" b="1" dirty="0">
                <a:latin typeface="Century Gothic" panose="020B0502020202020204" pitchFamily="34" charset="0"/>
              </a:endParaRPr>
            </a:p>
          </p:txBody>
        </p:sp>
        <p:sp>
          <p:nvSpPr>
            <p:cNvPr id="168" name="모서리가 둥근 직사각형 167"/>
            <p:cNvSpPr/>
            <p:nvPr/>
          </p:nvSpPr>
          <p:spPr>
            <a:xfrm>
              <a:off x="8350995" y="1173727"/>
              <a:ext cx="459937" cy="111720"/>
            </a:xfrm>
            <a:prstGeom prst="roundRect">
              <a:avLst>
                <a:gd name="adj" fmla="val 8574"/>
              </a:avLst>
            </a:prstGeom>
            <a:no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t"/>
            <a:lstStyle/>
            <a:p>
              <a:pPr algn="ctr">
                <a:lnSpc>
                  <a:spcPct val="80000"/>
                </a:lnSpc>
              </a:pPr>
              <a:r>
                <a:rPr lang="en-US" altLang="ko-KR" sz="900" b="1" dirty="0" smtClean="0">
                  <a:latin typeface="Century Gothic" panose="020B0502020202020204" pitchFamily="34" charset="0"/>
                </a:rPr>
                <a:t>APPs</a:t>
              </a:r>
              <a:endParaRPr lang="ko-KR" altLang="en-US" sz="900" b="1" dirty="0" smtClean="0">
                <a:latin typeface="Century Gothic" panose="020B0502020202020204" pitchFamily="34" charset="0"/>
              </a:endParaRPr>
            </a:p>
          </p:txBody>
        </p:sp>
        <p:sp>
          <p:nvSpPr>
            <p:cNvPr id="169" name="모서리가 둥근 직사각형 168"/>
            <p:cNvSpPr/>
            <p:nvPr/>
          </p:nvSpPr>
          <p:spPr>
            <a:xfrm>
              <a:off x="8350991" y="1314404"/>
              <a:ext cx="459937" cy="111720"/>
            </a:xfrm>
            <a:prstGeom prst="roundRect">
              <a:avLst>
                <a:gd name="adj" fmla="val 8574"/>
              </a:avLst>
            </a:prstGeom>
            <a:no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t"/>
            <a:lstStyle/>
            <a:p>
              <a:pPr algn="ctr">
                <a:lnSpc>
                  <a:spcPct val="80000"/>
                </a:lnSpc>
              </a:pPr>
              <a:r>
                <a:rPr lang="en-US" altLang="ko-KR" sz="900" b="1" dirty="0" smtClean="0">
                  <a:latin typeface="Century Gothic" panose="020B0502020202020204" pitchFamily="34" charset="0"/>
                </a:rPr>
                <a:t>OS</a:t>
              </a:r>
              <a:endParaRPr lang="ko-KR" altLang="en-US" sz="900" b="1" dirty="0" smtClean="0">
                <a:latin typeface="Century Gothic" panose="020B0502020202020204" pitchFamily="34" charset="0"/>
              </a:endParaRPr>
            </a:p>
          </p:txBody>
        </p:sp>
        <p:grpSp>
          <p:nvGrpSpPr>
            <p:cNvPr id="170" name="그룹 169"/>
            <p:cNvGrpSpPr/>
            <p:nvPr/>
          </p:nvGrpSpPr>
          <p:grpSpPr>
            <a:xfrm>
              <a:off x="6766999" y="1678243"/>
              <a:ext cx="2098990" cy="161764"/>
              <a:chOff x="6766999" y="1678243"/>
              <a:chExt cx="2098990" cy="161764"/>
            </a:xfrm>
          </p:grpSpPr>
          <p:sp>
            <p:nvSpPr>
              <p:cNvPr id="174" name="모서리가 둥근 직사각형 173"/>
              <p:cNvSpPr/>
              <p:nvPr/>
            </p:nvSpPr>
            <p:spPr>
              <a:xfrm>
                <a:off x="6766999" y="1678243"/>
                <a:ext cx="2098990" cy="160344"/>
              </a:xfrm>
              <a:prstGeom prst="roundRect">
                <a:avLst>
                  <a:gd name="adj" fmla="val 8574"/>
                </a:avLst>
              </a:prstGeom>
              <a:solidFill>
                <a:srgbClr val="66FF33"/>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endParaRPr lang="ko-KR" altLang="en-US" sz="900" b="1" dirty="0" smtClean="0">
                  <a:latin typeface="Century Gothic" panose="020B0502020202020204" pitchFamily="34" charset="0"/>
                </a:endParaRPr>
              </a:p>
            </p:txBody>
          </p:sp>
          <p:sp>
            <p:nvSpPr>
              <p:cNvPr id="175" name="모서리가 둥근 직사각형 174"/>
              <p:cNvSpPr/>
              <p:nvPr/>
            </p:nvSpPr>
            <p:spPr>
              <a:xfrm>
                <a:off x="6766999" y="1679663"/>
                <a:ext cx="2098990" cy="160344"/>
              </a:xfrm>
              <a:prstGeom prst="roundRect">
                <a:avLst>
                  <a:gd name="adj" fmla="val 8574"/>
                </a:avLst>
              </a:prstGeom>
              <a:no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900" b="1" dirty="0" smtClean="0">
                    <a:latin typeface="Century Gothic" panose="020B0502020202020204" pitchFamily="34" charset="0"/>
                  </a:rPr>
                  <a:t>Hypervisor</a:t>
                </a:r>
                <a:endParaRPr lang="ko-KR" altLang="en-US" sz="900" b="1" dirty="0" smtClean="0">
                  <a:latin typeface="Century Gothic" panose="020B0502020202020204" pitchFamily="34" charset="0"/>
                </a:endParaRPr>
              </a:p>
            </p:txBody>
          </p:sp>
        </p:grpSp>
        <p:cxnSp>
          <p:nvCxnSpPr>
            <p:cNvPr id="171" name="직선 연결선 170"/>
            <p:cNvCxnSpPr>
              <a:stCxn id="161" idx="3"/>
            </p:cNvCxnSpPr>
            <p:nvPr/>
          </p:nvCxnSpPr>
          <p:spPr>
            <a:xfrm>
              <a:off x="7059511" y="1558016"/>
              <a:ext cx="219092" cy="432815"/>
            </a:xfrm>
            <a:prstGeom prst="line">
              <a:avLst/>
            </a:prstGeom>
            <a:ln>
              <a:solidFill>
                <a:srgbClr val="FF0000"/>
              </a:solidFill>
              <a:prstDash val="sysDash"/>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72" name="직선 연결선 171"/>
            <p:cNvCxnSpPr>
              <a:stCxn id="164" idx="3"/>
            </p:cNvCxnSpPr>
            <p:nvPr/>
          </p:nvCxnSpPr>
          <p:spPr>
            <a:xfrm flipH="1">
              <a:off x="7654159" y="1561120"/>
              <a:ext cx="2732" cy="427214"/>
            </a:xfrm>
            <a:prstGeom prst="line">
              <a:avLst/>
            </a:prstGeom>
            <a:ln>
              <a:solidFill>
                <a:srgbClr val="FF0000"/>
              </a:solidFill>
              <a:prstDash val="sysDash"/>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73" name="직선 연결선 172"/>
            <p:cNvCxnSpPr>
              <a:stCxn id="167" idx="3"/>
            </p:cNvCxnSpPr>
            <p:nvPr/>
          </p:nvCxnSpPr>
          <p:spPr>
            <a:xfrm flipH="1">
              <a:off x="8263008" y="1558016"/>
              <a:ext cx="317582" cy="430318"/>
            </a:xfrm>
            <a:prstGeom prst="line">
              <a:avLst/>
            </a:prstGeom>
            <a:ln>
              <a:solidFill>
                <a:srgbClr val="FF0000"/>
              </a:solidFill>
              <a:prstDash val="sysDash"/>
              <a:headEnd type="stealth" w="med" len="med"/>
              <a:tailEnd type="stealth"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738628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 name="모서리가 둥근 직사각형 50"/>
          <p:cNvSpPr/>
          <p:nvPr/>
        </p:nvSpPr>
        <p:spPr>
          <a:xfrm>
            <a:off x="6553604" y="664988"/>
            <a:ext cx="3054320" cy="2391534"/>
          </a:xfrm>
          <a:prstGeom prst="roundRect">
            <a:avLst>
              <a:gd name="adj" fmla="val 3095"/>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Physical Environment</a:t>
            </a:r>
            <a:endParaRPr lang="ko-KR" altLang="en-US" sz="1200" b="1" dirty="0" smtClean="0">
              <a:latin typeface="Century Gothic" panose="020B0502020202020204" pitchFamily="34" charset="0"/>
            </a:endParaRPr>
          </a:p>
        </p:txBody>
      </p:sp>
      <p:sp>
        <p:nvSpPr>
          <p:cNvPr id="8" name="제목 119"/>
          <p:cNvSpPr>
            <a:spLocks noGrp="1"/>
          </p:cNvSpPr>
          <p:nvPr>
            <p:ph type="title"/>
          </p:nvPr>
        </p:nvSpPr>
        <p:spPr>
          <a:xfrm>
            <a:off x="309530" y="156234"/>
            <a:ext cx="8915400" cy="357190"/>
          </a:xfrm>
        </p:spPr>
        <p:txBody>
          <a:bodyPr/>
          <a:lstStyle/>
          <a:p>
            <a:r>
              <a:rPr lang="en-US" altLang="ko-KR" dirty="0" smtClean="0"/>
              <a:t>Data Center Technology – 2/6</a:t>
            </a:r>
            <a:endParaRPr lang="ko-KR" altLang="en-US" dirty="0"/>
          </a:p>
        </p:txBody>
      </p:sp>
      <p:sp>
        <p:nvSpPr>
          <p:cNvPr id="3" name="Text Box 7"/>
          <p:cNvSpPr txBox="1">
            <a:spLocks noChangeArrowheads="1"/>
          </p:cNvSpPr>
          <p:nvPr/>
        </p:nvSpPr>
        <p:spPr bwMode="auto">
          <a:xfrm>
            <a:off x="166700" y="3375536"/>
            <a:ext cx="9583691" cy="2811539"/>
          </a:xfrm>
          <a:prstGeom prst="rect">
            <a:avLst/>
          </a:prstGeom>
          <a:noFill/>
          <a:ln w="9525">
            <a:noFill/>
            <a:miter lim="800000"/>
            <a:headEnd/>
            <a:tailEnd/>
          </a:ln>
        </p:spPr>
        <p:txBody>
          <a:bodyPr wrap="square">
            <a:spAutoFit/>
          </a:bodyPr>
          <a:lstStyle/>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Virtualization</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a:latin typeface="Century Gothic" panose="020B0502020202020204" pitchFamily="34" charset="0"/>
                <a:ea typeface="굴림체" panose="020B0609000101010101" pitchFamily="49" charset="-127"/>
                <a:sym typeface="Wingdings" panose="05000000000000000000" pitchFamily="2" charset="2"/>
              </a:rPr>
              <a:t>Virtualization: an abstraction layer with mapping or redirection capability</a:t>
            </a:r>
          </a:p>
          <a:p>
            <a:pPr marL="447675" lvl="1" indent="-179388">
              <a:lnSpc>
                <a:spcPct val="105000"/>
              </a:lnSpc>
              <a:spcBef>
                <a:spcPts val="300"/>
              </a:spcBef>
              <a:buFont typeface="Wingdings" panose="05000000000000000000" pitchFamily="2" charset="2"/>
              <a:buChar char="§"/>
            </a:pPr>
            <a:r>
              <a:rPr lang="en-US" altLang="ko-KR" sz="1400" dirty="0">
                <a:latin typeface="Century Gothic" panose="020B0502020202020204" pitchFamily="34" charset="0"/>
                <a:ea typeface="굴림체" panose="020B0609000101010101" pitchFamily="49" charset="-127"/>
                <a:sym typeface="Wingdings" panose="05000000000000000000" pitchFamily="2" charset="2"/>
              </a:rPr>
              <a:t>Physical IT resources: the facility infrastructure that houses computing/networking systems and equipment, together with hardware systems and their operating systems</a:t>
            </a:r>
          </a:p>
          <a:p>
            <a:pPr marL="447675" lvl="1" indent="-179388">
              <a:lnSpc>
                <a:spcPct val="105000"/>
              </a:lnSpc>
              <a:spcBef>
                <a:spcPts val="300"/>
              </a:spcBef>
              <a:buFont typeface="Wingdings" panose="05000000000000000000" pitchFamily="2" charset="2"/>
              <a:buChar char="§"/>
            </a:pPr>
            <a:r>
              <a:rPr lang="en-US" altLang="ko-KR" sz="1400" dirty="0">
                <a:latin typeface="Century Gothic" panose="020B0502020202020204" pitchFamily="34" charset="0"/>
                <a:ea typeface="굴림체" panose="020B0609000101010101" pitchFamily="49" charset="-127"/>
                <a:sym typeface="Wingdings" panose="05000000000000000000" pitchFamily="2" charset="2"/>
              </a:rPr>
              <a:t>Virtual IT resources: comprised of operational and management tools that are often based on virtualization platforms that abstract the physical computing and networking IT resources as virtualized components that are easier to allocate, operate, release, monitor and control (more details later</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a:t>
            </a:r>
          </a:p>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Automation</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Reduces operational costs and the error rate in data center via automated management without human supervision – provisioning, configuration, patching and monitoring</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Enables self-configuration and self-recovery – basis of automatic computing technology </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p:txBody>
      </p:sp>
      <p:grpSp>
        <p:nvGrpSpPr>
          <p:cNvPr id="46" name="그룹 45"/>
          <p:cNvGrpSpPr/>
          <p:nvPr/>
        </p:nvGrpSpPr>
        <p:grpSpPr>
          <a:xfrm>
            <a:off x="262071" y="664988"/>
            <a:ext cx="1966558" cy="1823868"/>
            <a:chOff x="1096892" y="3425466"/>
            <a:chExt cx="1966558" cy="1823868"/>
          </a:xfrm>
        </p:grpSpPr>
        <p:sp>
          <p:nvSpPr>
            <p:cNvPr id="5" name="모서리가 둥근 직사각형 4"/>
            <p:cNvSpPr/>
            <p:nvPr/>
          </p:nvSpPr>
          <p:spPr>
            <a:xfrm>
              <a:off x="1096892" y="3425466"/>
              <a:ext cx="1966558" cy="1823868"/>
            </a:xfrm>
            <a:prstGeom prst="roundRect">
              <a:avLst>
                <a:gd name="adj" fmla="val 3095"/>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Physical Environment</a:t>
              </a:r>
              <a:endParaRPr lang="ko-KR" altLang="en-US" sz="1200" b="1" dirty="0" smtClean="0">
                <a:latin typeface="Century Gothic" panose="020B0502020202020204" pitchFamily="34" charset="0"/>
              </a:endParaRPr>
            </a:p>
          </p:txBody>
        </p:sp>
        <p:sp>
          <p:nvSpPr>
            <p:cNvPr id="7" name="모서리가 둥근 직사각형 6"/>
            <p:cNvSpPr/>
            <p:nvPr/>
          </p:nvSpPr>
          <p:spPr>
            <a:xfrm>
              <a:off x="1273020" y="3552568"/>
              <a:ext cx="1603090" cy="38488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Application</a:t>
              </a:r>
              <a:endParaRPr lang="ko-KR" altLang="en-US" sz="1100" b="1" dirty="0" smtClean="0">
                <a:latin typeface="Century Gothic" panose="020B0502020202020204" pitchFamily="34" charset="0"/>
              </a:endParaRPr>
            </a:p>
          </p:txBody>
        </p:sp>
        <p:sp>
          <p:nvSpPr>
            <p:cNvPr id="9" name="모서리가 둥근 직사각형 8"/>
            <p:cNvSpPr/>
            <p:nvPr/>
          </p:nvSpPr>
          <p:spPr>
            <a:xfrm>
              <a:off x="1273019" y="4568568"/>
              <a:ext cx="1603090" cy="38488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Physical Resource with</a:t>
              </a:r>
            </a:p>
            <a:p>
              <a:pPr algn="ctr">
                <a:lnSpc>
                  <a:spcPct val="80000"/>
                </a:lnSpc>
              </a:pPr>
              <a:r>
                <a:rPr lang="en-US" altLang="ko-KR" sz="1100" b="1" dirty="0" smtClean="0">
                  <a:solidFill>
                    <a:srgbClr val="FF0000"/>
                  </a:solidFill>
                  <a:latin typeface="Century Gothic" panose="020B0502020202020204" pitchFamily="34" charset="0"/>
                </a:rPr>
                <a:t>1</a:t>
              </a:r>
              <a:r>
                <a:rPr lang="en-US" altLang="ko-KR" sz="1100" b="1" dirty="0" smtClean="0">
                  <a:latin typeface="Century Gothic" panose="020B0502020202020204" pitchFamily="34" charset="0"/>
                </a:rPr>
                <a:t>/</a:t>
              </a:r>
              <a:r>
                <a:rPr lang="en-US" altLang="ko-KR" sz="1100" b="1" dirty="0" smtClean="0">
                  <a:solidFill>
                    <a:srgbClr val="FF0000"/>
                  </a:solidFill>
                  <a:latin typeface="Century Gothic" panose="020B0502020202020204" pitchFamily="34" charset="0"/>
                </a:rPr>
                <a:t>2</a:t>
              </a:r>
              <a:r>
                <a:rPr lang="en-US" altLang="ko-KR" sz="1100" b="1" dirty="0" smtClean="0">
                  <a:latin typeface="Century Gothic" panose="020B0502020202020204" pitchFamily="34" charset="0"/>
                </a:rPr>
                <a:t>/</a:t>
              </a:r>
              <a:r>
                <a:rPr lang="en-US" altLang="ko-KR" sz="1100" b="1" dirty="0" smtClean="0">
                  <a:solidFill>
                    <a:srgbClr val="FF0000"/>
                  </a:solidFill>
                  <a:latin typeface="Century Gothic" panose="020B0502020202020204" pitchFamily="34" charset="0"/>
                </a:rPr>
                <a:t>3</a:t>
              </a:r>
              <a:r>
                <a:rPr lang="en-US" altLang="ko-KR" sz="1100" b="1" dirty="0" smtClean="0">
                  <a:latin typeface="Century Gothic" panose="020B0502020202020204" pitchFamily="34" charset="0"/>
                </a:rPr>
                <a:t> Property</a:t>
              </a:r>
              <a:endParaRPr lang="ko-KR" altLang="en-US" sz="1100" b="1" dirty="0" smtClean="0">
                <a:latin typeface="Century Gothic" panose="020B0502020202020204" pitchFamily="34" charset="0"/>
              </a:endParaRPr>
            </a:p>
          </p:txBody>
        </p:sp>
        <p:sp>
          <p:nvSpPr>
            <p:cNvPr id="2" name="위쪽/아래쪽 화살표 1"/>
            <p:cNvSpPr/>
            <p:nvPr/>
          </p:nvSpPr>
          <p:spPr>
            <a:xfrm>
              <a:off x="1625599" y="4055986"/>
              <a:ext cx="905933" cy="410984"/>
            </a:xfrm>
            <a:prstGeom prst="upDownArrow">
              <a:avLst>
                <a:gd name="adj1" fmla="val 66823"/>
                <a:gd name="adj2" fmla="val 28947"/>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latin typeface="Century Gothic" panose="020B0502020202020204" pitchFamily="34" charset="0"/>
                </a:rPr>
                <a:t>1/2/3</a:t>
              </a:r>
              <a:endParaRPr lang="ko-KR" altLang="en-US" sz="1000" b="1" dirty="0" smtClean="0">
                <a:latin typeface="Century Gothic" panose="020B0502020202020204" pitchFamily="34" charset="0"/>
              </a:endParaRPr>
            </a:p>
          </p:txBody>
        </p:sp>
      </p:grpSp>
      <p:sp>
        <p:nvSpPr>
          <p:cNvPr id="10" name="모서리가 둥근 직사각형 9"/>
          <p:cNvSpPr/>
          <p:nvPr/>
        </p:nvSpPr>
        <p:spPr>
          <a:xfrm>
            <a:off x="2584756" y="664988"/>
            <a:ext cx="3600097" cy="2662010"/>
          </a:xfrm>
          <a:prstGeom prst="roundRect">
            <a:avLst>
              <a:gd name="adj" fmla="val 3095"/>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Virtual Environment</a:t>
            </a:r>
            <a:endParaRPr lang="ko-KR" altLang="en-US" sz="1200" b="1" dirty="0" smtClean="0">
              <a:latin typeface="Century Gothic" panose="020B0502020202020204" pitchFamily="34" charset="0"/>
            </a:endParaRPr>
          </a:p>
        </p:txBody>
      </p:sp>
      <p:sp>
        <p:nvSpPr>
          <p:cNvPr id="11" name="모서리가 둥근 직사각형 10"/>
          <p:cNvSpPr/>
          <p:nvPr/>
        </p:nvSpPr>
        <p:spPr>
          <a:xfrm>
            <a:off x="2683790" y="792091"/>
            <a:ext cx="1603090" cy="38488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Application</a:t>
            </a:r>
            <a:endParaRPr lang="ko-KR" altLang="en-US" sz="1100" b="1" dirty="0" smtClean="0">
              <a:latin typeface="Century Gothic" panose="020B0502020202020204" pitchFamily="34" charset="0"/>
            </a:endParaRPr>
          </a:p>
        </p:txBody>
      </p:sp>
      <p:sp>
        <p:nvSpPr>
          <p:cNvPr id="12" name="모서리가 둥근 직사각형 11"/>
          <p:cNvSpPr/>
          <p:nvPr/>
        </p:nvSpPr>
        <p:spPr>
          <a:xfrm>
            <a:off x="3917799" y="2671637"/>
            <a:ext cx="943230" cy="38488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Physical Resource 2</a:t>
            </a:r>
          </a:p>
        </p:txBody>
      </p:sp>
      <p:sp>
        <p:nvSpPr>
          <p:cNvPr id="13" name="위쪽/아래쪽 화살표 12"/>
          <p:cNvSpPr/>
          <p:nvPr/>
        </p:nvSpPr>
        <p:spPr>
          <a:xfrm>
            <a:off x="3036369" y="1295509"/>
            <a:ext cx="905933" cy="410984"/>
          </a:xfrm>
          <a:prstGeom prst="upDownArrow">
            <a:avLst>
              <a:gd name="adj1" fmla="val 66823"/>
              <a:gd name="adj2" fmla="val 28947"/>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latin typeface="Century Gothic" panose="020B0502020202020204" pitchFamily="34" charset="0"/>
              </a:rPr>
              <a:t>A/B/C</a:t>
            </a:r>
            <a:endParaRPr lang="ko-KR" altLang="en-US" sz="1000" b="1" dirty="0" smtClean="0">
              <a:latin typeface="Century Gothic" panose="020B0502020202020204" pitchFamily="34" charset="0"/>
            </a:endParaRPr>
          </a:p>
        </p:txBody>
      </p:sp>
      <p:sp>
        <p:nvSpPr>
          <p:cNvPr id="14" name="모서리가 둥근 직사각형 13"/>
          <p:cNvSpPr/>
          <p:nvPr/>
        </p:nvSpPr>
        <p:spPr>
          <a:xfrm>
            <a:off x="2723997" y="2671635"/>
            <a:ext cx="943230" cy="38488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Physical Resource 1</a:t>
            </a:r>
          </a:p>
        </p:txBody>
      </p:sp>
      <p:sp>
        <p:nvSpPr>
          <p:cNvPr id="15" name="모서리가 둥근 직사각형 14"/>
          <p:cNvSpPr/>
          <p:nvPr/>
        </p:nvSpPr>
        <p:spPr>
          <a:xfrm>
            <a:off x="5103134" y="2671635"/>
            <a:ext cx="943230" cy="38488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Physical Resource 3</a:t>
            </a:r>
          </a:p>
        </p:txBody>
      </p:sp>
      <p:sp>
        <p:nvSpPr>
          <p:cNvPr id="16" name="모서리가 둥근 직사각형 15"/>
          <p:cNvSpPr/>
          <p:nvPr/>
        </p:nvSpPr>
        <p:spPr>
          <a:xfrm>
            <a:off x="2694633" y="1799564"/>
            <a:ext cx="1603090" cy="38488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Virtual Resource with</a:t>
            </a:r>
          </a:p>
          <a:p>
            <a:pPr algn="ctr">
              <a:lnSpc>
                <a:spcPct val="80000"/>
              </a:lnSpc>
            </a:pPr>
            <a:r>
              <a:rPr lang="en-US" altLang="ko-KR" sz="1100" b="1" dirty="0" smtClean="0">
                <a:solidFill>
                  <a:srgbClr val="FF0000"/>
                </a:solidFill>
                <a:latin typeface="Century Gothic" panose="020B0502020202020204" pitchFamily="34" charset="0"/>
              </a:rPr>
              <a:t>A</a:t>
            </a:r>
            <a:r>
              <a:rPr lang="en-US" altLang="ko-KR" sz="1100" b="1" dirty="0" smtClean="0">
                <a:latin typeface="Century Gothic" panose="020B0502020202020204" pitchFamily="34" charset="0"/>
              </a:rPr>
              <a:t>/</a:t>
            </a:r>
            <a:r>
              <a:rPr lang="en-US" altLang="ko-KR" sz="1100" b="1" dirty="0" smtClean="0">
                <a:solidFill>
                  <a:srgbClr val="FF0000"/>
                </a:solidFill>
                <a:latin typeface="Century Gothic" panose="020B0502020202020204" pitchFamily="34" charset="0"/>
              </a:rPr>
              <a:t>B</a:t>
            </a:r>
            <a:r>
              <a:rPr lang="en-US" altLang="ko-KR" sz="1100" b="1" dirty="0" smtClean="0">
                <a:latin typeface="Century Gothic" panose="020B0502020202020204" pitchFamily="34" charset="0"/>
              </a:rPr>
              <a:t>/</a:t>
            </a:r>
            <a:r>
              <a:rPr lang="en-US" altLang="ko-KR" sz="1100" b="1" dirty="0" smtClean="0">
                <a:solidFill>
                  <a:srgbClr val="FF0000"/>
                </a:solidFill>
                <a:latin typeface="Century Gothic" panose="020B0502020202020204" pitchFamily="34" charset="0"/>
              </a:rPr>
              <a:t>C</a:t>
            </a:r>
            <a:r>
              <a:rPr lang="en-US" altLang="ko-KR" sz="1100" b="1" dirty="0" smtClean="0">
                <a:latin typeface="Century Gothic" panose="020B0502020202020204" pitchFamily="34" charset="0"/>
              </a:rPr>
              <a:t> Property</a:t>
            </a:r>
            <a:endParaRPr lang="ko-KR" altLang="en-US" sz="1100" b="1" dirty="0" smtClean="0">
              <a:latin typeface="Century Gothic" panose="020B0502020202020204" pitchFamily="34" charset="0"/>
            </a:endParaRPr>
          </a:p>
        </p:txBody>
      </p:sp>
      <p:grpSp>
        <p:nvGrpSpPr>
          <p:cNvPr id="21" name="그룹 20"/>
          <p:cNvGrpSpPr/>
          <p:nvPr/>
        </p:nvGrpSpPr>
        <p:grpSpPr>
          <a:xfrm>
            <a:off x="6659392" y="801289"/>
            <a:ext cx="2819231" cy="1945364"/>
            <a:chOff x="6766999" y="1012866"/>
            <a:chExt cx="2101634" cy="1241691"/>
          </a:xfrm>
        </p:grpSpPr>
        <p:sp>
          <p:nvSpPr>
            <p:cNvPr id="23" name="AutoShape 98"/>
            <p:cNvSpPr>
              <a:spLocks noChangeArrowheads="1"/>
            </p:cNvSpPr>
            <p:nvPr/>
          </p:nvSpPr>
          <p:spPr bwMode="auto">
            <a:xfrm>
              <a:off x="6773477" y="1937577"/>
              <a:ext cx="2094659" cy="316980"/>
            </a:xfrm>
            <a:prstGeom prst="can">
              <a:avLst>
                <a:gd name="adj" fmla="val 29381"/>
              </a:avLst>
            </a:prstGeom>
            <a:gradFill rotWithShape="0">
              <a:gsLst>
                <a:gs pos="0">
                  <a:srgbClr val="2F7647"/>
                </a:gs>
                <a:gs pos="50000">
                  <a:srgbClr val="66FF99"/>
                </a:gs>
                <a:gs pos="100000">
                  <a:srgbClr val="2F7647"/>
                </a:gs>
              </a:gsLst>
              <a:lin ang="0" scaled="1"/>
            </a:gradFill>
            <a:ln w="6350">
              <a:solidFill>
                <a:srgbClr val="4D4D4D"/>
              </a:solidFill>
              <a:round/>
              <a:headEnd/>
              <a:tailEnd/>
            </a:ln>
            <a:effectLst>
              <a:outerShdw blurRad="50800" dist="38100" dir="2700000" algn="tl" rotWithShape="0">
                <a:prstClr val="black">
                  <a:alpha val="40000"/>
                </a:prstClr>
              </a:outerShdw>
            </a:effectLst>
          </p:spPr>
          <p:txBody>
            <a:bodyPr wrap="none" anchor="ctr">
              <a:noAutofit/>
            </a:bodyPr>
            <a:lstStyle/>
            <a:p>
              <a:pPr algn="ctr"/>
              <a:r>
                <a:rPr lang="en-US" altLang="ko-KR" sz="1100" b="1" dirty="0" smtClean="0">
                  <a:latin typeface="Century Gothic" panose="020B0502020202020204" pitchFamily="34" charset="0"/>
                </a:rPr>
                <a:t>Physical Resource</a:t>
              </a:r>
              <a:endParaRPr lang="ko-KR" altLang="en-US" sz="1100" b="1" dirty="0">
                <a:latin typeface="Century Gothic" panose="020B0502020202020204" pitchFamily="34" charset="0"/>
              </a:endParaRPr>
            </a:p>
          </p:txBody>
        </p:sp>
        <p:sp>
          <p:nvSpPr>
            <p:cNvPr id="24" name="직사각형 23"/>
            <p:cNvSpPr/>
            <p:nvPr/>
          </p:nvSpPr>
          <p:spPr>
            <a:xfrm>
              <a:off x="6770669" y="1012866"/>
              <a:ext cx="568480" cy="582733"/>
            </a:xfrm>
            <a:prstGeom prst="rect">
              <a:avLst/>
            </a:prstGeom>
            <a:solidFill>
              <a:srgbClr val="FFCCFF"/>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tIns="28800" bIns="0" rtlCol="0" anchor="t"/>
            <a:lstStyle/>
            <a:p>
              <a:pPr algn="ctr">
                <a:spcBef>
                  <a:spcPts val="0"/>
                </a:spcBef>
              </a:pPr>
              <a:r>
                <a:rPr lang="en-US" altLang="ko-KR" sz="1000" b="1" dirty="0">
                  <a:latin typeface="Century Gothic" panose="020B0502020202020204" pitchFamily="34" charset="0"/>
                </a:rPr>
                <a:t>VM</a:t>
              </a:r>
              <a:endParaRPr lang="ko-KR" altLang="en-US" sz="1000" b="1" dirty="0">
                <a:latin typeface="Century Gothic" panose="020B0502020202020204" pitchFamily="34" charset="0"/>
              </a:endParaRPr>
            </a:p>
          </p:txBody>
        </p:sp>
        <p:sp>
          <p:nvSpPr>
            <p:cNvPr id="25" name="직사각형 24"/>
            <p:cNvSpPr/>
            <p:nvPr/>
          </p:nvSpPr>
          <p:spPr>
            <a:xfrm>
              <a:off x="8300153" y="1014124"/>
              <a:ext cx="568480" cy="582733"/>
            </a:xfrm>
            <a:prstGeom prst="rect">
              <a:avLst/>
            </a:prstGeom>
            <a:solidFill>
              <a:srgbClr val="FFCCFF"/>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tIns="28800" bIns="0" rtlCol="0" anchor="t"/>
            <a:lstStyle/>
            <a:p>
              <a:pPr algn="ctr">
                <a:spcBef>
                  <a:spcPts val="0"/>
                </a:spcBef>
              </a:pPr>
              <a:r>
                <a:rPr lang="en-US" altLang="ko-KR" sz="1000" b="1" dirty="0">
                  <a:latin typeface="Century Gothic" panose="020B0502020202020204" pitchFamily="34" charset="0"/>
                </a:rPr>
                <a:t>VM</a:t>
              </a:r>
              <a:endParaRPr lang="ko-KR" altLang="en-US" sz="1000" b="1" dirty="0">
                <a:latin typeface="Century Gothic" panose="020B0502020202020204" pitchFamily="34" charset="0"/>
              </a:endParaRPr>
            </a:p>
          </p:txBody>
        </p:sp>
        <p:sp>
          <p:nvSpPr>
            <p:cNvPr id="26" name="직사각형 25"/>
            <p:cNvSpPr/>
            <p:nvPr/>
          </p:nvSpPr>
          <p:spPr>
            <a:xfrm>
              <a:off x="7374431" y="1015378"/>
              <a:ext cx="568480" cy="582733"/>
            </a:xfrm>
            <a:prstGeom prst="rect">
              <a:avLst/>
            </a:prstGeom>
            <a:solidFill>
              <a:srgbClr val="FFCCFF"/>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tIns="28800" bIns="0" rtlCol="0" anchor="t"/>
            <a:lstStyle/>
            <a:p>
              <a:pPr algn="ctr">
                <a:spcBef>
                  <a:spcPts val="0"/>
                </a:spcBef>
              </a:pPr>
              <a:r>
                <a:rPr lang="en-US" altLang="ko-KR" sz="1000" b="1" dirty="0">
                  <a:latin typeface="Century Gothic" panose="020B0502020202020204" pitchFamily="34" charset="0"/>
                </a:rPr>
                <a:t>VM</a:t>
              </a:r>
              <a:endParaRPr lang="ko-KR" altLang="en-US" sz="1000" b="1" dirty="0">
                <a:latin typeface="Century Gothic" panose="020B0502020202020204" pitchFamily="34" charset="0"/>
              </a:endParaRPr>
            </a:p>
          </p:txBody>
        </p:sp>
        <p:grpSp>
          <p:nvGrpSpPr>
            <p:cNvPr id="27" name="Group 23"/>
            <p:cNvGrpSpPr>
              <a:grpSpLocks/>
            </p:cNvGrpSpPr>
            <p:nvPr/>
          </p:nvGrpSpPr>
          <p:grpSpPr bwMode="auto">
            <a:xfrm>
              <a:off x="8011013" y="1300093"/>
              <a:ext cx="222871" cy="43218"/>
              <a:chOff x="1206" y="3258"/>
              <a:chExt cx="282" cy="59"/>
            </a:xfrm>
          </p:grpSpPr>
          <p:sp>
            <p:nvSpPr>
              <p:cNvPr id="43" name="Oval 24"/>
              <p:cNvSpPr>
                <a:spLocks noChangeArrowheads="1"/>
              </p:cNvSpPr>
              <p:nvPr/>
            </p:nvSpPr>
            <p:spPr bwMode="auto">
              <a:xfrm>
                <a:off x="1206" y="3260"/>
                <a:ext cx="56" cy="56"/>
              </a:xfrm>
              <a:prstGeom prst="ellipse">
                <a:avLst/>
              </a:prstGeom>
              <a:solidFill>
                <a:srgbClr val="5F5F5F"/>
              </a:solidFill>
              <a:ln w="9525" algn="ctr">
                <a:solidFill>
                  <a:srgbClr val="5F5F5F"/>
                </a:solidFill>
                <a:round/>
                <a:headEnd/>
                <a:tailEnd/>
              </a:ln>
            </p:spPr>
            <p:txBody>
              <a:bodyPr wrap="none" anchor="ctr">
                <a:noAutofit/>
              </a:bodyPr>
              <a:lstStyle/>
              <a:p>
                <a:pPr algn="ctr"/>
                <a:endParaRPr lang="ko-KR" altLang="en-US" b="1">
                  <a:latin typeface="Century Gothic" panose="020B0502020202020204" pitchFamily="34" charset="0"/>
                  <a:ea typeface="+mn-ea"/>
                </a:endParaRPr>
              </a:p>
            </p:txBody>
          </p:sp>
          <p:sp>
            <p:nvSpPr>
              <p:cNvPr id="44" name="Oval 25"/>
              <p:cNvSpPr>
                <a:spLocks noChangeArrowheads="1"/>
              </p:cNvSpPr>
              <p:nvPr/>
            </p:nvSpPr>
            <p:spPr bwMode="auto">
              <a:xfrm>
                <a:off x="1319" y="3261"/>
                <a:ext cx="56" cy="56"/>
              </a:xfrm>
              <a:prstGeom prst="ellipse">
                <a:avLst/>
              </a:prstGeom>
              <a:solidFill>
                <a:srgbClr val="5F5F5F"/>
              </a:solidFill>
              <a:ln w="9525" algn="ctr">
                <a:solidFill>
                  <a:srgbClr val="5F5F5F"/>
                </a:solidFill>
                <a:round/>
                <a:headEnd/>
                <a:tailEnd/>
              </a:ln>
            </p:spPr>
            <p:txBody>
              <a:bodyPr wrap="none" anchor="ctr">
                <a:noAutofit/>
              </a:bodyPr>
              <a:lstStyle/>
              <a:p>
                <a:pPr algn="ctr"/>
                <a:endParaRPr lang="ko-KR" altLang="en-US" b="1">
                  <a:latin typeface="Century Gothic" panose="020B0502020202020204" pitchFamily="34" charset="0"/>
                  <a:ea typeface="+mn-ea"/>
                </a:endParaRPr>
              </a:p>
            </p:txBody>
          </p:sp>
          <p:sp>
            <p:nvSpPr>
              <p:cNvPr id="45" name="Oval 26"/>
              <p:cNvSpPr>
                <a:spLocks noChangeArrowheads="1"/>
              </p:cNvSpPr>
              <p:nvPr/>
            </p:nvSpPr>
            <p:spPr bwMode="auto">
              <a:xfrm>
                <a:off x="1432" y="3258"/>
                <a:ext cx="56" cy="56"/>
              </a:xfrm>
              <a:prstGeom prst="ellipse">
                <a:avLst/>
              </a:prstGeom>
              <a:solidFill>
                <a:srgbClr val="5F5F5F"/>
              </a:solidFill>
              <a:ln w="9525" algn="ctr">
                <a:solidFill>
                  <a:srgbClr val="5F5F5F"/>
                </a:solidFill>
                <a:round/>
                <a:headEnd/>
                <a:tailEnd/>
              </a:ln>
            </p:spPr>
            <p:txBody>
              <a:bodyPr wrap="none" anchor="ctr">
                <a:noAutofit/>
              </a:bodyPr>
              <a:lstStyle/>
              <a:p>
                <a:pPr algn="ctr"/>
                <a:endParaRPr lang="ko-KR" altLang="en-US" b="1">
                  <a:latin typeface="Century Gothic" panose="020B0502020202020204" pitchFamily="34" charset="0"/>
                  <a:ea typeface="+mn-ea"/>
                </a:endParaRPr>
              </a:p>
            </p:txBody>
          </p:sp>
        </p:grpSp>
        <p:sp>
          <p:nvSpPr>
            <p:cNvPr id="28" name="AutoShape 98"/>
            <p:cNvSpPr>
              <a:spLocks noChangeArrowheads="1"/>
            </p:cNvSpPr>
            <p:nvPr/>
          </p:nvSpPr>
          <p:spPr bwMode="auto">
            <a:xfrm>
              <a:off x="6833749" y="1461254"/>
              <a:ext cx="451523" cy="96762"/>
            </a:xfrm>
            <a:prstGeom prst="can">
              <a:avLst>
                <a:gd name="adj" fmla="val 29381"/>
              </a:avLst>
            </a:prstGeom>
            <a:gradFill rotWithShape="0">
              <a:gsLst>
                <a:gs pos="0">
                  <a:srgbClr val="2F7647"/>
                </a:gs>
                <a:gs pos="50000">
                  <a:srgbClr val="66FF99"/>
                </a:gs>
                <a:gs pos="100000">
                  <a:srgbClr val="2F7647"/>
                </a:gs>
              </a:gsLst>
              <a:lin ang="0" scaled="1"/>
            </a:gradFill>
            <a:ln w="6350">
              <a:solidFill>
                <a:srgbClr val="4D4D4D"/>
              </a:solidFill>
              <a:round/>
              <a:headEnd/>
              <a:tailEnd/>
            </a:ln>
          </p:spPr>
          <p:txBody>
            <a:bodyPr wrap="none" anchor="ctr">
              <a:noAutofit/>
            </a:bodyPr>
            <a:lstStyle/>
            <a:p>
              <a:pPr algn="ctr"/>
              <a:endParaRPr lang="ko-KR" altLang="en-US" b="1" dirty="0">
                <a:latin typeface="Century Gothic" panose="020B0502020202020204" pitchFamily="34" charset="0"/>
              </a:endParaRPr>
            </a:p>
          </p:txBody>
        </p:sp>
        <p:sp>
          <p:nvSpPr>
            <p:cNvPr id="29" name="모서리가 둥근 직사각형 28"/>
            <p:cNvSpPr/>
            <p:nvPr/>
          </p:nvSpPr>
          <p:spPr>
            <a:xfrm>
              <a:off x="6829916" y="1150839"/>
              <a:ext cx="459937" cy="111720"/>
            </a:xfrm>
            <a:prstGeom prst="roundRect">
              <a:avLst>
                <a:gd name="adj" fmla="val 8574"/>
              </a:avLst>
            </a:prstGeom>
            <a:no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050" b="1" dirty="0" smtClean="0">
                  <a:latin typeface="Century Gothic" panose="020B0502020202020204" pitchFamily="34" charset="0"/>
                </a:rPr>
                <a:t>APPs</a:t>
              </a:r>
              <a:endParaRPr lang="ko-KR" altLang="en-US" sz="1050" b="1" dirty="0" smtClean="0">
                <a:latin typeface="Century Gothic" panose="020B0502020202020204" pitchFamily="34" charset="0"/>
              </a:endParaRPr>
            </a:p>
          </p:txBody>
        </p:sp>
        <p:sp>
          <p:nvSpPr>
            <p:cNvPr id="30" name="모서리가 둥근 직사각형 29"/>
            <p:cNvSpPr/>
            <p:nvPr/>
          </p:nvSpPr>
          <p:spPr>
            <a:xfrm>
              <a:off x="6829912" y="1308682"/>
              <a:ext cx="459937" cy="111720"/>
            </a:xfrm>
            <a:prstGeom prst="roundRect">
              <a:avLst>
                <a:gd name="adj" fmla="val 8574"/>
              </a:avLst>
            </a:prstGeom>
            <a:no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050" b="1" dirty="0" smtClean="0">
                  <a:latin typeface="Century Gothic" panose="020B0502020202020204" pitchFamily="34" charset="0"/>
                </a:rPr>
                <a:t>OS</a:t>
              </a:r>
              <a:endParaRPr lang="ko-KR" altLang="en-US" sz="1050" b="1" dirty="0" smtClean="0">
                <a:latin typeface="Century Gothic" panose="020B0502020202020204" pitchFamily="34" charset="0"/>
              </a:endParaRPr>
            </a:p>
          </p:txBody>
        </p:sp>
        <p:sp>
          <p:nvSpPr>
            <p:cNvPr id="31" name="AutoShape 98"/>
            <p:cNvSpPr>
              <a:spLocks noChangeArrowheads="1"/>
            </p:cNvSpPr>
            <p:nvPr/>
          </p:nvSpPr>
          <p:spPr bwMode="auto">
            <a:xfrm>
              <a:off x="7431129" y="1464358"/>
              <a:ext cx="451523" cy="96762"/>
            </a:xfrm>
            <a:prstGeom prst="can">
              <a:avLst>
                <a:gd name="adj" fmla="val 29381"/>
              </a:avLst>
            </a:prstGeom>
            <a:gradFill rotWithShape="0">
              <a:gsLst>
                <a:gs pos="0">
                  <a:srgbClr val="2F7647"/>
                </a:gs>
                <a:gs pos="50000">
                  <a:srgbClr val="66FF99"/>
                </a:gs>
                <a:gs pos="100000">
                  <a:srgbClr val="2F7647"/>
                </a:gs>
              </a:gsLst>
              <a:lin ang="0" scaled="1"/>
            </a:gradFill>
            <a:ln w="6350">
              <a:solidFill>
                <a:srgbClr val="4D4D4D"/>
              </a:solidFill>
              <a:round/>
              <a:headEnd/>
              <a:tailEnd/>
            </a:ln>
          </p:spPr>
          <p:txBody>
            <a:bodyPr wrap="none" anchor="ctr">
              <a:noAutofit/>
            </a:bodyPr>
            <a:lstStyle/>
            <a:p>
              <a:pPr algn="ctr"/>
              <a:endParaRPr lang="ko-KR" altLang="en-US" b="1" dirty="0">
                <a:latin typeface="Century Gothic" panose="020B0502020202020204" pitchFamily="34" charset="0"/>
              </a:endParaRPr>
            </a:p>
          </p:txBody>
        </p:sp>
        <p:sp>
          <p:nvSpPr>
            <p:cNvPr id="32" name="모서리가 둥근 직사각형 31"/>
            <p:cNvSpPr/>
            <p:nvPr/>
          </p:nvSpPr>
          <p:spPr>
            <a:xfrm>
              <a:off x="7427296" y="1153943"/>
              <a:ext cx="459937" cy="111720"/>
            </a:xfrm>
            <a:prstGeom prst="roundRect">
              <a:avLst>
                <a:gd name="adj" fmla="val 8574"/>
              </a:avLst>
            </a:prstGeom>
            <a:no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050" b="1" dirty="0" smtClean="0">
                  <a:latin typeface="Century Gothic" panose="020B0502020202020204" pitchFamily="34" charset="0"/>
                </a:rPr>
                <a:t>APPs</a:t>
              </a:r>
              <a:endParaRPr lang="ko-KR" altLang="en-US" sz="1050" b="1" dirty="0" smtClean="0">
                <a:latin typeface="Century Gothic" panose="020B0502020202020204" pitchFamily="34" charset="0"/>
              </a:endParaRPr>
            </a:p>
          </p:txBody>
        </p:sp>
        <p:sp>
          <p:nvSpPr>
            <p:cNvPr id="33" name="모서리가 둥근 직사각형 32"/>
            <p:cNvSpPr/>
            <p:nvPr/>
          </p:nvSpPr>
          <p:spPr>
            <a:xfrm>
              <a:off x="7427292" y="1311786"/>
              <a:ext cx="459937" cy="111720"/>
            </a:xfrm>
            <a:prstGeom prst="roundRect">
              <a:avLst>
                <a:gd name="adj" fmla="val 8574"/>
              </a:avLst>
            </a:prstGeom>
            <a:no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050" b="1" dirty="0" smtClean="0">
                  <a:latin typeface="Century Gothic" panose="020B0502020202020204" pitchFamily="34" charset="0"/>
                </a:rPr>
                <a:t>OS</a:t>
              </a:r>
              <a:endParaRPr lang="ko-KR" altLang="en-US" sz="1050" b="1" dirty="0" smtClean="0">
                <a:latin typeface="Century Gothic" panose="020B0502020202020204" pitchFamily="34" charset="0"/>
              </a:endParaRPr>
            </a:p>
          </p:txBody>
        </p:sp>
        <p:sp>
          <p:nvSpPr>
            <p:cNvPr id="34" name="AutoShape 98"/>
            <p:cNvSpPr>
              <a:spLocks noChangeArrowheads="1"/>
            </p:cNvSpPr>
            <p:nvPr/>
          </p:nvSpPr>
          <p:spPr bwMode="auto">
            <a:xfrm>
              <a:off x="8354828" y="1461254"/>
              <a:ext cx="451523" cy="96762"/>
            </a:xfrm>
            <a:prstGeom prst="can">
              <a:avLst>
                <a:gd name="adj" fmla="val 29381"/>
              </a:avLst>
            </a:prstGeom>
            <a:gradFill rotWithShape="0">
              <a:gsLst>
                <a:gs pos="0">
                  <a:srgbClr val="2F7647"/>
                </a:gs>
                <a:gs pos="50000">
                  <a:srgbClr val="66FF99"/>
                </a:gs>
                <a:gs pos="100000">
                  <a:srgbClr val="2F7647"/>
                </a:gs>
              </a:gsLst>
              <a:lin ang="0" scaled="1"/>
            </a:gradFill>
            <a:ln w="6350">
              <a:solidFill>
                <a:srgbClr val="4D4D4D"/>
              </a:solidFill>
              <a:round/>
              <a:headEnd/>
              <a:tailEnd/>
            </a:ln>
          </p:spPr>
          <p:txBody>
            <a:bodyPr wrap="none" anchor="ctr">
              <a:noAutofit/>
            </a:bodyPr>
            <a:lstStyle/>
            <a:p>
              <a:pPr algn="ctr"/>
              <a:endParaRPr lang="ko-KR" altLang="en-US" b="1" dirty="0">
                <a:latin typeface="Century Gothic" panose="020B0502020202020204" pitchFamily="34" charset="0"/>
              </a:endParaRPr>
            </a:p>
          </p:txBody>
        </p:sp>
        <p:sp>
          <p:nvSpPr>
            <p:cNvPr id="35" name="모서리가 둥근 직사각형 34"/>
            <p:cNvSpPr/>
            <p:nvPr/>
          </p:nvSpPr>
          <p:spPr>
            <a:xfrm>
              <a:off x="8350995" y="1150839"/>
              <a:ext cx="459937" cy="111720"/>
            </a:xfrm>
            <a:prstGeom prst="roundRect">
              <a:avLst>
                <a:gd name="adj" fmla="val 8574"/>
              </a:avLst>
            </a:prstGeom>
            <a:no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050" b="1" dirty="0" smtClean="0">
                  <a:latin typeface="Century Gothic" panose="020B0502020202020204" pitchFamily="34" charset="0"/>
                </a:rPr>
                <a:t>APPs</a:t>
              </a:r>
              <a:endParaRPr lang="ko-KR" altLang="en-US" sz="1050" b="1" dirty="0" smtClean="0">
                <a:latin typeface="Century Gothic" panose="020B0502020202020204" pitchFamily="34" charset="0"/>
              </a:endParaRPr>
            </a:p>
          </p:txBody>
        </p:sp>
        <p:sp>
          <p:nvSpPr>
            <p:cNvPr id="36" name="모서리가 둥근 직사각형 35"/>
            <p:cNvSpPr/>
            <p:nvPr/>
          </p:nvSpPr>
          <p:spPr>
            <a:xfrm>
              <a:off x="8350991" y="1308682"/>
              <a:ext cx="459937" cy="111720"/>
            </a:xfrm>
            <a:prstGeom prst="roundRect">
              <a:avLst>
                <a:gd name="adj" fmla="val 8574"/>
              </a:avLst>
            </a:prstGeom>
            <a:no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050" b="1" dirty="0" smtClean="0">
                  <a:latin typeface="Century Gothic" panose="020B0502020202020204" pitchFamily="34" charset="0"/>
                </a:rPr>
                <a:t>OS</a:t>
              </a:r>
              <a:endParaRPr lang="ko-KR" altLang="en-US" sz="1050" b="1" dirty="0" smtClean="0">
                <a:latin typeface="Century Gothic" panose="020B0502020202020204" pitchFamily="34" charset="0"/>
              </a:endParaRPr>
            </a:p>
          </p:txBody>
        </p:sp>
        <p:grpSp>
          <p:nvGrpSpPr>
            <p:cNvPr id="37" name="그룹 36"/>
            <p:cNvGrpSpPr/>
            <p:nvPr/>
          </p:nvGrpSpPr>
          <p:grpSpPr>
            <a:xfrm>
              <a:off x="6766999" y="1678243"/>
              <a:ext cx="2098990" cy="161764"/>
              <a:chOff x="6766999" y="1678243"/>
              <a:chExt cx="2098990" cy="161764"/>
            </a:xfrm>
          </p:grpSpPr>
          <p:sp>
            <p:nvSpPr>
              <p:cNvPr id="41" name="모서리가 둥근 직사각형 40"/>
              <p:cNvSpPr/>
              <p:nvPr/>
            </p:nvSpPr>
            <p:spPr>
              <a:xfrm>
                <a:off x="6766999" y="1678243"/>
                <a:ext cx="2098990" cy="160344"/>
              </a:xfrm>
              <a:prstGeom prst="roundRect">
                <a:avLst>
                  <a:gd name="adj" fmla="val 8574"/>
                </a:avLst>
              </a:prstGeom>
              <a:solidFill>
                <a:srgbClr val="66FF33"/>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endParaRPr lang="ko-KR" altLang="en-US" sz="900" b="1" dirty="0" smtClean="0">
                  <a:latin typeface="Century Gothic" panose="020B0502020202020204" pitchFamily="34" charset="0"/>
                </a:endParaRPr>
              </a:p>
            </p:txBody>
          </p:sp>
          <p:sp>
            <p:nvSpPr>
              <p:cNvPr id="42" name="모서리가 둥근 직사각형 41"/>
              <p:cNvSpPr/>
              <p:nvPr/>
            </p:nvSpPr>
            <p:spPr>
              <a:xfrm>
                <a:off x="6766999" y="1679663"/>
                <a:ext cx="2098990" cy="160344"/>
              </a:xfrm>
              <a:prstGeom prst="roundRect">
                <a:avLst>
                  <a:gd name="adj" fmla="val 8574"/>
                </a:avLst>
              </a:prstGeom>
              <a:no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Hypervisor (Abstraction Layer)</a:t>
                </a:r>
                <a:endParaRPr lang="ko-KR" altLang="en-US" sz="1100" b="1" dirty="0" smtClean="0">
                  <a:latin typeface="Century Gothic" panose="020B0502020202020204" pitchFamily="34" charset="0"/>
                </a:endParaRPr>
              </a:p>
            </p:txBody>
          </p:sp>
        </p:grpSp>
        <p:cxnSp>
          <p:nvCxnSpPr>
            <p:cNvPr id="38" name="직선 연결선 37"/>
            <p:cNvCxnSpPr>
              <a:stCxn id="28" idx="3"/>
            </p:cNvCxnSpPr>
            <p:nvPr/>
          </p:nvCxnSpPr>
          <p:spPr>
            <a:xfrm>
              <a:off x="7059511" y="1558016"/>
              <a:ext cx="219092" cy="432815"/>
            </a:xfrm>
            <a:prstGeom prst="line">
              <a:avLst/>
            </a:prstGeom>
            <a:ln>
              <a:solidFill>
                <a:srgbClr val="FF0000"/>
              </a:solidFill>
              <a:prstDash val="sysDash"/>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9" name="직선 연결선 38"/>
            <p:cNvCxnSpPr>
              <a:stCxn id="31" idx="3"/>
            </p:cNvCxnSpPr>
            <p:nvPr/>
          </p:nvCxnSpPr>
          <p:spPr>
            <a:xfrm flipH="1">
              <a:off x="7654159" y="1561120"/>
              <a:ext cx="2732" cy="427214"/>
            </a:xfrm>
            <a:prstGeom prst="line">
              <a:avLst/>
            </a:prstGeom>
            <a:ln>
              <a:solidFill>
                <a:srgbClr val="FF0000"/>
              </a:solidFill>
              <a:prstDash val="sysDash"/>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0" name="직선 연결선 39"/>
            <p:cNvCxnSpPr>
              <a:stCxn id="34" idx="3"/>
            </p:cNvCxnSpPr>
            <p:nvPr/>
          </p:nvCxnSpPr>
          <p:spPr>
            <a:xfrm flipH="1">
              <a:off x="8263008" y="1558016"/>
              <a:ext cx="317582" cy="430318"/>
            </a:xfrm>
            <a:prstGeom prst="line">
              <a:avLst/>
            </a:prstGeom>
            <a:ln>
              <a:solidFill>
                <a:srgbClr val="FF0000"/>
              </a:solidFill>
              <a:prstDash val="sysDash"/>
              <a:headEnd type="stealth" w="med" len="med"/>
              <a:tailEnd type="stealth" w="med" len="med"/>
            </a:ln>
          </p:spPr>
          <p:style>
            <a:lnRef idx="1">
              <a:schemeClr val="accent1"/>
            </a:lnRef>
            <a:fillRef idx="0">
              <a:schemeClr val="accent1"/>
            </a:fillRef>
            <a:effectRef idx="0">
              <a:schemeClr val="accent1"/>
            </a:effectRef>
            <a:fontRef idx="minor">
              <a:schemeClr val="tx1"/>
            </a:fontRef>
          </p:style>
        </p:cxnSp>
      </p:grpSp>
      <p:sp>
        <p:nvSpPr>
          <p:cNvPr id="48" name="모서리가 둥근 직사각형 47"/>
          <p:cNvSpPr/>
          <p:nvPr/>
        </p:nvSpPr>
        <p:spPr>
          <a:xfrm>
            <a:off x="4460450" y="792087"/>
            <a:ext cx="1603090" cy="38488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Application</a:t>
            </a:r>
            <a:endParaRPr lang="ko-KR" altLang="en-US" sz="1100" b="1" dirty="0" smtClean="0">
              <a:latin typeface="Century Gothic" panose="020B0502020202020204" pitchFamily="34" charset="0"/>
            </a:endParaRPr>
          </a:p>
        </p:txBody>
      </p:sp>
      <p:sp>
        <p:nvSpPr>
          <p:cNvPr id="49" name="위쪽/아래쪽 화살표 48"/>
          <p:cNvSpPr/>
          <p:nvPr/>
        </p:nvSpPr>
        <p:spPr>
          <a:xfrm>
            <a:off x="4813029" y="1295505"/>
            <a:ext cx="905933" cy="410984"/>
          </a:xfrm>
          <a:prstGeom prst="upDownArrow">
            <a:avLst>
              <a:gd name="adj1" fmla="val 66823"/>
              <a:gd name="adj2" fmla="val 28947"/>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latin typeface="Century Gothic" panose="020B0502020202020204" pitchFamily="34" charset="0"/>
              </a:rPr>
              <a:t>X/Y/Z</a:t>
            </a:r>
            <a:endParaRPr lang="ko-KR" altLang="en-US" sz="1000" b="1" dirty="0" smtClean="0">
              <a:latin typeface="Century Gothic" panose="020B0502020202020204" pitchFamily="34" charset="0"/>
            </a:endParaRPr>
          </a:p>
        </p:txBody>
      </p:sp>
      <p:sp>
        <p:nvSpPr>
          <p:cNvPr id="50" name="모서리가 둥근 직사각형 49"/>
          <p:cNvSpPr/>
          <p:nvPr/>
        </p:nvSpPr>
        <p:spPr>
          <a:xfrm>
            <a:off x="4471293" y="1799560"/>
            <a:ext cx="1603090" cy="38488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Virtual Resource with</a:t>
            </a:r>
          </a:p>
          <a:p>
            <a:pPr algn="ctr">
              <a:lnSpc>
                <a:spcPct val="80000"/>
              </a:lnSpc>
            </a:pPr>
            <a:r>
              <a:rPr lang="en-US" altLang="ko-KR" sz="1100" b="1" dirty="0" smtClean="0">
                <a:solidFill>
                  <a:srgbClr val="FF0000"/>
                </a:solidFill>
                <a:latin typeface="Century Gothic" panose="020B0502020202020204" pitchFamily="34" charset="0"/>
              </a:rPr>
              <a:t>X</a:t>
            </a:r>
            <a:r>
              <a:rPr lang="en-US" altLang="ko-KR" sz="1100" b="1" dirty="0" smtClean="0">
                <a:latin typeface="Century Gothic" panose="020B0502020202020204" pitchFamily="34" charset="0"/>
              </a:rPr>
              <a:t>/</a:t>
            </a:r>
            <a:r>
              <a:rPr lang="en-US" altLang="ko-KR" sz="1100" b="1" dirty="0" smtClean="0">
                <a:solidFill>
                  <a:srgbClr val="FF0000"/>
                </a:solidFill>
                <a:latin typeface="Century Gothic" panose="020B0502020202020204" pitchFamily="34" charset="0"/>
              </a:rPr>
              <a:t>Y</a:t>
            </a:r>
            <a:r>
              <a:rPr lang="en-US" altLang="ko-KR" sz="1100" b="1" dirty="0" smtClean="0">
                <a:latin typeface="Century Gothic" panose="020B0502020202020204" pitchFamily="34" charset="0"/>
              </a:rPr>
              <a:t>/</a:t>
            </a:r>
            <a:r>
              <a:rPr lang="en-US" altLang="ko-KR" sz="1100" b="1" dirty="0" smtClean="0">
                <a:solidFill>
                  <a:srgbClr val="FF0000"/>
                </a:solidFill>
                <a:latin typeface="Century Gothic" panose="020B0502020202020204" pitchFamily="34" charset="0"/>
              </a:rPr>
              <a:t>Z</a:t>
            </a:r>
            <a:r>
              <a:rPr lang="en-US" altLang="ko-KR" sz="1100" b="1" dirty="0" smtClean="0">
                <a:latin typeface="Century Gothic" panose="020B0502020202020204" pitchFamily="34" charset="0"/>
              </a:rPr>
              <a:t> Property</a:t>
            </a:r>
            <a:endParaRPr lang="ko-KR" altLang="en-US" sz="1100" b="1" dirty="0" smtClean="0">
              <a:latin typeface="Century Gothic" panose="020B0502020202020204" pitchFamily="34" charset="0"/>
            </a:endParaRPr>
          </a:p>
        </p:txBody>
      </p:sp>
      <p:cxnSp>
        <p:nvCxnSpPr>
          <p:cNvPr id="55" name="직선 연결선 54"/>
          <p:cNvCxnSpPr>
            <a:stCxn id="14" idx="0"/>
          </p:cNvCxnSpPr>
          <p:nvPr/>
        </p:nvCxnSpPr>
        <p:spPr>
          <a:xfrm flipV="1">
            <a:off x="3195612" y="2185555"/>
            <a:ext cx="87915" cy="486080"/>
          </a:xfrm>
          <a:prstGeom prst="line">
            <a:avLst/>
          </a:prstGeom>
          <a:ln w="9525">
            <a:solidFill>
              <a:schemeClr val="tx1"/>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8" name="직선 연결선 57"/>
          <p:cNvCxnSpPr>
            <a:stCxn id="12" idx="0"/>
            <a:endCxn id="16" idx="2"/>
          </p:cNvCxnSpPr>
          <p:nvPr/>
        </p:nvCxnSpPr>
        <p:spPr>
          <a:xfrm flipH="1" flipV="1">
            <a:off x="3496178" y="2184451"/>
            <a:ext cx="893236" cy="487186"/>
          </a:xfrm>
          <a:prstGeom prst="line">
            <a:avLst/>
          </a:prstGeom>
          <a:ln w="9525">
            <a:solidFill>
              <a:schemeClr val="tx1"/>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60" name="직선 연결선 59"/>
          <p:cNvCxnSpPr>
            <a:stCxn id="15" idx="0"/>
          </p:cNvCxnSpPr>
          <p:nvPr/>
        </p:nvCxnSpPr>
        <p:spPr>
          <a:xfrm flipH="1" flipV="1">
            <a:off x="3806468" y="2192977"/>
            <a:ext cx="1768281" cy="478658"/>
          </a:xfrm>
          <a:prstGeom prst="line">
            <a:avLst/>
          </a:prstGeom>
          <a:ln w="9525">
            <a:solidFill>
              <a:schemeClr val="tx1"/>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62" name="직선 연결선 61"/>
          <p:cNvCxnSpPr>
            <a:stCxn id="14" idx="0"/>
          </p:cNvCxnSpPr>
          <p:nvPr/>
        </p:nvCxnSpPr>
        <p:spPr>
          <a:xfrm flipV="1">
            <a:off x="3195612" y="2192973"/>
            <a:ext cx="1829577" cy="478662"/>
          </a:xfrm>
          <a:prstGeom prst="line">
            <a:avLst/>
          </a:prstGeom>
          <a:ln w="9525">
            <a:solidFill>
              <a:schemeClr val="tx1"/>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a:stCxn id="12" idx="0"/>
            <a:endCxn id="50" idx="2"/>
          </p:cNvCxnSpPr>
          <p:nvPr/>
        </p:nvCxnSpPr>
        <p:spPr>
          <a:xfrm flipV="1">
            <a:off x="4389414" y="2184447"/>
            <a:ext cx="883424" cy="487190"/>
          </a:xfrm>
          <a:prstGeom prst="line">
            <a:avLst/>
          </a:prstGeom>
          <a:ln w="9525">
            <a:solidFill>
              <a:schemeClr val="tx1"/>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67" name="직선 연결선 66"/>
          <p:cNvCxnSpPr>
            <a:stCxn id="15" idx="0"/>
          </p:cNvCxnSpPr>
          <p:nvPr/>
        </p:nvCxnSpPr>
        <p:spPr>
          <a:xfrm flipH="1" flipV="1">
            <a:off x="5481196" y="2184446"/>
            <a:ext cx="93553" cy="487189"/>
          </a:xfrm>
          <a:prstGeom prst="line">
            <a:avLst/>
          </a:prstGeom>
          <a:ln w="9525">
            <a:solidFill>
              <a:schemeClr val="tx1"/>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80702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Data Center Technology – 3/6</a:t>
            </a:r>
            <a:endParaRPr lang="ko-KR" altLang="en-US" dirty="0"/>
          </a:p>
        </p:txBody>
      </p:sp>
      <p:sp>
        <p:nvSpPr>
          <p:cNvPr id="3" name="Text Box 7"/>
          <p:cNvSpPr txBox="1">
            <a:spLocks noChangeArrowheads="1"/>
          </p:cNvSpPr>
          <p:nvPr/>
        </p:nvSpPr>
        <p:spPr bwMode="auto">
          <a:xfrm>
            <a:off x="166701" y="606935"/>
            <a:ext cx="9502762" cy="6060121"/>
          </a:xfrm>
          <a:prstGeom prst="rect">
            <a:avLst/>
          </a:prstGeom>
          <a:noFill/>
          <a:ln w="9525">
            <a:noFill/>
            <a:miter lim="800000"/>
            <a:headEnd/>
            <a:tailEnd/>
          </a:ln>
        </p:spPr>
        <p:txBody>
          <a:bodyPr wrap="square">
            <a:spAutoFit/>
          </a:bodyPr>
          <a:lstStyle/>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Remote operation and management</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Most operational and administrative tasks of IT resources in data center can be commanded through the network’s remote (within data center boundary in general) consoles and management systems.</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Most </a:t>
            </a:r>
            <a:r>
              <a:rPr lang="en-US" altLang="ko-KR" sz="1400" dirty="0">
                <a:latin typeface="Century Gothic" panose="020B0502020202020204" pitchFamily="34" charset="0"/>
                <a:ea typeface="굴림체" panose="020B0609000101010101" pitchFamily="49" charset="-127"/>
                <a:sym typeface="Wingdings" panose="05000000000000000000" pitchFamily="2" charset="2"/>
              </a:rPr>
              <a:t>operational and administrative tasks </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carried out from the control room in data center except for those requiring physical operations such as hardware jobs or cabling</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Remote operation from outside of data center boundary strictly prohibited in general.</a:t>
            </a:r>
            <a:endParaRPr lang="en-US" altLang="ko-KR" sz="1400" dirty="0">
              <a:solidFill>
                <a:srgbClr val="FF0000"/>
              </a:solidFill>
              <a:latin typeface="Century Gothic" panose="020B0502020202020204" pitchFamily="34" charset="0"/>
              <a:ea typeface="굴림체" panose="020B0609000101010101" pitchFamily="49" charset="-127"/>
              <a:sym typeface="Wingdings" panose="05000000000000000000" pitchFamily="2" charset="2"/>
            </a:endParaRPr>
          </a:p>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High availability</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All resources in data center are subject to fail anytime based on current hardware and software technologies.</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Most resource failures affect service continuity and underlying business as well.</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In general, data center provides fail-safe technologies mainly based on redundancy in every possible layer – fault-tolerant or fault-resilient technologies on top of redundant resources: </a:t>
            </a:r>
            <a:r>
              <a:rPr lang="en-US" altLang="ko-KR" sz="1400" dirty="0">
                <a:latin typeface="Century Gothic" panose="020B0502020202020204" pitchFamily="34" charset="0"/>
                <a:ea typeface="굴림체" panose="020B0609000101010101" pitchFamily="49" charset="-127"/>
                <a:sym typeface="Wingdings" panose="05000000000000000000" pitchFamily="2" charset="2"/>
              </a:rPr>
              <a:t>power supply, cabling, networking, servers, </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storages and software licenses.</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Fault-avoidance technologies: load balancing, scaling-up/down, etc.</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Security-aware design, operation and management</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The level of security determines the credibility of the given data center.</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Security issue is the main concern that prohibits many organizations from migrating their IT resources from on-premise to cloud-based.</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Security threats that make organizations hesitate to outsource IT environment are two-fold: possible malicious attack from outside and anxiety about keeping data outside of </a:t>
            </a:r>
            <a:r>
              <a:rPr lang="en-US" altLang="ko-KR" sz="1400" dirty="0">
                <a:latin typeface="Century Gothic" panose="020B0502020202020204" pitchFamily="34" charset="0"/>
                <a:ea typeface="굴림체" panose="020B0609000101010101" pitchFamily="49" charset="-127"/>
                <a:sym typeface="Wingdings" panose="05000000000000000000" pitchFamily="2" charset="2"/>
              </a:rPr>
              <a:t>organization’s </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physical boundary (not only business-wise but also legality-wise).</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Various levels of protection and security mechanisms: network isolation, firewalls and monitoring tools – big data analysis recently</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endParaRPr lang="en-US" altLang="ko-KR" sz="1400" dirty="0" smtClean="0">
              <a:latin typeface="Century Gothic" panose="020B0502020202020204" pitchFamily="34" charset="0"/>
              <a:ea typeface="굴림체" panose="020B0609000101010101" pitchFamily="49" charset="-127"/>
              <a:sym typeface="Wingdings" panose="05000000000000000000" pitchFamily="2" charset="2"/>
            </a:endParaRPr>
          </a:p>
        </p:txBody>
      </p:sp>
    </p:spTree>
    <p:extLst>
      <p:ext uri="{BB962C8B-B14F-4D97-AF65-F5344CB8AC3E}">
        <p14:creationId xmlns:p14="http://schemas.microsoft.com/office/powerpoint/2010/main" xmlns="" val="726004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Data Center Technology – 4/6</a:t>
            </a:r>
            <a:endParaRPr lang="ko-KR" altLang="en-US" dirty="0"/>
          </a:p>
        </p:txBody>
      </p:sp>
      <p:pic>
        <p:nvPicPr>
          <p:cNvPr id="2" name="그림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89353" y="746312"/>
            <a:ext cx="2859938" cy="1696010"/>
          </a:xfrm>
          <a:prstGeom prst="rect">
            <a:avLst/>
          </a:prstGeom>
        </p:spPr>
      </p:pic>
      <p:sp>
        <p:nvSpPr>
          <p:cNvPr id="5" name="Text Box 7"/>
          <p:cNvSpPr txBox="1">
            <a:spLocks noChangeArrowheads="1"/>
          </p:cNvSpPr>
          <p:nvPr/>
        </p:nvSpPr>
        <p:spPr bwMode="auto">
          <a:xfrm>
            <a:off x="166701" y="5002661"/>
            <a:ext cx="9502762" cy="1300356"/>
          </a:xfrm>
          <a:prstGeom prst="rect">
            <a:avLst/>
          </a:prstGeom>
          <a:noFill/>
          <a:ln w="9525">
            <a:noFill/>
            <a:miter lim="800000"/>
            <a:headEnd/>
            <a:tailEnd/>
          </a:ln>
        </p:spPr>
        <p:txBody>
          <a:bodyPr wrap="square">
            <a:spAutoFit/>
          </a:bodyPr>
          <a:lstStyle/>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Blade server technologies with rack-embedded physical interconnections (blade enclosures), fabrics (switches), power supply units, cooling fans, etc.</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Maximizes and enhances inter-component networking and management while optimizing physical space &amp; power via individual server hot-swapping, scaling, replacement and maintenance</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Benefits the deployment of fault-resilient (tolerant) systems based on cluster technology</a:t>
            </a:r>
          </a:p>
        </p:txBody>
      </p:sp>
      <p:sp>
        <p:nvSpPr>
          <p:cNvPr id="3" name="Text Box 7"/>
          <p:cNvSpPr txBox="1">
            <a:spLocks noChangeArrowheads="1"/>
          </p:cNvSpPr>
          <p:nvPr/>
        </p:nvSpPr>
        <p:spPr bwMode="auto">
          <a:xfrm>
            <a:off x="166701" y="625610"/>
            <a:ext cx="6642824" cy="4471993"/>
          </a:xfrm>
          <a:prstGeom prst="rect">
            <a:avLst/>
          </a:prstGeom>
          <a:noFill/>
          <a:ln w="9525">
            <a:noFill/>
            <a:miter lim="800000"/>
            <a:headEnd/>
            <a:tailEnd/>
          </a:ln>
        </p:spPr>
        <p:txBody>
          <a:bodyPr wrap="square">
            <a:spAutoFit/>
          </a:bodyPr>
          <a:lstStyle/>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Facilities</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Typically custom-designed computing resources, storages and network equipment for the given purpose</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Several functional layout areas based on power supplies, cabling, environmental control stations that regulate heating, ventilation, air conditioning, fire protection, (physical) security &amp; access control system, monitoring system, etc.</a:t>
            </a:r>
          </a:p>
          <a:p>
            <a:pPr marL="266700" indent="-266700">
              <a:lnSpc>
                <a:spcPct val="105000"/>
              </a:lnSpc>
              <a:spcBef>
                <a:spcPts val="300"/>
              </a:spcBef>
              <a:buFont typeface="Wingdings" pitchFamily="2" charset="2"/>
              <a:buChar char="q"/>
            </a:pPr>
            <a:r>
              <a:rPr lang="en-US" altLang="ko-KR" sz="1400" b="1" dirty="0">
                <a:latin typeface="Century Gothic" panose="020B0502020202020204" pitchFamily="34" charset="0"/>
                <a:ea typeface="굴림체" panose="020B0609000101010101" pitchFamily="49" charset="-127"/>
                <a:sym typeface="Wingdings" panose="05000000000000000000" pitchFamily="2" charset="2"/>
              </a:rPr>
              <a:t>Computing hardware</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Mainly composed of standardized commodity servers with a number of computing hardware technologies such as:</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Rack technology – standardized rack with interconnects for power, network, and internal cooling</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CPU architecture – support for various CPU types: x86-32bits, x86-64bits, RISC, CISC, etc.</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Multi-core CPU architecture – hundreds of physical &amp; logical processing core in single unit of standardized racks</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Redundancy &amp; hot-swap technology – hard disks, power supplies, network interfaces, storage controller cards, etc.</a:t>
            </a:r>
          </a:p>
        </p:txBody>
      </p:sp>
      <p:pic>
        <p:nvPicPr>
          <p:cNvPr id="6" name="그림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789353" y="2580932"/>
            <a:ext cx="2859938" cy="2144953"/>
          </a:xfrm>
          <a:prstGeom prst="rect">
            <a:avLst/>
          </a:prstGeom>
        </p:spPr>
      </p:pic>
    </p:spTree>
    <p:extLst>
      <p:ext uri="{BB962C8B-B14F-4D97-AF65-F5344CB8AC3E}">
        <p14:creationId xmlns:p14="http://schemas.microsoft.com/office/powerpoint/2010/main" xmlns="" val="3255837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Data Center Technology – 5/6</a:t>
            </a:r>
            <a:endParaRPr lang="ko-KR" altLang="en-US" dirty="0"/>
          </a:p>
        </p:txBody>
      </p:sp>
      <p:sp>
        <p:nvSpPr>
          <p:cNvPr id="3" name="Text Box 7"/>
          <p:cNvSpPr txBox="1">
            <a:spLocks noChangeArrowheads="1"/>
          </p:cNvSpPr>
          <p:nvPr/>
        </p:nvSpPr>
        <p:spPr bwMode="auto">
          <a:xfrm>
            <a:off x="166700" y="632336"/>
            <a:ext cx="9574199" cy="5684633"/>
          </a:xfrm>
          <a:prstGeom prst="rect">
            <a:avLst/>
          </a:prstGeom>
          <a:noFill/>
          <a:ln w="9525">
            <a:noFill/>
            <a:miter lim="800000"/>
            <a:headEnd/>
            <a:tailEnd/>
          </a:ln>
        </p:spPr>
        <p:txBody>
          <a:bodyPr wrap="square">
            <a:spAutoFit/>
          </a:bodyPr>
          <a:lstStyle/>
          <a:p>
            <a:pPr marL="447675" lvl="1" indent="-179388">
              <a:lnSpc>
                <a:spcPct val="97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Several industry-standard and proprietary operational and management software tools that configure, monitor, and control hardware IT resources from remote &amp; centralized consoles – self-provisioning</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97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Hundreds or even thousands of physical or virtual servers (IT resources) operated by a single operator</a:t>
            </a:r>
            <a:endPar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endParaRPr>
          </a:p>
          <a:p>
            <a:pPr marL="266700" indent="-266700">
              <a:lnSpc>
                <a:spcPct val="97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Storage hardware</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97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Needs to deal with tons of data created every day – easily reaching PBs of total scale in general</a:t>
            </a:r>
          </a:p>
          <a:p>
            <a:pPr marL="447675" lvl="1" indent="-179388">
              <a:lnSpc>
                <a:spcPct val="97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One of the most difficult task to deal with in data center and many different levels of technologies for fast access, data availability, massive data accommodation, etc.:</a:t>
            </a:r>
          </a:p>
          <a:p>
            <a:pPr marL="625475" lvl="2" indent="-174625">
              <a:lnSpc>
                <a:spcPct val="97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RAID (Redundant Array of Independent/Inexpensive Disks) – integrating hundreds of individual HDD to provide fast, reliable, massive storage space</a:t>
            </a:r>
          </a:p>
          <a:p>
            <a:pPr marL="625475" lvl="2" indent="-174625">
              <a:lnSpc>
                <a:spcPct val="97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IO caching – at different layers: storage controllers, each physical/virtual servers, separate caching servers</a:t>
            </a:r>
          </a:p>
          <a:p>
            <a:pPr marL="625475" lvl="2" indent="-174625">
              <a:lnSpc>
                <a:spcPct val="97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Hot-swapping – replacing faulty HDD without requiring prior power down (a part of RAID technology)</a:t>
            </a:r>
          </a:p>
          <a:p>
            <a:pPr marL="625475" lvl="2" indent="-174625">
              <a:lnSpc>
                <a:spcPct val="97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Storage virtualization – abstracted storage layer creating virtual storage device free from the physical property of member storage devices</a:t>
            </a:r>
          </a:p>
          <a:p>
            <a:pPr marL="625475" lvl="2" indent="-174625">
              <a:lnSpc>
                <a:spcPct val="97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Data replication – memory snapshot, volume cloning, mirroring, DR, CDP, etc.</a:t>
            </a:r>
          </a:p>
          <a:p>
            <a:pPr marL="625475" lvl="2" indent="-174625">
              <a:lnSpc>
                <a:spcPct val="97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Distributed storage – file, block, object-level distributed storage: HDFS, Ceph, etc.</a:t>
            </a:r>
          </a:p>
          <a:p>
            <a:pPr marL="447675" lvl="1" indent="-179388">
              <a:lnSpc>
                <a:spcPct val="97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Storage Topology</a:t>
            </a:r>
          </a:p>
          <a:p>
            <a:pPr marL="625475" lvl="2" indent="-174625">
              <a:lnSpc>
                <a:spcPct val="97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DAS (Direct Attached Storage): storages directly attached to a host system via block-level channel protocol such as SCSI/FC</a:t>
            </a:r>
          </a:p>
          <a:p>
            <a:pPr marL="625475" lvl="2" indent="-174625">
              <a:lnSpc>
                <a:spcPct val="97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NAS (Network Attached Storage): storages attached to a number of host systems via file-level network protocols such as NFS/CIFS/SMB – while providing file-level data sharing among multiple hosts</a:t>
            </a:r>
          </a:p>
          <a:p>
            <a:pPr marL="625475" lvl="2" indent="-174625">
              <a:lnSpc>
                <a:spcPct val="97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SAN (Storage Area Network): storages attached to multiple hosts via block-level network protocols such as Fibre Channel, Infiniband, iSCSI, etc.</a:t>
            </a:r>
          </a:p>
          <a:p>
            <a:pPr marL="447675" lvl="1" indent="-179388">
              <a:lnSpc>
                <a:spcPct val="97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Data backup issues in data center</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p:txBody>
      </p:sp>
    </p:spTree>
    <p:extLst>
      <p:ext uri="{BB962C8B-B14F-4D97-AF65-F5344CB8AC3E}">
        <p14:creationId xmlns:p14="http://schemas.microsoft.com/office/powerpoint/2010/main" xmlns="" val="187018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Data Center Technology – 6/6</a:t>
            </a:r>
            <a:endParaRPr lang="ko-KR" altLang="en-US" dirty="0"/>
          </a:p>
        </p:txBody>
      </p:sp>
      <p:sp>
        <p:nvSpPr>
          <p:cNvPr id="3" name="Text Box 7"/>
          <p:cNvSpPr txBox="1">
            <a:spLocks noChangeArrowheads="1"/>
          </p:cNvSpPr>
          <p:nvPr/>
        </p:nvSpPr>
        <p:spPr bwMode="auto">
          <a:xfrm>
            <a:off x="166701" y="632336"/>
            <a:ext cx="9502762" cy="5906232"/>
          </a:xfrm>
          <a:prstGeom prst="rect">
            <a:avLst/>
          </a:prstGeom>
          <a:noFill/>
          <a:ln w="9525">
            <a:noFill/>
            <a:miter lim="800000"/>
            <a:headEnd/>
            <a:tailEnd/>
          </a:ln>
        </p:spPr>
        <p:txBody>
          <a:bodyPr wrap="square">
            <a:spAutoFit/>
          </a:bodyPr>
          <a:lstStyle/>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Network hardware</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One of the most important IT capabilities for data center to support remote IT access – broken down into five network subsystems in general</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Carrier &amp; external network interconnection  internetworking infrastructure comprised o backbone routers that provide routing between external WAN connections and LANs in the given data center including firewalls and VPN gateways</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Web-tier load balancing </a:t>
            </a:r>
            <a:r>
              <a:rPr lang="en-US" altLang="ko-KR" sz="1400" dirty="0">
                <a:latin typeface="Century Gothic" panose="020B0502020202020204" pitchFamily="34" charset="0"/>
                <a:ea typeface="굴림체" panose="020B0609000101010101" pitchFamily="49" charset="-127"/>
                <a:sym typeface="Wingdings" panose="05000000000000000000" pitchFamily="2" charset="2"/>
              </a:rPr>
              <a:t>and acceleration </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 for even distribution of web traffics and acceleration of web protocols comprised of XML pre-processors, encryption/decryption appliances (web acceleration), layer 7 switching devices (content-aware load balancing), etc.</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LAN fabric  intranetworking infrastructure comprised of multiple layer 4 or lower switching devices up to ~10G bandwidth providing several virtualization functions such as LAN segregation into VLANs, link aggregation, control routing between networks, load balancing, failover (redundant connectivity), etc.</a:t>
            </a:r>
          </a:p>
          <a:p>
            <a:pPr marL="625475" lvl="2" indent="-174625">
              <a:lnSpc>
                <a:spcPct val="105000"/>
              </a:lnSpc>
              <a:spcBef>
                <a:spcPts val="300"/>
              </a:spcBef>
              <a:buFont typeface="Wingdings" panose="05000000000000000000" pitchFamily="2" charset="2"/>
              <a:buChar char="Ø"/>
            </a:pPr>
            <a:r>
              <a:rPr lang="en-US" altLang="ko-KR" sz="1400" dirty="0">
                <a:latin typeface="Century Gothic" panose="020B0502020202020204" pitchFamily="34" charset="0"/>
                <a:ea typeface="굴림체" panose="020B0609000101010101" pitchFamily="49" charset="-127"/>
                <a:sym typeface="Wingdings" panose="05000000000000000000" pitchFamily="2" charset="2"/>
              </a:rPr>
              <a:t>SAN fabric </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 data networking infrastructure composed of multiple SAN switching devices based on data networking protocols such as Fibre Channel (FC), Fibre Channel over Ethernet (</a:t>
            </a:r>
            <a:r>
              <a:rPr lang="en-US" altLang="ko-KR" sz="1400" dirty="0" err="1" smtClean="0">
                <a:latin typeface="Century Gothic" panose="020B0502020202020204" pitchFamily="34" charset="0"/>
                <a:ea typeface="굴림체" panose="020B0609000101010101" pitchFamily="49" charset="-127"/>
                <a:sym typeface="Wingdings" panose="05000000000000000000" pitchFamily="2" charset="2"/>
              </a:rPr>
              <a:t>FCoE</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 Infiniband (IB), Internet Small Computer Systems Interface (iSCSI)</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NAS gateway  shared file-transfer networking infrastructure composed of a number of NAS-based storage devices based on file-transfer protocols such as NFS and SMB/CIFS (Samba)</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Basically redundant and/or fault-tolerant networking configurations for scalability and high availability</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DWDM (Dense Wavelength Driven Multiplexing) devices for ultra high-speed networking and improved resiliency  in general for the purpose of high-speed real-time data replication </a:t>
            </a:r>
            <a:r>
              <a:rPr lang="en-US" altLang="ko-KR" sz="1400" dirty="0">
                <a:latin typeface="Century Gothic" panose="020B0502020202020204" pitchFamily="34" charset="0"/>
                <a:ea typeface="굴림체" panose="020B0609000101010101" pitchFamily="49" charset="-127"/>
                <a:sym typeface="Wingdings" panose="05000000000000000000" pitchFamily="2" charset="2"/>
              </a:rPr>
              <a:t>between data centers </a:t>
            </a:r>
          </a:p>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Other consideration</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Technological obsolescence, heterogeneity, security, vast quantities of data and their backup, etc.</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p:txBody>
      </p:sp>
    </p:spTree>
    <p:extLst>
      <p:ext uri="{BB962C8B-B14F-4D97-AF65-F5344CB8AC3E}">
        <p14:creationId xmlns:p14="http://schemas.microsoft.com/office/powerpoint/2010/main" xmlns="" val="3086220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구름 12"/>
          <p:cNvSpPr/>
          <p:nvPr/>
        </p:nvSpPr>
        <p:spPr>
          <a:xfrm>
            <a:off x="1483657" y="3499780"/>
            <a:ext cx="5257800" cy="2597521"/>
          </a:xfrm>
          <a:prstGeom prst="cloud">
            <a:avLst/>
          </a:prstGeom>
          <a:solidFill>
            <a:schemeClr val="tx2">
              <a:lumMod val="20000"/>
              <a:lumOff val="80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endParaRPr lang="ko-KR" altLang="en-US" sz="1600" b="1" dirty="0" smtClean="0">
              <a:latin typeface="Century Gothic" panose="020B0502020202020204" pitchFamily="34" charset="0"/>
              <a:ea typeface="굴림체" panose="020B0609000101010101" pitchFamily="49" charset="-127"/>
            </a:endParaRPr>
          </a:p>
        </p:txBody>
      </p:sp>
      <p:sp>
        <p:nvSpPr>
          <p:cNvPr id="8" name="제목 119"/>
          <p:cNvSpPr>
            <a:spLocks noGrp="1"/>
          </p:cNvSpPr>
          <p:nvPr>
            <p:ph type="title"/>
          </p:nvPr>
        </p:nvSpPr>
        <p:spPr>
          <a:xfrm>
            <a:off x="309530" y="156234"/>
            <a:ext cx="8915400" cy="357190"/>
          </a:xfrm>
        </p:spPr>
        <p:txBody>
          <a:bodyPr/>
          <a:lstStyle/>
          <a:p>
            <a:r>
              <a:rPr lang="en-US" altLang="ko-KR" dirty="0" smtClean="0"/>
              <a:t>Cloud Enabling Technology</a:t>
            </a:r>
            <a:endParaRPr lang="ko-KR" altLang="en-US" dirty="0"/>
          </a:p>
        </p:txBody>
      </p:sp>
      <p:sp>
        <p:nvSpPr>
          <p:cNvPr id="12" name="Text Box 7"/>
          <p:cNvSpPr txBox="1">
            <a:spLocks noChangeArrowheads="1"/>
          </p:cNvSpPr>
          <p:nvPr/>
        </p:nvSpPr>
        <p:spPr bwMode="auto">
          <a:xfrm>
            <a:off x="166701" y="632336"/>
            <a:ext cx="9502762" cy="2926955"/>
          </a:xfrm>
          <a:prstGeom prst="rect">
            <a:avLst/>
          </a:prstGeom>
          <a:noFill/>
          <a:ln w="9525">
            <a:noFill/>
            <a:miter lim="800000"/>
            <a:headEnd/>
            <a:tailEnd/>
          </a:ln>
        </p:spPr>
        <p:txBody>
          <a:bodyPr wrap="square">
            <a:spAutoFit/>
          </a:bodyPr>
          <a:lstStyle/>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Integrated technology</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Not something entirely new – combined of &amp; integrated from a number of existing technologies</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Integrating a number of existing core technologies into a single service – already matured and some of them more evolved on the way </a:t>
            </a:r>
          </a:p>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Existing technologies enabled cloud computing include:</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Broadband networks &amp; internet architecture</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Data center technology</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Virtualization technology</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Web technology</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Multitenant technology</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Service technology</a:t>
            </a:r>
          </a:p>
        </p:txBody>
      </p:sp>
      <p:grpSp>
        <p:nvGrpSpPr>
          <p:cNvPr id="39" name="그룹 38"/>
          <p:cNvGrpSpPr/>
          <p:nvPr/>
        </p:nvGrpSpPr>
        <p:grpSpPr>
          <a:xfrm>
            <a:off x="6989883" y="4074778"/>
            <a:ext cx="1403221" cy="1139577"/>
            <a:chOff x="71680" y="4418940"/>
            <a:chExt cx="1055029" cy="872595"/>
          </a:xfrm>
        </p:grpSpPr>
        <p:pic>
          <p:nvPicPr>
            <p:cNvPr id="33" name="그림 32"/>
            <p:cNvPicPr>
              <a:picLocks noChangeAspect="1"/>
            </p:cNvPicPr>
            <p:nvPr/>
          </p:nvPicPr>
          <p:blipFill>
            <a:blip r:embed="rId2" cstate="print">
              <a:extLst>
                <a:ext uri="{BEBA8EAE-BF5A-486C-A8C5-ECC9F3942E4B}">
                  <a14:imgProps xmlns:a14="http://schemas.microsoft.com/office/drawing/2010/main" xmlns="">
                    <a14:imgLayer r:embed="rId3">
                      <a14:imgEffect>
                        <a14:backgroundRemoval t="0" b="100000" l="13889" r="88472"/>
                      </a14:imgEffect>
                    </a14:imgLayer>
                  </a14:imgProps>
                </a:ext>
                <a:ext uri="{28A0092B-C50C-407E-A947-70E740481C1C}">
                  <a14:useLocalDpi xmlns:a14="http://schemas.microsoft.com/office/drawing/2010/main" xmlns="" val="0"/>
                </a:ext>
              </a:extLst>
            </a:blip>
            <a:stretch>
              <a:fillRect/>
            </a:stretch>
          </p:blipFill>
          <p:spPr>
            <a:xfrm>
              <a:off x="381000" y="4418940"/>
              <a:ext cx="440727" cy="440727"/>
            </a:xfrm>
            <a:prstGeom prst="rect">
              <a:avLst/>
            </a:prstGeom>
          </p:spPr>
        </p:pic>
        <p:pic>
          <p:nvPicPr>
            <p:cNvPr id="34" name="그림 33"/>
            <p:cNvPicPr>
              <a:picLocks noChangeAspect="1"/>
            </p:cNvPicPr>
            <p:nvPr/>
          </p:nvPicPr>
          <p:blipFill>
            <a:blip r:embed="rId2" cstate="print">
              <a:extLst>
                <a:ext uri="{BEBA8EAE-BF5A-486C-A8C5-ECC9F3942E4B}">
                  <a14:imgProps xmlns:a14="http://schemas.microsoft.com/office/drawing/2010/main" xmlns="">
                    <a14:imgLayer r:embed="rId3">
                      <a14:imgEffect>
                        <a14:backgroundRemoval t="0" b="100000" l="13889" r="88472"/>
                      </a14:imgEffect>
                    </a14:imgLayer>
                  </a14:imgProps>
                </a:ext>
                <a:ext uri="{28A0092B-C50C-407E-A947-70E740481C1C}">
                  <a14:useLocalDpi xmlns:a14="http://schemas.microsoft.com/office/drawing/2010/main" xmlns="" val="0"/>
                </a:ext>
              </a:extLst>
            </a:blip>
            <a:stretch>
              <a:fillRect/>
            </a:stretch>
          </p:blipFill>
          <p:spPr>
            <a:xfrm>
              <a:off x="533400" y="4571340"/>
              <a:ext cx="440727" cy="440727"/>
            </a:xfrm>
            <a:prstGeom prst="rect">
              <a:avLst/>
            </a:prstGeom>
          </p:spPr>
        </p:pic>
        <p:pic>
          <p:nvPicPr>
            <p:cNvPr id="36" name="그림 35"/>
            <p:cNvPicPr>
              <a:picLocks noChangeAspect="1"/>
            </p:cNvPicPr>
            <p:nvPr/>
          </p:nvPicPr>
          <p:blipFill>
            <a:blip r:embed="rId2" cstate="print">
              <a:extLst>
                <a:ext uri="{BEBA8EAE-BF5A-486C-A8C5-ECC9F3942E4B}">
                  <a14:imgProps xmlns:a14="http://schemas.microsoft.com/office/drawing/2010/main" xmlns="">
                    <a14:imgLayer r:embed="rId3">
                      <a14:imgEffect>
                        <a14:backgroundRemoval t="0" b="100000" l="13889" r="88472"/>
                      </a14:imgEffect>
                    </a14:imgLayer>
                  </a14:imgProps>
                </a:ext>
                <a:ext uri="{28A0092B-C50C-407E-A947-70E740481C1C}">
                  <a14:useLocalDpi xmlns:a14="http://schemas.microsoft.com/office/drawing/2010/main" xmlns="" val="0"/>
                </a:ext>
              </a:extLst>
            </a:blip>
            <a:stretch>
              <a:fillRect/>
            </a:stretch>
          </p:blipFill>
          <p:spPr>
            <a:xfrm>
              <a:off x="227799" y="4495207"/>
              <a:ext cx="440727" cy="440727"/>
            </a:xfrm>
            <a:prstGeom prst="rect">
              <a:avLst/>
            </a:prstGeom>
          </p:spPr>
        </p:pic>
        <p:sp>
          <p:nvSpPr>
            <p:cNvPr id="38" name="TextBox 37"/>
            <p:cNvSpPr txBox="1"/>
            <p:nvPr/>
          </p:nvSpPr>
          <p:spPr>
            <a:xfrm>
              <a:off x="71680" y="4998881"/>
              <a:ext cx="1055029" cy="292654"/>
            </a:xfrm>
            <a:prstGeom prst="rect">
              <a:avLst/>
            </a:prstGeom>
            <a:noFill/>
            <a:ln>
              <a:noFill/>
            </a:ln>
          </p:spPr>
          <p:txBody>
            <a:bodyPr wrap="square" lIns="18000" tIns="10800" rIns="18000" bIns="10800" rtlCol="0" anchor="ctr">
              <a:spAutoFit/>
            </a:bodyPr>
            <a:lstStyle/>
            <a:p>
              <a:pPr algn="ctr">
                <a:lnSpc>
                  <a:spcPct val="80000"/>
                </a:lnSpc>
                <a:spcBef>
                  <a:spcPts val="0"/>
                </a:spcBef>
                <a:buNone/>
              </a:pPr>
              <a:r>
                <a:rPr lang="en-US" altLang="ko-KR" sz="1100" b="1" dirty="0" smtClean="0">
                  <a:latin typeface="+mn-ea"/>
                  <a:ea typeface="+mn-ea"/>
                </a:rPr>
                <a:t>Cloud Service Consumer</a:t>
              </a:r>
              <a:endParaRPr lang="ko-KR" altLang="en-US" sz="1100" b="1" dirty="0" smtClean="0">
                <a:latin typeface="+mn-ea"/>
                <a:ea typeface="+mn-ea"/>
              </a:endParaRPr>
            </a:p>
          </p:txBody>
        </p:sp>
      </p:grpSp>
      <p:grpSp>
        <p:nvGrpSpPr>
          <p:cNvPr id="24" name="그룹 32"/>
          <p:cNvGrpSpPr/>
          <p:nvPr/>
        </p:nvGrpSpPr>
        <p:grpSpPr>
          <a:xfrm>
            <a:off x="2214879" y="4307985"/>
            <a:ext cx="3086252" cy="229459"/>
            <a:chOff x="4328456" y="2594723"/>
            <a:chExt cx="4626365" cy="596081"/>
          </a:xfrm>
        </p:grpSpPr>
        <p:sp>
          <p:nvSpPr>
            <p:cNvPr id="28" name="모서리가 둥근 직사각형 27"/>
            <p:cNvSpPr/>
            <p:nvPr/>
          </p:nvSpPr>
          <p:spPr>
            <a:xfrm>
              <a:off x="4328456" y="2594723"/>
              <a:ext cx="4625044" cy="594756"/>
            </a:xfrm>
            <a:prstGeom prst="roundRect">
              <a:avLst>
                <a:gd name="adj" fmla="val 8574"/>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100" b="1" dirty="0" smtClean="0">
                <a:latin typeface="Century Gothic" panose="020B0502020202020204" pitchFamily="34" charset="0"/>
              </a:endParaRPr>
            </a:p>
          </p:txBody>
        </p:sp>
        <p:sp>
          <p:nvSpPr>
            <p:cNvPr id="35" name="모서리가 둥근 직사각형 34"/>
            <p:cNvSpPr/>
            <p:nvPr/>
          </p:nvSpPr>
          <p:spPr>
            <a:xfrm>
              <a:off x="4328456" y="2596048"/>
              <a:ext cx="4626365" cy="59475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Broadband Network &amp; Internet Architecture</a:t>
              </a:r>
              <a:endParaRPr lang="ko-KR" altLang="en-US" sz="1100" b="1" dirty="0" smtClean="0">
                <a:latin typeface="Century Gothic" panose="020B0502020202020204" pitchFamily="34" charset="0"/>
              </a:endParaRPr>
            </a:p>
          </p:txBody>
        </p:sp>
      </p:grpSp>
      <p:grpSp>
        <p:nvGrpSpPr>
          <p:cNvPr id="37" name="그룹 32"/>
          <p:cNvGrpSpPr/>
          <p:nvPr/>
        </p:nvGrpSpPr>
        <p:grpSpPr>
          <a:xfrm>
            <a:off x="2214879" y="4006730"/>
            <a:ext cx="3086252" cy="229459"/>
            <a:chOff x="4328456" y="2594723"/>
            <a:chExt cx="4626365" cy="596081"/>
          </a:xfrm>
        </p:grpSpPr>
        <p:sp>
          <p:nvSpPr>
            <p:cNvPr id="40" name="모서리가 둥근 직사각형 39"/>
            <p:cNvSpPr/>
            <p:nvPr/>
          </p:nvSpPr>
          <p:spPr>
            <a:xfrm>
              <a:off x="4328456" y="2594723"/>
              <a:ext cx="4625044" cy="594756"/>
            </a:xfrm>
            <a:prstGeom prst="roundRect">
              <a:avLst>
                <a:gd name="adj" fmla="val 8574"/>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100" b="1" dirty="0" smtClean="0">
                <a:latin typeface="Century Gothic" panose="020B0502020202020204" pitchFamily="34" charset="0"/>
              </a:endParaRPr>
            </a:p>
          </p:txBody>
        </p:sp>
        <p:sp>
          <p:nvSpPr>
            <p:cNvPr id="41" name="모서리가 둥근 직사각형 40"/>
            <p:cNvSpPr/>
            <p:nvPr/>
          </p:nvSpPr>
          <p:spPr>
            <a:xfrm>
              <a:off x="4328456" y="2596048"/>
              <a:ext cx="4626365" cy="59475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Web Technology</a:t>
              </a:r>
              <a:endParaRPr lang="ko-KR" altLang="en-US" sz="1100" b="1" dirty="0" smtClean="0">
                <a:latin typeface="Century Gothic" panose="020B0502020202020204" pitchFamily="34" charset="0"/>
              </a:endParaRPr>
            </a:p>
          </p:txBody>
        </p:sp>
      </p:grpSp>
      <p:grpSp>
        <p:nvGrpSpPr>
          <p:cNvPr id="42" name="그룹 32"/>
          <p:cNvGrpSpPr/>
          <p:nvPr/>
        </p:nvGrpSpPr>
        <p:grpSpPr>
          <a:xfrm>
            <a:off x="2213998" y="4612823"/>
            <a:ext cx="3086252" cy="229459"/>
            <a:chOff x="4328456" y="2594723"/>
            <a:chExt cx="4626365" cy="596081"/>
          </a:xfrm>
        </p:grpSpPr>
        <p:sp>
          <p:nvSpPr>
            <p:cNvPr id="43" name="모서리가 둥근 직사각형 42"/>
            <p:cNvSpPr/>
            <p:nvPr/>
          </p:nvSpPr>
          <p:spPr>
            <a:xfrm>
              <a:off x="4328456" y="2594723"/>
              <a:ext cx="4625044" cy="594756"/>
            </a:xfrm>
            <a:prstGeom prst="roundRect">
              <a:avLst>
                <a:gd name="adj" fmla="val 8574"/>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100" b="1" dirty="0" smtClean="0">
                <a:latin typeface="Century Gothic" panose="020B0502020202020204" pitchFamily="34" charset="0"/>
              </a:endParaRPr>
            </a:p>
          </p:txBody>
        </p:sp>
        <p:sp>
          <p:nvSpPr>
            <p:cNvPr id="44" name="모서리가 둥근 직사각형 43"/>
            <p:cNvSpPr/>
            <p:nvPr/>
          </p:nvSpPr>
          <p:spPr>
            <a:xfrm>
              <a:off x="4328456" y="2596048"/>
              <a:ext cx="4626365" cy="59475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Multitenant Technology</a:t>
              </a:r>
              <a:endParaRPr lang="ko-KR" altLang="en-US" sz="1100" b="1" dirty="0" smtClean="0">
                <a:latin typeface="Century Gothic" panose="020B0502020202020204" pitchFamily="34" charset="0"/>
              </a:endParaRPr>
            </a:p>
          </p:txBody>
        </p:sp>
      </p:grpSp>
      <p:grpSp>
        <p:nvGrpSpPr>
          <p:cNvPr id="45" name="그룹 32"/>
          <p:cNvGrpSpPr/>
          <p:nvPr/>
        </p:nvGrpSpPr>
        <p:grpSpPr>
          <a:xfrm>
            <a:off x="2213998" y="4916733"/>
            <a:ext cx="3086252" cy="229459"/>
            <a:chOff x="4328456" y="2594723"/>
            <a:chExt cx="4626365" cy="596081"/>
          </a:xfrm>
        </p:grpSpPr>
        <p:sp>
          <p:nvSpPr>
            <p:cNvPr id="46" name="모서리가 둥근 직사각형 45"/>
            <p:cNvSpPr/>
            <p:nvPr/>
          </p:nvSpPr>
          <p:spPr>
            <a:xfrm>
              <a:off x="4328456" y="2594723"/>
              <a:ext cx="4625044" cy="594756"/>
            </a:xfrm>
            <a:prstGeom prst="roundRect">
              <a:avLst>
                <a:gd name="adj" fmla="val 8574"/>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100" b="1" dirty="0" smtClean="0">
                <a:latin typeface="Century Gothic" panose="020B0502020202020204" pitchFamily="34" charset="0"/>
              </a:endParaRPr>
            </a:p>
          </p:txBody>
        </p:sp>
        <p:sp>
          <p:nvSpPr>
            <p:cNvPr id="47" name="모서리가 둥근 직사각형 46"/>
            <p:cNvSpPr/>
            <p:nvPr/>
          </p:nvSpPr>
          <p:spPr>
            <a:xfrm>
              <a:off x="4328456" y="2596048"/>
              <a:ext cx="4626365" cy="59475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Virtualization Technology</a:t>
              </a:r>
              <a:endParaRPr lang="ko-KR" altLang="en-US" sz="1100" b="1" dirty="0" smtClean="0">
                <a:latin typeface="Century Gothic" panose="020B0502020202020204" pitchFamily="34" charset="0"/>
              </a:endParaRPr>
            </a:p>
          </p:txBody>
        </p:sp>
      </p:grpSp>
      <p:grpSp>
        <p:nvGrpSpPr>
          <p:cNvPr id="48" name="그룹 32"/>
          <p:cNvGrpSpPr/>
          <p:nvPr/>
        </p:nvGrpSpPr>
        <p:grpSpPr>
          <a:xfrm>
            <a:off x="2212385" y="5209819"/>
            <a:ext cx="3086252" cy="229459"/>
            <a:chOff x="4328456" y="2594723"/>
            <a:chExt cx="4626365" cy="596081"/>
          </a:xfrm>
        </p:grpSpPr>
        <p:sp>
          <p:nvSpPr>
            <p:cNvPr id="49" name="모서리가 둥근 직사각형 48"/>
            <p:cNvSpPr/>
            <p:nvPr/>
          </p:nvSpPr>
          <p:spPr>
            <a:xfrm>
              <a:off x="4328456" y="2594723"/>
              <a:ext cx="4625044" cy="594756"/>
            </a:xfrm>
            <a:prstGeom prst="roundRect">
              <a:avLst>
                <a:gd name="adj" fmla="val 8574"/>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100" b="1" dirty="0" smtClean="0">
                <a:latin typeface="Century Gothic" panose="020B0502020202020204" pitchFamily="34" charset="0"/>
              </a:endParaRPr>
            </a:p>
          </p:txBody>
        </p:sp>
        <p:sp>
          <p:nvSpPr>
            <p:cNvPr id="50" name="모서리가 둥근 직사각형 49"/>
            <p:cNvSpPr/>
            <p:nvPr/>
          </p:nvSpPr>
          <p:spPr>
            <a:xfrm>
              <a:off x="4328456" y="2596048"/>
              <a:ext cx="4626365" cy="59475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Data Center Technology</a:t>
              </a:r>
              <a:endParaRPr lang="ko-KR" altLang="en-US" sz="1100" b="1" dirty="0" smtClean="0">
                <a:latin typeface="Century Gothic" panose="020B0502020202020204" pitchFamily="34" charset="0"/>
              </a:endParaRPr>
            </a:p>
          </p:txBody>
        </p:sp>
      </p:grpSp>
      <p:sp>
        <p:nvSpPr>
          <p:cNvPr id="51" name="TextBox 50"/>
          <p:cNvSpPr txBox="1"/>
          <p:nvPr/>
        </p:nvSpPr>
        <p:spPr>
          <a:xfrm>
            <a:off x="3739554" y="5778652"/>
            <a:ext cx="742795" cy="194166"/>
          </a:xfrm>
          <a:prstGeom prst="rect">
            <a:avLst/>
          </a:prstGeom>
          <a:noFill/>
          <a:ln>
            <a:noFill/>
          </a:ln>
        </p:spPr>
        <p:txBody>
          <a:bodyPr wrap="square" lIns="18000" tIns="10800" rIns="18000" bIns="10800" rtlCol="0" anchor="ctr">
            <a:spAutoFit/>
          </a:bodyPr>
          <a:lstStyle/>
          <a:p>
            <a:pPr algn="ctr">
              <a:lnSpc>
                <a:spcPct val="80000"/>
              </a:lnSpc>
              <a:spcBef>
                <a:spcPts val="0"/>
              </a:spcBef>
              <a:buNone/>
            </a:pPr>
            <a:r>
              <a:rPr lang="en-US" altLang="ko-KR" sz="1400" b="1" dirty="0" smtClean="0">
                <a:latin typeface="+mn-ea"/>
                <a:ea typeface="+mn-ea"/>
              </a:rPr>
              <a:t>Cloud X</a:t>
            </a:r>
            <a:endParaRPr lang="ko-KR" altLang="en-US" sz="1400" b="1" dirty="0" smtClean="0">
              <a:latin typeface="+mn-ea"/>
              <a:ea typeface="+mn-ea"/>
            </a:endParaRPr>
          </a:p>
        </p:txBody>
      </p:sp>
      <p:sp>
        <p:nvSpPr>
          <p:cNvPr id="52" name="위쪽 화살표 51"/>
          <p:cNvSpPr/>
          <p:nvPr/>
        </p:nvSpPr>
        <p:spPr>
          <a:xfrm rot="5400000">
            <a:off x="6448816" y="4236146"/>
            <a:ext cx="727694" cy="815348"/>
          </a:xfrm>
          <a:prstGeom prst="upArrow">
            <a:avLst>
              <a:gd name="adj1" fmla="val 67700"/>
              <a:gd name="adj2" fmla="val 42330"/>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path path="circle">
              <a:fillToRect l="100000" t="100000"/>
            </a:path>
            <a:tileRect r="-100000" b="-100000"/>
          </a:gradFill>
          <a:ln w="38100">
            <a:solidFill>
              <a:srgbClr val="00B050"/>
            </a:solidFill>
          </a:ln>
        </p:spPr>
        <p:style>
          <a:lnRef idx="1">
            <a:schemeClr val="accent1"/>
          </a:lnRef>
          <a:fillRef idx="0">
            <a:schemeClr val="accent1"/>
          </a:fillRef>
          <a:effectRef idx="0">
            <a:schemeClr val="accent1"/>
          </a:effectRef>
          <a:fontRef idx="minor">
            <a:schemeClr val="tx1"/>
          </a:fontRef>
        </p:style>
        <p:txBody>
          <a:bodyPr vert="vert270" lIns="7200" tIns="7200" rIns="7200" bIns="7200" rtlCol="0" anchor="ctr"/>
          <a:lstStyle/>
          <a:p>
            <a:pPr algn="ctr"/>
            <a:r>
              <a:rPr lang="en-US" altLang="ko-KR" sz="1200" b="1" dirty="0" smtClean="0">
                <a:solidFill>
                  <a:schemeClr val="bg1"/>
                </a:solidFill>
                <a:latin typeface="Century Gothic" panose="020B0502020202020204" pitchFamily="34" charset="0"/>
              </a:rPr>
              <a:t>Cloud Service</a:t>
            </a:r>
            <a:endParaRPr lang="ko-KR" altLang="en-US" sz="1200" b="1" dirty="0" smtClean="0">
              <a:solidFill>
                <a:schemeClr val="bg1"/>
              </a:solidFill>
              <a:latin typeface="Century Gothic" panose="020B0502020202020204" pitchFamily="34" charset="0"/>
            </a:endParaRPr>
          </a:p>
        </p:txBody>
      </p:sp>
      <p:grpSp>
        <p:nvGrpSpPr>
          <p:cNvPr id="3" name="그룹 2"/>
          <p:cNvGrpSpPr/>
          <p:nvPr/>
        </p:nvGrpSpPr>
        <p:grpSpPr>
          <a:xfrm>
            <a:off x="5297756" y="4324267"/>
            <a:ext cx="1151179" cy="821415"/>
            <a:chOff x="4195099" y="4100150"/>
            <a:chExt cx="1151179" cy="821415"/>
          </a:xfrm>
        </p:grpSpPr>
        <p:sp>
          <p:nvSpPr>
            <p:cNvPr id="2" name="직사각형 1"/>
            <p:cNvSpPr/>
            <p:nvPr/>
          </p:nvSpPr>
          <p:spPr>
            <a:xfrm>
              <a:off x="4341056" y="4105201"/>
              <a:ext cx="787395" cy="369332"/>
            </a:xfrm>
            <a:prstGeom prst="rect">
              <a:avLst/>
            </a:prstGeom>
            <a:noFill/>
          </p:spPr>
          <p:txBody>
            <a:bodyPr wrap="none" lIns="91440" tIns="45720" rIns="91440" bIns="45720">
              <a:spAutoFit/>
              <a:scene3d>
                <a:camera prst="orthographicFront"/>
                <a:lightRig rig="threePt" dir="t"/>
              </a:scene3d>
              <a:sp3d extrusionH="57150">
                <a:bevelT w="38100" h="38100" prst="relaxedInset"/>
              </a:sp3d>
            </a:bodyPr>
            <a:lstStyle/>
            <a:p>
              <a:pPr algn="ctr"/>
              <a:r>
                <a:rPr lang="en-US" altLang="ko-KR" b="0" cap="none" spc="0" dirty="0" smtClean="0">
                  <a:ln w="0"/>
                  <a:solidFill>
                    <a:srgbClr val="FF00FF"/>
                  </a:solidFill>
                  <a:effectLst>
                    <a:glow rad="139700">
                      <a:schemeClr val="accent4">
                        <a:satMod val="175000"/>
                        <a:alpha val="40000"/>
                      </a:schemeClr>
                    </a:glow>
                    <a:reflection blurRad="6350" stA="53000" endA="300" endPos="35500" dir="5400000" sy="-90000" algn="bl" rotWithShape="0"/>
                  </a:effectLst>
                </a:rPr>
                <a:t>Cloud</a:t>
              </a:r>
              <a:endParaRPr lang="en-US" altLang="ko-KR" b="0" cap="none" spc="0" dirty="0">
                <a:ln w="0"/>
                <a:solidFill>
                  <a:srgbClr val="FF00FF"/>
                </a:solidFill>
                <a:effectLst>
                  <a:glow rad="139700">
                    <a:schemeClr val="accent4">
                      <a:satMod val="175000"/>
                      <a:alpha val="40000"/>
                    </a:schemeClr>
                  </a:glow>
                  <a:reflection blurRad="6350" stA="53000" endA="300" endPos="35500" dir="5400000" sy="-90000" algn="bl" rotWithShape="0"/>
                </a:effectLst>
              </a:endParaRPr>
            </a:p>
          </p:txBody>
        </p:sp>
        <p:pic>
          <p:nvPicPr>
            <p:cNvPr id="25" name="그림 24"/>
            <p:cNvPicPr>
              <a:picLocks noChangeAspect="1"/>
            </p:cNvPicPr>
            <p:nvPr/>
          </p:nvPicPr>
          <p:blipFill>
            <a:blip r:embed="rId4" cstate="print">
              <a:extLst>
                <a:ext uri="{BEBA8EAE-BF5A-486C-A8C5-ECC9F3942E4B}">
                  <a14:imgProps xmlns:a14="http://schemas.microsoft.com/office/drawing/2010/main" xmlns="">
                    <a14:imgLayer r:embed="rId5">
                      <a14:imgEffect>
                        <a14:backgroundRemoval t="0" b="89635" l="0" r="100000"/>
                      </a14:imgEffect>
                    </a14:imgLayer>
                  </a14:imgProps>
                </a:ext>
                <a:ext uri="{28A0092B-C50C-407E-A947-70E740481C1C}">
                  <a14:useLocalDpi xmlns:a14="http://schemas.microsoft.com/office/drawing/2010/main" xmlns="" val="0"/>
                </a:ext>
              </a:extLst>
            </a:blip>
            <a:stretch>
              <a:fillRect/>
            </a:stretch>
          </p:blipFill>
          <p:spPr>
            <a:xfrm>
              <a:off x="4195099" y="4100150"/>
              <a:ext cx="1151179" cy="821415"/>
            </a:xfrm>
            <a:prstGeom prst="rect">
              <a:avLst/>
            </a:prstGeom>
          </p:spPr>
        </p:pic>
      </p:grpSp>
    </p:spTree>
    <p:extLst>
      <p:ext uri="{BB962C8B-B14F-4D97-AF65-F5344CB8AC3E}">
        <p14:creationId xmlns:p14="http://schemas.microsoft.com/office/powerpoint/2010/main" xmlns="" val="1250330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Virtualization Technology – 1/5</a:t>
            </a:r>
            <a:endParaRPr lang="ko-KR" altLang="en-US" dirty="0"/>
          </a:p>
        </p:txBody>
      </p:sp>
      <p:sp>
        <p:nvSpPr>
          <p:cNvPr id="3" name="Text Box 7"/>
          <p:cNvSpPr txBox="1">
            <a:spLocks noChangeArrowheads="1"/>
          </p:cNvSpPr>
          <p:nvPr/>
        </p:nvSpPr>
        <p:spPr bwMode="auto">
          <a:xfrm>
            <a:off x="166700" y="632336"/>
            <a:ext cx="9574199" cy="2623795"/>
          </a:xfrm>
          <a:prstGeom prst="rect">
            <a:avLst/>
          </a:prstGeom>
          <a:noFill/>
          <a:ln w="9525">
            <a:noFill/>
            <a:miter lim="800000"/>
            <a:headEnd/>
            <a:tailEnd/>
          </a:ln>
        </p:spPr>
        <p:txBody>
          <a:bodyPr wrap="square">
            <a:spAutoFit/>
          </a:bodyPr>
          <a:lstStyle/>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Basic concepts</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A process to convert a physical IT resource into a virtual IT resource</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Typical IT resources that can be virtualized: memory, CPUs, network, storage, power, </a:t>
            </a: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server</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 </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Server virtualization software: middleware vs. bare metal </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Create  a set of virtual IT resources on top of physical IT resources and maintain mapping between a set of virtual resources and physical resources </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Create guest (user) operating systems</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Guest OSs and application programs running on both physical or virtual environments </a:t>
            </a: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without any modification</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  </a:t>
            </a: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a vital characteristic of virtualization</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Virtual machine manager, virtual machine monitor or </a:t>
            </a: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hypervisor</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p:txBody>
      </p:sp>
      <p:sp>
        <p:nvSpPr>
          <p:cNvPr id="5" name="모서리가 둥근 직사각형 4"/>
          <p:cNvSpPr/>
          <p:nvPr/>
        </p:nvSpPr>
        <p:spPr>
          <a:xfrm>
            <a:off x="632012" y="3435073"/>
            <a:ext cx="3613668" cy="1715151"/>
          </a:xfrm>
          <a:prstGeom prst="roundRect">
            <a:avLst>
              <a:gd name="adj" fmla="val 3095"/>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Physical Server</a:t>
            </a:r>
            <a:endParaRPr lang="ko-KR" altLang="en-US" sz="1200" b="1" dirty="0" smtClean="0">
              <a:latin typeface="Century Gothic" panose="020B0502020202020204" pitchFamily="34" charset="0"/>
            </a:endParaRPr>
          </a:p>
        </p:txBody>
      </p:sp>
      <p:sp>
        <p:nvSpPr>
          <p:cNvPr id="6" name="모서리가 둥근 직사각형 5"/>
          <p:cNvSpPr/>
          <p:nvPr/>
        </p:nvSpPr>
        <p:spPr>
          <a:xfrm>
            <a:off x="773205" y="3549171"/>
            <a:ext cx="921124" cy="303401"/>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Application</a:t>
            </a:r>
            <a:r>
              <a:rPr lang="en-US" altLang="ko-KR" sz="1100" b="1" baseline="-25000" dirty="0" smtClean="0">
                <a:latin typeface="Century Gothic" panose="020B0502020202020204" pitchFamily="34" charset="0"/>
              </a:rPr>
              <a:t>0</a:t>
            </a:r>
            <a:endParaRPr lang="ko-KR" altLang="en-US" sz="1100" b="1" baseline="-25000" dirty="0" smtClean="0">
              <a:latin typeface="Century Gothic" panose="020B0502020202020204" pitchFamily="34" charset="0"/>
            </a:endParaRPr>
          </a:p>
        </p:txBody>
      </p:sp>
      <p:sp>
        <p:nvSpPr>
          <p:cNvPr id="7" name="모서리가 둥근 직사각형 6"/>
          <p:cNvSpPr/>
          <p:nvPr/>
        </p:nvSpPr>
        <p:spPr>
          <a:xfrm>
            <a:off x="773206" y="4585994"/>
            <a:ext cx="571501" cy="256592"/>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PR</a:t>
            </a:r>
            <a:r>
              <a:rPr lang="en-US" altLang="ko-KR" sz="1100" b="1" baseline="-25000" dirty="0" smtClean="0">
                <a:latin typeface="Century Gothic" panose="020B0502020202020204" pitchFamily="34" charset="0"/>
              </a:rPr>
              <a:t>0</a:t>
            </a:r>
          </a:p>
        </p:txBody>
      </p:sp>
      <p:sp>
        <p:nvSpPr>
          <p:cNvPr id="26" name="모서리가 둥근 직사각형 25"/>
          <p:cNvSpPr/>
          <p:nvPr/>
        </p:nvSpPr>
        <p:spPr>
          <a:xfrm>
            <a:off x="1491384" y="4585994"/>
            <a:ext cx="571501" cy="256592"/>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PR</a:t>
            </a:r>
            <a:r>
              <a:rPr lang="en-US" altLang="ko-KR" sz="1100" b="1" baseline="-25000" dirty="0">
                <a:latin typeface="Century Gothic" panose="020B0502020202020204" pitchFamily="34" charset="0"/>
              </a:rPr>
              <a:t>1</a:t>
            </a:r>
            <a:endParaRPr lang="en-US" altLang="ko-KR" sz="1100" b="1" baseline="-25000" dirty="0" smtClean="0">
              <a:latin typeface="Century Gothic" panose="020B0502020202020204" pitchFamily="34" charset="0"/>
            </a:endParaRPr>
          </a:p>
        </p:txBody>
      </p:sp>
      <p:sp>
        <p:nvSpPr>
          <p:cNvPr id="27" name="모서리가 둥근 직사각형 26"/>
          <p:cNvSpPr/>
          <p:nvPr/>
        </p:nvSpPr>
        <p:spPr>
          <a:xfrm>
            <a:off x="2215574" y="4585994"/>
            <a:ext cx="571501" cy="256592"/>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PR</a:t>
            </a:r>
            <a:r>
              <a:rPr lang="en-US" altLang="ko-KR" sz="1100" b="1" baseline="-25000" dirty="0">
                <a:latin typeface="Century Gothic" panose="020B0502020202020204" pitchFamily="34" charset="0"/>
              </a:rPr>
              <a:t>2</a:t>
            </a:r>
            <a:endParaRPr lang="en-US" altLang="ko-KR" sz="1100" b="1" baseline="-25000" dirty="0" smtClean="0">
              <a:latin typeface="Century Gothic" panose="020B0502020202020204" pitchFamily="34" charset="0"/>
            </a:endParaRPr>
          </a:p>
        </p:txBody>
      </p:sp>
      <p:sp>
        <p:nvSpPr>
          <p:cNvPr id="28" name="모서리가 둥근 직사각형 27"/>
          <p:cNvSpPr/>
          <p:nvPr/>
        </p:nvSpPr>
        <p:spPr>
          <a:xfrm>
            <a:off x="3506826" y="4599347"/>
            <a:ext cx="571501" cy="256592"/>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PR</a:t>
            </a:r>
            <a:r>
              <a:rPr lang="en-US" altLang="ko-KR" sz="1100" b="1" baseline="-25000" dirty="0">
                <a:latin typeface="Century Gothic" panose="020B0502020202020204" pitchFamily="34" charset="0"/>
              </a:rPr>
              <a:t>N</a:t>
            </a:r>
            <a:endParaRPr lang="en-US" altLang="ko-KR" sz="1100" b="1" baseline="-25000" dirty="0" smtClean="0">
              <a:latin typeface="Century Gothic" panose="020B0502020202020204" pitchFamily="34" charset="0"/>
            </a:endParaRPr>
          </a:p>
        </p:txBody>
      </p:sp>
      <p:grpSp>
        <p:nvGrpSpPr>
          <p:cNvPr id="29" name="그룹 28"/>
          <p:cNvGrpSpPr/>
          <p:nvPr/>
        </p:nvGrpSpPr>
        <p:grpSpPr>
          <a:xfrm>
            <a:off x="2964401" y="4690045"/>
            <a:ext cx="375072" cy="75196"/>
            <a:chOff x="4233799" y="4074025"/>
            <a:chExt cx="375072" cy="75196"/>
          </a:xfrm>
        </p:grpSpPr>
        <p:sp>
          <p:nvSpPr>
            <p:cNvPr id="30" name="타원 29"/>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31" name="타원 30"/>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32" name="타원 31"/>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sp>
        <p:nvSpPr>
          <p:cNvPr id="33" name="모서리가 둥근 직사각형 32"/>
          <p:cNvSpPr/>
          <p:nvPr/>
        </p:nvSpPr>
        <p:spPr>
          <a:xfrm>
            <a:off x="773205" y="4019471"/>
            <a:ext cx="3305121" cy="38488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Operating System</a:t>
            </a:r>
            <a:endParaRPr lang="ko-KR" altLang="en-US" sz="1100" b="1" dirty="0" smtClean="0">
              <a:latin typeface="Century Gothic" panose="020B0502020202020204" pitchFamily="34" charset="0"/>
            </a:endParaRPr>
          </a:p>
        </p:txBody>
      </p:sp>
      <p:sp>
        <p:nvSpPr>
          <p:cNvPr id="34" name="모서리가 둥근 직사각형 33"/>
          <p:cNvSpPr/>
          <p:nvPr/>
        </p:nvSpPr>
        <p:spPr>
          <a:xfrm>
            <a:off x="3173626" y="3549170"/>
            <a:ext cx="921124" cy="303401"/>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err="1" smtClean="0">
                <a:latin typeface="Century Gothic" panose="020B0502020202020204" pitchFamily="34" charset="0"/>
              </a:rPr>
              <a:t>Application</a:t>
            </a:r>
            <a:r>
              <a:rPr lang="en-US" altLang="ko-KR" sz="1100" b="1" baseline="-25000" dirty="0" err="1">
                <a:latin typeface="Century Gothic" panose="020B0502020202020204" pitchFamily="34" charset="0"/>
              </a:rPr>
              <a:t>N</a:t>
            </a:r>
            <a:endParaRPr lang="ko-KR" altLang="en-US" sz="1100" b="1" baseline="-25000" dirty="0" smtClean="0">
              <a:latin typeface="Century Gothic" panose="020B0502020202020204" pitchFamily="34" charset="0"/>
            </a:endParaRPr>
          </a:p>
        </p:txBody>
      </p:sp>
      <p:sp>
        <p:nvSpPr>
          <p:cNvPr id="35" name="모서리가 둥근 직사각형 34"/>
          <p:cNvSpPr/>
          <p:nvPr/>
        </p:nvSpPr>
        <p:spPr>
          <a:xfrm>
            <a:off x="1777134" y="3547502"/>
            <a:ext cx="921124" cy="303401"/>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Application</a:t>
            </a:r>
            <a:r>
              <a:rPr lang="en-US" altLang="ko-KR" sz="1100" b="1" baseline="-25000" dirty="0">
                <a:latin typeface="Century Gothic" panose="020B0502020202020204" pitchFamily="34" charset="0"/>
              </a:rPr>
              <a:t>1</a:t>
            </a:r>
            <a:endParaRPr lang="ko-KR" altLang="en-US" sz="1100" b="1" baseline="-25000" dirty="0" smtClean="0">
              <a:latin typeface="Century Gothic" panose="020B0502020202020204" pitchFamily="34" charset="0"/>
            </a:endParaRPr>
          </a:p>
        </p:txBody>
      </p:sp>
      <p:grpSp>
        <p:nvGrpSpPr>
          <p:cNvPr id="36" name="그룹 35"/>
          <p:cNvGrpSpPr/>
          <p:nvPr/>
        </p:nvGrpSpPr>
        <p:grpSpPr>
          <a:xfrm>
            <a:off x="2745294" y="3673054"/>
            <a:ext cx="375072" cy="75196"/>
            <a:chOff x="4233799" y="4074025"/>
            <a:chExt cx="375072" cy="75196"/>
          </a:xfrm>
        </p:grpSpPr>
        <p:sp>
          <p:nvSpPr>
            <p:cNvPr id="37" name="타원 36"/>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38" name="타원 37"/>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39" name="타원 38"/>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sp>
        <p:nvSpPr>
          <p:cNvPr id="75" name="모서리가 둥근 직사각형 74"/>
          <p:cNvSpPr/>
          <p:nvPr/>
        </p:nvSpPr>
        <p:spPr>
          <a:xfrm>
            <a:off x="5331053" y="3435073"/>
            <a:ext cx="3950415" cy="2432327"/>
          </a:xfrm>
          <a:prstGeom prst="roundRect">
            <a:avLst>
              <a:gd name="adj" fmla="val 3095"/>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Physical Server</a:t>
            </a:r>
            <a:endParaRPr lang="ko-KR" altLang="en-US" sz="1200" b="1" dirty="0" smtClean="0">
              <a:latin typeface="Century Gothic" panose="020B0502020202020204" pitchFamily="34" charset="0"/>
            </a:endParaRPr>
          </a:p>
        </p:txBody>
      </p:sp>
      <p:sp>
        <p:nvSpPr>
          <p:cNvPr id="77" name="모서리가 둥근 직사각형 76"/>
          <p:cNvSpPr/>
          <p:nvPr/>
        </p:nvSpPr>
        <p:spPr>
          <a:xfrm>
            <a:off x="5486290" y="5344635"/>
            <a:ext cx="571501" cy="256592"/>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PR</a:t>
            </a:r>
            <a:r>
              <a:rPr lang="en-US" altLang="ko-KR" sz="1100" b="1" baseline="-25000" dirty="0" smtClean="0">
                <a:latin typeface="Century Gothic" panose="020B0502020202020204" pitchFamily="34" charset="0"/>
              </a:rPr>
              <a:t>0</a:t>
            </a:r>
          </a:p>
        </p:txBody>
      </p:sp>
      <p:sp>
        <p:nvSpPr>
          <p:cNvPr id="78" name="모서리가 둥근 직사각형 77"/>
          <p:cNvSpPr/>
          <p:nvPr/>
        </p:nvSpPr>
        <p:spPr>
          <a:xfrm>
            <a:off x="6267968" y="5344635"/>
            <a:ext cx="571501" cy="256592"/>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PR</a:t>
            </a:r>
            <a:r>
              <a:rPr lang="en-US" altLang="ko-KR" sz="1100" b="1" baseline="-25000" dirty="0">
                <a:latin typeface="Century Gothic" panose="020B0502020202020204" pitchFamily="34" charset="0"/>
              </a:rPr>
              <a:t>1</a:t>
            </a:r>
            <a:endParaRPr lang="en-US" altLang="ko-KR" sz="1100" b="1" baseline="-25000" dirty="0" smtClean="0">
              <a:latin typeface="Century Gothic" panose="020B0502020202020204" pitchFamily="34" charset="0"/>
            </a:endParaRPr>
          </a:p>
        </p:txBody>
      </p:sp>
      <p:sp>
        <p:nvSpPr>
          <p:cNvPr id="79" name="모서리가 둥근 직사각형 78"/>
          <p:cNvSpPr/>
          <p:nvPr/>
        </p:nvSpPr>
        <p:spPr>
          <a:xfrm>
            <a:off x="7055658" y="5344635"/>
            <a:ext cx="571501" cy="256592"/>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PR</a:t>
            </a:r>
            <a:r>
              <a:rPr lang="en-US" altLang="ko-KR" sz="1100" b="1" baseline="-25000" dirty="0">
                <a:latin typeface="Century Gothic" panose="020B0502020202020204" pitchFamily="34" charset="0"/>
              </a:rPr>
              <a:t>2</a:t>
            </a:r>
            <a:endParaRPr lang="en-US" altLang="ko-KR" sz="1100" b="1" baseline="-25000" dirty="0" smtClean="0">
              <a:latin typeface="Century Gothic" panose="020B0502020202020204" pitchFamily="34" charset="0"/>
            </a:endParaRPr>
          </a:p>
        </p:txBody>
      </p:sp>
      <p:sp>
        <p:nvSpPr>
          <p:cNvPr id="80" name="모서리가 둥근 직사각형 79"/>
          <p:cNvSpPr/>
          <p:nvPr/>
        </p:nvSpPr>
        <p:spPr>
          <a:xfrm>
            <a:off x="8561691" y="5357988"/>
            <a:ext cx="571501" cy="256592"/>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PR</a:t>
            </a:r>
            <a:r>
              <a:rPr lang="en-US" altLang="ko-KR" sz="1100" b="1" baseline="-25000" dirty="0">
                <a:latin typeface="Century Gothic" panose="020B0502020202020204" pitchFamily="34" charset="0"/>
              </a:rPr>
              <a:t>N</a:t>
            </a:r>
            <a:endParaRPr lang="en-US" altLang="ko-KR" sz="1100" b="1" baseline="-25000" dirty="0" smtClean="0">
              <a:latin typeface="Century Gothic" panose="020B0502020202020204" pitchFamily="34" charset="0"/>
            </a:endParaRPr>
          </a:p>
        </p:txBody>
      </p:sp>
      <p:grpSp>
        <p:nvGrpSpPr>
          <p:cNvPr id="81" name="그룹 80"/>
          <p:cNvGrpSpPr/>
          <p:nvPr/>
        </p:nvGrpSpPr>
        <p:grpSpPr>
          <a:xfrm>
            <a:off x="7912435" y="5448686"/>
            <a:ext cx="375072" cy="75196"/>
            <a:chOff x="4233799" y="4074025"/>
            <a:chExt cx="375072" cy="75196"/>
          </a:xfrm>
        </p:grpSpPr>
        <p:sp>
          <p:nvSpPr>
            <p:cNvPr id="82" name="타원 81"/>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83" name="타원 82"/>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84" name="타원 83"/>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sp>
        <p:nvSpPr>
          <p:cNvPr id="85" name="모서리가 둥근 직사각형 84"/>
          <p:cNvSpPr/>
          <p:nvPr/>
        </p:nvSpPr>
        <p:spPr>
          <a:xfrm>
            <a:off x="5486289" y="4778112"/>
            <a:ext cx="3647922" cy="38488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Hypervisor (Bare Metal or OS + Middleware)</a:t>
            </a:r>
            <a:endParaRPr lang="ko-KR" altLang="en-US" sz="1100" b="1" dirty="0" smtClean="0">
              <a:latin typeface="Century Gothic" panose="020B0502020202020204" pitchFamily="34" charset="0"/>
            </a:endParaRPr>
          </a:p>
        </p:txBody>
      </p:sp>
      <p:grpSp>
        <p:nvGrpSpPr>
          <p:cNvPr id="88" name="그룹 87"/>
          <p:cNvGrpSpPr/>
          <p:nvPr/>
        </p:nvGrpSpPr>
        <p:grpSpPr>
          <a:xfrm>
            <a:off x="7122200" y="4095521"/>
            <a:ext cx="375072" cy="75196"/>
            <a:chOff x="4233799" y="4074025"/>
            <a:chExt cx="375072" cy="75196"/>
          </a:xfrm>
        </p:grpSpPr>
        <p:sp>
          <p:nvSpPr>
            <p:cNvPr id="89" name="타원 88"/>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90" name="타원 89"/>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91" name="타원 90"/>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grpSp>
        <p:nvGrpSpPr>
          <p:cNvPr id="57" name="그룹 56"/>
          <p:cNvGrpSpPr/>
          <p:nvPr/>
        </p:nvGrpSpPr>
        <p:grpSpPr>
          <a:xfrm>
            <a:off x="5482957" y="3566064"/>
            <a:ext cx="1570761" cy="1053011"/>
            <a:chOff x="5661889" y="3855539"/>
            <a:chExt cx="1570761" cy="1053011"/>
          </a:xfrm>
        </p:grpSpPr>
        <p:sp>
          <p:nvSpPr>
            <p:cNvPr id="40" name="모서리가 둥근 직사각형 39"/>
            <p:cNvSpPr/>
            <p:nvPr/>
          </p:nvSpPr>
          <p:spPr>
            <a:xfrm>
              <a:off x="5661889" y="3855539"/>
              <a:ext cx="1570761" cy="1053011"/>
            </a:xfrm>
            <a:prstGeom prst="roundRect">
              <a:avLst>
                <a:gd name="adj" fmla="val 3095"/>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Virtual Server</a:t>
              </a:r>
              <a:r>
                <a:rPr lang="en-US" altLang="ko-KR" sz="1200" b="1" baseline="-25000" dirty="0" smtClean="0">
                  <a:latin typeface="Century Gothic" panose="020B0502020202020204" pitchFamily="34" charset="0"/>
                </a:rPr>
                <a:t>0</a:t>
              </a:r>
              <a:endParaRPr lang="ko-KR" altLang="en-US" sz="1200" b="1" dirty="0" smtClean="0">
                <a:latin typeface="Century Gothic" panose="020B0502020202020204" pitchFamily="34" charset="0"/>
              </a:endParaRPr>
            </a:p>
          </p:txBody>
        </p:sp>
        <p:sp>
          <p:nvSpPr>
            <p:cNvPr id="41" name="모서리가 둥근 직사각형 40"/>
            <p:cNvSpPr/>
            <p:nvPr/>
          </p:nvSpPr>
          <p:spPr>
            <a:xfrm>
              <a:off x="5731067" y="3952725"/>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smtClean="0">
                  <a:latin typeface="Century Gothic" panose="020B0502020202020204" pitchFamily="34" charset="0"/>
                </a:rPr>
                <a:t>0</a:t>
              </a:r>
              <a:endParaRPr lang="ko-KR" altLang="en-US" sz="1100" b="1" baseline="-25000" dirty="0" smtClean="0">
                <a:latin typeface="Century Gothic" panose="020B0502020202020204" pitchFamily="34" charset="0"/>
              </a:endParaRPr>
            </a:p>
          </p:txBody>
        </p:sp>
        <p:sp>
          <p:nvSpPr>
            <p:cNvPr id="42" name="모서리가 둥근 직사각형 41"/>
            <p:cNvSpPr/>
            <p:nvPr/>
          </p:nvSpPr>
          <p:spPr>
            <a:xfrm>
              <a:off x="5731067"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0</a:t>
              </a:r>
            </a:p>
          </p:txBody>
        </p:sp>
        <p:sp>
          <p:nvSpPr>
            <p:cNvPr id="43" name="모서리가 둥근 직사각형 42"/>
            <p:cNvSpPr/>
            <p:nvPr/>
          </p:nvSpPr>
          <p:spPr>
            <a:xfrm>
              <a:off x="6082941"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1</a:t>
              </a:r>
            </a:p>
          </p:txBody>
        </p:sp>
        <p:sp>
          <p:nvSpPr>
            <p:cNvPr id="45" name="모서리가 둥근 직사각형 44"/>
            <p:cNvSpPr/>
            <p:nvPr/>
          </p:nvSpPr>
          <p:spPr>
            <a:xfrm>
              <a:off x="6866651" y="4537009"/>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N</a:t>
              </a:r>
            </a:p>
          </p:txBody>
        </p:sp>
        <p:grpSp>
          <p:nvGrpSpPr>
            <p:cNvPr id="46" name="그룹 45"/>
            <p:cNvGrpSpPr/>
            <p:nvPr/>
          </p:nvGrpSpPr>
          <p:grpSpPr>
            <a:xfrm>
              <a:off x="6565963" y="4595213"/>
              <a:ext cx="183768" cy="45719"/>
              <a:chOff x="4233799" y="4074025"/>
              <a:chExt cx="375072" cy="75196"/>
            </a:xfrm>
          </p:grpSpPr>
          <p:sp>
            <p:nvSpPr>
              <p:cNvPr id="47" name="타원 46"/>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48" name="타원 47"/>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49" name="타원 48"/>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sp>
          <p:nvSpPr>
            <p:cNvPr id="50" name="모서리가 둥근 직사각형 49"/>
            <p:cNvSpPr/>
            <p:nvPr/>
          </p:nvSpPr>
          <p:spPr>
            <a:xfrm>
              <a:off x="5731067" y="4206696"/>
              <a:ext cx="1412683" cy="228780"/>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Guest OS</a:t>
              </a:r>
              <a:r>
                <a:rPr lang="en-US" altLang="ko-KR" sz="1100" b="1" baseline="-25000" dirty="0" smtClean="0">
                  <a:latin typeface="Century Gothic" panose="020B0502020202020204" pitchFamily="34" charset="0"/>
                </a:rPr>
                <a:t>0</a:t>
              </a:r>
              <a:endParaRPr lang="ko-KR" altLang="en-US" sz="1100" b="1" baseline="-25000" dirty="0" smtClean="0">
                <a:latin typeface="Century Gothic" panose="020B0502020202020204" pitchFamily="34" charset="0"/>
              </a:endParaRPr>
            </a:p>
          </p:txBody>
        </p:sp>
        <p:sp>
          <p:nvSpPr>
            <p:cNvPr id="51" name="모서리가 둥근 직사각형 50"/>
            <p:cNvSpPr/>
            <p:nvPr/>
          </p:nvSpPr>
          <p:spPr>
            <a:xfrm>
              <a:off x="6761111" y="3952724"/>
              <a:ext cx="38263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err="1" smtClean="0">
                  <a:latin typeface="Century Gothic" panose="020B0502020202020204" pitchFamily="34" charset="0"/>
                </a:rPr>
                <a:t>App</a:t>
              </a:r>
              <a:r>
                <a:rPr lang="en-US" altLang="ko-KR" sz="1100" b="1" baseline="-25000" dirty="0" err="1" smtClean="0">
                  <a:latin typeface="Century Gothic" panose="020B0502020202020204" pitchFamily="34" charset="0"/>
                </a:rPr>
                <a:t>N</a:t>
              </a:r>
              <a:endParaRPr lang="ko-KR" altLang="en-US" sz="1100" b="1" baseline="-25000" dirty="0" smtClean="0">
                <a:latin typeface="Century Gothic" panose="020B0502020202020204" pitchFamily="34" charset="0"/>
              </a:endParaRPr>
            </a:p>
          </p:txBody>
        </p:sp>
        <p:sp>
          <p:nvSpPr>
            <p:cNvPr id="52" name="모서리가 둥근 직사각형 51"/>
            <p:cNvSpPr/>
            <p:nvPr/>
          </p:nvSpPr>
          <p:spPr>
            <a:xfrm>
              <a:off x="6146745" y="3951303"/>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a:latin typeface="Century Gothic" panose="020B0502020202020204" pitchFamily="34" charset="0"/>
                </a:rPr>
                <a:t>1</a:t>
              </a:r>
              <a:endParaRPr lang="ko-KR" altLang="en-US" sz="1100" b="1" baseline="-25000" dirty="0" smtClean="0">
                <a:latin typeface="Century Gothic" panose="020B0502020202020204" pitchFamily="34" charset="0"/>
              </a:endParaRPr>
            </a:p>
          </p:txBody>
        </p:sp>
        <p:grpSp>
          <p:nvGrpSpPr>
            <p:cNvPr id="53" name="그룹 52"/>
            <p:cNvGrpSpPr/>
            <p:nvPr/>
          </p:nvGrpSpPr>
          <p:grpSpPr>
            <a:xfrm>
              <a:off x="6548074" y="4024625"/>
              <a:ext cx="183768" cy="45719"/>
              <a:chOff x="4233799" y="4074025"/>
              <a:chExt cx="375072" cy="75196"/>
            </a:xfrm>
          </p:grpSpPr>
          <p:sp>
            <p:nvSpPr>
              <p:cNvPr id="54" name="타원 53"/>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55" name="타원 54"/>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56" name="타원 55"/>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grpSp>
      <p:grpSp>
        <p:nvGrpSpPr>
          <p:cNvPr id="58" name="그룹 57"/>
          <p:cNvGrpSpPr/>
          <p:nvPr/>
        </p:nvGrpSpPr>
        <p:grpSpPr>
          <a:xfrm>
            <a:off x="7563450" y="3564794"/>
            <a:ext cx="1570761" cy="1053011"/>
            <a:chOff x="5661889" y="3855539"/>
            <a:chExt cx="1570761" cy="1053011"/>
          </a:xfrm>
        </p:grpSpPr>
        <p:sp>
          <p:nvSpPr>
            <p:cNvPr id="59" name="모서리가 둥근 직사각형 58"/>
            <p:cNvSpPr/>
            <p:nvPr/>
          </p:nvSpPr>
          <p:spPr>
            <a:xfrm>
              <a:off x="5661889" y="3855539"/>
              <a:ext cx="1570761" cy="1053011"/>
            </a:xfrm>
            <a:prstGeom prst="roundRect">
              <a:avLst>
                <a:gd name="adj" fmla="val 3095"/>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Virtual </a:t>
              </a:r>
              <a:r>
                <a:rPr lang="en-US" altLang="ko-KR" sz="1200" b="1" dirty="0" err="1" smtClean="0">
                  <a:latin typeface="Century Gothic" panose="020B0502020202020204" pitchFamily="34" charset="0"/>
                </a:rPr>
                <a:t>Server</a:t>
              </a:r>
              <a:r>
                <a:rPr lang="en-US" altLang="ko-KR" sz="1200" b="1" baseline="-25000" dirty="0" err="1" smtClean="0">
                  <a:latin typeface="Century Gothic" panose="020B0502020202020204" pitchFamily="34" charset="0"/>
                </a:rPr>
                <a:t>N</a:t>
              </a:r>
              <a:endParaRPr lang="ko-KR" altLang="en-US" sz="1200" b="1" dirty="0" smtClean="0">
                <a:latin typeface="Century Gothic" panose="020B0502020202020204" pitchFamily="34" charset="0"/>
              </a:endParaRPr>
            </a:p>
          </p:txBody>
        </p:sp>
        <p:sp>
          <p:nvSpPr>
            <p:cNvPr id="60" name="모서리가 둥근 직사각형 59"/>
            <p:cNvSpPr/>
            <p:nvPr/>
          </p:nvSpPr>
          <p:spPr>
            <a:xfrm>
              <a:off x="5731067" y="3952725"/>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smtClean="0">
                  <a:latin typeface="Century Gothic" panose="020B0502020202020204" pitchFamily="34" charset="0"/>
                </a:rPr>
                <a:t>0</a:t>
              </a:r>
              <a:endParaRPr lang="ko-KR" altLang="en-US" sz="1100" b="1" baseline="-25000" dirty="0" smtClean="0">
                <a:latin typeface="Century Gothic" panose="020B0502020202020204" pitchFamily="34" charset="0"/>
              </a:endParaRPr>
            </a:p>
          </p:txBody>
        </p:sp>
        <p:sp>
          <p:nvSpPr>
            <p:cNvPr id="61" name="모서리가 둥근 직사각형 60"/>
            <p:cNvSpPr/>
            <p:nvPr/>
          </p:nvSpPr>
          <p:spPr>
            <a:xfrm>
              <a:off x="5731067"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0</a:t>
              </a:r>
            </a:p>
          </p:txBody>
        </p:sp>
        <p:sp>
          <p:nvSpPr>
            <p:cNvPr id="62" name="모서리가 둥근 직사각형 61"/>
            <p:cNvSpPr/>
            <p:nvPr/>
          </p:nvSpPr>
          <p:spPr>
            <a:xfrm>
              <a:off x="6082941"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1</a:t>
              </a:r>
            </a:p>
          </p:txBody>
        </p:sp>
        <p:sp>
          <p:nvSpPr>
            <p:cNvPr id="63" name="모서리가 둥근 직사각형 62"/>
            <p:cNvSpPr/>
            <p:nvPr/>
          </p:nvSpPr>
          <p:spPr>
            <a:xfrm>
              <a:off x="6866651" y="4537009"/>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N</a:t>
              </a:r>
            </a:p>
          </p:txBody>
        </p:sp>
        <p:grpSp>
          <p:nvGrpSpPr>
            <p:cNvPr id="64" name="그룹 63"/>
            <p:cNvGrpSpPr/>
            <p:nvPr/>
          </p:nvGrpSpPr>
          <p:grpSpPr>
            <a:xfrm>
              <a:off x="6565963" y="4595213"/>
              <a:ext cx="183768" cy="45719"/>
              <a:chOff x="4233799" y="4074025"/>
              <a:chExt cx="375072" cy="75196"/>
            </a:xfrm>
          </p:grpSpPr>
          <p:sp>
            <p:nvSpPr>
              <p:cNvPr id="72" name="타원 71"/>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73" name="타원 72"/>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74" name="타원 73"/>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sp>
          <p:nvSpPr>
            <p:cNvPr id="65" name="모서리가 둥근 직사각형 64"/>
            <p:cNvSpPr/>
            <p:nvPr/>
          </p:nvSpPr>
          <p:spPr>
            <a:xfrm>
              <a:off x="5731067" y="4206696"/>
              <a:ext cx="1412683" cy="228780"/>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Guest OS</a:t>
              </a:r>
              <a:r>
                <a:rPr lang="en-US" altLang="ko-KR" sz="1100" b="1" baseline="-25000" dirty="0">
                  <a:latin typeface="Century Gothic" panose="020B0502020202020204" pitchFamily="34" charset="0"/>
                </a:rPr>
                <a:t>N</a:t>
              </a:r>
              <a:endParaRPr lang="ko-KR" altLang="en-US" sz="1100" b="1" baseline="-25000" dirty="0" smtClean="0">
                <a:latin typeface="Century Gothic" panose="020B0502020202020204" pitchFamily="34" charset="0"/>
              </a:endParaRPr>
            </a:p>
          </p:txBody>
        </p:sp>
        <p:sp>
          <p:nvSpPr>
            <p:cNvPr id="66" name="모서리가 둥근 직사각형 65"/>
            <p:cNvSpPr/>
            <p:nvPr/>
          </p:nvSpPr>
          <p:spPr>
            <a:xfrm>
              <a:off x="6761111" y="3952724"/>
              <a:ext cx="38263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err="1" smtClean="0">
                  <a:latin typeface="Century Gothic" panose="020B0502020202020204" pitchFamily="34" charset="0"/>
                </a:rPr>
                <a:t>App</a:t>
              </a:r>
              <a:r>
                <a:rPr lang="en-US" altLang="ko-KR" sz="1100" b="1" baseline="-25000" dirty="0" err="1" smtClean="0">
                  <a:latin typeface="Century Gothic" panose="020B0502020202020204" pitchFamily="34" charset="0"/>
                </a:rPr>
                <a:t>N</a:t>
              </a:r>
              <a:endParaRPr lang="ko-KR" altLang="en-US" sz="1100" b="1" baseline="-25000" dirty="0" smtClean="0">
                <a:latin typeface="Century Gothic" panose="020B0502020202020204" pitchFamily="34" charset="0"/>
              </a:endParaRPr>
            </a:p>
          </p:txBody>
        </p:sp>
        <p:sp>
          <p:nvSpPr>
            <p:cNvPr id="67" name="모서리가 둥근 직사각형 66"/>
            <p:cNvSpPr/>
            <p:nvPr/>
          </p:nvSpPr>
          <p:spPr>
            <a:xfrm>
              <a:off x="6146745" y="3951303"/>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a:latin typeface="Century Gothic" panose="020B0502020202020204" pitchFamily="34" charset="0"/>
                </a:rPr>
                <a:t>1</a:t>
              </a:r>
              <a:endParaRPr lang="ko-KR" altLang="en-US" sz="1100" b="1" baseline="-25000" dirty="0" smtClean="0">
                <a:latin typeface="Century Gothic" panose="020B0502020202020204" pitchFamily="34" charset="0"/>
              </a:endParaRPr>
            </a:p>
          </p:txBody>
        </p:sp>
        <p:grpSp>
          <p:nvGrpSpPr>
            <p:cNvPr id="68" name="그룹 67"/>
            <p:cNvGrpSpPr/>
            <p:nvPr/>
          </p:nvGrpSpPr>
          <p:grpSpPr>
            <a:xfrm>
              <a:off x="6548074" y="4024625"/>
              <a:ext cx="183768" cy="45719"/>
              <a:chOff x="4233799" y="4074025"/>
              <a:chExt cx="375072" cy="75196"/>
            </a:xfrm>
          </p:grpSpPr>
          <p:sp>
            <p:nvSpPr>
              <p:cNvPr id="69" name="타원 68"/>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70" name="타원 69"/>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71" name="타원 70"/>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grpSp>
      <p:cxnSp>
        <p:nvCxnSpPr>
          <p:cNvPr id="93" name="직선 연결선 92"/>
          <p:cNvCxnSpPr>
            <a:stCxn id="77" idx="0"/>
            <a:endCxn id="42" idx="2"/>
          </p:cNvCxnSpPr>
          <p:nvPr/>
        </p:nvCxnSpPr>
        <p:spPr>
          <a:xfrm flipH="1" flipV="1">
            <a:off x="5692140" y="4397537"/>
            <a:ext cx="79901" cy="947098"/>
          </a:xfrm>
          <a:prstGeom prst="line">
            <a:avLst/>
          </a:prstGeom>
          <a:ln w="9525">
            <a:solidFill>
              <a:srgbClr val="FF0000"/>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95" name="직선 연결선 94"/>
          <p:cNvCxnSpPr>
            <a:stCxn id="78" idx="0"/>
            <a:endCxn id="43" idx="2"/>
          </p:cNvCxnSpPr>
          <p:nvPr/>
        </p:nvCxnSpPr>
        <p:spPr>
          <a:xfrm flipH="1" flipV="1">
            <a:off x="6044014" y="4397537"/>
            <a:ext cx="509705" cy="947098"/>
          </a:xfrm>
          <a:prstGeom prst="line">
            <a:avLst/>
          </a:prstGeom>
          <a:ln w="9525">
            <a:solidFill>
              <a:srgbClr val="FF0000"/>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97" name="직선 연결선 96"/>
          <p:cNvCxnSpPr>
            <a:stCxn id="80" idx="0"/>
            <a:endCxn id="45" idx="2"/>
          </p:cNvCxnSpPr>
          <p:nvPr/>
        </p:nvCxnSpPr>
        <p:spPr>
          <a:xfrm flipH="1" flipV="1">
            <a:off x="6827724" y="4408910"/>
            <a:ext cx="2019718" cy="949078"/>
          </a:xfrm>
          <a:prstGeom prst="line">
            <a:avLst/>
          </a:prstGeom>
          <a:ln w="9525">
            <a:solidFill>
              <a:srgbClr val="FF0000"/>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99" name="직선 연결선 98"/>
          <p:cNvCxnSpPr>
            <a:stCxn id="77" idx="0"/>
            <a:endCxn id="61" idx="2"/>
          </p:cNvCxnSpPr>
          <p:nvPr/>
        </p:nvCxnSpPr>
        <p:spPr>
          <a:xfrm flipV="1">
            <a:off x="5772041" y="4396267"/>
            <a:ext cx="2000592" cy="948368"/>
          </a:xfrm>
          <a:prstGeom prst="line">
            <a:avLst/>
          </a:prstGeom>
          <a:ln w="9525">
            <a:solidFill>
              <a:srgbClr val="FF0000"/>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1" name="직선 연결선 100"/>
          <p:cNvCxnSpPr>
            <a:stCxn id="78" idx="0"/>
            <a:endCxn id="62" idx="2"/>
          </p:cNvCxnSpPr>
          <p:nvPr/>
        </p:nvCxnSpPr>
        <p:spPr>
          <a:xfrm flipV="1">
            <a:off x="6553719" y="4396267"/>
            <a:ext cx="1570788" cy="948368"/>
          </a:xfrm>
          <a:prstGeom prst="line">
            <a:avLst/>
          </a:prstGeom>
          <a:ln w="9525">
            <a:solidFill>
              <a:srgbClr val="FF0000"/>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3" name="직선 연결선 102"/>
          <p:cNvCxnSpPr>
            <a:stCxn id="80" idx="0"/>
            <a:endCxn id="63" idx="2"/>
          </p:cNvCxnSpPr>
          <p:nvPr/>
        </p:nvCxnSpPr>
        <p:spPr>
          <a:xfrm flipV="1">
            <a:off x="8847442" y="4407640"/>
            <a:ext cx="60775" cy="950348"/>
          </a:xfrm>
          <a:prstGeom prst="line">
            <a:avLst/>
          </a:prstGeom>
          <a:ln w="9525">
            <a:solidFill>
              <a:srgbClr val="FF0000"/>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97109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Virtualization Technology – 2/5</a:t>
            </a:r>
            <a:endParaRPr lang="ko-KR" altLang="en-US" dirty="0"/>
          </a:p>
        </p:txBody>
      </p:sp>
      <p:sp>
        <p:nvSpPr>
          <p:cNvPr id="3" name="Text Box 7"/>
          <p:cNvSpPr txBox="1">
            <a:spLocks noChangeArrowheads="1"/>
          </p:cNvSpPr>
          <p:nvPr/>
        </p:nvSpPr>
        <p:spPr bwMode="auto">
          <a:xfrm>
            <a:off x="166700" y="632336"/>
            <a:ext cx="9574199" cy="4361194"/>
          </a:xfrm>
          <a:prstGeom prst="rect">
            <a:avLst/>
          </a:prstGeom>
          <a:noFill/>
          <a:ln w="9525">
            <a:noFill/>
            <a:miter lim="800000"/>
            <a:headEnd/>
            <a:tailEnd/>
          </a:ln>
        </p:spPr>
        <p:txBody>
          <a:bodyPr wrap="square">
            <a:spAutoFit/>
          </a:bodyPr>
          <a:lstStyle/>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Hardware independence</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Creating standardized soft (virtual) copies of physical IT resources  eliminating hardware dependency</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Easy automated VM migration or failover between different physical servers</a:t>
            </a:r>
          </a:p>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Server consolidation</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Creating different multiple virtual servers on a single physical server</a:t>
            </a:r>
            <a:endParaRPr lang="en-US" altLang="ko-KR" sz="1400" dirty="0">
              <a:solidFill>
                <a:srgbClr val="FF0000"/>
              </a:solidFill>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Mainly for Increasing server utilization, load balancing or optimizing IT resource utilization</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Support for common cloud features such as on-demand usage, resource pooling, elasticity, scalability and resiliency </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Resource replication</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Virtual servers are implemented as virtual disk images (configuration, memory state, etc.) containing binary file copies of hard disk content and being accessible via simple file operations such as copy and move host OS.</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Easy to be replicated, migrated, backed up and manipulated enabling:</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Easy creation of standardized VM images with guest OS and pre-packaged application software in virtual disk images for instantaneous deployment</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Increased agility in the migration and deployment of a virtual machine’s new instance by being able to rapidly scale out and up</a:t>
            </a:r>
          </a:p>
        </p:txBody>
      </p:sp>
      <p:sp>
        <p:nvSpPr>
          <p:cNvPr id="4" name="모서리가 둥근 직사각형 3"/>
          <p:cNvSpPr/>
          <p:nvPr/>
        </p:nvSpPr>
        <p:spPr>
          <a:xfrm>
            <a:off x="219632" y="5091955"/>
            <a:ext cx="918882" cy="820271"/>
          </a:xfrm>
          <a:prstGeom prst="roundRect">
            <a:avLst>
              <a:gd name="adj" fmla="val 3095"/>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200" b="1" dirty="0" smtClean="0">
                <a:latin typeface="Century Gothic" panose="020B0502020202020204" pitchFamily="34" charset="0"/>
              </a:rPr>
              <a:t>Physical Server</a:t>
            </a:r>
            <a:r>
              <a:rPr lang="en-US" altLang="ko-KR" sz="1200" b="1" baseline="-25000" dirty="0" smtClean="0">
                <a:latin typeface="Century Gothic" panose="020B0502020202020204" pitchFamily="34" charset="0"/>
              </a:rPr>
              <a:t>0</a:t>
            </a:r>
            <a:r>
              <a:rPr lang="en-US" altLang="ko-KR" sz="1200" b="1" dirty="0" smtClean="0">
                <a:latin typeface="Century Gothic" panose="020B0502020202020204" pitchFamily="34" charset="0"/>
              </a:rPr>
              <a:t> with 10% Utilization</a:t>
            </a:r>
            <a:endParaRPr lang="ko-KR" altLang="en-US" sz="1200" b="1" dirty="0" smtClean="0">
              <a:latin typeface="Century Gothic" panose="020B0502020202020204" pitchFamily="34" charset="0"/>
            </a:endParaRPr>
          </a:p>
        </p:txBody>
      </p:sp>
      <p:sp>
        <p:nvSpPr>
          <p:cNvPr id="22" name="모서리가 둥근 직사각형 21"/>
          <p:cNvSpPr/>
          <p:nvPr/>
        </p:nvSpPr>
        <p:spPr>
          <a:xfrm>
            <a:off x="1358149" y="5091955"/>
            <a:ext cx="918882" cy="820271"/>
          </a:xfrm>
          <a:prstGeom prst="roundRect">
            <a:avLst>
              <a:gd name="adj" fmla="val 3095"/>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200" b="1" dirty="0" smtClean="0">
                <a:latin typeface="Century Gothic" panose="020B0502020202020204" pitchFamily="34" charset="0"/>
              </a:rPr>
              <a:t>Physical Server</a:t>
            </a:r>
            <a:r>
              <a:rPr lang="en-US" altLang="ko-KR" sz="1200" b="1" baseline="-25000" dirty="0">
                <a:latin typeface="Century Gothic" panose="020B0502020202020204" pitchFamily="34" charset="0"/>
              </a:rPr>
              <a:t>1</a:t>
            </a:r>
            <a:r>
              <a:rPr lang="en-US" altLang="ko-KR" sz="1200" b="1" dirty="0" smtClean="0">
                <a:latin typeface="Century Gothic" panose="020B0502020202020204" pitchFamily="34" charset="0"/>
              </a:rPr>
              <a:t> with 10% Utilization</a:t>
            </a:r>
            <a:endParaRPr lang="ko-KR" altLang="en-US" sz="1200" b="1" dirty="0" smtClean="0">
              <a:latin typeface="Century Gothic" panose="020B0502020202020204" pitchFamily="34" charset="0"/>
            </a:endParaRPr>
          </a:p>
        </p:txBody>
      </p:sp>
      <p:sp>
        <p:nvSpPr>
          <p:cNvPr id="23" name="모서리가 둥근 직사각형 22"/>
          <p:cNvSpPr/>
          <p:nvPr/>
        </p:nvSpPr>
        <p:spPr>
          <a:xfrm>
            <a:off x="3097303" y="5091955"/>
            <a:ext cx="918882" cy="820271"/>
          </a:xfrm>
          <a:prstGeom prst="roundRect">
            <a:avLst>
              <a:gd name="adj" fmla="val 3095"/>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200" b="1" dirty="0" smtClean="0">
                <a:latin typeface="Century Gothic" panose="020B0502020202020204" pitchFamily="34" charset="0"/>
              </a:rPr>
              <a:t>Physical Server</a:t>
            </a:r>
            <a:r>
              <a:rPr lang="en-US" altLang="ko-KR" sz="1200" b="1" baseline="-25000" dirty="0" smtClean="0">
                <a:latin typeface="Century Gothic" panose="020B0502020202020204" pitchFamily="34" charset="0"/>
              </a:rPr>
              <a:t>5</a:t>
            </a:r>
            <a:r>
              <a:rPr lang="en-US" altLang="ko-KR" sz="1200" b="1" dirty="0" smtClean="0">
                <a:latin typeface="Century Gothic" panose="020B0502020202020204" pitchFamily="34" charset="0"/>
              </a:rPr>
              <a:t> with 10% Utilization</a:t>
            </a:r>
            <a:endParaRPr lang="ko-KR" altLang="en-US" sz="1200" b="1" dirty="0" smtClean="0">
              <a:latin typeface="Century Gothic" panose="020B0502020202020204" pitchFamily="34" charset="0"/>
            </a:endParaRPr>
          </a:p>
        </p:txBody>
      </p:sp>
      <p:grpSp>
        <p:nvGrpSpPr>
          <p:cNvPr id="24" name="그룹 23"/>
          <p:cNvGrpSpPr/>
          <p:nvPr/>
        </p:nvGrpSpPr>
        <p:grpSpPr>
          <a:xfrm>
            <a:off x="2496666" y="5475199"/>
            <a:ext cx="375072" cy="75196"/>
            <a:chOff x="4233799" y="4074025"/>
            <a:chExt cx="375072" cy="75196"/>
          </a:xfrm>
        </p:grpSpPr>
        <p:sp>
          <p:nvSpPr>
            <p:cNvPr id="25" name="타원 24"/>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26" name="타원 25"/>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27" name="타원 26"/>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sp>
        <p:nvSpPr>
          <p:cNvPr id="28" name="모서리가 둥근 직사각형 27"/>
          <p:cNvSpPr/>
          <p:nvPr/>
        </p:nvSpPr>
        <p:spPr>
          <a:xfrm>
            <a:off x="5607422" y="4903698"/>
            <a:ext cx="4070722" cy="1255059"/>
          </a:xfrm>
          <a:prstGeom prst="roundRect">
            <a:avLst>
              <a:gd name="adj" fmla="val 3095"/>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Physical Server with Virtualization Software</a:t>
            </a:r>
          </a:p>
          <a:p>
            <a:pPr algn="ctr"/>
            <a:r>
              <a:rPr lang="en-US" altLang="ko-KR" sz="1200" b="1" dirty="0" smtClean="0">
                <a:latin typeface="Century Gothic" panose="020B0502020202020204" pitchFamily="34" charset="0"/>
              </a:rPr>
              <a:t>(</a:t>
            </a:r>
            <a:r>
              <a:rPr lang="en-US" altLang="ko-KR" sz="1200" b="1" dirty="0">
                <a:latin typeface="Century Gothic" panose="020B0502020202020204" pitchFamily="34" charset="0"/>
              </a:rPr>
              <a:t>9</a:t>
            </a:r>
            <a:r>
              <a:rPr lang="en-US" altLang="ko-KR" sz="1200" b="1" dirty="0" smtClean="0">
                <a:latin typeface="Century Gothic" panose="020B0502020202020204" pitchFamily="34" charset="0"/>
              </a:rPr>
              <a:t>0% Utilization with 30% Virtualization Overhead)</a:t>
            </a:r>
            <a:endParaRPr lang="ko-KR" altLang="en-US" sz="1200" b="1" dirty="0" smtClean="0">
              <a:latin typeface="Century Gothic" panose="020B0502020202020204" pitchFamily="34" charset="0"/>
            </a:endParaRPr>
          </a:p>
        </p:txBody>
      </p:sp>
      <p:sp>
        <p:nvSpPr>
          <p:cNvPr id="29" name="모서리가 둥근 직사각형 28"/>
          <p:cNvSpPr/>
          <p:nvPr/>
        </p:nvSpPr>
        <p:spPr>
          <a:xfrm>
            <a:off x="5759821" y="5074028"/>
            <a:ext cx="918882" cy="626300"/>
          </a:xfrm>
          <a:prstGeom prst="roundRect">
            <a:avLst>
              <a:gd name="adj" fmla="val 3095"/>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200" b="1" dirty="0" smtClean="0">
                <a:latin typeface="Century Gothic" panose="020B0502020202020204" pitchFamily="34" charset="0"/>
              </a:rPr>
              <a:t>Virtual Server</a:t>
            </a:r>
            <a:r>
              <a:rPr lang="en-US" altLang="ko-KR" sz="1200" b="1" baseline="-25000" dirty="0" smtClean="0">
                <a:latin typeface="Century Gothic" panose="020B0502020202020204" pitchFamily="34" charset="0"/>
              </a:rPr>
              <a:t>0</a:t>
            </a:r>
            <a:endParaRPr lang="ko-KR" altLang="en-US" sz="1200" b="1" dirty="0" smtClean="0">
              <a:latin typeface="Century Gothic" panose="020B0502020202020204" pitchFamily="34" charset="0"/>
            </a:endParaRPr>
          </a:p>
        </p:txBody>
      </p:sp>
      <p:sp>
        <p:nvSpPr>
          <p:cNvPr id="30" name="모서리가 둥근 직사각형 29"/>
          <p:cNvSpPr/>
          <p:nvPr/>
        </p:nvSpPr>
        <p:spPr>
          <a:xfrm>
            <a:off x="6898338" y="5074028"/>
            <a:ext cx="918882" cy="626300"/>
          </a:xfrm>
          <a:prstGeom prst="roundRect">
            <a:avLst>
              <a:gd name="adj" fmla="val 3095"/>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200" b="1" dirty="0" smtClean="0">
                <a:latin typeface="Century Gothic" panose="020B0502020202020204" pitchFamily="34" charset="0"/>
              </a:rPr>
              <a:t>Virtual Server</a:t>
            </a:r>
            <a:r>
              <a:rPr lang="en-US" altLang="ko-KR" sz="1200" b="1" baseline="-25000" dirty="0" smtClean="0">
                <a:latin typeface="Century Gothic" panose="020B0502020202020204" pitchFamily="34" charset="0"/>
              </a:rPr>
              <a:t>1</a:t>
            </a:r>
            <a:endParaRPr lang="ko-KR" altLang="en-US" sz="1200" b="1" dirty="0" smtClean="0">
              <a:latin typeface="Century Gothic" panose="020B0502020202020204" pitchFamily="34" charset="0"/>
            </a:endParaRPr>
          </a:p>
        </p:txBody>
      </p:sp>
      <p:sp>
        <p:nvSpPr>
          <p:cNvPr id="31" name="모서리가 둥근 직사각형 30"/>
          <p:cNvSpPr/>
          <p:nvPr/>
        </p:nvSpPr>
        <p:spPr>
          <a:xfrm>
            <a:off x="8637492" y="5074028"/>
            <a:ext cx="918882" cy="626300"/>
          </a:xfrm>
          <a:prstGeom prst="roundRect">
            <a:avLst>
              <a:gd name="adj" fmla="val 3095"/>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200" b="1" dirty="0">
                <a:latin typeface="Century Gothic" panose="020B0502020202020204" pitchFamily="34" charset="0"/>
              </a:rPr>
              <a:t>V</a:t>
            </a:r>
            <a:r>
              <a:rPr lang="en-US" altLang="ko-KR" sz="1200" b="1" dirty="0" smtClean="0">
                <a:latin typeface="Century Gothic" panose="020B0502020202020204" pitchFamily="34" charset="0"/>
              </a:rPr>
              <a:t>irtual Server</a:t>
            </a:r>
            <a:r>
              <a:rPr lang="en-US" altLang="ko-KR" sz="1200" b="1" baseline="-25000" dirty="0" smtClean="0">
                <a:latin typeface="Century Gothic" panose="020B0502020202020204" pitchFamily="34" charset="0"/>
              </a:rPr>
              <a:t>5</a:t>
            </a:r>
            <a:endParaRPr lang="ko-KR" altLang="en-US" sz="1200" b="1" dirty="0" smtClean="0">
              <a:latin typeface="Century Gothic" panose="020B0502020202020204" pitchFamily="34" charset="0"/>
            </a:endParaRPr>
          </a:p>
        </p:txBody>
      </p:sp>
      <p:grpSp>
        <p:nvGrpSpPr>
          <p:cNvPr id="32" name="그룹 31"/>
          <p:cNvGrpSpPr/>
          <p:nvPr/>
        </p:nvGrpSpPr>
        <p:grpSpPr>
          <a:xfrm>
            <a:off x="8036855" y="5343981"/>
            <a:ext cx="375072" cy="75196"/>
            <a:chOff x="4233799" y="4074025"/>
            <a:chExt cx="375072" cy="75196"/>
          </a:xfrm>
        </p:grpSpPr>
        <p:sp>
          <p:nvSpPr>
            <p:cNvPr id="33" name="타원 32"/>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34" name="타원 33"/>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35" name="타원 34"/>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sp>
        <p:nvSpPr>
          <p:cNvPr id="2" name="오른쪽 화살표 1"/>
          <p:cNvSpPr/>
          <p:nvPr/>
        </p:nvSpPr>
        <p:spPr>
          <a:xfrm>
            <a:off x="4168585" y="5217462"/>
            <a:ext cx="1297924" cy="591671"/>
          </a:xfrm>
          <a:prstGeom prst="rightArrow">
            <a:avLst>
              <a:gd name="adj1" fmla="val 68182"/>
              <a:gd name="adj2" fmla="val 50000"/>
            </a:avLst>
          </a:prstGeom>
          <a:solidFill>
            <a:schemeClr val="bg1"/>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200" b="1" dirty="0" smtClean="0"/>
              <a:t>Server Consolidation</a:t>
            </a:r>
            <a:endParaRPr lang="ko-KR" altLang="en-US" sz="1200" b="1" dirty="0" smtClean="0"/>
          </a:p>
        </p:txBody>
      </p:sp>
    </p:spTree>
    <p:extLst>
      <p:ext uri="{BB962C8B-B14F-4D97-AF65-F5344CB8AC3E}">
        <p14:creationId xmlns:p14="http://schemas.microsoft.com/office/powerpoint/2010/main" xmlns="" val="8721427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Virtualization Technology – 3/5</a:t>
            </a:r>
            <a:endParaRPr lang="ko-KR" altLang="en-US" dirty="0"/>
          </a:p>
        </p:txBody>
      </p:sp>
      <p:sp>
        <p:nvSpPr>
          <p:cNvPr id="3" name="Text Box 7"/>
          <p:cNvSpPr txBox="1">
            <a:spLocks noChangeArrowheads="1"/>
          </p:cNvSpPr>
          <p:nvPr/>
        </p:nvSpPr>
        <p:spPr bwMode="auto">
          <a:xfrm>
            <a:off x="166700" y="632336"/>
            <a:ext cx="9574199" cy="2397579"/>
          </a:xfrm>
          <a:prstGeom prst="rect">
            <a:avLst/>
          </a:prstGeom>
          <a:noFill/>
          <a:ln w="9525">
            <a:noFill/>
            <a:miter lim="800000"/>
            <a:headEnd/>
            <a:tailEnd/>
          </a:ln>
        </p:spPr>
        <p:txBody>
          <a:bodyPr wrap="square">
            <a:spAutoFit/>
          </a:bodyPr>
          <a:lstStyle/>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Ability to roll back for instantaneous creation of VM snapshot by saving the state of the virtual server’s memory and hard disk image to a host-based file</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Easy implementation of business continuity with efficient backup and restoration </a:t>
            </a:r>
            <a:endPar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endParaRPr>
          </a:p>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Operating </a:t>
            </a:r>
            <a:r>
              <a:rPr lang="en-US" altLang="ko-KR" sz="1400" b="1" dirty="0">
                <a:latin typeface="Century Gothic" panose="020B0502020202020204" pitchFamily="34" charset="0"/>
                <a:ea typeface="굴림체" panose="020B0609000101010101" pitchFamily="49" charset="-127"/>
                <a:sym typeface="Wingdings" panose="05000000000000000000" pitchFamily="2" charset="2"/>
              </a:rPr>
              <a:t>system-based virtualization</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Install virtualization software in a pre-existing </a:t>
            </a:r>
            <a:r>
              <a:rPr lang="en-US" altLang="ko-KR" sz="1400" dirty="0">
                <a:latin typeface="Century Gothic" panose="020B0502020202020204" pitchFamily="34" charset="0"/>
                <a:ea typeface="굴림체" panose="020B0609000101010101" pitchFamily="49" charset="-127"/>
                <a:sym typeface="Wingdings" panose="05000000000000000000" pitchFamily="2" charset="2"/>
              </a:rPr>
              <a:t>operating system (</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host vs. guest)</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Act as an application or more precisely as a middleware</a:t>
            </a:r>
          </a:p>
          <a:p>
            <a:pPr marL="447675" lvl="1" indent="-179388">
              <a:lnSpc>
                <a:spcPct val="105000"/>
              </a:lnSpc>
              <a:spcBef>
                <a:spcPts val="300"/>
              </a:spcBef>
              <a:buFont typeface="Wingdings" panose="05000000000000000000" pitchFamily="2" charset="2"/>
              <a:buChar char="§"/>
            </a:pPr>
            <a:r>
              <a:rPr lang="en-US" altLang="ko-KR" sz="1400" dirty="0">
                <a:latin typeface="Century Gothic" panose="020B0502020202020204" pitchFamily="34" charset="0"/>
                <a:ea typeface="굴림체" panose="020B0609000101010101" pitchFamily="49" charset="-127"/>
                <a:sym typeface="Wingdings" panose="05000000000000000000" pitchFamily="2" charset="2"/>
              </a:rPr>
              <a:t>E</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asy to deal with hardware compatibility issues even with absence of a specific hardware driver</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Host OS services to be utilized: backup/recovery, integration to directory service, security management</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Performance degradation due to:</a:t>
            </a:r>
          </a:p>
        </p:txBody>
      </p:sp>
      <p:sp>
        <p:nvSpPr>
          <p:cNvPr id="4" name="모서리가 둥근 직사각형 3"/>
          <p:cNvSpPr/>
          <p:nvPr/>
        </p:nvSpPr>
        <p:spPr>
          <a:xfrm>
            <a:off x="303345" y="3119060"/>
            <a:ext cx="3950415" cy="2947798"/>
          </a:xfrm>
          <a:prstGeom prst="roundRect">
            <a:avLst>
              <a:gd name="adj" fmla="val 3095"/>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Physical Server</a:t>
            </a:r>
            <a:r>
              <a:rPr lang="en-US" altLang="ko-KR" sz="1200" b="1" baseline="-25000" dirty="0" smtClean="0">
                <a:latin typeface="Century Gothic" panose="020B0502020202020204" pitchFamily="34" charset="0"/>
              </a:rPr>
              <a:t>0</a:t>
            </a:r>
            <a:endParaRPr lang="ko-KR" altLang="en-US" sz="1200" b="1" baseline="-25000" dirty="0" smtClean="0">
              <a:latin typeface="Century Gothic" panose="020B0502020202020204" pitchFamily="34" charset="0"/>
            </a:endParaRPr>
          </a:p>
        </p:txBody>
      </p:sp>
      <p:sp>
        <p:nvSpPr>
          <p:cNvPr id="14" name="모서리가 둥근 직사각형 13"/>
          <p:cNvSpPr/>
          <p:nvPr/>
        </p:nvSpPr>
        <p:spPr>
          <a:xfrm>
            <a:off x="458581" y="4327976"/>
            <a:ext cx="3647922" cy="213488"/>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Virtualization Software (Middleware)</a:t>
            </a:r>
            <a:endParaRPr lang="ko-KR" altLang="en-US" sz="1100" b="1" dirty="0" smtClean="0">
              <a:latin typeface="Century Gothic" panose="020B0502020202020204" pitchFamily="34" charset="0"/>
            </a:endParaRPr>
          </a:p>
        </p:txBody>
      </p:sp>
      <p:grpSp>
        <p:nvGrpSpPr>
          <p:cNvPr id="15" name="그룹 14"/>
          <p:cNvGrpSpPr/>
          <p:nvPr/>
        </p:nvGrpSpPr>
        <p:grpSpPr>
          <a:xfrm>
            <a:off x="2094492" y="3745888"/>
            <a:ext cx="375072" cy="75196"/>
            <a:chOff x="4233799" y="4074025"/>
            <a:chExt cx="375072" cy="75196"/>
          </a:xfrm>
        </p:grpSpPr>
        <p:sp>
          <p:nvSpPr>
            <p:cNvPr id="16" name="타원 15"/>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17" name="타원 16"/>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18" name="타원 17"/>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grpSp>
        <p:nvGrpSpPr>
          <p:cNvPr id="19" name="그룹 18"/>
          <p:cNvGrpSpPr/>
          <p:nvPr/>
        </p:nvGrpSpPr>
        <p:grpSpPr>
          <a:xfrm>
            <a:off x="455249" y="3216431"/>
            <a:ext cx="1570761" cy="1053011"/>
            <a:chOff x="5661889" y="3855539"/>
            <a:chExt cx="1570761" cy="1053011"/>
          </a:xfrm>
        </p:grpSpPr>
        <p:sp>
          <p:nvSpPr>
            <p:cNvPr id="20" name="모서리가 둥근 직사각형 19"/>
            <p:cNvSpPr/>
            <p:nvPr/>
          </p:nvSpPr>
          <p:spPr>
            <a:xfrm>
              <a:off x="5661889" y="3855539"/>
              <a:ext cx="1570761" cy="1053011"/>
            </a:xfrm>
            <a:prstGeom prst="roundRect">
              <a:avLst>
                <a:gd name="adj" fmla="val 3095"/>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Virtual Server</a:t>
              </a:r>
              <a:r>
                <a:rPr lang="en-US" altLang="ko-KR" sz="1200" b="1" baseline="-25000" dirty="0" smtClean="0">
                  <a:latin typeface="Century Gothic" panose="020B0502020202020204" pitchFamily="34" charset="0"/>
                </a:rPr>
                <a:t>0</a:t>
              </a:r>
              <a:endParaRPr lang="ko-KR" altLang="en-US" sz="1200" b="1" dirty="0" smtClean="0">
                <a:latin typeface="Century Gothic" panose="020B0502020202020204" pitchFamily="34" charset="0"/>
              </a:endParaRPr>
            </a:p>
          </p:txBody>
        </p:sp>
        <p:sp>
          <p:nvSpPr>
            <p:cNvPr id="21" name="모서리가 둥근 직사각형 20"/>
            <p:cNvSpPr/>
            <p:nvPr/>
          </p:nvSpPr>
          <p:spPr>
            <a:xfrm>
              <a:off x="5731067" y="3952725"/>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smtClean="0">
                  <a:latin typeface="Century Gothic" panose="020B0502020202020204" pitchFamily="34" charset="0"/>
                </a:rPr>
                <a:t>0</a:t>
              </a:r>
              <a:endParaRPr lang="ko-KR" altLang="en-US" sz="1100" b="1" baseline="-25000" dirty="0" smtClean="0">
                <a:latin typeface="Century Gothic" panose="020B0502020202020204" pitchFamily="34" charset="0"/>
              </a:endParaRPr>
            </a:p>
          </p:txBody>
        </p:sp>
        <p:sp>
          <p:nvSpPr>
            <p:cNvPr id="22" name="모서리가 둥근 직사각형 21"/>
            <p:cNvSpPr/>
            <p:nvPr/>
          </p:nvSpPr>
          <p:spPr>
            <a:xfrm>
              <a:off x="5731067"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0</a:t>
              </a:r>
            </a:p>
          </p:txBody>
        </p:sp>
        <p:sp>
          <p:nvSpPr>
            <p:cNvPr id="23" name="모서리가 둥근 직사각형 22"/>
            <p:cNvSpPr/>
            <p:nvPr/>
          </p:nvSpPr>
          <p:spPr>
            <a:xfrm>
              <a:off x="6082941"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1</a:t>
              </a:r>
            </a:p>
          </p:txBody>
        </p:sp>
        <p:sp>
          <p:nvSpPr>
            <p:cNvPr id="24" name="모서리가 둥근 직사각형 23"/>
            <p:cNvSpPr/>
            <p:nvPr/>
          </p:nvSpPr>
          <p:spPr>
            <a:xfrm>
              <a:off x="6866651" y="4537009"/>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N</a:t>
              </a:r>
            </a:p>
          </p:txBody>
        </p:sp>
        <p:grpSp>
          <p:nvGrpSpPr>
            <p:cNvPr id="25" name="그룹 24"/>
            <p:cNvGrpSpPr/>
            <p:nvPr/>
          </p:nvGrpSpPr>
          <p:grpSpPr>
            <a:xfrm>
              <a:off x="6565963" y="4595213"/>
              <a:ext cx="183768" cy="45719"/>
              <a:chOff x="4233799" y="4074025"/>
              <a:chExt cx="375072" cy="75196"/>
            </a:xfrm>
          </p:grpSpPr>
          <p:sp>
            <p:nvSpPr>
              <p:cNvPr id="33" name="타원 32"/>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34" name="타원 33"/>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35" name="타원 34"/>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sp>
          <p:nvSpPr>
            <p:cNvPr id="26" name="모서리가 둥근 직사각형 25"/>
            <p:cNvSpPr/>
            <p:nvPr/>
          </p:nvSpPr>
          <p:spPr>
            <a:xfrm>
              <a:off x="5731067" y="4206696"/>
              <a:ext cx="1412683" cy="228780"/>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Guest OS</a:t>
              </a:r>
              <a:r>
                <a:rPr lang="en-US" altLang="ko-KR" sz="1100" b="1" baseline="-25000" dirty="0" smtClean="0">
                  <a:latin typeface="Century Gothic" panose="020B0502020202020204" pitchFamily="34" charset="0"/>
                </a:rPr>
                <a:t>0</a:t>
              </a:r>
              <a:endParaRPr lang="ko-KR" altLang="en-US" sz="1100" b="1" baseline="-25000" dirty="0" smtClean="0">
                <a:latin typeface="Century Gothic" panose="020B0502020202020204" pitchFamily="34" charset="0"/>
              </a:endParaRPr>
            </a:p>
          </p:txBody>
        </p:sp>
        <p:sp>
          <p:nvSpPr>
            <p:cNvPr id="27" name="모서리가 둥근 직사각형 26"/>
            <p:cNvSpPr/>
            <p:nvPr/>
          </p:nvSpPr>
          <p:spPr>
            <a:xfrm>
              <a:off x="6761111" y="3952724"/>
              <a:ext cx="38263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err="1" smtClean="0">
                  <a:latin typeface="Century Gothic" panose="020B0502020202020204" pitchFamily="34" charset="0"/>
                </a:rPr>
                <a:t>App</a:t>
              </a:r>
              <a:r>
                <a:rPr lang="en-US" altLang="ko-KR" sz="1100" b="1" baseline="-25000" dirty="0" err="1" smtClean="0">
                  <a:latin typeface="Century Gothic" panose="020B0502020202020204" pitchFamily="34" charset="0"/>
                </a:rPr>
                <a:t>N</a:t>
              </a:r>
              <a:endParaRPr lang="ko-KR" altLang="en-US" sz="1100" b="1" baseline="-25000" dirty="0" smtClean="0">
                <a:latin typeface="Century Gothic" panose="020B0502020202020204" pitchFamily="34" charset="0"/>
              </a:endParaRPr>
            </a:p>
          </p:txBody>
        </p:sp>
        <p:sp>
          <p:nvSpPr>
            <p:cNvPr id="28" name="모서리가 둥근 직사각형 27"/>
            <p:cNvSpPr/>
            <p:nvPr/>
          </p:nvSpPr>
          <p:spPr>
            <a:xfrm>
              <a:off x="6146745" y="3951303"/>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a:latin typeface="Century Gothic" panose="020B0502020202020204" pitchFamily="34" charset="0"/>
                </a:rPr>
                <a:t>1</a:t>
              </a:r>
              <a:endParaRPr lang="ko-KR" altLang="en-US" sz="1100" b="1" baseline="-25000" dirty="0" smtClean="0">
                <a:latin typeface="Century Gothic" panose="020B0502020202020204" pitchFamily="34" charset="0"/>
              </a:endParaRPr>
            </a:p>
          </p:txBody>
        </p:sp>
        <p:grpSp>
          <p:nvGrpSpPr>
            <p:cNvPr id="29" name="그룹 28"/>
            <p:cNvGrpSpPr/>
            <p:nvPr/>
          </p:nvGrpSpPr>
          <p:grpSpPr>
            <a:xfrm>
              <a:off x="6548074" y="4024625"/>
              <a:ext cx="183768" cy="45719"/>
              <a:chOff x="4233799" y="4074025"/>
              <a:chExt cx="375072" cy="75196"/>
            </a:xfrm>
          </p:grpSpPr>
          <p:sp>
            <p:nvSpPr>
              <p:cNvPr id="30" name="타원 29"/>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31" name="타원 30"/>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32" name="타원 31"/>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grpSp>
      <p:grpSp>
        <p:nvGrpSpPr>
          <p:cNvPr id="36" name="그룹 35"/>
          <p:cNvGrpSpPr/>
          <p:nvPr/>
        </p:nvGrpSpPr>
        <p:grpSpPr>
          <a:xfrm>
            <a:off x="2535742" y="3215161"/>
            <a:ext cx="1570761" cy="1053011"/>
            <a:chOff x="5661889" y="3855539"/>
            <a:chExt cx="1570761" cy="1053011"/>
          </a:xfrm>
        </p:grpSpPr>
        <p:sp>
          <p:nvSpPr>
            <p:cNvPr id="37" name="모서리가 둥근 직사각형 36"/>
            <p:cNvSpPr/>
            <p:nvPr/>
          </p:nvSpPr>
          <p:spPr>
            <a:xfrm>
              <a:off x="5661889" y="3855539"/>
              <a:ext cx="1570761" cy="1053011"/>
            </a:xfrm>
            <a:prstGeom prst="roundRect">
              <a:avLst>
                <a:gd name="adj" fmla="val 3095"/>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Virtual </a:t>
              </a:r>
              <a:r>
                <a:rPr lang="en-US" altLang="ko-KR" sz="1200" b="1" dirty="0" err="1" smtClean="0">
                  <a:latin typeface="Century Gothic" panose="020B0502020202020204" pitchFamily="34" charset="0"/>
                </a:rPr>
                <a:t>Server</a:t>
              </a:r>
              <a:r>
                <a:rPr lang="en-US" altLang="ko-KR" sz="1200" b="1" baseline="-25000" dirty="0" err="1" smtClean="0">
                  <a:latin typeface="Century Gothic" panose="020B0502020202020204" pitchFamily="34" charset="0"/>
                </a:rPr>
                <a:t>N</a:t>
              </a:r>
              <a:endParaRPr lang="ko-KR" altLang="en-US" sz="1200" b="1" dirty="0" smtClean="0">
                <a:latin typeface="Century Gothic" panose="020B0502020202020204" pitchFamily="34" charset="0"/>
              </a:endParaRPr>
            </a:p>
          </p:txBody>
        </p:sp>
        <p:sp>
          <p:nvSpPr>
            <p:cNvPr id="38" name="모서리가 둥근 직사각형 37"/>
            <p:cNvSpPr/>
            <p:nvPr/>
          </p:nvSpPr>
          <p:spPr>
            <a:xfrm>
              <a:off x="5731067" y="3952725"/>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smtClean="0">
                  <a:latin typeface="Century Gothic" panose="020B0502020202020204" pitchFamily="34" charset="0"/>
                </a:rPr>
                <a:t>0</a:t>
              </a:r>
              <a:endParaRPr lang="ko-KR" altLang="en-US" sz="1100" b="1" baseline="-25000" dirty="0" smtClean="0">
                <a:latin typeface="Century Gothic" panose="020B0502020202020204" pitchFamily="34" charset="0"/>
              </a:endParaRPr>
            </a:p>
          </p:txBody>
        </p:sp>
        <p:sp>
          <p:nvSpPr>
            <p:cNvPr id="39" name="모서리가 둥근 직사각형 38"/>
            <p:cNvSpPr/>
            <p:nvPr/>
          </p:nvSpPr>
          <p:spPr>
            <a:xfrm>
              <a:off x="5731067"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0</a:t>
              </a:r>
            </a:p>
          </p:txBody>
        </p:sp>
        <p:sp>
          <p:nvSpPr>
            <p:cNvPr id="40" name="모서리가 둥근 직사각형 39"/>
            <p:cNvSpPr/>
            <p:nvPr/>
          </p:nvSpPr>
          <p:spPr>
            <a:xfrm>
              <a:off x="6082941"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1</a:t>
              </a:r>
            </a:p>
          </p:txBody>
        </p:sp>
        <p:sp>
          <p:nvSpPr>
            <p:cNvPr id="41" name="모서리가 둥근 직사각형 40"/>
            <p:cNvSpPr/>
            <p:nvPr/>
          </p:nvSpPr>
          <p:spPr>
            <a:xfrm>
              <a:off x="6866651" y="4537009"/>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N</a:t>
              </a:r>
            </a:p>
          </p:txBody>
        </p:sp>
        <p:grpSp>
          <p:nvGrpSpPr>
            <p:cNvPr id="42" name="그룹 41"/>
            <p:cNvGrpSpPr/>
            <p:nvPr/>
          </p:nvGrpSpPr>
          <p:grpSpPr>
            <a:xfrm>
              <a:off x="6565963" y="4595213"/>
              <a:ext cx="183768" cy="45719"/>
              <a:chOff x="4233799" y="4074025"/>
              <a:chExt cx="375072" cy="75196"/>
            </a:xfrm>
          </p:grpSpPr>
          <p:sp>
            <p:nvSpPr>
              <p:cNvPr id="50" name="타원 49"/>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51" name="타원 50"/>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52" name="타원 51"/>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sp>
          <p:nvSpPr>
            <p:cNvPr id="43" name="모서리가 둥근 직사각형 42"/>
            <p:cNvSpPr/>
            <p:nvPr/>
          </p:nvSpPr>
          <p:spPr>
            <a:xfrm>
              <a:off x="5731067" y="4206696"/>
              <a:ext cx="1412683" cy="228780"/>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Guest OS</a:t>
              </a:r>
              <a:r>
                <a:rPr lang="en-US" altLang="ko-KR" sz="1100" b="1" baseline="-25000" dirty="0">
                  <a:latin typeface="Century Gothic" panose="020B0502020202020204" pitchFamily="34" charset="0"/>
                </a:rPr>
                <a:t>N</a:t>
              </a:r>
              <a:endParaRPr lang="ko-KR" altLang="en-US" sz="1100" b="1" baseline="-25000" dirty="0" smtClean="0">
                <a:latin typeface="Century Gothic" panose="020B0502020202020204" pitchFamily="34" charset="0"/>
              </a:endParaRPr>
            </a:p>
          </p:txBody>
        </p:sp>
        <p:sp>
          <p:nvSpPr>
            <p:cNvPr id="44" name="모서리가 둥근 직사각형 43"/>
            <p:cNvSpPr/>
            <p:nvPr/>
          </p:nvSpPr>
          <p:spPr>
            <a:xfrm>
              <a:off x="6761111" y="3952724"/>
              <a:ext cx="38263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err="1" smtClean="0">
                  <a:latin typeface="Century Gothic" panose="020B0502020202020204" pitchFamily="34" charset="0"/>
                </a:rPr>
                <a:t>App</a:t>
              </a:r>
              <a:r>
                <a:rPr lang="en-US" altLang="ko-KR" sz="1100" b="1" baseline="-25000" dirty="0" err="1" smtClean="0">
                  <a:latin typeface="Century Gothic" panose="020B0502020202020204" pitchFamily="34" charset="0"/>
                </a:rPr>
                <a:t>N</a:t>
              </a:r>
              <a:endParaRPr lang="ko-KR" altLang="en-US" sz="1100" b="1" baseline="-25000" dirty="0" smtClean="0">
                <a:latin typeface="Century Gothic" panose="020B0502020202020204" pitchFamily="34" charset="0"/>
              </a:endParaRPr>
            </a:p>
          </p:txBody>
        </p:sp>
        <p:sp>
          <p:nvSpPr>
            <p:cNvPr id="45" name="모서리가 둥근 직사각형 44"/>
            <p:cNvSpPr/>
            <p:nvPr/>
          </p:nvSpPr>
          <p:spPr>
            <a:xfrm>
              <a:off x="6146745" y="3951303"/>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a:latin typeface="Century Gothic" panose="020B0502020202020204" pitchFamily="34" charset="0"/>
                </a:rPr>
                <a:t>1</a:t>
              </a:r>
              <a:endParaRPr lang="ko-KR" altLang="en-US" sz="1100" b="1" baseline="-25000" dirty="0" smtClean="0">
                <a:latin typeface="Century Gothic" panose="020B0502020202020204" pitchFamily="34" charset="0"/>
              </a:endParaRPr>
            </a:p>
          </p:txBody>
        </p:sp>
        <p:grpSp>
          <p:nvGrpSpPr>
            <p:cNvPr id="46" name="그룹 45"/>
            <p:cNvGrpSpPr/>
            <p:nvPr/>
          </p:nvGrpSpPr>
          <p:grpSpPr>
            <a:xfrm>
              <a:off x="6548074" y="4024625"/>
              <a:ext cx="183768" cy="45719"/>
              <a:chOff x="4233799" y="4074025"/>
              <a:chExt cx="375072" cy="75196"/>
            </a:xfrm>
          </p:grpSpPr>
          <p:sp>
            <p:nvSpPr>
              <p:cNvPr id="47" name="타원 46"/>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48" name="타원 47"/>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49" name="타원 48"/>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grpSp>
      <p:sp>
        <p:nvSpPr>
          <p:cNvPr id="59" name="AutoShape 98"/>
          <p:cNvSpPr>
            <a:spLocks noChangeArrowheads="1"/>
          </p:cNvSpPr>
          <p:nvPr/>
        </p:nvSpPr>
        <p:spPr bwMode="auto">
          <a:xfrm>
            <a:off x="455249" y="4845470"/>
            <a:ext cx="3651254" cy="982798"/>
          </a:xfrm>
          <a:prstGeom prst="can">
            <a:avLst>
              <a:gd name="adj" fmla="val 12067"/>
            </a:avLst>
          </a:prstGeom>
          <a:gradFill rotWithShape="0">
            <a:gsLst>
              <a:gs pos="0">
                <a:srgbClr val="2F7647"/>
              </a:gs>
              <a:gs pos="50000">
                <a:srgbClr val="66FF99"/>
              </a:gs>
              <a:gs pos="100000">
                <a:srgbClr val="2F7647"/>
              </a:gs>
            </a:gsLst>
            <a:lin ang="0" scaled="1"/>
          </a:gradFill>
          <a:ln w="6350">
            <a:solidFill>
              <a:srgbClr val="4D4D4D"/>
            </a:solidFill>
            <a:round/>
            <a:headEnd/>
            <a:tailEnd/>
          </a:ln>
          <a:effectLst>
            <a:outerShdw blurRad="50800" dist="38100" dir="2700000" algn="tl" rotWithShape="0">
              <a:prstClr val="black">
                <a:alpha val="40000"/>
              </a:prstClr>
            </a:outerShdw>
          </a:effectLst>
        </p:spPr>
        <p:txBody>
          <a:bodyPr wrap="none" bIns="0" anchor="b">
            <a:noAutofit/>
          </a:bodyPr>
          <a:lstStyle/>
          <a:p>
            <a:pPr algn="ctr"/>
            <a:r>
              <a:rPr lang="en-US" altLang="ko-KR" sz="1100" b="1" dirty="0" smtClean="0">
                <a:latin typeface="Century Gothic" panose="020B0502020202020204" pitchFamily="34" charset="0"/>
              </a:rPr>
              <a:t>Hard Disk</a:t>
            </a:r>
            <a:endParaRPr lang="ko-KR" altLang="en-US" sz="1100" b="1" dirty="0">
              <a:latin typeface="Century Gothic" panose="020B0502020202020204" pitchFamily="34" charset="0"/>
            </a:endParaRPr>
          </a:p>
        </p:txBody>
      </p:sp>
      <p:sp>
        <p:nvSpPr>
          <p:cNvPr id="60" name="AutoShape 55"/>
          <p:cNvSpPr>
            <a:spLocks noChangeArrowheads="1"/>
          </p:cNvSpPr>
          <p:nvPr/>
        </p:nvSpPr>
        <p:spPr bwMode="auto">
          <a:xfrm rot="10800000" flipV="1">
            <a:off x="1069960" y="5064905"/>
            <a:ext cx="552493"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OS File</a:t>
            </a:r>
            <a:endParaRPr lang="en-US" altLang="ko-KR" sz="1100" b="1" dirty="0">
              <a:latin typeface="+mn-ea"/>
              <a:ea typeface="+mn-ea"/>
            </a:endParaRPr>
          </a:p>
        </p:txBody>
      </p:sp>
      <p:sp>
        <p:nvSpPr>
          <p:cNvPr id="61" name="AutoShape 55"/>
          <p:cNvSpPr>
            <a:spLocks noChangeArrowheads="1"/>
          </p:cNvSpPr>
          <p:nvPr/>
        </p:nvSpPr>
        <p:spPr bwMode="auto">
          <a:xfrm rot="10800000" flipV="1">
            <a:off x="3362545" y="5064905"/>
            <a:ext cx="552493"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HD File</a:t>
            </a:r>
            <a:endParaRPr lang="en-US" altLang="ko-KR" sz="1100" b="1" dirty="0">
              <a:latin typeface="+mn-ea"/>
              <a:ea typeface="+mn-ea"/>
            </a:endParaRPr>
          </a:p>
        </p:txBody>
      </p:sp>
      <p:sp>
        <p:nvSpPr>
          <p:cNvPr id="62" name="AutoShape 55"/>
          <p:cNvSpPr>
            <a:spLocks noChangeArrowheads="1"/>
          </p:cNvSpPr>
          <p:nvPr/>
        </p:nvSpPr>
        <p:spPr bwMode="auto">
          <a:xfrm rot="10800000" flipV="1">
            <a:off x="1726041" y="5062249"/>
            <a:ext cx="714725"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App File</a:t>
            </a:r>
            <a:endParaRPr lang="en-US" altLang="ko-KR" sz="1100" b="1" dirty="0">
              <a:latin typeface="+mn-ea"/>
              <a:ea typeface="+mn-ea"/>
            </a:endParaRPr>
          </a:p>
        </p:txBody>
      </p:sp>
      <p:sp>
        <p:nvSpPr>
          <p:cNvPr id="64" name="AutoShape 55"/>
          <p:cNvSpPr>
            <a:spLocks noChangeArrowheads="1"/>
          </p:cNvSpPr>
          <p:nvPr/>
        </p:nvSpPr>
        <p:spPr bwMode="auto">
          <a:xfrm rot="10800000" flipV="1">
            <a:off x="2544293" y="5062249"/>
            <a:ext cx="714725"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Mem File</a:t>
            </a:r>
            <a:endParaRPr lang="en-US" altLang="ko-KR" sz="1100" b="1" dirty="0">
              <a:latin typeface="+mn-ea"/>
              <a:ea typeface="+mn-ea"/>
            </a:endParaRPr>
          </a:p>
        </p:txBody>
      </p:sp>
      <p:sp>
        <p:nvSpPr>
          <p:cNvPr id="70" name="모서리가 둥근 직사각형 69"/>
          <p:cNvSpPr/>
          <p:nvPr/>
        </p:nvSpPr>
        <p:spPr>
          <a:xfrm>
            <a:off x="551322" y="5026731"/>
            <a:ext cx="3493176" cy="263481"/>
          </a:xfrm>
          <a:prstGeom prst="roundRect">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100" dirty="0" smtClean="0"/>
          </a:p>
        </p:txBody>
      </p:sp>
      <p:sp>
        <p:nvSpPr>
          <p:cNvPr id="71" name="TextBox 70"/>
          <p:cNvSpPr txBox="1"/>
          <p:nvPr/>
        </p:nvSpPr>
        <p:spPr>
          <a:xfrm>
            <a:off x="637316" y="5080819"/>
            <a:ext cx="265581" cy="157233"/>
          </a:xfrm>
          <a:prstGeom prst="rect">
            <a:avLst/>
          </a:prstGeom>
          <a:noFill/>
          <a:ln>
            <a:noFill/>
          </a:ln>
        </p:spPr>
        <p:txBody>
          <a:bodyPr wrap="none" lIns="18000" tIns="10800" rIns="18000" bIns="10800" rtlCol="0" anchor="ctr">
            <a:spAutoFit/>
          </a:bodyPr>
          <a:lstStyle/>
          <a:p>
            <a:pPr>
              <a:lnSpc>
                <a:spcPct val="80000"/>
              </a:lnSpc>
              <a:spcBef>
                <a:spcPts val="0"/>
              </a:spcBef>
              <a:buNone/>
            </a:pPr>
            <a:r>
              <a:rPr lang="en-US" altLang="ko-KR" sz="1100" b="1" dirty="0" smtClean="0">
                <a:solidFill>
                  <a:schemeClr val="bg1"/>
                </a:solidFill>
                <a:latin typeface="+mn-ea"/>
                <a:ea typeface="+mn-ea"/>
              </a:rPr>
              <a:t>VS</a:t>
            </a:r>
            <a:r>
              <a:rPr lang="en-US" altLang="ko-KR" sz="1100" b="1" baseline="-25000" dirty="0" smtClean="0">
                <a:solidFill>
                  <a:schemeClr val="bg1"/>
                </a:solidFill>
                <a:latin typeface="+mn-ea"/>
                <a:ea typeface="+mn-ea"/>
              </a:rPr>
              <a:t>0</a:t>
            </a:r>
            <a:endParaRPr lang="ko-KR" altLang="en-US" sz="1100" b="1" baseline="-25000" dirty="0" smtClean="0">
              <a:solidFill>
                <a:schemeClr val="bg1"/>
              </a:solidFill>
              <a:latin typeface="+mn-ea"/>
              <a:ea typeface="+mn-ea"/>
            </a:endParaRPr>
          </a:p>
        </p:txBody>
      </p:sp>
      <p:sp>
        <p:nvSpPr>
          <p:cNvPr id="72" name="AutoShape 55"/>
          <p:cNvSpPr>
            <a:spLocks noChangeArrowheads="1"/>
          </p:cNvSpPr>
          <p:nvPr/>
        </p:nvSpPr>
        <p:spPr bwMode="auto">
          <a:xfrm rot="10800000" flipV="1">
            <a:off x="1069956" y="5381742"/>
            <a:ext cx="552493"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OS File</a:t>
            </a:r>
            <a:endParaRPr lang="en-US" altLang="ko-KR" sz="1100" b="1" dirty="0">
              <a:latin typeface="+mn-ea"/>
              <a:ea typeface="+mn-ea"/>
            </a:endParaRPr>
          </a:p>
        </p:txBody>
      </p:sp>
      <p:sp>
        <p:nvSpPr>
          <p:cNvPr id="73" name="AutoShape 55"/>
          <p:cNvSpPr>
            <a:spLocks noChangeArrowheads="1"/>
          </p:cNvSpPr>
          <p:nvPr/>
        </p:nvSpPr>
        <p:spPr bwMode="auto">
          <a:xfrm rot="10800000" flipV="1">
            <a:off x="3362541" y="5381742"/>
            <a:ext cx="552493"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HD File</a:t>
            </a:r>
            <a:endParaRPr lang="en-US" altLang="ko-KR" sz="1100" b="1" dirty="0">
              <a:latin typeface="+mn-ea"/>
              <a:ea typeface="+mn-ea"/>
            </a:endParaRPr>
          </a:p>
        </p:txBody>
      </p:sp>
      <p:sp>
        <p:nvSpPr>
          <p:cNvPr id="74" name="AutoShape 55"/>
          <p:cNvSpPr>
            <a:spLocks noChangeArrowheads="1"/>
          </p:cNvSpPr>
          <p:nvPr/>
        </p:nvSpPr>
        <p:spPr bwMode="auto">
          <a:xfrm rot="10800000" flipV="1">
            <a:off x="1726037" y="5379086"/>
            <a:ext cx="714725"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App File</a:t>
            </a:r>
            <a:endParaRPr lang="en-US" altLang="ko-KR" sz="1100" b="1" dirty="0">
              <a:latin typeface="+mn-ea"/>
              <a:ea typeface="+mn-ea"/>
            </a:endParaRPr>
          </a:p>
        </p:txBody>
      </p:sp>
      <p:sp>
        <p:nvSpPr>
          <p:cNvPr id="75" name="AutoShape 55"/>
          <p:cNvSpPr>
            <a:spLocks noChangeArrowheads="1"/>
          </p:cNvSpPr>
          <p:nvPr/>
        </p:nvSpPr>
        <p:spPr bwMode="auto">
          <a:xfrm rot="10800000" flipV="1">
            <a:off x="2544289" y="5379086"/>
            <a:ext cx="714725"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Mem File</a:t>
            </a:r>
            <a:endParaRPr lang="en-US" altLang="ko-KR" sz="1100" b="1" dirty="0">
              <a:latin typeface="+mn-ea"/>
              <a:ea typeface="+mn-ea"/>
            </a:endParaRPr>
          </a:p>
        </p:txBody>
      </p:sp>
      <p:sp>
        <p:nvSpPr>
          <p:cNvPr id="76" name="모서리가 둥근 직사각형 75"/>
          <p:cNvSpPr/>
          <p:nvPr/>
        </p:nvSpPr>
        <p:spPr>
          <a:xfrm>
            <a:off x="551318" y="5343568"/>
            <a:ext cx="3493176" cy="263481"/>
          </a:xfrm>
          <a:prstGeom prst="roundRect">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100" dirty="0" smtClean="0"/>
          </a:p>
        </p:txBody>
      </p:sp>
      <p:sp>
        <p:nvSpPr>
          <p:cNvPr id="77" name="TextBox 76"/>
          <p:cNvSpPr txBox="1"/>
          <p:nvPr/>
        </p:nvSpPr>
        <p:spPr>
          <a:xfrm>
            <a:off x="637312" y="5397656"/>
            <a:ext cx="286420" cy="157233"/>
          </a:xfrm>
          <a:prstGeom prst="rect">
            <a:avLst/>
          </a:prstGeom>
          <a:noFill/>
          <a:ln>
            <a:noFill/>
          </a:ln>
        </p:spPr>
        <p:txBody>
          <a:bodyPr wrap="none" lIns="18000" tIns="10800" rIns="18000" bIns="10800" rtlCol="0" anchor="ctr">
            <a:spAutoFit/>
          </a:bodyPr>
          <a:lstStyle/>
          <a:p>
            <a:pPr>
              <a:lnSpc>
                <a:spcPct val="80000"/>
              </a:lnSpc>
              <a:spcBef>
                <a:spcPts val="0"/>
              </a:spcBef>
              <a:buNone/>
            </a:pPr>
            <a:r>
              <a:rPr lang="en-US" altLang="ko-KR" sz="1100" b="1" dirty="0" smtClean="0">
                <a:solidFill>
                  <a:schemeClr val="bg1"/>
                </a:solidFill>
                <a:latin typeface="+mn-ea"/>
                <a:ea typeface="+mn-ea"/>
              </a:rPr>
              <a:t>VS</a:t>
            </a:r>
            <a:r>
              <a:rPr lang="en-US" altLang="ko-KR" sz="1100" b="1" baseline="-25000" dirty="0">
                <a:solidFill>
                  <a:schemeClr val="bg1"/>
                </a:solidFill>
                <a:latin typeface="+mn-ea"/>
                <a:ea typeface="+mn-ea"/>
              </a:rPr>
              <a:t>N</a:t>
            </a:r>
            <a:endParaRPr lang="ko-KR" altLang="en-US" sz="1100" b="1" baseline="-25000" dirty="0" smtClean="0">
              <a:solidFill>
                <a:schemeClr val="bg1"/>
              </a:solidFill>
              <a:latin typeface="+mn-ea"/>
              <a:ea typeface="+mn-ea"/>
            </a:endParaRPr>
          </a:p>
        </p:txBody>
      </p:sp>
      <p:sp>
        <p:nvSpPr>
          <p:cNvPr id="78" name="모서리가 둥근 직사각형 77"/>
          <p:cNvSpPr/>
          <p:nvPr/>
        </p:nvSpPr>
        <p:spPr>
          <a:xfrm>
            <a:off x="5624387" y="3119060"/>
            <a:ext cx="3950415" cy="2947798"/>
          </a:xfrm>
          <a:prstGeom prst="roundRect">
            <a:avLst>
              <a:gd name="adj" fmla="val 3095"/>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Physical Server</a:t>
            </a:r>
            <a:r>
              <a:rPr lang="en-US" altLang="ko-KR" sz="1200" b="1" baseline="-25000" dirty="0">
                <a:latin typeface="Century Gothic" panose="020B0502020202020204" pitchFamily="34" charset="0"/>
              </a:rPr>
              <a:t>1</a:t>
            </a:r>
            <a:endParaRPr lang="ko-KR" altLang="en-US" sz="1200" b="1" baseline="-25000" dirty="0" smtClean="0">
              <a:latin typeface="Century Gothic" panose="020B0502020202020204" pitchFamily="34" charset="0"/>
            </a:endParaRPr>
          </a:p>
        </p:txBody>
      </p:sp>
      <p:sp>
        <p:nvSpPr>
          <p:cNvPr id="79" name="모서리가 둥근 직사각형 78"/>
          <p:cNvSpPr/>
          <p:nvPr/>
        </p:nvSpPr>
        <p:spPr>
          <a:xfrm>
            <a:off x="5779623" y="4327976"/>
            <a:ext cx="3647922" cy="213488"/>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a:latin typeface="Century Gothic" panose="020B0502020202020204" pitchFamily="34" charset="0"/>
              </a:rPr>
              <a:t>Virtualization Software (</a:t>
            </a:r>
            <a:r>
              <a:rPr lang="en-US" altLang="ko-KR" sz="1100" b="1" dirty="0" smtClean="0">
                <a:latin typeface="Century Gothic" panose="020B0502020202020204" pitchFamily="34" charset="0"/>
              </a:rPr>
              <a:t>Middleware)</a:t>
            </a:r>
            <a:endParaRPr lang="ko-KR" altLang="en-US" sz="1100" b="1" dirty="0" smtClean="0">
              <a:latin typeface="Century Gothic" panose="020B0502020202020204" pitchFamily="34" charset="0"/>
            </a:endParaRPr>
          </a:p>
        </p:txBody>
      </p:sp>
      <p:grpSp>
        <p:nvGrpSpPr>
          <p:cNvPr id="80" name="그룹 79"/>
          <p:cNvGrpSpPr/>
          <p:nvPr/>
        </p:nvGrpSpPr>
        <p:grpSpPr>
          <a:xfrm>
            <a:off x="7415534" y="3745888"/>
            <a:ext cx="375072" cy="75196"/>
            <a:chOff x="4233799" y="4074025"/>
            <a:chExt cx="375072" cy="75196"/>
          </a:xfrm>
        </p:grpSpPr>
        <p:sp>
          <p:nvSpPr>
            <p:cNvPr id="81" name="타원 80"/>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82" name="타원 81"/>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83" name="타원 82"/>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grpSp>
        <p:nvGrpSpPr>
          <p:cNvPr id="84" name="그룹 83"/>
          <p:cNvGrpSpPr/>
          <p:nvPr/>
        </p:nvGrpSpPr>
        <p:grpSpPr>
          <a:xfrm>
            <a:off x="5776291" y="3216431"/>
            <a:ext cx="1570761" cy="1053011"/>
            <a:chOff x="5661889" y="3855539"/>
            <a:chExt cx="1570761" cy="1053011"/>
          </a:xfrm>
        </p:grpSpPr>
        <p:sp>
          <p:nvSpPr>
            <p:cNvPr id="85" name="모서리가 둥근 직사각형 84"/>
            <p:cNvSpPr/>
            <p:nvPr/>
          </p:nvSpPr>
          <p:spPr>
            <a:xfrm>
              <a:off x="5661889" y="3855539"/>
              <a:ext cx="1570761" cy="1053011"/>
            </a:xfrm>
            <a:prstGeom prst="roundRect">
              <a:avLst>
                <a:gd name="adj" fmla="val 3095"/>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Virtual Server</a:t>
              </a:r>
              <a:r>
                <a:rPr lang="en-US" altLang="ko-KR" sz="1200" b="1" baseline="-25000" dirty="0" smtClean="0">
                  <a:latin typeface="Century Gothic" panose="020B0502020202020204" pitchFamily="34" charset="0"/>
                </a:rPr>
                <a:t>0</a:t>
              </a:r>
              <a:endParaRPr lang="ko-KR" altLang="en-US" sz="1200" b="1" dirty="0" smtClean="0">
                <a:latin typeface="Century Gothic" panose="020B0502020202020204" pitchFamily="34" charset="0"/>
              </a:endParaRPr>
            </a:p>
          </p:txBody>
        </p:sp>
        <p:sp>
          <p:nvSpPr>
            <p:cNvPr id="86" name="모서리가 둥근 직사각형 85"/>
            <p:cNvSpPr/>
            <p:nvPr/>
          </p:nvSpPr>
          <p:spPr>
            <a:xfrm>
              <a:off x="5731067" y="3952725"/>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smtClean="0">
                  <a:latin typeface="Century Gothic" panose="020B0502020202020204" pitchFamily="34" charset="0"/>
                </a:rPr>
                <a:t>0</a:t>
              </a:r>
              <a:endParaRPr lang="ko-KR" altLang="en-US" sz="1100" b="1" baseline="-25000" dirty="0" smtClean="0">
                <a:latin typeface="Century Gothic" panose="020B0502020202020204" pitchFamily="34" charset="0"/>
              </a:endParaRPr>
            </a:p>
          </p:txBody>
        </p:sp>
        <p:sp>
          <p:nvSpPr>
            <p:cNvPr id="87" name="모서리가 둥근 직사각형 86"/>
            <p:cNvSpPr/>
            <p:nvPr/>
          </p:nvSpPr>
          <p:spPr>
            <a:xfrm>
              <a:off x="5731067"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0</a:t>
              </a:r>
            </a:p>
          </p:txBody>
        </p:sp>
        <p:sp>
          <p:nvSpPr>
            <p:cNvPr id="88" name="모서리가 둥근 직사각형 87"/>
            <p:cNvSpPr/>
            <p:nvPr/>
          </p:nvSpPr>
          <p:spPr>
            <a:xfrm>
              <a:off x="6082941"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1</a:t>
              </a:r>
            </a:p>
          </p:txBody>
        </p:sp>
        <p:sp>
          <p:nvSpPr>
            <p:cNvPr id="89" name="모서리가 둥근 직사각형 88"/>
            <p:cNvSpPr/>
            <p:nvPr/>
          </p:nvSpPr>
          <p:spPr>
            <a:xfrm>
              <a:off x="6866651" y="4537009"/>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N</a:t>
              </a:r>
            </a:p>
          </p:txBody>
        </p:sp>
        <p:grpSp>
          <p:nvGrpSpPr>
            <p:cNvPr id="90" name="그룹 89"/>
            <p:cNvGrpSpPr/>
            <p:nvPr/>
          </p:nvGrpSpPr>
          <p:grpSpPr>
            <a:xfrm>
              <a:off x="6565963" y="4595213"/>
              <a:ext cx="183768" cy="45719"/>
              <a:chOff x="4233799" y="4074025"/>
              <a:chExt cx="375072" cy="75196"/>
            </a:xfrm>
          </p:grpSpPr>
          <p:sp>
            <p:nvSpPr>
              <p:cNvPr id="98" name="타원 97"/>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99" name="타원 98"/>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100" name="타원 99"/>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sp>
          <p:nvSpPr>
            <p:cNvPr id="91" name="모서리가 둥근 직사각형 90"/>
            <p:cNvSpPr/>
            <p:nvPr/>
          </p:nvSpPr>
          <p:spPr>
            <a:xfrm>
              <a:off x="5731067" y="4206696"/>
              <a:ext cx="1412683" cy="228780"/>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Guest OS</a:t>
              </a:r>
              <a:r>
                <a:rPr lang="en-US" altLang="ko-KR" sz="1100" b="1" baseline="-25000" dirty="0" smtClean="0">
                  <a:latin typeface="Century Gothic" panose="020B0502020202020204" pitchFamily="34" charset="0"/>
                </a:rPr>
                <a:t>0</a:t>
              </a:r>
              <a:endParaRPr lang="ko-KR" altLang="en-US" sz="1100" b="1" baseline="-25000" dirty="0" smtClean="0">
                <a:latin typeface="Century Gothic" panose="020B0502020202020204" pitchFamily="34" charset="0"/>
              </a:endParaRPr>
            </a:p>
          </p:txBody>
        </p:sp>
        <p:sp>
          <p:nvSpPr>
            <p:cNvPr id="92" name="모서리가 둥근 직사각형 91"/>
            <p:cNvSpPr/>
            <p:nvPr/>
          </p:nvSpPr>
          <p:spPr>
            <a:xfrm>
              <a:off x="6761111" y="3952724"/>
              <a:ext cx="38263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err="1" smtClean="0">
                  <a:latin typeface="Century Gothic" panose="020B0502020202020204" pitchFamily="34" charset="0"/>
                </a:rPr>
                <a:t>App</a:t>
              </a:r>
              <a:r>
                <a:rPr lang="en-US" altLang="ko-KR" sz="1100" b="1" baseline="-25000" dirty="0" err="1" smtClean="0">
                  <a:latin typeface="Century Gothic" panose="020B0502020202020204" pitchFamily="34" charset="0"/>
                </a:rPr>
                <a:t>N</a:t>
              </a:r>
              <a:endParaRPr lang="ko-KR" altLang="en-US" sz="1100" b="1" baseline="-25000" dirty="0" smtClean="0">
                <a:latin typeface="Century Gothic" panose="020B0502020202020204" pitchFamily="34" charset="0"/>
              </a:endParaRPr>
            </a:p>
          </p:txBody>
        </p:sp>
        <p:sp>
          <p:nvSpPr>
            <p:cNvPr id="93" name="모서리가 둥근 직사각형 92"/>
            <p:cNvSpPr/>
            <p:nvPr/>
          </p:nvSpPr>
          <p:spPr>
            <a:xfrm>
              <a:off x="6146745" y="3951303"/>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a:latin typeface="Century Gothic" panose="020B0502020202020204" pitchFamily="34" charset="0"/>
                </a:rPr>
                <a:t>1</a:t>
              </a:r>
              <a:endParaRPr lang="ko-KR" altLang="en-US" sz="1100" b="1" baseline="-25000" dirty="0" smtClean="0">
                <a:latin typeface="Century Gothic" panose="020B0502020202020204" pitchFamily="34" charset="0"/>
              </a:endParaRPr>
            </a:p>
          </p:txBody>
        </p:sp>
        <p:grpSp>
          <p:nvGrpSpPr>
            <p:cNvPr id="94" name="그룹 93"/>
            <p:cNvGrpSpPr/>
            <p:nvPr/>
          </p:nvGrpSpPr>
          <p:grpSpPr>
            <a:xfrm>
              <a:off x="6548074" y="4024625"/>
              <a:ext cx="183768" cy="45719"/>
              <a:chOff x="4233799" y="4074025"/>
              <a:chExt cx="375072" cy="75196"/>
            </a:xfrm>
          </p:grpSpPr>
          <p:sp>
            <p:nvSpPr>
              <p:cNvPr id="95" name="타원 94"/>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96" name="타원 95"/>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97" name="타원 96"/>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grpSp>
      <p:grpSp>
        <p:nvGrpSpPr>
          <p:cNvPr id="101" name="그룹 100"/>
          <p:cNvGrpSpPr/>
          <p:nvPr/>
        </p:nvGrpSpPr>
        <p:grpSpPr>
          <a:xfrm>
            <a:off x="7856784" y="3215161"/>
            <a:ext cx="1570761" cy="1053011"/>
            <a:chOff x="5661889" y="3855539"/>
            <a:chExt cx="1570761" cy="1053011"/>
          </a:xfrm>
        </p:grpSpPr>
        <p:sp>
          <p:nvSpPr>
            <p:cNvPr id="102" name="모서리가 둥근 직사각형 101"/>
            <p:cNvSpPr/>
            <p:nvPr/>
          </p:nvSpPr>
          <p:spPr>
            <a:xfrm>
              <a:off x="5661889" y="3855539"/>
              <a:ext cx="1570761" cy="1053011"/>
            </a:xfrm>
            <a:prstGeom prst="roundRect">
              <a:avLst>
                <a:gd name="adj" fmla="val 3095"/>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Virtual </a:t>
              </a:r>
              <a:r>
                <a:rPr lang="en-US" altLang="ko-KR" sz="1200" b="1" dirty="0" err="1" smtClean="0">
                  <a:latin typeface="Century Gothic" panose="020B0502020202020204" pitchFamily="34" charset="0"/>
                </a:rPr>
                <a:t>Server</a:t>
              </a:r>
              <a:r>
                <a:rPr lang="en-US" altLang="ko-KR" sz="1200" b="1" baseline="-25000" dirty="0" err="1" smtClean="0">
                  <a:latin typeface="Century Gothic" panose="020B0502020202020204" pitchFamily="34" charset="0"/>
                </a:rPr>
                <a:t>N</a:t>
              </a:r>
              <a:endParaRPr lang="ko-KR" altLang="en-US" sz="1200" b="1" dirty="0" smtClean="0">
                <a:latin typeface="Century Gothic" panose="020B0502020202020204" pitchFamily="34" charset="0"/>
              </a:endParaRPr>
            </a:p>
          </p:txBody>
        </p:sp>
        <p:sp>
          <p:nvSpPr>
            <p:cNvPr id="103" name="모서리가 둥근 직사각형 102"/>
            <p:cNvSpPr/>
            <p:nvPr/>
          </p:nvSpPr>
          <p:spPr>
            <a:xfrm>
              <a:off x="5731067" y="3952725"/>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smtClean="0">
                  <a:latin typeface="Century Gothic" panose="020B0502020202020204" pitchFamily="34" charset="0"/>
                </a:rPr>
                <a:t>0</a:t>
              </a:r>
              <a:endParaRPr lang="ko-KR" altLang="en-US" sz="1100" b="1" baseline="-25000" dirty="0" smtClean="0">
                <a:latin typeface="Century Gothic" panose="020B0502020202020204" pitchFamily="34" charset="0"/>
              </a:endParaRPr>
            </a:p>
          </p:txBody>
        </p:sp>
        <p:sp>
          <p:nvSpPr>
            <p:cNvPr id="104" name="모서리가 둥근 직사각형 103"/>
            <p:cNvSpPr/>
            <p:nvPr/>
          </p:nvSpPr>
          <p:spPr>
            <a:xfrm>
              <a:off x="5731067"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0</a:t>
              </a:r>
            </a:p>
          </p:txBody>
        </p:sp>
        <p:sp>
          <p:nvSpPr>
            <p:cNvPr id="105" name="모서리가 둥근 직사각형 104"/>
            <p:cNvSpPr/>
            <p:nvPr/>
          </p:nvSpPr>
          <p:spPr>
            <a:xfrm>
              <a:off x="6082941"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1</a:t>
              </a:r>
            </a:p>
          </p:txBody>
        </p:sp>
        <p:sp>
          <p:nvSpPr>
            <p:cNvPr id="106" name="모서리가 둥근 직사각형 105"/>
            <p:cNvSpPr/>
            <p:nvPr/>
          </p:nvSpPr>
          <p:spPr>
            <a:xfrm>
              <a:off x="6866651" y="4537009"/>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N</a:t>
              </a:r>
            </a:p>
          </p:txBody>
        </p:sp>
        <p:grpSp>
          <p:nvGrpSpPr>
            <p:cNvPr id="107" name="그룹 106"/>
            <p:cNvGrpSpPr/>
            <p:nvPr/>
          </p:nvGrpSpPr>
          <p:grpSpPr>
            <a:xfrm>
              <a:off x="6565963" y="4595213"/>
              <a:ext cx="183768" cy="45719"/>
              <a:chOff x="4233799" y="4074025"/>
              <a:chExt cx="375072" cy="75196"/>
            </a:xfrm>
          </p:grpSpPr>
          <p:sp>
            <p:nvSpPr>
              <p:cNvPr id="115" name="타원 114"/>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116" name="타원 115"/>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117" name="타원 116"/>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sp>
          <p:nvSpPr>
            <p:cNvPr id="108" name="모서리가 둥근 직사각형 107"/>
            <p:cNvSpPr/>
            <p:nvPr/>
          </p:nvSpPr>
          <p:spPr>
            <a:xfrm>
              <a:off x="5731067" y="4206696"/>
              <a:ext cx="1412683" cy="228780"/>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Guest OS</a:t>
              </a:r>
              <a:r>
                <a:rPr lang="en-US" altLang="ko-KR" sz="1100" b="1" baseline="-25000" dirty="0">
                  <a:latin typeface="Century Gothic" panose="020B0502020202020204" pitchFamily="34" charset="0"/>
                </a:rPr>
                <a:t>N</a:t>
              </a:r>
              <a:endParaRPr lang="ko-KR" altLang="en-US" sz="1100" b="1" baseline="-25000" dirty="0" smtClean="0">
                <a:latin typeface="Century Gothic" panose="020B0502020202020204" pitchFamily="34" charset="0"/>
              </a:endParaRPr>
            </a:p>
          </p:txBody>
        </p:sp>
        <p:sp>
          <p:nvSpPr>
            <p:cNvPr id="109" name="모서리가 둥근 직사각형 108"/>
            <p:cNvSpPr/>
            <p:nvPr/>
          </p:nvSpPr>
          <p:spPr>
            <a:xfrm>
              <a:off x="6761111" y="3952724"/>
              <a:ext cx="38263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err="1" smtClean="0">
                  <a:latin typeface="Century Gothic" panose="020B0502020202020204" pitchFamily="34" charset="0"/>
                </a:rPr>
                <a:t>App</a:t>
              </a:r>
              <a:r>
                <a:rPr lang="en-US" altLang="ko-KR" sz="1100" b="1" baseline="-25000" dirty="0" err="1" smtClean="0">
                  <a:latin typeface="Century Gothic" panose="020B0502020202020204" pitchFamily="34" charset="0"/>
                </a:rPr>
                <a:t>N</a:t>
              </a:r>
              <a:endParaRPr lang="ko-KR" altLang="en-US" sz="1100" b="1" baseline="-25000" dirty="0" smtClean="0">
                <a:latin typeface="Century Gothic" panose="020B0502020202020204" pitchFamily="34" charset="0"/>
              </a:endParaRPr>
            </a:p>
          </p:txBody>
        </p:sp>
        <p:sp>
          <p:nvSpPr>
            <p:cNvPr id="110" name="모서리가 둥근 직사각형 109"/>
            <p:cNvSpPr/>
            <p:nvPr/>
          </p:nvSpPr>
          <p:spPr>
            <a:xfrm>
              <a:off x="6146745" y="3951303"/>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a:latin typeface="Century Gothic" panose="020B0502020202020204" pitchFamily="34" charset="0"/>
                </a:rPr>
                <a:t>1</a:t>
              </a:r>
              <a:endParaRPr lang="ko-KR" altLang="en-US" sz="1100" b="1" baseline="-25000" dirty="0" smtClean="0">
                <a:latin typeface="Century Gothic" panose="020B0502020202020204" pitchFamily="34" charset="0"/>
              </a:endParaRPr>
            </a:p>
          </p:txBody>
        </p:sp>
        <p:grpSp>
          <p:nvGrpSpPr>
            <p:cNvPr id="111" name="그룹 110"/>
            <p:cNvGrpSpPr/>
            <p:nvPr/>
          </p:nvGrpSpPr>
          <p:grpSpPr>
            <a:xfrm>
              <a:off x="6548074" y="4024625"/>
              <a:ext cx="183768" cy="45719"/>
              <a:chOff x="4233799" y="4074025"/>
              <a:chExt cx="375072" cy="75196"/>
            </a:xfrm>
          </p:grpSpPr>
          <p:sp>
            <p:nvSpPr>
              <p:cNvPr id="112" name="타원 111"/>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113" name="타원 112"/>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114" name="타원 113"/>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grpSp>
      <p:sp>
        <p:nvSpPr>
          <p:cNvPr id="118" name="AutoShape 98"/>
          <p:cNvSpPr>
            <a:spLocks noChangeArrowheads="1"/>
          </p:cNvSpPr>
          <p:nvPr/>
        </p:nvSpPr>
        <p:spPr bwMode="auto">
          <a:xfrm>
            <a:off x="5776291" y="4845470"/>
            <a:ext cx="3651254" cy="982798"/>
          </a:xfrm>
          <a:prstGeom prst="can">
            <a:avLst>
              <a:gd name="adj" fmla="val 12067"/>
            </a:avLst>
          </a:prstGeom>
          <a:gradFill rotWithShape="0">
            <a:gsLst>
              <a:gs pos="0">
                <a:srgbClr val="2F7647"/>
              </a:gs>
              <a:gs pos="50000">
                <a:srgbClr val="66FF99"/>
              </a:gs>
              <a:gs pos="100000">
                <a:srgbClr val="2F7647"/>
              </a:gs>
            </a:gsLst>
            <a:lin ang="0" scaled="1"/>
          </a:gradFill>
          <a:ln w="6350">
            <a:solidFill>
              <a:srgbClr val="4D4D4D"/>
            </a:solidFill>
            <a:round/>
            <a:headEnd/>
            <a:tailEnd/>
          </a:ln>
          <a:effectLst>
            <a:outerShdw blurRad="50800" dist="38100" dir="2700000" algn="tl" rotWithShape="0">
              <a:prstClr val="black">
                <a:alpha val="40000"/>
              </a:prstClr>
            </a:outerShdw>
          </a:effectLst>
        </p:spPr>
        <p:txBody>
          <a:bodyPr wrap="none" bIns="0" anchor="b">
            <a:noAutofit/>
          </a:bodyPr>
          <a:lstStyle/>
          <a:p>
            <a:pPr algn="ctr"/>
            <a:r>
              <a:rPr lang="en-US" altLang="ko-KR" sz="1100" b="1" dirty="0" smtClean="0">
                <a:latin typeface="Century Gothic" panose="020B0502020202020204" pitchFamily="34" charset="0"/>
              </a:rPr>
              <a:t>Hard Disk</a:t>
            </a:r>
            <a:endParaRPr lang="ko-KR" altLang="en-US" sz="1100" b="1" dirty="0">
              <a:latin typeface="Century Gothic" panose="020B0502020202020204" pitchFamily="34" charset="0"/>
            </a:endParaRPr>
          </a:p>
        </p:txBody>
      </p:sp>
      <p:sp>
        <p:nvSpPr>
          <p:cNvPr id="119" name="AutoShape 55"/>
          <p:cNvSpPr>
            <a:spLocks noChangeArrowheads="1"/>
          </p:cNvSpPr>
          <p:nvPr/>
        </p:nvSpPr>
        <p:spPr bwMode="auto">
          <a:xfrm rot="10800000" flipV="1">
            <a:off x="6391002" y="5064905"/>
            <a:ext cx="552493"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OS File</a:t>
            </a:r>
            <a:endParaRPr lang="en-US" altLang="ko-KR" sz="1100" b="1" dirty="0">
              <a:latin typeface="+mn-ea"/>
              <a:ea typeface="+mn-ea"/>
            </a:endParaRPr>
          </a:p>
        </p:txBody>
      </p:sp>
      <p:sp>
        <p:nvSpPr>
          <p:cNvPr id="120" name="AutoShape 55"/>
          <p:cNvSpPr>
            <a:spLocks noChangeArrowheads="1"/>
          </p:cNvSpPr>
          <p:nvPr/>
        </p:nvSpPr>
        <p:spPr bwMode="auto">
          <a:xfrm rot="10800000" flipV="1">
            <a:off x="8683587" y="5064905"/>
            <a:ext cx="552493"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HD File</a:t>
            </a:r>
            <a:endParaRPr lang="en-US" altLang="ko-KR" sz="1100" b="1" dirty="0">
              <a:latin typeface="+mn-ea"/>
              <a:ea typeface="+mn-ea"/>
            </a:endParaRPr>
          </a:p>
        </p:txBody>
      </p:sp>
      <p:sp>
        <p:nvSpPr>
          <p:cNvPr id="121" name="AutoShape 55"/>
          <p:cNvSpPr>
            <a:spLocks noChangeArrowheads="1"/>
          </p:cNvSpPr>
          <p:nvPr/>
        </p:nvSpPr>
        <p:spPr bwMode="auto">
          <a:xfrm rot="10800000" flipV="1">
            <a:off x="7047083" y="5062249"/>
            <a:ext cx="714725"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App File</a:t>
            </a:r>
            <a:endParaRPr lang="en-US" altLang="ko-KR" sz="1100" b="1" dirty="0">
              <a:latin typeface="+mn-ea"/>
              <a:ea typeface="+mn-ea"/>
            </a:endParaRPr>
          </a:p>
        </p:txBody>
      </p:sp>
      <p:sp>
        <p:nvSpPr>
          <p:cNvPr id="122" name="AutoShape 55"/>
          <p:cNvSpPr>
            <a:spLocks noChangeArrowheads="1"/>
          </p:cNvSpPr>
          <p:nvPr/>
        </p:nvSpPr>
        <p:spPr bwMode="auto">
          <a:xfrm rot="10800000" flipV="1">
            <a:off x="7865335" y="5062249"/>
            <a:ext cx="714725"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Mem File</a:t>
            </a:r>
            <a:endParaRPr lang="en-US" altLang="ko-KR" sz="1100" b="1" dirty="0">
              <a:latin typeface="+mn-ea"/>
              <a:ea typeface="+mn-ea"/>
            </a:endParaRPr>
          </a:p>
        </p:txBody>
      </p:sp>
      <p:sp>
        <p:nvSpPr>
          <p:cNvPr id="123" name="모서리가 둥근 직사각형 122"/>
          <p:cNvSpPr/>
          <p:nvPr/>
        </p:nvSpPr>
        <p:spPr>
          <a:xfrm>
            <a:off x="5872364" y="5026731"/>
            <a:ext cx="3493176" cy="263481"/>
          </a:xfrm>
          <a:prstGeom prst="roundRect">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100" dirty="0" smtClean="0"/>
          </a:p>
        </p:txBody>
      </p:sp>
      <p:sp>
        <p:nvSpPr>
          <p:cNvPr id="124" name="TextBox 123"/>
          <p:cNvSpPr txBox="1"/>
          <p:nvPr/>
        </p:nvSpPr>
        <p:spPr>
          <a:xfrm>
            <a:off x="5958358" y="5080819"/>
            <a:ext cx="265581" cy="157233"/>
          </a:xfrm>
          <a:prstGeom prst="rect">
            <a:avLst/>
          </a:prstGeom>
          <a:noFill/>
          <a:ln>
            <a:noFill/>
          </a:ln>
        </p:spPr>
        <p:txBody>
          <a:bodyPr wrap="none" lIns="18000" tIns="10800" rIns="18000" bIns="10800" rtlCol="0" anchor="ctr">
            <a:spAutoFit/>
          </a:bodyPr>
          <a:lstStyle/>
          <a:p>
            <a:pPr>
              <a:lnSpc>
                <a:spcPct val="80000"/>
              </a:lnSpc>
              <a:spcBef>
                <a:spcPts val="0"/>
              </a:spcBef>
              <a:buNone/>
            </a:pPr>
            <a:r>
              <a:rPr lang="en-US" altLang="ko-KR" sz="1100" b="1" dirty="0" smtClean="0">
                <a:solidFill>
                  <a:schemeClr val="bg1"/>
                </a:solidFill>
                <a:latin typeface="+mn-ea"/>
                <a:ea typeface="+mn-ea"/>
              </a:rPr>
              <a:t>VS</a:t>
            </a:r>
            <a:r>
              <a:rPr lang="en-US" altLang="ko-KR" sz="1100" b="1" baseline="-25000" dirty="0" smtClean="0">
                <a:solidFill>
                  <a:schemeClr val="bg1"/>
                </a:solidFill>
                <a:latin typeface="+mn-ea"/>
                <a:ea typeface="+mn-ea"/>
              </a:rPr>
              <a:t>0</a:t>
            </a:r>
            <a:endParaRPr lang="ko-KR" altLang="en-US" sz="1100" b="1" baseline="-25000" dirty="0" smtClean="0">
              <a:solidFill>
                <a:schemeClr val="bg1"/>
              </a:solidFill>
              <a:latin typeface="+mn-ea"/>
              <a:ea typeface="+mn-ea"/>
            </a:endParaRPr>
          </a:p>
        </p:txBody>
      </p:sp>
      <p:sp>
        <p:nvSpPr>
          <p:cNvPr id="125" name="AutoShape 55"/>
          <p:cNvSpPr>
            <a:spLocks noChangeArrowheads="1"/>
          </p:cNvSpPr>
          <p:nvPr/>
        </p:nvSpPr>
        <p:spPr bwMode="auto">
          <a:xfrm rot="10800000" flipV="1">
            <a:off x="6390998" y="5381742"/>
            <a:ext cx="552493"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OS File</a:t>
            </a:r>
            <a:endParaRPr lang="en-US" altLang="ko-KR" sz="1100" b="1" dirty="0">
              <a:latin typeface="+mn-ea"/>
              <a:ea typeface="+mn-ea"/>
            </a:endParaRPr>
          </a:p>
        </p:txBody>
      </p:sp>
      <p:sp>
        <p:nvSpPr>
          <p:cNvPr id="126" name="AutoShape 55"/>
          <p:cNvSpPr>
            <a:spLocks noChangeArrowheads="1"/>
          </p:cNvSpPr>
          <p:nvPr/>
        </p:nvSpPr>
        <p:spPr bwMode="auto">
          <a:xfrm rot="10800000" flipV="1">
            <a:off x="8683583" y="5381742"/>
            <a:ext cx="552493"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HD File</a:t>
            </a:r>
            <a:endParaRPr lang="en-US" altLang="ko-KR" sz="1100" b="1" dirty="0">
              <a:latin typeface="+mn-ea"/>
              <a:ea typeface="+mn-ea"/>
            </a:endParaRPr>
          </a:p>
        </p:txBody>
      </p:sp>
      <p:sp>
        <p:nvSpPr>
          <p:cNvPr id="127" name="AutoShape 55"/>
          <p:cNvSpPr>
            <a:spLocks noChangeArrowheads="1"/>
          </p:cNvSpPr>
          <p:nvPr/>
        </p:nvSpPr>
        <p:spPr bwMode="auto">
          <a:xfrm rot="10800000" flipV="1">
            <a:off x="7047079" y="5379086"/>
            <a:ext cx="714725"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App File</a:t>
            </a:r>
            <a:endParaRPr lang="en-US" altLang="ko-KR" sz="1100" b="1" dirty="0">
              <a:latin typeface="+mn-ea"/>
              <a:ea typeface="+mn-ea"/>
            </a:endParaRPr>
          </a:p>
        </p:txBody>
      </p:sp>
      <p:sp>
        <p:nvSpPr>
          <p:cNvPr id="128" name="AutoShape 55"/>
          <p:cNvSpPr>
            <a:spLocks noChangeArrowheads="1"/>
          </p:cNvSpPr>
          <p:nvPr/>
        </p:nvSpPr>
        <p:spPr bwMode="auto">
          <a:xfrm rot="10800000" flipV="1">
            <a:off x="7865331" y="5379086"/>
            <a:ext cx="714725"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Mem File</a:t>
            </a:r>
            <a:endParaRPr lang="en-US" altLang="ko-KR" sz="1100" b="1" dirty="0">
              <a:latin typeface="+mn-ea"/>
              <a:ea typeface="+mn-ea"/>
            </a:endParaRPr>
          </a:p>
        </p:txBody>
      </p:sp>
      <p:sp>
        <p:nvSpPr>
          <p:cNvPr id="129" name="모서리가 둥근 직사각형 128"/>
          <p:cNvSpPr/>
          <p:nvPr/>
        </p:nvSpPr>
        <p:spPr>
          <a:xfrm>
            <a:off x="5872360" y="5343568"/>
            <a:ext cx="3493176" cy="263481"/>
          </a:xfrm>
          <a:prstGeom prst="roundRect">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100" dirty="0" smtClean="0"/>
          </a:p>
        </p:txBody>
      </p:sp>
      <p:sp>
        <p:nvSpPr>
          <p:cNvPr id="130" name="TextBox 129"/>
          <p:cNvSpPr txBox="1"/>
          <p:nvPr/>
        </p:nvSpPr>
        <p:spPr>
          <a:xfrm>
            <a:off x="5958354" y="5397656"/>
            <a:ext cx="286420" cy="157233"/>
          </a:xfrm>
          <a:prstGeom prst="rect">
            <a:avLst/>
          </a:prstGeom>
          <a:noFill/>
          <a:ln>
            <a:noFill/>
          </a:ln>
        </p:spPr>
        <p:txBody>
          <a:bodyPr wrap="none" lIns="18000" tIns="10800" rIns="18000" bIns="10800" rtlCol="0" anchor="ctr">
            <a:spAutoFit/>
          </a:bodyPr>
          <a:lstStyle/>
          <a:p>
            <a:pPr>
              <a:lnSpc>
                <a:spcPct val="80000"/>
              </a:lnSpc>
              <a:spcBef>
                <a:spcPts val="0"/>
              </a:spcBef>
              <a:buNone/>
            </a:pPr>
            <a:r>
              <a:rPr lang="en-US" altLang="ko-KR" sz="1100" b="1" dirty="0" smtClean="0">
                <a:solidFill>
                  <a:schemeClr val="bg1"/>
                </a:solidFill>
                <a:latin typeface="+mn-ea"/>
                <a:ea typeface="+mn-ea"/>
              </a:rPr>
              <a:t>VS</a:t>
            </a:r>
            <a:r>
              <a:rPr lang="en-US" altLang="ko-KR" sz="1100" b="1" baseline="-25000" dirty="0">
                <a:solidFill>
                  <a:schemeClr val="bg1"/>
                </a:solidFill>
                <a:latin typeface="+mn-ea"/>
                <a:ea typeface="+mn-ea"/>
              </a:rPr>
              <a:t>N</a:t>
            </a:r>
            <a:endParaRPr lang="ko-KR" altLang="en-US" sz="1100" b="1" baseline="-25000" dirty="0" smtClean="0">
              <a:solidFill>
                <a:schemeClr val="bg1"/>
              </a:solidFill>
              <a:latin typeface="+mn-ea"/>
              <a:ea typeface="+mn-ea"/>
            </a:endParaRPr>
          </a:p>
        </p:txBody>
      </p:sp>
      <p:sp>
        <p:nvSpPr>
          <p:cNvPr id="131" name="오른쪽 화살표 130"/>
          <p:cNvSpPr/>
          <p:nvPr/>
        </p:nvSpPr>
        <p:spPr>
          <a:xfrm>
            <a:off x="4171232" y="5041033"/>
            <a:ext cx="1571667" cy="591671"/>
          </a:xfrm>
          <a:prstGeom prst="rightArrow">
            <a:avLst>
              <a:gd name="adj1" fmla="val 68182"/>
              <a:gd name="adj2" fmla="val 38552"/>
            </a:avLst>
          </a:prstGeom>
          <a:solidFill>
            <a:schemeClr val="bg1"/>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200" b="1" dirty="0" smtClean="0"/>
              <a:t>Replicate, Backup, Snapshot, etc.</a:t>
            </a:r>
            <a:endParaRPr lang="ko-KR" altLang="en-US" sz="1200" b="1" dirty="0" smtClean="0"/>
          </a:p>
        </p:txBody>
      </p:sp>
      <p:sp>
        <p:nvSpPr>
          <p:cNvPr id="132" name="모서리가 둥근 직사각형 131"/>
          <p:cNvSpPr/>
          <p:nvPr/>
        </p:nvSpPr>
        <p:spPr>
          <a:xfrm>
            <a:off x="456339" y="4594680"/>
            <a:ext cx="3647922" cy="213488"/>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Host Operating System</a:t>
            </a:r>
            <a:endParaRPr lang="ko-KR" altLang="en-US" sz="1100" b="1" dirty="0" smtClean="0">
              <a:latin typeface="Century Gothic" panose="020B0502020202020204" pitchFamily="34" charset="0"/>
            </a:endParaRPr>
          </a:p>
        </p:txBody>
      </p:sp>
      <p:sp>
        <p:nvSpPr>
          <p:cNvPr id="133" name="모서리가 둥근 직사각형 132"/>
          <p:cNvSpPr/>
          <p:nvPr/>
        </p:nvSpPr>
        <p:spPr>
          <a:xfrm>
            <a:off x="5777381" y="4594680"/>
            <a:ext cx="3647922" cy="213488"/>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Host Operating System</a:t>
            </a:r>
            <a:endParaRPr lang="ko-KR" altLang="en-US" sz="1100" b="1" dirty="0" smtClean="0">
              <a:latin typeface="Century Gothic" panose="020B0502020202020204" pitchFamily="34" charset="0"/>
            </a:endParaRPr>
          </a:p>
        </p:txBody>
      </p:sp>
    </p:spTree>
    <p:extLst>
      <p:ext uri="{BB962C8B-B14F-4D97-AF65-F5344CB8AC3E}">
        <p14:creationId xmlns:p14="http://schemas.microsoft.com/office/powerpoint/2010/main" xmlns="" val="40461050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Virtualization Technology – 4/5</a:t>
            </a:r>
            <a:endParaRPr lang="ko-KR" altLang="en-US" dirty="0"/>
          </a:p>
        </p:txBody>
      </p:sp>
      <p:sp>
        <p:nvSpPr>
          <p:cNvPr id="3" name="Text Box 7"/>
          <p:cNvSpPr txBox="1">
            <a:spLocks noChangeArrowheads="1"/>
          </p:cNvSpPr>
          <p:nvPr/>
        </p:nvSpPr>
        <p:spPr bwMode="auto">
          <a:xfrm>
            <a:off x="166700" y="632336"/>
            <a:ext cx="9574199" cy="2662267"/>
          </a:xfrm>
          <a:prstGeom prst="rect">
            <a:avLst/>
          </a:prstGeom>
          <a:noFill/>
          <a:ln w="9525">
            <a:noFill/>
            <a:miter lim="800000"/>
            <a:headEnd/>
            <a:tailEnd/>
          </a:ln>
        </p:spPr>
        <p:txBody>
          <a:bodyPr wrap="square">
            <a:spAutoFit/>
          </a:bodyPr>
          <a:lstStyle/>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IT resource (CPU, Memory, etc.) sharing with host and guest OSs</a:t>
            </a:r>
            <a:endPar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endParaRP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Several additional traverse for each system call</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a:latin typeface="Century Gothic" panose="020B0502020202020204" pitchFamily="34" charset="0"/>
                <a:ea typeface="굴림체" panose="020B0609000101010101" pitchFamily="49" charset="-127"/>
                <a:sym typeface="Wingdings" panose="05000000000000000000" pitchFamily="2" charset="2"/>
              </a:rPr>
              <a:t>Additional license cost for host OS (Windows license or Linux subscription)</a:t>
            </a:r>
            <a:endPar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endParaRPr>
          </a:p>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Hardware-based virtualization (Bare Metal)</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a:latin typeface="Century Gothic" panose="020B0502020202020204" pitchFamily="34" charset="0"/>
                <a:ea typeface="굴림체" panose="020B0609000101010101" pitchFamily="49" charset="-127"/>
                <a:sym typeface="Wingdings" panose="05000000000000000000" pitchFamily="2" charset="2"/>
              </a:rPr>
              <a:t>Install virtualization software </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a:t>
            </a:r>
            <a:r>
              <a:rPr lang="en-US" altLang="ko-KR" sz="1400" b="1" dirty="0">
                <a:latin typeface="Century Gothic" panose="020B0502020202020204" pitchFamily="34" charset="0"/>
                <a:ea typeface="굴림체" panose="020B0609000101010101" pitchFamily="49" charset="-127"/>
                <a:sym typeface="Wingdings" panose="05000000000000000000" pitchFamily="2" charset="2"/>
              </a:rPr>
              <a:t>H</a:t>
            </a: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ypervisor</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 on physical (bare metal) host hardware directly (no host OS)</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Eliminating one layer between host hardware and virtual servers reducing performance overhead</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Optimized and minimized thin software layer that handles hardware management functions to provide virtualization management</a:t>
            </a:r>
            <a:r>
              <a:rPr lang="en-US" altLang="ko-KR" sz="1400" b="1" dirty="0">
                <a:latin typeface="Century Gothic" panose="020B0502020202020204" pitchFamily="34" charset="0"/>
                <a:ea typeface="굴림체" panose="020B0609000101010101" pitchFamily="49" charset="-127"/>
                <a:sym typeface="Wingdings" panose="05000000000000000000" pitchFamily="2" charset="2"/>
              </a:rPr>
              <a:t> </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 a sort of designated system, not a general purpose operating system</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Hardware compatibility issues – should provide OS-level of compatibility (device drivers, software...)</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No need for hypervisor device drivers to be as fully functional as those of general purpose OS</a:t>
            </a:r>
          </a:p>
        </p:txBody>
      </p:sp>
      <p:sp>
        <p:nvSpPr>
          <p:cNvPr id="4" name="모서리가 둥근 직사각형 3"/>
          <p:cNvSpPr/>
          <p:nvPr/>
        </p:nvSpPr>
        <p:spPr>
          <a:xfrm>
            <a:off x="303345" y="3266988"/>
            <a:ext cx="3950415" cy="2947798"/>
          </a:xfrm>
          <a:prstGeom prst="roundRect">
            <a:avLst>
              <a:gd name="adj" fmla="val 3095"/>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Physical Server</a:t>
            </a:r>
            <a:r>
              <a:rPr lang="en-US" altLang="ko-KR" sz="1200" b="1" baseline="-25000" dirty="0" smtClean="0">
                <a:latin typeface="Century Gothic" panose="020B0502020202020204" pitchFamily="34" charset="0"/>
              </a:rPr>
              <a:t>0</a:t>
            </a:r>
            <a:endParaRPr lang="ko-KR" altLang="en-US" sz="1200" b="1" baseline="-25000" dirty="0" smtClean="0">
              <a:latin typeface="Century Gothic" panose="020B0502020202020204" pitchFamily="34" charset="0"/>
            </a:endParaRPr>
          </a:p>
        </p:txBody>
      </p:sp>
      <p:sp>
        <p:nvSpPr>
          <p:cNvPr id="5" name="모서리가 둥근 직사각형 4"/>
          <p:cNvSpPr/>
          <p:nvPr/>
        </p:nvSpPr>
        <p:spPr>
          <a:xfrm>
            <a:off x="458581" y="4496076"/>
            <a:ext cx="3647922" cy="43829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Virtualization Machine Management</a:t>
            </a:r>
          </a:p>
          <a:p>
            <a:pPr algn="ctr">
              <a:lnSpc>
                <a:spcPct val="80000"/>
              </a:lnSpc>
            </a:pPr>
            <a:r>
              <a:rPr lang="en-US" altLang="ko-KR" sz="1100" b="1" dirty="0" smtClean="0">
                <a:latin typeface="Century Gothic" panose="020B0502020202020204" pitchFamily="34" charset="0"/>
              </a:rPr>
              <a:t>(Hypervisor)</a:t>
            </a:r>
            <a:endParaRPr lang="ko-KR" altLang="en-US" sz="1100" b="1" dirty="0" smtClean="0">
              <a:latin typeface="Century Gothic" panose="020B0502020202020204" pitchFamily="34" charset="0"/>
            </a:endParaRPr>
          </a:p>
        </p:txBody>
      </p:sp>
      <p:grpSp>
        <p:nvGrpSpPr>
          <p:cNvPr id="6" name="그룹 5"/>
          <p:cNvGrpSpPr/>
          <p:nvPr/>
        </p:nvGrpSpPr>
        <p:grpSpPr>
          <a:xfrm>
            <a:off x="2094492" y="3893816"/>
            <a:ext cx="375072" cy="75196"/>
            <a:chOff x="4233799" y="4074025"/>
            <a:chExt cx="375072" cy="75196"/>
          </a:xfrm>
        </p:grpSpPr>
        <p:sp>
          <p:nvSpPr>
            <p:cNvPr id="7" name="타원 6"/>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9" name="타원 8"/>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10" name="타원 9"/>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grpSp>
        <p:nvGrpSpPr>
          <p:cNvPr id="11" name="그룹 10"/>
          <p:cNvGrpSpPr/>
          <p:nvPr/>
        </p:nvGrpSpPr>
        <p:grpSpPr>
          <a:xfrm>
            <a:off x="455249" y="3364359"/>
            <a:ext cx="1570761" cy="1053011"/>
            <a:chOff x="5661889" y="3855539"/>
            <a:chExt cx="1570761" cy="1053011"/>
          </a:xfrm>
        </p:grpSpPr>
        <p:sp>
          <p:nvSpPr>
            <p:cNvPr id="12" name="모서리가 둥근 직사각형 11"/>
            <p:cNvSpPr/>
            <p:nvPr/>
          </p:nvSpPr>
          <p:spPr>
            <a:xfrm>
              <a:off x="5661889" y="3855539"/>
              <a:ext cx="1570761" cy="1053011"/>
            </a:xfrm>
            <a:prstGeom prst="roundRect">
              <a:avLst>
                <a:gd name="adj" fmla="val 3095"/>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Virtual Server</a:t>
              </a:r>
              <a:r>
                <a:rPr lang="en-US" altLang="ko-KR" sz="1200" b="1" baseline="-25000" dirty="0" smtClean="0">
                  <a:latin typeface="Century Gothic" panose="020B0502020202020204" pitchFamily="34" charset="0"/>
                </a:rPr>
                <a:t>0</a:t>
              </a:r>
              <a:endParaRPr lang="ko-KR" altLang="en-US" sz="1200" b="1" dirty="0" smtClean="0">
                <a:latin typeface="Century Gothic" panose="020B0502020202020204" pitchFamily="34" charset="0"/>
              </a:endParaRPr>
            </a:p>
          </p:txBody>
        </p:sp>
        <p:sp>
          <p:nvSpPr>
            <p:cNvPr id="13" name="모서리가 둥근 직사각형 12"/>
            <p:cNvSpPr/>
            <p:nvPr/>
          </p:nvSpPr>
          <p:spPr>
            <a:xfrm>
              <a:off x="5731067" y="3952725"/>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smtClean="0">
                  <a:latin typeface="Century Gothic" panose="020B0502020202020204" pitchFamily="34" charset="0"/>
                </a:rPr>
                <a:t>0</a:t>
              </a:r>
              <a:endParaRPr lang="ko-KR" altLang="en-US" sz="1100" b="1" baseline="-25000" dirty="0" smtClean="0">
                <a:latin typeface="Century Gothic" panose="020B0502020202020204" pitchFamily="34" charset="0"/>
              </a:endParaRPr>
            </a:p>
          </p:txBody>
        </p:sp>
        <p:sp>
          <p:nvSpPr>
            <p:cNvPr id="14" name="모서리가 둥근 직사각형 13"/>
            <p:cNvSpPr/>
            <p:nvPr/>
          </p:nvSpPr>
          <p:spPr>
            <a:xfrm>
              <a:off x="5731067"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0</a:t>
              </a:r>
            </a:p>
          </p:txBody>
        </p:sp>
        <p:sp>
          <p:nvSpPr>
            <p:cNvPr id="15" name="모서리가 둥근 직사각형 14"/>
            <p:cNvSpPr/>
            <p:nvPr/>
          </p:nvSpPr>
          <p:spPr>
            <a:xfrm>
              <a:off x="6082941"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1</a:t>
              </a:r>
            </a:p>
          </p:txBody>
        </p:sp>
        <p:sp>
          <p:nvSpPr>
            <p:cNvPr id="16" name="모서리가 둥근 직사각형 15"/>
            <p:cNvSpPr/>
            <p:nvPr/>
          </p:nvSpPr>
          <p:spPr>
            <a:xfrm>
              <a:off x="6866651" y="4537009"/>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N</a:t>
              </a:r>
            </a:p>
          </p:txBody>
        </p:sp>
        <p:grpSp>
          <p:nvGrpSpPr>
            <p:cNvPr id="17" name="그룹 16"/>
            <p:cNvGrpSpPr/>
            <p:nvPr/>
          </p:nvGrpSpPr>
          <p:grpSpPr>
            <a:xfrm>
              <a:off x="6565963" y="4595213"/>
              <a:ext cx="183768" cy="45719"/>
              <a:chOff x="4233799" y="4074025"/>
              <a:chExt cx="375072" cy="75196"/>
            </a:xfrm>
          </p:grpSpPr>
          <p:sp>
            <p:nvSpPr>
              <p:cNvPr id="25" name="타원 24"/>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26" name="타원 25"/>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27" name="타원 26"/>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sp>
          <p:nvSpPr>
            <p:cNvPr id="18" name="모서리가 둥근 직사각형 17"/>
            <p:cNvSpPr/>
            <p:nvPr/>
          </p:nvSpPr>
          <p:spPr>
            <a:xfrm>
              <a:off x="5731067" y="4206696"/>
              <a:ext cx="1412683" cy="228780"/>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Guest OS</a:t>
              </a:r>
              <a:r>
                <a:rPr lang="en-US" altLang="ko-KR" sz="1100" b="1" baseline="-25000" dirty="0" smtClean="0">
                  <a:latin typeface="Century Gothic" panose="020B0502020202020204" pitchFamily="34" charset="0"/>
                </a:rPr>
                <a:t>0</a:t>
              </a:r>
              <a:endParaRPr lang="ko-KR" altLang="en-US" sz="1100" b="1" baseline="-25000" dirty="0" smtClean="0">
                <a:latin typeface="Century Gothic" panose="020B0502020202020204" pitchFamily="34" charset="0"/>
              </a:endParaRPr>
            </a:p>
          </p:txBody>
        </p:sp>
        <p:sp>
          <p:nvSpPr>
            <p:cNvPr id="19" name="모서리가 둥근 직사각형 18"/>
            <p:cNvSpPr/>
            <p:nvPr/>
          </p:nvSpPr>
          <p:spPr>
            <a:xfrm>
              <a:off x="6761111" y="3952724"/>
              <a:ext cx="38263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err="1" smtClean="0">
                  <a:latin typeface="Century Gothic" panose="020B0502020202020204" pitchFamily="34" charset="0"/>
                </a:rPr>
                <a:t>App</a:t>
              </a:r>
              <a:r>
                <a:rPr lang="en-US" altLang="ko-KR" sz="1100" b="1" baseline="-25000" dirty="0" err="1" smtClean="0">
                  <a:latin typeface="Century Gothic" panose="020B0502020202020204" pitchFamily="34" charset="0"/>
                </a:rPr>
                <a:t>N</a:t>
              </a:r>
              <a:endParaRPr lang="ko-KR" altLang="en-US" sz="1100" b="1" baseline="-25000" dirty="0" smtClean="0">
                <a:latin typeface="Century Gothic" panose="020B0502020202020204" pitchFamily="34" charset="0"/>
              </a:endParaRPr>
            </a:p>
          </p:txBody>
        </p:sp>
        <p:sp>
          <p:nvSpPr>
            <p:cNvPr id="20" name="모서리가 둥근 직사각형 19"/>
            <p:cNvSpPr/>
            <p:nvPr/>
          </p:nvSpPr>
          <p:spPr>
            <a:xfrm>
              <a:off x="6146745" y="3951303"/>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a:latin typeface="Century Gothic" panose="020B0502020202020204" pitchFamily="34" charset="0"/>
                </a:rPr>
                <a:t>1</a:t>
              </a:r>
              <a:endParaRPr lang="ko-KR" altLang="en-US" sz="1100" b="1" baseline="-25000" dirty="0" smtClean="0">
                <a:latin typeface="Century Gothic" panose="020B0502020202020204" pitchFamily="34" charset="0"/>
              </a:endParaRPr>
            </a:p>
          </p:txBody>
        </p:sp>
        <p:grpSp>
          <p:nvGrpSpPr>
            <p:cNvPr id="21" name="그룹 20"/>
            <p:cNvGrpSpPr/>
            <p:nvPr/>
          </p:nvGrpSpPr>
          <p:grpSpPr>
            <a:xfrm>
              <a:off x="6548074" y="4024625"/>
              <a:ext cx="183768" cy="45719"/>
              <a:chOff x="4233799" y="4074025"/>
              <a:chExt cx="375072" cy="75196"/>
            </a:xfrm>
          </p:grpSpPr>
          <p:sp>
            <p:nvSpPr>
              <p:cNvPr id="22" name="타원 21"/>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23" name="타원 22"/>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24" name="타원 23"/>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grpSp>
      <p:grpSp>
        <p:nvGrpSpPr>
          <p:cNvPr id="28" name="그룹 27"/>
          <p:cNvGrpSpPr/>
          <p:nvPr/>
        </p:nvGrpSpPr>
        <p:grpSpPr>
          <a:xfrm>
            <a:off x="2535742" y="3363089"/>
            <a:ext cx="1570761" cy="1053011"/>
            <a:chOff x="5661889" y="3855539"/>
            <a:chExt cx="1570761" cy="1053011"/>
          </a:xfrm>
        </p:grpSpPr>
        <p:sp>
          <p:nvSpPr>
            <p:cNvPr id="29" name="모서리가 둥근 직사각형 28"/>
            <p:cNvSpPr/>
            <p:nvPr/>
          </p:nvSpPr>
          <p:spPr>
            <a:xfrm>
              <a:off x="5661889" y="3855539"/>
              <a:ext cx="1570761" cy="1053011"/>
            </a:xfrm>
            <a:prstGeom prst="roundRect">
              <a:avLst>
                <a:gd name="adj" fmla="val 3095"/>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Virtual </a:t>
              </a:r>
              <a:r>
                <a:rPr lang="en-US" altLang="ko-KR" sz="1200" b="1" dirty="0" err="1" smtClean="0">
                  <a:latin typeface="Century Gothic" panose="020B0502020202020204" pitchFamily="34" charset="0"/>
                </a:rPr>
                <a:t>Server</a:t>
              </a:r>
              <a:r>
                <a:rPr lang="en-US" altLang="ko-KR" sz="1200" b="1" baseline="-25000" dirty="0" err="1" smtClean="0">
                  <a:latin typeface="Century Gothic" panose="020B0502020202020204" pitchFamily="34" charset="0"/>
                </a:rPr>
                <a:t>N</a:t>
              </a:r>
              <a:endParaRPr lang="ko-KR" altLang="en-US" sz="1200" b="1" dirty="0" smtClean="0">
                <a:latin typeface="Century Gothic" panose="020B0502020202020204" pitchFamily="34" charset="0"/>
              </a:endParaRPr>
            </a:p>
          </p:txBody>
        </p:sp>
        <p:sp>
          <p:nvSpPr>
            <p:cNvPr id="30" name="모서리가 둥근 직사각형 29"/>
            <p:cNvSpPr/>
            <p:nvPr/>
          </p:nvSpPr>
          <p:spPr>
            <a:xfrm>
              <a:off x="5731067" y="3952725"/>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smtClean="0">
                  <a:latin typeface="Century Gothic" panose="020B0502020202020204" pitchFamily="34" charset="0"/>
                </a:rPr>
                <a:t>0</a:t>
              </a:r>
              <a:endParaRPr lang="ko-KR" altLang="en-US" sz="1100" b="1" baseline="-25000" dirty="0" smtClean="0">
                <a:latin typeface="Century Gothic" panose="020B0502020202020204" pitchFamily="34" charset="0"/>
              </a:endParaRPr>
            </a:p>
          </p:txBody>
        </p:sp>
        <p:sp>
          <p:nvSpPr>
            <p:cNvPr id="31" name="모서리가 둥근 직사각형 30"/>
            <p:cNvSpPr/>
            <p:nvPr/>
          </p:nvSpPr>
          <p:spPr>
            <a:xfrm>
              <a:off x="5731067"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0</a:t>
              </a:r>
            </a:p>
          </p:txBody>
        </p:sp>
        <p:sp>
          <p:nvSpPr>
            <p:cNvPr id="32" name="모서리가 둥근 직사각형 31"/>
            <p:cNvSpPr/>
            <p:nvPr/>
          </p:nvSpPr>
          <p:spPr>
            <a:xfrm>
              <a:off x="6082941"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1</a:t>
              </a:r>
            </a:p>
          </p:txBody>
        </p:sp>
        <p:sp>
          <p:nvSpPr>
            <p:cNvPr id="33" name="모서리가 둥근 직사각형 32"/>
            <p:cNvSpPr/>
            <p:nvPr/>
          </p:nvSpPr>
          <p:spPr>
            <a:xfrm>
              <a:off x="6866651" y="4537009"/>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N</a:t>
              </a:r>
            </a:p>
          </p:txBody>
        </p:sp>
        <p:grpSp>
          <p:nvGrpSpPr>
            <p:cNvPr id="34" name="그룹 33"/>
            <p:cNvGrpSpPr/>
            <p:nvPr/>
          </p:nvGrpSpPr>
          <p:grpSpPr>
            <a:xfrm>
              <a:off x="6565963" y="4595213"/>
              <a:ext cx="183768" cy="45719"/>
              <a:chOff x="4233799" y="4074025"/>
              <a:chExt cx="375072" cy="75196"/>
            </a:xfrm>
          </p:grpSpPr>
          <p:sp>
            <p:nvSpPr>
              <p:cNvPr id="42" name="타원 41"/>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43" name="타원 42"/>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44" name="타원 43"/>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sp>
          <p:nvSpPr>
            <p:cNvPr id="35" name="모서리가 둥근 직사각형 34"/>
            <p:cNvSpPr/>
            <p:nvPr/>
          </p:nvSpPr>
          <p:spPr>
            <a:xfrm>
              <a:off x="5731067" y="4206696"/>
              <a:ext cx="1412683" cy="228780"/>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Guest OS</a:t>
              </a:r>
              <a:r>
                <a:rPr lang="en-US" altLang="ko-KR" sz="1100" b="1" baseline="-25000" dirty="0">
                  <a:latin typeface="Century Gothic" panose="020B0502020202020204" pitchFamily="34" charset="0"/>
                </a:rPr>
                <a:t>N</a:t>
              </a:r>
              <a:endParaRPr lang="ko-KR" altLang="en-US" sz="1100" b="1" baseline="-25000" dirty="0" smtClean="0">
                <a:latin typeface="Century Gothic" panose="020B0502020202020204" pitchFamily="34" charset="0"/>
              </a:endParaRPr>
            </a:p>
          </p:txBody>
        </p:sp>
        <p:sp>
          <p:nvSpPr>
            <p:cNvPr id="36" name="모서리가 둥근 직사각형 35"/>
            <p:cNvSpPr/>
            <p:nvPr/>
          </p:nvSpPr>
          <p:spPr>
            <a:xfrm>
              <a:off x="6761111" y="3952724"/>
              <a:ext cx="38263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err="1" smtClean="0">
                  <a:latin typeface="Century Gothic" panose="020B0502020202020204" pitchFamily="34" charset="0"/>
                </a:rPr>
                <a:t>App</a:t>
              </a:r>
              <a:r>
                <a:rPr lang="en-US" altLang="ko-KR" sz="1100" b="1" baseline="-25000" dirty="0" err="1" smtClean="0">
                  <a:latin typeface="Century Gothic" panose="020B0502020202020204" pitchFamily="34" charset="0"/>
                </a:rPr>
                <a:t>N</a:t>
              </a:r>
              <a:endParaRPr lang="ko-KR" altLang="en-US" sz="1100" b="1" baseline="-25000" dirty="0" smtClean="0">
                <a:latin typeface="Century Gothic" panose="020B0502020202020204" pitchFamily="34" charset="0"/>
              </a:endParaRPr>
            </a:p>
          </p:txBody>
        </p:sp>
        <p:sp>
          <p:nvSpPr>
            <p:cNvPr id="37" name="모서리가 둥근 직사각형 36"/>
            <p:cNvSpPr/>
            <p:nvPr/>
          </p:nvSpPr>
          <p:spPr>
            <a:xfrm>
              <a:off x="6146745" y="3951303"/>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a:latin typeface="Century Gothic" panose="020B0502020202020204" pitchFamily="34" charset="0"/>
                </a:rPr>
                <a:t>1</a:t>
              </a:r>
              <a:endParaRPr lang="ko-KR" altLang="en-US" sz="1100" b="1" baseline="-25000" dirty="0" smtClean="0">
                <a:latin typeface="Century Gothic" panose="020B0502020202020204" pitchFamily="34" charset="0"/>
              </a:endParaRPr>
            </a:p>
          </p:txBody>
        </p:sp>
        <p:grpSp>
          <p:nvGrpSpPr>
            <p:cNvPr id="38" name="그룹 37"/>
            <p:cNvGrpSpPr/>
            <p:nvPr/>
          </p:nvGrpSpPr>
          <p:grpSpPr>
            <a:xfrm>
              <a:off x="6548074" y="4024625"/>
              <a:ext cx="183768" cy="45719"/>
              <a:chOff x="4233799" y="4074025"/>
              <a:chExt cx="375072" cy="75196"/>
            </a:xfrm>
          </p:grpSpPr>
          <p:sp>
            <p:nvSpPr>
              <p:cNvPr id="39" name="타원 38"/>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40" name="타원 39"/>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41" name="타원 40"/>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grpSp>
      <p:sp>
        <p:nvSpPr>
          <p:cNvPr id="45" name="AutoShape 98"/>
          <p:cNvSpPr>
            <a:spLocks noChangeArrowheads="1"/>
          </p:cNvSpPr>
          <p:nvPr/>
        </p:nvSpPr>
        <p:spPr bwMode="auto">
          <a:xfrm>
            <a:off x="455249" y="4993398"/>
            <a:ext cx="3651254" cy="982798"/>
          </a:xfrm>
          <a:prstGeom prst="can">
            <a:avLst>
              <a:gd name="adj" fmla="val 12067"/>
            </a:avLst>
          </a:prstGeom>
          <a:gradFill rotWithShape="0">
            <a:gsLst>
              <a:gs pos="0">
                <a:srgbClr val="2F7647"/>
              </a:gs>
              <a:gs pos="50000">
                <a:srgbClr val="66FF99"/>
              </a:gs>
              <a:gs pos="100000">
                <a:srgbClr val="2F7647"/>
              </a:gs>
            </a:gsLst>
            <a:lin ang="0" scaled="1"/>
          </a:gradFill>
          <a:ln w="6350">
            <a:solidFill>
              <a:srgbClr val="4D4D4D"/>
            </a:solidFill>
            <a:round/>
            <a:headEnd/>
            <a:tailEnd/>
          </a:ln>
          <a:effectLst>
            <a:outerShdw blurRad="50800" dist="38100" dir="2700000" algn="tl" rotWithShape="0">
              <a:prstClr val="black">
                <a:alpha val="40000"/>
              </a:prstClr>
            </a:outerShdw>
          </a:effectLst>
        </p:spPr>
        <p:txBody>
          <a:bodyPr wrap="none" bIns="0" anchor="b">
            <a:noAutofit/>
          </a:bodyPr>
          <a:lstStyle/>
          <a:p>
            <a:pPr algn="ctr"/>
            <a:r>
              <a:rPr lang="en-US" altLang="ko-KR" sz="1100" b="1" dirty="0" smtClean="0">
                <a:latin typeface="Century Gothic" panose="020B0502020202020204" pitchFamily="34" charset="0"/>
              </a:rPr>
              <a:t>Hard Disk</a:t>
            </a:r>
            <a:endParaRPr lang="ko-KR" altLang="en-US" sz="1100" b="1" dirty="0">
              <a:latin typeface="Century Gothic" panose="020B0502020202020204" pitchFamily="34" charset="0"/>
            </a:endParaRPr>
          </a:p>
        </p:txBody>
      </p:sp>
      <p:sp>
        <p:nvSpPr>
          <p:cNvPr id="46" name="AutoShape 55"/>
          <p:cNvSpPr>
            <a:spLocks noChangeArrowheads="1"/>
          </p:cNvSpPr>
          <p:nvPr/>
        </p:nvSpPr>
        <p:spPr bwMode="auto">
          <a:xfrm rot="10800000" flipV="1">
            <a:off x="1069960" y="5212833"/>
            <a:ext cx="552493"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OS File</a:t>
            </a:r>
            <a:endParaRPr lang="en-US" altLang="ko-KR" sz="1100" b="1" dirty="0">
              <a:latin typeface="+mn-ea"/>
              <a:ea typeface="+mn-ea"/>
            </a:endParaRPr>
          </a:p>
        </p:txBody>
      </p:sp>
      <p:sp>
        <p:nvSpPr>
          <p:cNvPr id="47" name="AutoShape 55"/>
          <p:cNvSpPr>
            <a:spLocks noChangeArrowheads="1"/>
          </p:cNvSpPr>
          <p:nvPr/>
        </p:nvSpPr>
        <p:spPr bwMode="auto">
          <a:xfrm rot="10800000" flipV="1">
            <a:off x="3362545" y="5212833"/>
            <a:ext cx="552493"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HD File</a:t>
            </a:r>
            <a:endParaRPr lang="en-US" altLang="ko-KR" sz="1100" b="1" dirty="0">
              <a:latin typeface="+mn-ea"/>
              <a:ea typeface="+mn-ea"/>
            </a:endParaRPr>
          </a:p>
        </p:txBody>
      </p:sp>
      <p:sp>
        <p:nvSpPr>
          <p:cNvPr id="48" name="AutoShape 55"/>
          <p:cNvSpPr>
            <a:spLocks noChangeArrowheads="1"/>
          </p:cNvSpPr>
          <p:nvPr/>
        </p:nvSpPr>
        <p:spPr bwMode="auto">
          <a:xfrm rot="10800000" flipV="1">
            <a:off x="1726041" y="5210177"/>
            <a:ext cx="714725"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App File</a:t>
            </a:r>
            <a:endParaRPr lang="en-US" altLang="ko-KR" sz="1100" b="1" dirty="0">
              <a:latin typeface="+mn-ea"/>
              <a:ea typeface="+mn-ea"/>
            </a:endParaRPr>
          </a:p>
        </p:txBody>
      </p:sp>
      <p:sp>
        <p:nvSpPr>
          <p:cNvPr id="49" name="AutoShape 55"/>
          <p:cNvSpPr>
            <a:spLocks noChangeArrowheads="1"/>
          </p:cNvSpPr>
          <p:nvPr/>
        </p:nvSpPr>
        <p:spPr bwMode="auto">
          <a:xfrm rot="10800000" flipV="1">
            <a:off x="2544293" y="5210177"/>
            <a:ext cx="714725"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Mem File</a:t>
            </a:r>
            <a:endParaRPr lang="en-US" altLang="ko-KR" sz="1100" b="1" dirty="0">
              <a:latin typeface="+mn-ea"/>
              <a:ea typeface="+mn-ea"/>
            </a:endParaRPr>
          </a:p>
        </p:txBody>
      </p:sp>
      <p:sp>
        <p:nvSpPr>
          <p:cNvPr id="50" name="모서리가 둥근 직사각형 49"/>
          <p:cNvSpPr/>
          <p:nvPr/>
        </p:nvSpPr>
        <p:spPr>
          <a:xfrm>
            <a:off x="551322" y="5174659"/>
            <a:ext cx="3493176" cy="263481"/>
          </a:xfrm>
          <a:prstGeom prst="roundRect">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100" dirty="0" smtClean="0"/>
          </a:p>
        </p:txBody>
      </p:sp>
      <p:sp>
        <p:nvSpPr>
          <p:cNvPr id="51" name="TextBox 50"/>
          <p:cNvSpPr txBox="1"/>
          <p:nvPr/>
        </p:nvSpPr>
        <p:spPr>
          <a:xfrm>
            <a:off x="637316" y="5228747"/>
            <a:ext cx="265581" cy="157233"/>
          </a:xfrm>
          <a:prstGeom prst="rect">
            <a:avLst/>
          </a:prstGeom>
          <a:noFill/>
          <a:ln>
            <a:noFill/>
          </a:ln>
        </p:spPr>
        <p:txBody>
          <a:bodyPr wrap="none" lIns="18000" tIns="10800" rIns="18000" bIns="10800" rtlCol="0" anchor="ctr">
            <a:spAutoFit/>
          </a:bodyPr>
          <a:lstStyle/>
          <a:p>
            <a:pPr>
              <a:lnSpc>
                <a:spcPct val="80000"/>
              </a:lnSpc>
              <a:spcBef>
                <a:spcPts val="0"/>
              </a:spcBef>
              <a:buNone/>
            </a:pPr>
            <a:r>
              <a:rPr lang="en-US" altLang="ko-KR" sz="1100" b="1" dirty="0" smtClean="0">
                <a:solidFill>
                  <a:schemeClr val="bg1"/>
                </a:solidFill>
                <a:latin typeface="+mn-ea"/>
                <a:ea typeface="+mn-ea"/>
              </a:rPr>
              <a:t>VS</a:t>
            </a:r>
            <a:r>
              <a:rPr lang="en-US" altLang="ko-KR" sz="1100" b="1" baseline="-25000" dirty="0" smtClean="0">
                <a:solidFill>
                  <a:schemeClr val="bg1"/>
                </a:solidFill>
                <a:latin typeface="+mn-ea"/>
                <a:ea typeface="+mn-ea"/>
              </a:rPr>
              <a:t>0</a:t>
            </a:r>
            <a:endParaRPr lang="ko-KR" altLang="en-US" sz="1100" b="1" baseline="-25000" dirty="0" smtClean="0">
              <a:solidFill>
                <a:schemeClr val="bg1"/>
              </a:solidFill>
              <a:latin typeface="+mn-ea"/>
              <a:ea typeface="+mn-ea"/>
            </a:endParaRPr>
          </a:p>
        </p:txBody>
      </p:sp>
      <p:sp>
        <p:nvSpPr>
          <p:cNvPr id="52" name="AutoShape 55"/>
          <p:cNvSpPr>
            <a:spLocks noChangeArrowheads="1"/>
          </p:cNvSpPr>
          <p:nvPr/>
        </p:nvSpPr>
        <p:spPr bwMode="auto">
          <a:xfrm rot="10800000" flipV="1">
            <a:off x="1069956" y="5529670"/>
            <a:ext cx="552493"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OS File</a:t>
            </a:r>
            <a:endParaRPr lang="en-US" altLang="ko-KR" sz="1100" b="1" dirty="0">
              <a:latin typeface="+mn-ea"/>
              <a:ea typeface="+mn-ea"/>
            </a:endParaRPr>
          </a:p>
        </p:txBody>
      </p:sp>
      <p:sp>
        <p:nvSpPr>
          <p:cNvPr id="53" name="AutoShape 55"/>
          <p:cNvSpPr>
            <a:spLocks noChangeArrowheads="1"/>
          </p:cNvSpPr>
          <p:nvPr/>
        </p:nvSpPr>
        <p:spPr bwMode="auto">
          <a:xfrm rot="10800000" flipV="1">
            <a:off x="3362541" y="5529670"/>
            <a:ext cx="552493"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HD File</a:t>
            </a:r>
            <a:endParaRPr lang="en-US" altLang="ko-KR" sz="1100" b="1" dirty="0">
              <a:latin typeface="+mn-ea"/>
              <a:ea typeface="+mn-ea"/>
            </a:endParaRPr>
          </a:p>
        </p:txBody>
      </p:sp>
      <p:sp>
        <p:nvSpPr>
          <p:cNvPr id="54" name="AutoShape 55"/>
          <p:cNvSpPr>
            <a:spLocks noChangeArrowheads="1"/>
          </p:cNvSpPr>
          <p:nvPr/>
        </p:nvSpPr>
        <p:spPr bwMode="auto">
          <a:xfrm rot="10800000" flipV="1">
            <a:off x="1726037" y="5527014"/>
            <a:ext cx="714725"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App File</a:t>
            </a:r>
            <a:endParaRPr lang="en-US" altLang="ko-KR" sz="1100" b="1" dirty="0">
              <a:latin typeface="+mn-ea"/>
              <a:ea typeface="+mn-ea"/>
            </a:endParaRPr>
          </a:p>
        </p:txBody>
      </p:sp>
      <p:sp>
        <p:nvSpPr>
          <p:cNvPr id="55" name="AutoShape 55"/>
          <p:cNvSpPr>
            <a:spLocks noChangeArrowheads="1"/>
          </p:cNvSpPr>
          <p:nvPr/>
        </p:nvSpPr>
        <p:spPr bwMode="auto">
          <a:xfrm rot="10800000" flipV="1">
            <a:off x="2544289" y="5527014"/>
            <a:ext cx="714725"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Mem File</a:t>
            </a:r>
            <a:endParaRPr lang="en-US" altLang="ko-KR" sz="1100" b="1" dirty="0">
              <a:latin typeface="+mn-ea"/>
              <a:ea typeface="+mn-ea"/>
            </a:endParaRPr>
          </a:p>
        </p:txBody>
      </p:sp>
      <p:sp>
        <p:nvSpPr>
          <p:cNvPr id="56" name="모서리가 둥근 직사각형 55"/>
          <p:cNvSpPr/>
          <p:nvPr/>
        </p:nvSpPr>
        <p:spPr>
          <a:xfrm>
            <a:off x="551318" y="5491496"/>
            <a:ext cx="3493176" cy="263481"/>
          </a:xfrm>
          <a:prstGeom prst="roundRect">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100" dirty="0" smtClean="0"/>
          </a:p>
        </p:txBody>
      </p:sp>
      <p:sp>
        <p:nvSpPr>
          <p:cNvPr id="57" name="TextBox 56"/>
          <p:cNvSpPr txBox="1"/>
          <p:nvPr/>
        </p:nvSpPr>
        <p:spPr>
          <a:xfrm>
            <a:off x="637312" y="5545584"/>
            <a:ext cx="286420" cy="157233"/>
          </a:xfrm>
          <a:prstGeom prst="rect">
            <a:avLst/>
          </a:prstGeom>
          <a:noFill/>
          <a:ln>
            <a:noFill/>
          </a:ln>
        </p:spPr>
        <p:txBody>
          <a:bodyPr wrap="none" lIns="18000" tIns="10800" rIns="18000" bIns="10800" rtlCol="0" anchor="ctr">
            <a:spAutoFit/>
          </a:bodyPr>
          <a:lstStyle/>
          <a:p>
            <a:pPr>
              <a:lnSpc>
                <a:spcPct val="80000"/>
              </a:lnSpc>
              <a:spcBef>
                <a:spcPts val="0"/>
              </a:spcBef>
              <a:buNone/>
            </a:pPr>
            <a:r>
              <a:rPr lang="en-US" altLang="ko-KR" sz="1100" b="1" dirty="0" smtClean="0">
                <a:solidFill>
                  <a:schemeClr val="bg1"/>
                </a:solidFill>
                <a:latin typeface="+mn-ea"/>
                <a:ea typeface="+mn-ea"/>
              </a:rPr>
              <a:t>VS</a:t>
            </a:r>
            <a:r>
              <a:rPr lang="en-US" altLang="ko-KR" sz="1100" b="1" baseline="-25000" dirty="0">
                <a:solidFill>
                  <a:schemeClr val="bg1"/>
                </a:solidFill>
                <a:latin typeface="+mn-ea"/>
                <a:ea typeface="+mn-ea"/>
              </a:rPr>
              <a:t>N</a:t>
            </a:r>
            <a:endParaRPr lang="ko-KR" altLang="en-US" sz="1100" b="1" baseline="-25000" dirty="0" smtClean="0">
              <a:solidFill>
                <a:schemeClr val="bg1"/>
              </a:solidFill>
              <a:latin typeface="+mn-ea"/>
              <a:ea typeface="+mn-ea"/>
            </a:endParaRPr>
          </a:p>
        </p:txBody>
      </p:sp>
      <p:sp>
        <p:nvSpPr>
          <p:cNvPr id="58" name="모서리가 둥근 직사각형 57"/>
          <p:cNvSpPr/>
          <p:nvPr/>
        </p:nvSpPr>
        <p:spPr>
          <a:xfrm>
            <a:off x="5624387" y="3266988"/>
            <a:ext cx="3950415" cy="2947798"/>
          </a:xfrm>
          <a:prstGeom prst="roundRect">
            <a:avLst>
              <a:gd name="adj" fmla="val 3095"/>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Physical Server</a:t>
            </a:r>
            <a:r>
              <a:rPr lang="en-US" altLang="ko-KR" sz="1200" b="1" baseline="-25000" dirty="0">
                <a:latin typeface="Century Gothic" panose="020B0502020202020204" pitchFamily="34" charset="0"/>
              </a:rPr>
              <a:t>1</a:t>
            </a:r>
            <a:endParaRPr lang="ko-KR" altLang="en-US" sz="1200" b="1" baseline="-25000" dirty="0" smtClean="0">
              <a:latin typeface="Century Gothic" panose="020B0502020202020204" pitchFamily="34" charset="0"/>
            </a:endParaRPr>
          </a:p>
        </p:txBody>
      </p:sp>
      <p:sp>
        <p:nvSpPr>
          <p:cNvPr id="59" name="모서리가 둥근 직사각형 58"/>
          <p:cNvSpPr/>
          <p:nvPr/>
        </p:nvSpPr>
        <p:spPr>
          <a:xfrm>
            <a:off x="5779623" y="4496076"/>
            <a:ext cx="3647922" cy="43829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a:latin typeface="Century Gothic" panose="020B0502020202020204" pitchFamily="34" charset="0"/>
              </a:rPr>
              <a:t>Virtualization Machine </a:t>
            </a:r>
            <a:r>
              <a:rPr lang="en-US" altLang="ko-KR" sz="1100" b="1" dirty="0" smtClean="0">
                <a:latin typeface="Century Gothic" panose="020B0502020202020204" pitchFamily="34" charset="0"/>
              </a:rPr>
              <a:t>Management</a:t>
            </a:r>
          </a:p>
          <a:p>
            <a:pPr algn="ctr">
              <a:lnSpc>
                <a:spcPct val="80000"/>
              </a:lnSpc>
            </a:pPr>
            <a:r>
              <a:rPr lang="en-US" altLang="ko-KR" sz="1100" b="1" dirty="0" smtClean="0">
                <a:latin typeface="Century Gothic" panose="020B0502020202020204" pitchFamily="34" charset="0"/>
              </a:rPr>
              <a:t>(Hypervisor)</a:t>
            </a:r>
            <a:endParaRPr lang="ko-KR" altLang="en-US" sz="1100" b="1" dirty="0">
              <a:latin typeface="Century Gothic" panose="020B0502020202020204" pitchFamily="34" charset="0"/>
            </a:endParaRPr>
          </a:p>
        </p:txBody>
      </p:sp>
      <p:grpSp>
        <p:nvGrpSpPr>
          <p:cNvPr id="60" name="그룹 59"/>
          <p:cNvGrpSpPr/>
          <p:nvPr/>
        </p:nvGrpSpPr>
        <p:grpSpPr>
          <a:xfrm>
            <a:off x="7415534" y="3893816"/>
            <a:ext cx="375072" cy="75196"/>
            <a:chOff x="4233799" y="4074025"/>
            <a:chExt cx="375072" cy="75196"/>
          </a:xfrm>
        </p:grpSpPr>
        <p:sp>
          <p:nvSpPr>
            <p:cNvPr id="61" name="타원 60"/>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62" name="타원 61"/>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63" name="타원 62"/>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grpSp>
        <p:nvGrpSpPr>
          <p:cNvPr id="64" name="그룹 63"/>
          <p:cNvGrpSpPr/>
          <p:nvPr/>
        </p:nvGrpSpPr>
        <p:grpSpPr>
          <a:xfrm>
            <a:off x="5776291" y="3364359"/>
            <a:ext cx="1570761" cy="1053011"/>
            <a:chOff x="5661889" y="3855539"/>
            <a:chExt cx="1570761" cy="1053011"/>
          </a:xfrm>
        </p:grpSpPr>
        <p:sp>
          <p:nvSpPr>
            <p:cNvPr id="65" name="모서리가 둥근 직사각형 64"/>
            <p:cNvSpPr/>
            <p:nvPr/>
          </p:nvSpPr>
          <p:spPr>
            <a:xfrm>
              <a:off x="5661889" y="3855539"/>
              <a:ext cx="1570761" cy="1053011"/>
            </a:xfrm>
            <a:prstGeom prst="roundRect">
              <a:avLst>
                <a:gd name="adj" fmla="val 3095"/>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Virtual Server</a:t>
              </a:r>
              <a:r>
                <a:rPr lang="en-US" altLang="ko-KR" sz="1200" b="1" baseline="-25000" dirty="0" smtClean="0">
                  <a:latin typeface="Century Gothic" panose="020B0502020202020204" pitchFamily="34" charset="0"/>
                </a:rPr>
                <a:t>0</a:t>
              </a:r>
              <a:endParaRPr lang="ko-KR" altLang="en-US" sz="1200" b="1" dirty="0" smtClean="0">
                <a:latin typeface="Century Gothic" panose="020B0502020202020204" pitchFamily="34" charset="0"/>
              </a:endParaRPr>
            </a:p>
          </p:txBody>
        </p:sp>
        <p:sp>
          <p:nvSpPr>
            <p:cNvPr id="66" name="모서리가 둥근 직사각형 65"/>
            <p:cNvSpPr/>
            <p:nvPr/>
          </p:nvSpPr>
          <p:spPr>
            <a:xfrm>
              <a:off x="5731067" y="3952725"/>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smtClean="0">
                  <a:latin typeface="Century Gothic" panose="020B0502020202020204" pitchFamily="34" charset="0"/>
                </a:rPr>
                <a:t>0</a:t>
              </a:r>
              <a:endParaRPr lang="ko-KR" altLang="en-US" sz="1100" b="1" baseline="-25000" dirty="0" smtClean="0">
                <a:latin typeface="Century Gothic" panose="020B0502020202020204" pitchFamily="34" charset="0"/>
              </a:endParaRPr>
            </a:p>
          </p:txBody>
        </p:sp>
        <p:sp>
          <p:nvSpPr>
            <p:cNvPr id="67" name="모서리가 둥근 직사각형 66"/>
            <p:cNvSpPr/>
            <p:nvPr/>
          </p:nvSpPr>
          <p:spPr>
            <a:xfrm>
              <a:off x="5731067"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0</a:t>
              </a:r>
            </a:p>
          </p:txBody>
        </p:sp>
        <p:sp>
          <p:nvSpPr>
            <p:cNvPr id="68" name="모서리가 둥근 직사각형 67"/>
            <p:cNvSpPr/>
            <p:nvPr/>
          </p:nvSpPr>
          <p:spPr>
            <a:xfrm>
              <a:off x="6082941"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1</a:t>
              </a:r>
            </a:p>
          </p:txBody>
        </p:sp>
        <p:sp>
          <p:nvSpPr>
            <p:cNvPr id="69" name="모서리가 둥근 직사각형 68"/>
            <p:cNvSpPr/>
            <p:nvPr/>
          </p:nvSpPr>
          <p:spPr>
            <a:xfrm>
              <a:off x="6866651" y="4537009"/>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N</a:t>
              </a:r>
            </a:p>
          </p:txBody>
        </p:sp>
        <p:grpSp>
          <p:nvGrpSpPr>
            <p:cNvPr id="70" name="그룹 69"/>
            <p:cNvGrpSpPr/>
            <p:nvPr/>
          </p:nvGrpSpPr>
          <p:grpSpPr>
            <a:xfrm>
              <a:off x="6565963" y="4595213"/>
              <a:ext cx="183768" cy="45719"/>
              <a:chOff x="4233799" y="4074025"/>
              <a:chExt cx="375072" cy="75196"/>
            </a:xfrm>
          </p:grpSpPr>
          <p:sp>
            <p:nvSpPr>
              <p:cNvPr id="78" name="타원 77"/>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79" name="타원 78"/>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80" name="타원 79"/>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sp>
          <p:nvSpPr>
            <p:cNvPr id="71" name="모서리가 둥근 직사각형 70"/>
            <p:cNvSpPr/>
            <p:nvPr/>
          </p:nvSpPr>
          <p:spPr>
            <a:xfrm>
              <a:off x="5731067" y="4206696"/>
              <a:ext cx="1412683" cy="228780"/>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Guest OS</a:t>
              </a:r>
              <a:r>
                <a:rPr lang="en-US" altLang="ko-KR" sz="1100" b="1" baseline="-25000" dirty="0" smtClean="0">
                  <a:latin typeface="Century Gothic" panose="020B0502020202020204" pitchFamily="34" charset="0"/>
                </a:rPr>
                <a:t>0</a:t>
              </a:r>
              <a:endParaRPr lang="ko-KR" altLang="en-US" sz="1100" b="1" baseline="-25000" dirty="0" smtClean="0">
                <a:latin typeface="Century Gothic" panose="020B0502020202020204" pitchFamily="34" charset="0"/>
              </a:endParaRPr>
            </a:p>
          </p:txBody>
        </p:sp>
        <p:sp>
          <p:nvSpPr>
            <p:cNvPr id="72" name="모서리가 둥근 직사각형 71"/>
            <p:cNvSpPr/>
            <p:nvPr/>
          </p:nvSpPr>
          <p:spPr>
            <a:xfrm>
              <a:off x="6761111" y="3952724"/>
              <a:ext cx="38263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err="1" smtClean="0">
                  <a:latin typeface="Century Gothic" panose="020B0502020202020204" pitchFamily="34" charset="0"/>
                </a:rPr>
                <a:t>App</a:t>
              </a:r>
              <a:r>
                <a:rPr lang="en-US" altLang="ko-KR" sz="1100" b="1" baseline="-25000" dirty="0" err="1" smtClean="0">
                  <a:latin typeface="Century Gothic" panose="020B0502020202020204" pitchFamily="34" charset="0"/>
                </a:rPr>
                <a:t>N</a:t>
              </a:r>
              <a:endParaRPr lang="ko-KR" altLang="en-US" sz="1100" b="1" baseline="-25000" dirty="0" smtClean="0">
                <a:latin typeface="Century Gothic" panose="020B0502020202020204" pitchFamily="34" charset="0"/>
              </a:endParaRPr>
            </a:p>
          </p:txBody>
        </p:sp>
        <p:sp>
          <p:nvSpPr>
            <p:cNvPr id="73" name="모서리가 둥근 직사각형 72"/>
            <p:cNvSpPr/>
            <p:nvPr/>
          </p:nvSpPr>
          <p:spPr>
            <a:xfrm>
              <a:off x="6146745" y="3951303"/>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a:latin typeface="Century Gothic" panose="020B0502020202020204" pitchFamily="34" charset="0"/>
                </a:rPr>
                <a:t>1</a:t>
              </a:r>
              <a:endParaRPr lang="ko-KR" altLang="en-US" sz="1100" b="1" baseline="-25000" dirty="0" smtClean="0">
                <a:latin typeface="Century Gothic" panose="020B0502020202020204" pitchFamily="34" charset="0"/>
              </a:endParaRPr>
            </a:p>
          </p:txBody>
        </p:sp>
        <p:grpSp>
          <p:nvGrpSpPr>
            <p:cNvPr id="74" name="그룹 73"/>
            <p:cNvGrpSpPr/>
            <p:nvPr/>
          </p:nvGrpSpPr>
          <p:grpSpPr>
            <a:xfrm>
              <a:off x="6548074" y="4024625"/>
              <a:ext cx="183768" cy="45719"/>
              <a:chOff x="4233799" y="4074025"/>
              <a:chExt cx="375072" cy="75196"/>
            </a:xfrm>
          </p:grpSpPr>
          <p:sp>
            <p:nvSpPr>
              <p:cNvPr id="75" name="타원 74"/>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76" name="타원 75"/>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77" name="타원 76"/>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grpSp>
      <p:grpSp>
        <p:nvGrpSpPr>
          <p:cNvPr id="81" name="그룹 80"/>
          <p:cNvGrpSpPr/>
          <p:nvPr/>
        </p:nvGrpSpPr>
        <p:grpSpPr>
          <a:xfrm>
            <a:off x="7856784" y="3363089"/>
            <a:ext cx="1570761" cy="1053011"/>
            <a:chOff x="5661889" y="3855539"/>
            <a:chExt cx="1570761" cy="1053011"/>
          </a:xfrm>
        </p:grpSpPr>
        <p:sp>
          <p:nvSpPr>
            <p:cNvPr id="82" name="모서리가 둥근 직사각형 81"/>
            <p:cNvSpPr/>
            <p:nvPr/>
          </p:nvSpPr>
          <p:spPr>
            <a:xfrm>
              <a:off x="5661889" y="3855539"/>
              <a:ext cx="1570761" cy="1053011"/>
            </a:xfrm>
            <a:prstGeom prst="roundRect">
              <a:avLst>
                <a:gd name="adj" fmla="val 3095"/>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r>
                <a:rPr lang="en-US" altLang="ko-KR" sz="1200" b="1" dirty="0" smtClean="0">
                  <a:latin typeface="Century Gothic" panose="020B0502020202020204" pitchFamily="34" charset="0"/>
                </a:rPr>
                <a:t>Virtual </a:t>
              </a:r>
              <a:r>
                <a:rPr lang="en-US" altLang="ko-KR" sz="1200" b="1" dirty="0" err="1" smtClean="0">
                  <a:latin typeface="Century Gothic" panose="020B0502020202020204" pitchFamily="34" charset="0"/>
                </a:rPr>
                <a:t>Server</a:t>
              </a:r>
              <a:r>
                <a:rPr lang="en-US" altLang="ko-KR" sz="1200" b="1" baseline="-25000" dirty="0" err="1" smtClean="0">
                  <a:latin typeface="Century Gothic" panose="020B0502020202020204" pitchFamily="34" charset="0"/>
                </a:rPr>
                <a:t>N</a:t>
              </a:r>
              <a:endParaRPr lang="ko-KR" altLang="en-US" sz="1200" b="1" dirty="0" smtClean="0">
                <a:latin typeface="Century Gothic" panose="020B0502020202020204" pitchFamily="34" charset="0"/>
              </a:endParaRPr>
            </a:p>
          </p:txBody>
        </p:sp>
        <p:sp>
          <p:nvSpPr>
            <p:cNvPr id="83" name="모서리가 둥근 직사각형 82"/>
            <p:cNvSpPr/>
            <p:nvPr/>
          </p:nvSpPr>
          <p:spPr>
            <a:xfrm>
              <a:off x="5731067" y="3952725"/>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smtClean="0">
                  <a:latin typeface="Century Gothic" panose="020B0502020202020204" pitchFamily="34" charset="0"/>
                </a:rPr>
                <a:t>0</a:t>
              </a:r>
              <a:endParaRPr lang="ko-KR" altLang="en-US" sz="1100" b="1" baseline="-25000" dirty="0" smtClean="0">
                <a:latin typeface="Century Gothic" panose="020B0502020202020204" pitchFamily="34" charset="0"/>
              </a:endParaRPr>
            </a:p>
          </p:txBody>
        </p:sp>
        <p:sp>
          <p:nvSpPr>
            <p:cNvPr id="84" name="모서리가 둥근 직사각형 83"/>
            <p:cNvSpPr/>
            <p:nvPr/>
          </p:nvSpPr>
          <p:spPr>
            <a:xfrm>
              <a:off x="5731067"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0</a:t>
              </a:r>
            </a:p>
          </p:txBody>
        </p:sp>
        <p:sp>
          <p:nvSpPr>
            <p:cNvPr id="85" name="모서리가 둥근 직사각형 84"/>
            <p:cNvSpPr/>
            <p:nvPr/>
          </p:nvSpPr>
          <p:spPr>
            <a:xfrm>
              <a:off x="6082941" y="4525636"/>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1</a:t>
              </a:r>
            </a:p>
          </p:txBody>
        </p:sp>
        <p:sp>
          <p:nvSpPr>
            <p:cNvPr id="86" name="모서리가 둥근 직사각형 85"/>
            <p:cNvSpPr/>
            <p:nvPr/>
          </p:nvSpPr>
          <p:spPr>
            <a:xfrm>
              <a:off x="6866651" y="4537009"/>
              <a:ext cx="280009" cy="161376"/>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VR</a:t>
              </a:r>
              <a:r>
                <a:rPr lang="en-US" altLang="ko-KR" sz="1100" b="1" baseline="-25000" dirty="0" smtClean="0">
                  <a:latin typeface="Century Gothic" panose="020B0502020202020204" pitchFamily="34" charset="0"/>
                </a:rPr>
                <a:t>N</a:t>
              </a:r>
            </a:p>
          </p:txBody>
        </p:sp>
        <p:grpSp>
          <p:nvGrpSpPr>
            <p:cNvPr id="87" name="그룹 86"/>
            <p:cNvGrpSpPr/>
            <p:nvPr/>
          </p:nvGrpSpPr>
          <p:grpSpPr>
            <a:xfrm>
              <a:off x="6565963" y="4595213"/>
              <a:ext cx="183768" cy="45719"/>
              <a:chOff x="4233799" y="4074025"/>
              <a:chExt cx="375072" cy="75196"/>
            </a:xfrm>
          </p:grpSpPr>
          <p:sp>
            <p:nvSpPr>
              <p:cNvPr id="95" name="타원 94"/>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96" name="타원 95"/>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97" name="타원 96"/>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sp>
          <p:nvSpPr>
            <p:cNvPr id="88" name="모서리가 둥근 직사각형 87"/>
            <p:cNvSpPr/>
            <p:nvPr/>
          </p:nvSpPr>
          <p:spPr>
            <a:xfrm>
              <a:off x="5731067" y="4206696"/>
              <a:ext cx="1412683" cy="228780"/>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Guest OS</a:t>
              </a:r>
              <a:r>
                <a:rPr lang="en-US" altLang="ko-KR" sz="1100" b="1" baseline="-25000" dirty="0">
                  <a:latin typeface="Century Gothic" panose="020B0502020202020204" pitchFamily="34" charset="0"/>
                </a:rPr>
                <a:t>N</a:t>
              </a:r>
              <a:endParaRPr lang="ko-KR" altLang="en-US" sz="1100" b="1" baseline="-25000" dirty="0" smtClean="0">
                <a:latin typeface="Century Gothic" panose="020B0502020202020204" pitchFamily="34" charset="0"/>
              </a:endParaRPr>
            </a:p>
          </p:txBody>
        </p:sp>
        <p:sp>
          <p:nvSpPr>
            <p:cNvPr id="89" name="모서리가 둥근 직사각형 88"/>
            <p:cNvSpPr/>
            <p:nvPr/>
          </p:nvSpPr>
          <p:spPr>
            <a:xfrm>
              <a:off x="6761111" y="3952724"/>
              <a:ext cx="38263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err="1" smtClean="0">
                  <a:latin typeface="Century Gothic" panose="020B0502020202020204" pitchFamily="34" charset="0"/>
                </a:rPr>
                <a:t>App</a:t>
              </a:r>
              <a:r>
                <a:rPr lang="en-US" altLang="ko-KR" sz="1100" b="1" baseline="-25000" dirty="0" err="1" smtClean="0">
                  <a:latin typeface="Century Gothic" panose="020B0502020202020204" pitchFamily="34" charset="0"/>
                </a:rPr>
                <a:t>N</a:t>
              </a:r>
              <a:endParaRPr lang="ko-KR" altLang="en-US" sz="1100" b="1" baseline="-25000" dirty="0" smtClean="0">
                <a:latin typeface="Century Gothic" panose="020B0502020202020204" pitchFamily="34" charset="0"/>
              </a:endParaRPr>
            </a:p>
          </p:txBody>
        </p:sp>
        <p:sp>
          <p:nvSpPr>
            <p:cNvPr id="90" name="모서리가 둥근 직사각형 89"/>
            <p:cNvSpPr/>
            <p:nvPr/>
          </p:nvSpPr>
          <p:spPr>
            <a:xfrm>
              <a:off x="6146745" y="3951303"/>
              <a:ext cx="376289" cy="175314"/>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a:t>
              </a:r>
              <a:r>
                <a:rPr lang="en-US" altLang="ko-KR" sz="1100" b="1" baseline="-25000" dirty="0">
                  <a:latin typeface="Century Gothic" panose="020B0502020202020204" pitchFamily="34" charset="0"/>
                </a:rPr>
                <a:t>1</a:t>
              </a:r>
              <a:endParaRPr lang="ko-KR" altLang="en-US" sz="1100" b="1" baseline="-25000" dirty="0" smtClean="0">
                <a:latin typeface="Century Gothic" panose="020B0502020202020204" pitchFamily="34" charset="0"/>
              </a:endParaRPr>
            </a:p>
          </p:txBody>
        </p:sp>
        <p:grpSp>
          <p:nvGrpSpPr>
            <p:cNvPr id="91" name="그룹 90"/>
            <p:cNvGrpSpPr/>
            <p:nvPr/>
          </p:nvGrpSpPr>
          <p:grpSpPr>
            <a:xfrm>
              <a:off x="6548074" y="4024625"/>
              <a:ext cx="183768" cy="45719"/>
              <a:chOff x="4233799" y="4074025"/>
              <a:chExt cx="375072" cy="75196"/>
            </a:xfrm>
          </p:grpSpPr>
          <p:sp>
            <p:nvSpPr>
              <p:cNvPr id="92" name="타원 91"/>
              <p:cNvSpPr/>
              <p:nvPr/>
            </p:nvSpPr>
            <p:spPr>
              <a:xfrm>
                <a:off x="4233799" y="4074025"/>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93" name="타원 92"/>
              <p:cNvSpPr/>
              <p:nvPr/>
            </p:nvSpPr>
            <p:spPr>
              <a:xfrm>
                <a:off x="4386199" y="4074029"/>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94" name="타원 93"/>
              <p:cNvSpPr/>
              <p:nvPr/>
            </p:nvSpPr>
            <p:spPr>
              <a:xfrm>
                <a:off x="4538599" y="4076491"/>
                <a:ext cx="70272" cy="72730"/>
              </a:xfrm>
              <a:prstGeom prst="ellipse">
                <a:avLst/>
              </a:prstGeom>
              <a:solidFill>
                <a:schemeClr val="tx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grpSp>
      </p:grpSp>
      <p:sp>
        <p:nvSpPr>
          <p:cNvPr id="98" name="AutoShape 98"/>
          <p:cNvSpPr>
            <a:spLocks noChangeArrowheads="1"/>
          </p:cNvSpPr>
          <p:nvPr/>
        </p:nvSpPr>
        <p:spPr bwMode="auto">
          <a:xfrm>
            <a:off x="5776291" y="4993398"/>
            <a:ext cx="3651254" cy="982798"/>
          </a:xfrm>
          <a:prstGeom prst="can">
            <a:avLst>
              <a:gd name="adj" fmla="val 12067"/>
            </a:avLst>
          </a:prstGeom>
          <a:gradFill rotWithShape="0">
            <a:gsLst>
              <a:gs pos="0">
                <a:srgbClr val="2F7647"/>
              </a:gs>
              <a:gs pos="50000">
                <a:srgbClr val="66FF99"/>
              </a:gs>
              <a:gs pos="100000">
                <a:srgbClr val="2F7647"/>
              </a:gs>
            </a:gsLst>
            <a:lin ang="0" scaled="1"/>
          </a:gradFill>
          <a:ln w="6350">
            <a:solidFill>
              <a:srgbClr val="4D4D4D"/>
            </a:solidFill>
            <a:round/>
            <a:headEnd/>
            <a:tailEnd/>
          </a:ln>
          <a:effectLst>
            <a:outerShdw blurRad="50800" dist="38100" dir="2700000" algn="tl" rotWithShape="0">
              <a:prstClr val="black">
                <a:alpha val="40000"/>
              </a:prstClr>
            </a:outerShdw>
          </a:effectLst>
        </p:spPr>
        <p:txBody>
          <a:bodyPr wrap="none" bIns="0" anchor="b">
            <a:noAutofit/>
          </a:bodyPr>
          <a:lstStyle/>
          <a:p>
            <a:pPr algn="ctr"/>
            <a:r>
              <a:rPr lang="en-US" altLang="ko-KR" sz="1100" b="1" dirty="0" smtClean="0">
                <a:latin typeface="Century Gothic" panose="020B0502020202020204" pitchFamily="34" charset="0"/>
              </a:rPr>
              <a:t>Hard Disk</a:t>
            </a:r>
            <a:endParaRPr lang="ko-KR" altLang="en-US" sz="1100" b="1" dirty="0">
              <a:latin typeface="Century Gothic" panose="020B0502020202020204" pitchFamily="34" charset="0"/>
            </a:endParaRPr>
          </a:p>
        </p:txBody>
      </p:sp>
      <p:sp>
        <p:nvSpPr>
          <p:cNvPr id="99" name="AutoShape 55"/>
          <p:cNvSpPr>
            <a:spLocks noChangeArrowheads="1"/>
          </p:cNvSpPr>
          <p:nvPr/>
        </p:nvSpPr>
        <p:spPr bwMode="auto">
          <a:xfrm rot="10800000" flipV="1">
            <a:off x="6391002" y="5212833"/>
            <a:ext cx="552493"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OS File</a:t>
            </a:r>
            <a:endParaRPr lang="en-US" altLang="ko-KR" sz="1100" b="1" dirty="0">
              <a:latin typeface="+mn-ea"/>
              <a:ea typeface="+mn-ea"/>
            </a:endParaRPr>
          </a:p>
        </p:txBody>
      </p:sp>
      <p:sp>
        <p:nvSpPr>
          <p:cNvPr id="100" name="AutoShape 55"/>
          <p:cNvSpPr>
            <a:spLocks noChangeArrowheads="1"/>
          </p:cNvSpPr>
          <p:nvPr/>
        </p:nvSpPr>
        <p:spPr bwMode="auto">
          <a:xfrm rot="10800000" flipV="1">
            <a:off x="8683587" y="5212833"/>
            <a:ext cx="552493"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HD File</a:t>
            </a:r>
            <a:endParaRPr lang="en-US" altLang="ko-KR" sz="1100" b="1" dirty="0">
              <a:latin typeface="+mn-ea"/>
              <a:ea typeface="+mn-ea"/>
            </a:endParaRPr>
          </a:p>
        </p:txBody>
      </p:sp>
      <p:sp>
        <p:nvSpPr>
          <p:cNvPr id="101" name="AutoShape 55"/>
          <p:cNvSpPr>
            <a:spLocks noChangeArrowheads="1"/>
          </p:cNvSpPr>
          <p:nvPr/>
        </p:nvSpPr>
        <p:spPr bwMode="auto">
          <a:xfrm rot="10800000" flipV="1">
            <a:off x="7047083" y="5210177"/>
            <a:ext cx="714725"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App File</a:t>
            </a:r>
            <a:endParaRPr lang="en-US" altLang="ko-KR" sz="1100" b="1" dirty="0">
              <a:latin typeface="+mn-ea"/>
              <a:ea typeface="+mn-ea"/>
            </a:endParaRPr>
          </a:p>
        </p:txBody>
      </p:sp>
      <p:sp>
        <p:nvSpPr>
          <p:cNvPr id="102" name="AutoShape 55"/>
          <p:cNvSpPr>
            <a:spLocks noChangeArrowheads="1"/>
          </p:cNvSpPr>
          <p:nvPr/>
        </p:nvSpPr>
        <p:spPr bwMode="auto">
          <a:xfrm rot="10800000" flipV="1">
            <a:off x="7865335" y="5210177"/>
            <a:ext cx="714725"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Mem File</a:t>
            </a:r>
            <a:endParaRPr lang="en-US" altLang="ko-KR" sz="1100" b="1" dirty="0">
              <a:latin typeface="+mn-ea"/>
              <a:ea typeface="+mn-ea"/>
            </a:endParaRPr>
          </a:p>
        </p:txBody>
      </p:sp>
      <p:sp>
        <p:nvSpPr>
          <p:cNvPr id="103" name="모서리가 둥근 직사각형 102"/>
          <p:cNvSpPr/>
          <p:nvPr/>
        </p:nvSpPr>
        <p:spPr>
          <a:xfrm>
            <a:off x="5872364" y="5174659"/>
            <a:ext cx="3493176" cy="263481"/>
          </a:xfrm>
          <a:prstGeom prst="roundRect">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100" dirty="0" smtClean="0"/>
          </a:p>
        </p:txBody>
      </p:sp>
      <p:sp>
        <p:nvSpPr>
          <p:cNvPr id="104" name="TextBox 103"/>
          <p:cNvSpPr txBox="1"/>
          <p:nvPr/>
        </p:nvSpPr>
        <p:spPr>
          <a:xfrm>
            <a:off x="5958358" y="5228747"/>
            <a:ext cx="265581" cy="157233"/>
          </a:xfrm>
          <a:prstGeom prst="rect">
            <a:avLst/>
          </a:prstGeom>
          <a:noFill/>
          <a:ln>
            <a:noFill/>
          </a:ln>
        </p:spPr>
        <p:txBody>
          <a:bodyPr wrap="none" lIns="18000" tIns="10800" rIns="18000" bIns="10800" rtlCol="0" anchor="ctr">
            <a:spAutoFit/>
          </a:bodyPr>
          <a:lstStyle/>
          <a:p>
            <a:pPr>
              <a:lnSpc>
                <a:spcPct val="80000"/>
              </a:lnSpc>
              <a:spcBef>
                <a:spcPts val="0"/>
              </a:spcBef>
              <a:buNone/>
            </a:pPr>
            <a:r>
              <a:rPr lang="en-US" altLang="ko-KR" sz="1100" b="1" dirty="0" smtClean="0">
                <a:solidFill>
                  <a:schemeClr val="bg1"/>
                </a:solidFill>
                <a:latin typeface="+mn-ea"/>
                <a:ea typeface="+mn-ea"/>
              </a:rPr>
              <a:t>VS</a:t>
            </a:r>
            <a:r>
              <a:rPr lang="en-US" altLang="ko-KR" sz="1100" b="1" baseline="-25000" dirty="0" smtClean="0">
                <a:solidFill>
                  <a:schemeClr val="bg1"/>
                </a:solidFill>
                <a:latin typeface="+mn-ea"/>
                <a:ea typeface="+mn-ea"/>
              </a:rPr>
              <a:t>0</a:t>
            </a:r>
            <a:endParaRPr lang="ko-KR" altLang="en-US" sz="1100" b="1" baseline="-25000" dirty="0" smtClean="0">
              <a:solidFill>
                <a:schemeClr val="bg1"/>
              </a:solidFill>
              <a:latin typeface="+mn-ea"/>
              <a:ea typeface="+mn-ea"/>
            </a:endParaRPr>
          </a:p>
        </p:txBody>
      </p:sp>
      <p:sp>
        <p:nvSpPr>
          <p:cNvPr id="105" name="AutoShape 55"/>
          <p:cNvSpPr>
            <a:spLocks noChangeArrowheads="1"/>
          </p:cNvSpPr>
          <p:nvPr/>
        </p:nvSpPr>
        <p:spPr bwMode="auto">
          <a:xfrm rot="10800000" flipV="1">
            <a:off x="6390998" y="5529670"/>
            <a:ext cx="552493"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OS File</a:t>
            </a:r>
            <a:endParaRPr lang="en-US" altLang="ko-KR" sz="1100" b="1" dirty="0">
              <a:latin typeface="+mn-ea"/>
              <a:ea typeface="+mn-ea"/>
            </a:endParaRPr>
          </a:p>
        </p:txBody>
      </p:sp>
      <p:sp>
        <p:nvSpPr>
          <p:cNvPr id="106" name="AutoShape 55"/>
          <p:cNvSpPr>
            <a:spLocks noChangeArrowheads="1"/>
          </p:cNvSpPr>
          <p:nvPr/>
        </p:nvSpPr>
        <p:spPr bwMode="auto">
          <a:xfrm rot="10800000" flipV="1">
            <a:off x="8683583" y="5529670"/>
            <a:ext cx="552493"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HD File</a:t>
            </a:r>
            <a:endParaRPr lang="en-US" altLang="ko-KR" sz="1100" b="1" dirty="0">
              <a:latin typeface="+mn-ea"/>
              <a:ea typeface="+mn-ea"/>
            </a:endParaRPr>
          </a:p>
        </p:txBody>
      </p:sp>
      <p:sp>
        <p:nvSpPr>
          <p:cNvPr id="107" name="AutoShape 55"/>
          <p:cNvSpPr>
            <a:spLocks noChangeArrowheads="1"/>
          </p:cNvSpPr>
          <p:nvPr/>
        </p:nvSpPr>
        <p:spPr bwMode="auto">
          <a:xfrm rot="10800000" flipV="1">
            <a:off x="7047079" y="5527014"/>
            <a:ext cx="714725"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App File</a:t>
            </a:r>
            <a:endParaRPr lang="en-US" altLang="ko-KR" sz="1100" b="1" dirty="0">
              <a:latin typeface="+mn-ea"/>
              <a:ea typeface="+mn-ea"/>
            </a:endParaRPr>
          </a:p>
        </p:txBody>
      </p:sp>
      <p:sp>
        <p:nvSpPr>
          <p:cNvPr id="108" name="AutoShape 55"/>
          <p:cNvSpPr>
            <a:spLocks noChangeArrowheads="1"/>
          </p:cNvSpPr>
          <p:nvPr/>
        </p:nvSpPr>
        <p:spPr bwMode="auto">
          <a:xfrm rot="10800000" flipV="1">
            <a:off x="7865331" y="5527014"/>
            <a:ext cx="714725" cy="175282"/>
          </a:xfrm>
          <a:prstGeom prst="can">
            <a:avLst>
              <a:gd name="adj" fmla="val 18018"/>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horz" wrap="none" lIns="73025" tIns="0" rIns="73025" bIns="36512" anchor="t"/>
          <a:lstStyle/>
          <a:p>
            <a:pPr algn="ctr">
              <a:lnSpc>
                <a:spcPct val="90000"/>
              </a:lnSpc>
              <a:spcBef>
                <a:spcPts val="0"/>
              </a:spcBef>
            </a:pPr>
            <a:r>
              <a:rPr lang="en-US" altLang="ko-KR" sz="1100" b="1" dirty="0" smtClean="0">
                <a:latin typeface="+mn-ea"/>
                <a:ea typeface="+mn-ea"/>
              </a:rPr>
              <a:t>Mem File</a:t>
            </a:r>
            <a:endParaRPr lang="en-US" altLang="ko-KR" sz="1100" b="1" dirty="0">
              <a:latin typeface="+mn-ea"/>
              <a:ea typeface="+mn-ea"/>
            </a:endParaRPr>
          </a:p>
        </p:txBody>
      </p:sp>
      <p:sp>
        <p:nvSpPr>
          <p:cNvPr id="109" name="모서리가 둥근 직사각형 108"/>
          <p:cNvSpPr/>
          <p:nvPr/>
        </p:nvSpPr>
        <p:spPr>
          <a:xfrm>
            <a:off x="5872360" y="5491496"/>
            <a:ext cx="3493176" cy="263481"/>
          </a:xfrm>
          <a:prstGeom prst="roundRect">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100" dirty="0" smtClean="0"/>
          </a:p>
        </p:txBody>
      </p:sp>
      <p:sp>
        <p:nvSpPr>
          <p:cNvPr id="110" name="TextBox 109"/>
          <p:cNvSpPr txBox="1"/>
          <p:nvPr/>
        </p:nvSpPr>
        <p:spPr>
          <a:xfrm>
            <a:off x="5958354" y="5545584"/>
            <a:ext cx="286420" cy="157233"/>
          </a:xfrm>
          <a:prstGeom prst="rect">
            <a:avLst/>
          </a:prstGeom>
          <a:noFill/>
          <a:ln>
            <a:noFill/>
          </a:ln>
        </p:spPr>
        <p:txBody>
          <a:bodyPr wrap="none" lIns="18000" tIns="10800" rIns="18000" bIns="10800" rtlCol="0" anchor="ctr">
            <a:spAutoFit/>
          </a:bodyPr>
          <a:lstStyle/>
          <a:p>
            <a:pPr>
              <a:lnSpc>
                <a:spcPct val="80000"/>
              </a:lnSpc>
              <a:spcBef>
                <a:spcPts val="0"/>
              </a:spcBef>
              <a:buNone/>
            </a:pPr>
            <a:r>
              <a:rPr lang="en-US" altLang="ko-KR" sz="1100" b="1" dirty="0" smtClean="0">
                <a:solidFill>
                  <a:schemeClr val="bg1"/>
                </a:solidFill>
                <a:latin typeface="+mn-ea"/>
                <a:ea typeface="+mn-ea"/>
              </a:rPr>
              <a:t>VS</a:t>
            </a:r>
            <a:r>
              <a:rPr lang="en-US" altLang="ko-KR" sz="1100" b="1" baseline="-25000" dirty="0">
                <a:solidFill>
                  <a:schemeClr val="bg1"/>
                </a:solidFill>
                <a:latin typeface="+mn-ea"/>
                <a:ea typeface="+mn-ea"/>
              </a:rPr>
              <a:t>N</a:t>
            </a:r>
            <a:endParaRPr lang="ko-KR" altLang="en-US" sz="1100" b="1" baseline="-25000" dirty="0" smtClean="0">
              <a:solidFill>
                <a:schemeClr val="bg1"/>
              </a:solidFill>
              <a:latin typeface="+mn-ea"/>
              <a:ea typeface="+mn-ea"/>
            </a:endParaRPr>
          </a:p>
        </p:txBody>
      </p:sp>
      <p:sp>
        <p:nvSpPr>
          <p:cNvPr id="111" name="오른쪽 화살표 110"/>
          <p:cNvSpPr/>
          <p:nvPr/>
        </p:nvSpPr>
        <p:spPr>
          <a:xfrm>
            <a:off x="4171232" y="5188961"/>
            <a:ext cx="1571667" cy="591671"/>
          </a:xfrm>
          <a:prstGeom prst="rightArrow">
            <a:avLst>
              <a:gd name="adj1" fmla="val 68182"/>
              <a:gd name="adj2" fmla="val 38552"/>
            </a:avLst>
          </a:prstGeom>
          <a:solidFill>
            <a:schemeClr val="bg1"/>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200" b="1" dirty="0" smtClean="0"/>
              <a:t>Replicate, Backup, Snapshot, etc.</a:t>
            </a:r>
            <a:endParaRPr lang="ko-KR" altLang="en-US" sz="1200" b="1" dirty="0" smtClean="0"/>
          </a:p>
        </p:txBody>
      </p:sp>
    </p:spTree>
    <p:extLst>
      <p:ext uri="{BB962C8B-B14F-4D97-AF65-F5344CB8AC3E}">
        <p14:creationId xmlns:p14="http://schemas.microsoft.com/office/powerpoint/2010/main" xmlns="" val="362638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Virtualization Technology – 5/5</a:t>
            </a:r>
            <a:endParaRPr lang="ko-KR" altLang="en-US" dirty="0"/>
          </a:p>
        </p:txBody>
      </p:sp>
      <p:sp>
        <p:nvSpPr>
          <p:cNvPr id="3" name="Text Box 7"/>
          <p:cNvSpPr txBox="1">
            <a:spLocks noChangeArrowheads="1"/>
          </p:cNvSpPr>
          <p:nvPr/>
        </p:nvSpPr>
        <p:spPr bwMode="auto">
          <a:xfrm>
            <a:off x="166700" y="632336"/>
            <a:ext cx="9574199" cy="5193729"/>
          </a:xfrm>
          <a:prstGeom prst="rect">
            <a:avLst/>
          </a:prstGeom>
          <a:noFill/>
          <a:ln w="9525">
            <a:noFill/>
            <a:miter lim="800000"/>
            <a:headEnd/>
            <a:tailEnd/>
          </a:ln>
        </p:spPr>
        <p:txBody>
          <a:bodyPr wrap="square">
            <a:spAutoFit/>
          </a:bodyPr>
          <a:lstStyle/>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Virtualization management</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Easier to administrate virtual servers than physical servers</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Many administration tasks automated by virtualization software</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VIM (Virtualization Infrastructure Management) tools – collectively manage virtual IT resources from a centralized &amp; dedicated management computer (controller) </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Other consideration</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Performance overhead</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Not ideal for complex systems with heavy workload</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Excessive or unnecessary performance overhead with poorly formulated virtualization plan</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Para-virtualization  APIs – modified to reduce the guest OS’s processing overhead  need to customize guest OSs to adapt them at the cost of sacrificing portability</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Special hardware compatibility</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There are many vendors supplying specialized hardware devices and not all of them are compatible with the given virtualization software.</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Old and existing software may not support those hardware recently released.</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Solution: standardization, commoditization and frequent virtualization software update/upgrade</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Portability</a:t>
            </a: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Poor portability due to automated &amp; programmatic VS management interfaces for their own</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625475" lvl="2" indent="-174625">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Demand for international standard such as OVF (Open Virtualization Format) for standardization of virtual disk formats in order to insure a wide range of VS management portability </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p:txBody>
      </p:sp>
    </p:spTree>
    <p:extLst>
      <p:ext uri="{BB962C8B-B14F-4D97-AF65-F5344CB8AC3E}">
        <p14:creationId xmlns:p14="http://schemas.microsoft.com/office/powerpoint/2010/main" xmlns="" val="4261898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890549" y="1269122"/>
            <a:ext cx="8126232" cy="4413782"/>
          </a:xfrm>
          <a:prstGeom prst="rect">
            <a:avLst/>
          </a:prstGeom>
          <a:noFill/>
          <a:ln>
            <a:noFill/>
          </a:ln>
        </p:spPr>
        <p:txBody>
          <a:bodyPr wrap="square" lIns="18000" tIns="10800" rIns="18000" bIns="10800" rtlCol="0" anchor="t">
            <a:spAutoFit/>
          </a:bodyPr>
          <a:lstStyle/>
          <a:p>
            <a:pPr algn="ctr" latinLnBrk="0">
              <a:lnSpc>
                <a:spcPct val="110000"/>
              </a:lnSpc>
              <a:spcBef>
                <a:spcPts val="600"/>
              </a:spcBef>
              <a:buNone/>
            </a:pPr>
            <a:r>
              <a:rPr lang="en-US" altLang="ko-KR" sz="5400" b="1" dirty="0" smtClean="0">
                <a:latin typeface="Times New Roman" panose="02020603050405020304" pitchFamily="18" charset="0"/>
                <a:cs typeface="Times New Roman" panose="02020603050405020304" pitchFamily="18" charset="0"/>
              </a:rPr>
              <a:t>Cloud Computing</a:t>
            </a:r>
          </a:p>
          <a:p>
            <a:pPr algn="ctr" latinLnBrk="0">
              <a:lnSpc>
                <a:spcPct val="110000"/>
              </a:lnSpc>
              <a:spcBef>
                <a:spcPts val="600"/>
              </a:spcBef>
              <a:buNone/>
            </a:pPr>
            <a:endParaRPr lang="en-US" altLang="ko-KR" sz="3200" dirty="0" smtClean="0">
              <a:latin typeface="Times New Roman" panose="02020603050405020304" pitchFamily="18" charset="0"/>
              <a:cs typeface="Times New Roman" panose="02020603050405020304" pitchFamily="18" charset="0"/>
            </a:endParaRPr>
          </a:p>
          <a:p>
            <a:pPr algn="ctr" latinLnBrk="0">
              <a:lnSpc>
                <a:spcPct val="110000"/>
              </a:lnSpc>
              <a:spcBef>
                <a:spcPts val="600"/>
              </a:spcBef>
              <a:buNone/>
            </a:pPr>
            <a:endParaRPr lang="en-US" altLang="ko-KR" sz="3200" dirty="0" smtClean="0">
              <a:latin typeface="Times New Roman" panose="02020603050405020304" pitchFamily="18" charset="0"/>
              <a:cs typeface="Times New Roman" panose="02020603050405020304" pitchFamily="18" charset="0"/>
            </a:endParaRPr>
          </a:p>
          <a:p>
            <a:pPr algn="ctr" latinLnBrk="0">
              <a:lnSpc>
                <a:spcPct val="110000"/>
              </a:lnSpc>
              <a:spcBef>
                <a:spcPts val="600"/>
              </a:spcBef>
              <a:buNone/>
            </a:pPr>
            <a:endParaRPr lang="en-US" altLang="ko-KR" sz="1000" dirty="0" smtClean="0">
              <a:latin typeface="Times New Roman" panose="02020603050405020304" pitchFamily="18" charset="0"/>
              <a:cs typeface="Times New Roman" panose="02020603050405020304" pitchFamily="18" charset="0"/>
            </a:endParaRPr>
          </a:p>
          <a:p>
            <a:pPr algn="ctr" latinLnBrk="0">
              <a:lnSpc>
                <a:spcPct val="80000"/>
              </a:lnSpc>
              <a:spcBef>
                <a:spcPts val="0"/>
              </a:spcBef>
              <a:buNone/>
            </a:pPr>
            <a:r>
              <a:rPr lang="en-US" altLang="ko-KR" sz="3600" b="1" dirty="0" smtClean="0">
                <a:latin typeface="Times New Roman" panose="02020603050405020304" pitchFamily="18" charset="0"/>
                <a:cs typeface="Times New Roman" panose="02020603050405020304" pitchFamily="18" charset="0"/>
              </a:rPr>
              <a:t>End of Lecture Note</a:t>
            </a:r>
          </a:p>
          <a:p>
            <a:pPr algn="ctr" latinLnBrk="0">
              <a:lnSpc>
                <a:spcPct val="80000"/>
              </a:lnSpc>
              <a:spcBef>
                <a:spcPts val="0"/>
              </a:spcBef>
              <a:buNone/>
            </a:pPr>
            <a:endParaRPr lang="en-US" altLang="ko-KR" sz="3600" dirty="0" smtClean="0">
              <a:latin typeface="Times New Roman" panose="02020603050405020304" pitchFamily="18" charset="0"/>
              <a:cs typeface="Times New Roman" panose="02020603050405020304" pitchFamily="18" charset="0"/>
            </a:endParaRPr>
          </a:p>
          <a:p>
            <a:pPr algn="ctr" latinLnBrk="0">
              <a:lnSpc>
                <a:spcPct val="80000"/>
              </a:lnSpc>
              <a:spcBef>
                <a:spcPts val="0"/>
              </a:spcBef>
              <a:buNone/>
            </a:pPr>
            <a:endParaRPr lang="en-US" altLang="ko-KR" sz="3600" dirty="0">
              <a:latin typeface="Times New Roman" panose="02020603050405020304" pitchFamily="18" charset="0"/>
              <a:cs typeface="Times New Roman" panose="02020603050405020304" pitchFamily="18" charset="0"/>
            </a:endParaRPr>
          </a:p>
          <a:p>
            <a:pPr algn="ctr" latinLnBrk="0">
              <a:lnSpc>
                <a:spcPct val="80000"/>
              </a:lnSpc>
              <a:spcBef>
                <a:spcPts val="0"/>
              </a:spcBef>
              <a:buNone/>
            </a:pPr>
            <a:endParaRPr lang="en-US" altLang="ko-KR" sz="3600" dirty="0" smtClean="0">
              <a:latin typeface="Times New Roman" panose="02020603050405020304" pitchFamily="18" charset="0"/>
              <a:cs typeface="Times New Roman" panose="02020603050405020304" pitchFamily="18" charset="0"/>
            </a:endParaRPr>
          </a:p>
          <a:p>
            <a:pPr algn="ctr" latinLnBrk="0">
              <a:lnSpc>
                <a:spcPct val="80000"/>
              </a:lnSpc>
              <a:spcBef>
                <a:spcPts val="0"/>
              </a:spcBef>
              <a:buNone/>
            </a:pPr>
            <a:endParaRPr lang="en-US" altLang="ko-KR" b="1" dirty="0" smtClean="0">
              <a:latin typeface="굴림체" panose="020B0609000101010101" pitchFamily="49" charset="-127"/>
              <a:ea typeface="굴림체" panose="020B0609000101010101" pitchFamily="49" charset="-127"/>
              <a:cs typeface="Times New Roman" panose="02020603050405020304" pitchFamily="18" charset="0"/>
            </a:endParaRPr>
          </a:p>
        </p:txBody>
      </p:sp>
    </p:spTree>
    <p:extLst>
      <p:ext uri="{BB962C8B-B14F-4D97-AF65-F5344CB8AC3E}">
        <p14:creationId xmlns:p14="http://schemas.microsoft.com/office/powerpoint/2010/main" xmlns="" val="2641873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Broadband Networks &amp; Internet Architecture – 1/11</a:t>
            </a:r>
            <a:endParaRPr lang="ko-KR" altLang="en-US" dirty="0"/>
          </a:p>
        </p:txBody>
      </p:sp>
      <p:sp>
        <p:nvSpPr>
          <p:cNvPr id="12" name="Text Box 7"/>
          <p:cNvSpPr txBox="1">
            <a:spLocks noChangeArrowheads="1"/>
          </p:cNvSpPr>
          <p:nvPr/>
        </p:nvSpPr>
        <p:spPr bwMode="auto">
          <a:xfrm>
            <a:off x="166701" y="632336"/>
            <a:ext cx="9502762" cy="1377300"/>
          </a:xfrm>
          <a:prstGeom prst="rect">
            <a:avLst/>
          </a:prstGeom>
          <a:noFill/>
          <a:ln w="9525">
            <a:noFill/>
            <a:miter lim="800000"/>
            <a:headEnd/>
            <a:tailEnd/>
          </a:ln>
        </p:spPr>
        <p:txBody>
          <a:bodyPr wrap="square">
            <a:spAutoFit/>
          </a:bodyPr>
          <a:lstStyle/>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Cloud service</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Requires remotely accessible service by definition – network connections are inevitable</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Implies inherent dependency on internet technology</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Enables remote provisioning of IT resources via ubiquitous network access (VPN or public network)</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Advances in accordance with the advancements of internet technology and QoS</a:t>
            </a:r>
          </a:p>
        </p:txBody>
      </p:sp>
      <p:sp>
        <p:nvSpPr>
          <p:cNvPr id="23" name="타원 22"/>
          <p:cNvSpPr/>
          <p:nvPr/>
        </p:nvSpPr>
        <p:spPr>
          <a:xfrm>
            <a:off x="6057962" y="2865227"/>
            <a:ext cx="3359195" cy="3315202"/>
          </a:xfrm>
          <a:prstGeom prst="ellipse">
            <a:avLst/>
          </a:prstGeom>
          <a:solidFill>
            <a:schemeClr val="bg1">
              <a:lumMod val="95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800" dirty="0" smtClean="0"/>
          </a:p>
        </p:txBody>
      </p:sp>
      <p:sp>
        <p:nvSpPr>
          <p:cNvPr id="24" name="타원 23"/>
          <p:cNvSpPr/>
          <p:nvPr/>
        </p:nvSpPr>
        <p:spPr>
          <a:xfrm>
            <a:off x="6575938" y="3391157"/>
            <a:ext cx="2341359" cy="2270471"/>
          </a:xfrm>
          <a:prstGeom prst="ellipse">
            <a:avLst/>
          </a:prstGeom>
          <a:solidFill>
            <a:schemeClr val="bg1">
              <a:lumMod val="85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28" name="타원 27"/>
          <p:cNvSpPr/>
          <p:nvPr/>
        </p:nvSpPr>
        <p:spPr>
          <a:xfrm>
            <a:off x="7089086" y="3908349"/>
            <a:ext cx="1309245" cy="1251129"/>
          </a:xfrm>
          <a:prstGeom prst="ellipse">
            <a:avLst/>
          </a:prstGeom>
          <a:solidFill>
            <a:schemeClr val="bg1">
              <a:lumMod val="95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dirty="0" smtClean="0"/>
          </a:p>
        </p:txBody>
      </p:sp>
      <p:sp>
        <p:nvSpPr>
          <p:cNvPr id="35" name="구름 34"/>
          <p:cNvSpPr/>
          <p:nvPr/>
        </p:nvSpPr>
        <p:spPr>
          <a:xfrm>
            <a:off x="7606007" y="4717757"/>
            <a:ext cx="395479" cy="269222"/>
          </a:xfrm>
          <a:prstGeom prst="cloud">
            <a:avLst/>
          </a:prstGeom>
          <a:solidFill>
            <a:schemeClr val="tx2">
              <a:lumMod val="20000"/>
              <a:lumOff val="80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100" b="1" dirty="0" smtClean="0">
                <a:latin typeface="Century Gothic" panose="020B0502020202020204" pitchFamily="34" charset="0"/>
                <a:ea typeface="굴림체" panose="020B0609000101010101" pitchFamily="49" charset="-127"/>
              </a:rPr>
              <a:t>T</a:t>
            </a:r>
            <a:r>
              <a:rPr lang="en-US" altLang="ko-KR" sz="1100" b="1" baseline="-25000" dirty="0" smtClean="0">
                <a:latin typeface="Century Gothic" panose="020B0502020202020204" pitchFamily="34" charset="0"/>
                <a:ea typeface="굴림체" panose="020B0609000101010101" pitchFamily="49" charset="-127"/>
              </a:rPr>
              <a:t>1</a:t>
            </a:r>
            <a:endParaRPr lang="ko-KR" altLang="en-US" sz="1100" b="1" baseline="-25000" dirty="0" smtClean="0">
              <a:latin typeface="Century Gothic" panose="020B0502020202020204" pitchFamily="34" charset="0"/>
              <a:ea typeface="굴림체" panose="020B0609000101010101" pitchFamily="49" charset="-127"/>
            </a:endParaRPr>
          </a:p>
        </p:txBody>
      </p:sp>
      <p:sp>
        <p:nvSpPr>
          <p:cNvPr id="37" name="구름 36"/>
          <p:cNvSpPr/>
          <p:nvPr/>
        </p:nvSpPr>
        <p:spPr>
          <a:xfrm>
            <a:off x="7981712" y="4400884"/>
            <a:ext cx="395479" cy="269222"/>
          </a:xfrm>
          <a:prstGeom prst="cloud">
            <a:avLst/>
          </a:prstGeom>
          <a:solidFill>
            <a:schemeClr val="tx2">
              <a:lumMod val="20000"/>
              <a:lumOff val="80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100" b="1" dirty="0" smtClean="0">
                <a:latin typeface="Century Gothic" panose="020B0502020202020204" pitchFamily="34" charset="0"/>
                <a:ea typeface="굴림체" panose="020B0609000101010101" pitchFamily="49" charset="-127"/>
              </a:rPr>
              <a:t>T</a:t>
            </a:r>
            <a:r>
              <a:rPr lang="en-US" altLang="ko-KR" sz="1100" b="1" baseline="-25000" dirty="0" smtClean="0">
                <a:latin typeface="Century Gothic" panose="020B0502020202020204" pitchFamily="34" charset="0"/>
                <a:ea typeface="굴림체" panose="020B0609000101010101" pitchFamily="49" charset="-127"/>
              </a:rPr>
              <a:t>1</a:t>
            </a:r>
            <a:endParaRPr lang="ko-KR" altLang="en-US" sz="1100" b="1" baseline="-25000" dirty="0" smtClean="0">
              <a:latin typeface="Century Gothic" panose="020B0502020202020204" pitchFamily="34" charset="0"/>
              <a:ea typeface="굴림체" panose="020B0609000101010101" pitchFamily="49" charset="-127"/>
            </a:endParaRPr>
          </a:p>
        </p:txBody>
      </p:sp>
      <p:sp>
        <p:nvSpPr>
          <p:cNvPr id="40" name="구름 39"/>
          <p:cNvSpPr/>
          <p:nvPr/>
        </p:nvSpPr>
        <p:spPr>
          <a:xfrm>
            <a:off x="7738935" y="4082149"/>
            <a:ext cx="395479" cy="269222"/>
          </a:xfrm>
          <a:prstGeom prst="cloud">
            <a:avLst/>
          </a:prstGeom>
          <a:solidFill>
            <a:schemeClr val="tx2">
              <a:lumMod val="20000"/>
              <a:lumOff val="80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100" b="1" dirty="0" smtClean="0">
                <a:latin typeface="Century Gothic" panose="020B0502020202020204" pitchFamily="34" charset="0"/>
                <a:ea typeface="굴림체" panose="020B0609000101010101" pitchFamily="49" charset="-127"/>
              </a:rPr>
              <a:t>T</a:t>
            </a:r>
            <a:r>
              <a:rPr lang="en-US" altLang="ko-KR" sz="1100" b="1" baseline="-25000" dirty="0" smtClean="0">
                <a:latin typeface="Century Gothic" panose="020B0502020202020204" pitchFamily="34" charset="0"/>
                <a:ea typeface="굴림체" panose="020B0609000101010101" pitchFamily="49" charset="-127"/>
              </a:rPr>
              <a:t>1</a:t>
            </a:r>
            <a:endParaRPr lang="ko-KR" altLang="en-US" sz="1100" b="1" baseline="-25000" dirty="0" smtClean="0">
              <a:latin typeface="Century Gothic" panose="020B0502020202020204" pitchFamily="34" charset="0"/>
              <a:ea typeface="굴림체" panose="020B0609000101010101" pitchFamily="49" charset="-127"/>
            </a:endParaRPr>
          </a:p>
        </p:txBody>
      </p:sp>
      <p:sp>
        <p:nvSpPr>
          <p:cNvPr id="41" name="구름 40"/>
          <p:cNvSpPr/>
          <p:nvPr/>
        </p:nvSpPr>
        <p:spPr>
          <a:xfrm>
            <a:off x="7208050" y="4166038"/>
            <a:ext cx="395479" cy="269222"/>
          </a:xfrm>
          <a:prstGeom prst="cloud">
            <a:avLst/>
          </a:prstGeom>
          <a:solidFill>
            <a:schemeClr val="tx2">
              <a:lumMod val="20000"/>
              <a:lumOff val="80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100" b="1" dirty="0" smtClean="0">
                <a:latin typeface="Century Gothic" panose="020B0502020202020204" pitchFamily="34" charset="0"/>
                <a:ea typeface="굴림체" panose="020B0609000101010101" pitchFamily="49" charset="-127"/>
              </a:rPr>
              <a:t>T</a:t>
            </a:r>
            <a:r>
              <a:rPr lang="en-US" altLang="ko-KR" sz="1100" b="1" baseline="-25000" dirty="0" smtClean="0">
                <a:latin typeface="Century Gothic" panose="020B0502020202020204" pitchFamily="34" charset="0"/>
                <a:ea typeface="굴림체" panose="020B0609000101010101" pitchFamily="49" charset="-127"/>
              </a:rPr>
              <a:t>1</a:t>
            </a:r>
            <a:endParaRPr lang="ko-KR" altLang="en-US" sz="1100" b="1" baseline="-25000" dirty="0" smtClean="0">
              <a:latin typeface="Century Gothic" panose="020B0502020202020204" pitchFamily="34" charset="0"/>
              <a:ea typeface="굴림체" panose="020B0609000101010101" pitchFamily="49" charset="-127"/>
            </a:endParaRPr>
          </a:p>
        </p:txBody>
      </p:sp>
      <p:cxnSp>
        <p:nvCxnSpPr>
          <p:cNvPr id="42" name="직선 연결선 41"/>
          <p:cNvCxnSpPr>
            <a:stCxn id="41" idx="1"/>
            <a:endCxn id="130" idx="3"/>
          </p:cNvCxnSpPr>
          <p:nvPr/>
        </p:nvCxnSpPr>
        <p:spPr>
          <a:xfrm flipH="1">
            <a:off x="7371529" y="4434973"/>
            <a:ext cx="34261" cy="157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a:endCxn id="35" idx="2"/>
          </p:cNvCxnSpPr>
          <p:nvPr/>
        </p:nvCxnSpPr>
        <p:spPr>
          <a:xfrm>
            <a:off x="7501008" y="4790299"/>
            <a:ext cx="106225" cy="620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직선 연결선 43"/>
          <p:cNvCxnSpPr/>
          <p:nvPr/>
        </p:nvCxnSpPr>
        <p:spPr>
          <a:xfrm flipV="1">
            <a:off x="7956594" y="4627867"/>
            <a:ext cx="85008" cy="1308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flipH="1" flipV="1">
            <a:off x="8008173" y="4312626"/>
            <a:ext cx="33429" cy="1223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a:endCxn id="40" idx="2"/>
          </p:cNvCxnSpPr>
          <p:nvPr/>
        </p:nvCxnSpPr>
        <p:spPr>
          <a:xfrm>
            <a:off x="7568938" y="4216760"/>
            <a:ext cx="1712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flipV="1">
            <a:off x="7520806" y="4312626"/>
            <a:ext cx="284978" cy="3148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a:endCxn id="37" idx="2"/>
          </p:cNvCxnSpPr>
          <p:nvPr/>
        </p:nvCxnSpPr>
        <p:spPr>
          <a:xfrm flipV="1">
            <a:off x="7544780" y="4535494"/>
            <a:ext cx="438158" cy="90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7520806" y="4400884"/>
            <a:ext cx="280463" cy="3322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직선 연결선 49"/>
          <p:cNvCxnSpPr>
            <a:stCxn id="41" idx="0"/>
          </p:cNvCxnSpPr>
          <p:nvPr/>
        </p:nvCxnSpPr>
        <p:spPr>
          <a:xfrm>
            <a:off x="7603199" y="4300649"/>
            <a:ext cx="417106" cy="177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직선 연결선 50"/>
          <p:cNvCxnSpPr>
            <a:endCxn id="40" idx="1"/>
          </p:cNvCxnSpPr>
          <p:nvPr/>
        </p:nvCxnSpPr>
        <p:spPr>
          <a:xfrm flipV="1">
            <a:off x="7892726" y="4351084"/>
            <a:ext cx="43948" cy="3666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구름 51"/>
          <p:cNvSpPr/>
          <p:nvPr/>
        </p:nvSpPr>
        <p:spPr>
          <a:xfrm>
            <a:off x="6976332" y="3738324"/>
            <a:ext cx="248988" cy="187143"/>
          </a:xfrm>
          <a:prstGeom prst="cloud">
            <a:avLst/>
          </a:prstGeom>
          <a:solidFill>
            <a:srgbClr val="FFFF66"/>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latin typeface="Century Gothic" panose="020B0502020202020204" pitchFamily="34" charset="0"/>
                <a:ea typeface="굴림체" panose="020B0609000101010101" pitchFamily="49" charset="-127"/>
              </a:rPr>
              <a:t>T</a:t>
            </a:r>
            <a:r>
              <a:rPr lang="en-US" altLang="ko-KR" sz="1000" b="1" baseline="-25000" dirty="0">
                <a:latin typeface="Century Gothic" panose="020B0502020202020204" pitchFamily="34" charset="0"/>
                <a:ea typeface="굴림체" panose="020B0609000101010101" pitchFamily="49" charset="-127"/>
              </a:rPr>
              <a:t>2</a:t>
            </a:r>
            <a:endParaRPr lang="ko-KR" altLang="en-US" sz="1000" b="1" baseline="-25000" dirty="0" smtClean="0">
              <a:latin typeface="Century Gothic" panose="020B0502020202020204" pitchFamily="34" charset="0"/>
              <a:ea typeface="굴림체" panose="020B0609000101010101" pitchFamily="49" charset="-127"/>
            </a:endParaRPr>
          </a:p>
        </p:txBody>
      </p:sp>
      <p:sp>
        <p:nvSpPr>
          <p:cNvPr id="53" name="구름 52"/>
          <p:cNvSpPr/>
          <p:nvPr/>
        </p:nvSpPr>
        <p:spPr>
          <a:xfrm>
            <a:off x="6710074" y="4103491"/>
            <a:ext cx="248988" cy="187143"/>
          </a:xfrm>
          <a:prstGeom prst="cloud">
            <a:avLst/>
          </a:prstGeom>
          <a:solidFill>
            <a:srgbClr val="FFFF66"/>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latin typeface="Century Gothic" panose="020B0502020202020204" pitchFamily="34" charset="0"/>
                <a:ea typeface="굴림체" panose="020B0609000101010101" pitchFamily="49" charset="-127"/>
              </a:rPr>
              <a:t>T</a:t>
            </a:r>
            <a:r>
              <a:rPr lang="en-US" altLang="ko-KR" sz="1000" b="1" baseline="-25000" dirty="0">
                <a:latin typeface="Century Gothic" panose="020B0502020202020204" pitchFamily="34" charset="0"/>
                <a:ea typeface="굴림체" panose="020B0609000101010101" pitchFamily="49" charset="-127"/>
              </a:rPr>
              <a:t>2</a:t>
            </a:r>
            <a:endParaRPr lang="ko-KR" altLang="en-US" sz="1000" b="1" baseline="-25000" dirty="0" smtClean="0">
              <a:latin typeface="Century Gothic" panose="020B0502020202020204" pitchFamily="34" charset="0"/>
              <a:ea typeface="굴림체" panose="020B0609000101010101" pitchFamily="49" charset="-127"/>
            </a:endParaRPr>
          </a:p>
        </p:txBody>
      </p:sp>
      <p:sp>
        <p:nvSpPr>
          <p:cNvPr id="54" name="구름 53"/>
          <p:cNvSpPr/>
          <p:nvPr/>
        </p:nvSpPr>
        <p:spPr>
          <a:xfrm>
            <a:off x="6899535" y="5065907"/>
            <a:ext cx="248988" cy="187143"/>
          </a:xfrm>
          <a:prstGeom prst="cloud">
            <a:avLst/>
          </a:prstGeom>
          <a:solidFill>
            <a:srgbClr val="FFFF66"/>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latin typeface="Century Gothic" panose="020B0502020202020204" pitchFamily="34" charset="0"/>
                <a:ea typeface="굴림체" panose="020B0609000101010101" pitchFamily="49" charset="-127"/>
              </a:rPr>
              <a:t>T</a:t>
            </a:r>
            <a:r>
              <a:rPr lang="en-US" altLang="ko-KR" sz="1000" b="1" baseline="-25000" dirty="0">
                <a:latin typeface="Century Gothic" panose="020B0502020202020204" pitchFamily="34" charset="0"/>
                <a:ea typeface="굴림체" panose="020B0609000101010101" pitchFamily="49" charset="-127"/>
              </a:rPr>
              <a:t>2</a:t>
            </a:r>
            <a:endParaRPr lang="ko-KR" altLang="en-US" sz="1000" b="1" baseline="-25000" dirty="0" smtClean="0">
              <a:latin typeface="Century Gothic" panose="020B0502020202020204" pitchFamily="34" charset="0"/>
              <a:ea typeface="굴림체" panose="020B0609000101010101" pitchFamily="49" charset="-127"/>
            </a:endParaRPr>
          </a:p>
        </p:txBody>
      </p:sp>
      <p:sp>
        <p:nvSpPr>
          <p:cNvPr id="55" name="구름 54"/>
          <p:cNvSpPr/>
          <p:nvPr/>
        </p:nvSpPr>
        <p:spPr>
          <a:xfrm>
            <a:off x="7544780" y="5301807"/>
            <a:ext cx="248988" cy="187143"/>
          </a:xfrm>
          <a:prstGeom prst="cloud">
            <a:avLst/>
          </a:prstGeom>
          <a:solidFill>
            <a:srgbClr val="FFFF66"/>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latin typeface="Century Gothic" panose="020B0502020202020204" pitchFamily="34" charset="0"/>
                <a:ea typeface="굴림체" panose="020B0609000101010101" pitchFamily="49" charset="-127"/>
              </a:rPr>
              <a:t>T</a:t>
            </a:r>
            <a:r>
              <a:rPr lang="en-US" altLang="ko-KR" sz="1000" b="1" baseline="-25000" dirty="0">
                <a:latin typeface="Century Gothic" panose="020B0502020202020204" pitchFamily="34" charset="0"/>
                <a:ea typeface="굴림체" panose="020B0609000101010101" pitchFamily="49" charset="-127"/>
              </a:rPr>
              <a:t>2</a:t>
            </a:r>
            <a:endParaRPr lang="ko-KR" altLang="en-US" sz="1000" b="1" baseline="-25000" dirty="0" smtClean="0">
              <a:latin typeface="Century Gothic" panose="020B0502020202020204" pitchFamily="34" charset="0"/>
              <a:ea typeface="굴림체" panose="020B0609000101010101" pitchFamily="49" charset="-127"/>
            </a:endParaRPr>
          </a:p>
        </p:txBody>
      </p:sp>
      <p:sp>
        <p:nvSpPr>
          <p:cNvPr id="56" name="구름 55"/>
          <p:cNvSpPr/>
          <p:nvPr/>
        </p:nvSpPr>
        <p:spPr>
          <a:xfrm>
            <a:off x="8209950" y="5106190"/>
            <a:ext cx="248988" cy="187143"/>
          </a:xfrm>
          <a:prstGeom prst="cloud">
            <a:avLst/>
          </a:prstGeom>
          <a:solidFill>
            <a:srgbClr val="FFFF66"/>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latin typeface="Century Gothic" panose="020B0502020202020204" pitchFamily="34" charset="0"/>
                <a:ea typeface="굴림체" panose="020B0609000101010101" pitchFamily="49" charset="-127"/>
              </a:rPr>
              <a:t>T</a:t>
            </a:r>
            <a:r>
              <a:rPr lang="en-US" altLang="ko-KR" sz="1000" b="1" baseline="-25000" dirty="0">
                <a:latin typeface="Century Gothic" panose="020B0502020202020204" pitchFamily="34" charset="0"/>
                <a:ea typeface="굴림체" panose="020B0609000101010101" pitchFamily="49" charset="-127"/>
              </a:rPr>
              <a:t>2</a:t>
            </a:r>
            <a:endParaRPr lang="ko-KR" altLang="en-US" sz="1000" b="1" baseline="-25000" dirty="0" smtClean="0">
              <a:latin typeface="Century Gothic" panose="020B0502020202020204" pitchFamily="34" charset="0"/>
              <a:ea typeface="굴림체" panose="020B0609000101010101" pitchFamily="49" charset="-127"/>
            </a:endParaRPr>
          </a:p>
        </p:txBody>
      </p:sp>
      <p:sp>
        <p:nvSpPr>
          <p:cNvPr id="57" name="구름 56"/>
          <p:cNvSpPr/>
          <p:nvPr/>
        </p:nvSpPr>
        <p:spPr>
          <a:xfrm>
            <a:off x="8562850" y="4727762"/>
            <a:ext cx="248988" cy="187143"/>
          </a:xfrm>
          <a:prstGeom prst="cloud">
            <a:avLst/>
          </a:prstGeom>
          <a:solidFill>
            <a:srgbClr val="FFFF66"/>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latin typeface="Century Gothic" panose="020B0502020202020204" pitchFamily="34" charset="0"/>
                <a:ea typeface="굴림체" panose="020B0609000101010101" pitchFamily="49" charset="-127"/>
              </a:rPr>
              <a:t>T</a:t>
            </a:r>
            <a:r>
              <a:rPr lang="en-US" altLang="ko-KR" sz="1000" b="1" baseline="-25000" dirty="0">
                <a:latin typeface="Century Gothic" panose="020B0502020202020204" pitchFamily="34" charset="0"/>
                <a:ea typeface="굴림체" panose="020B0609000101010101" pitchFamily="49" charset="-127"/>
              </a:rPr>
              <a:t>2</a:t>
            </a:r>
            <a:endParaRPr lang="ko-KR" altLang="en-US" sz="1000" b="1" baseline="-25000" dirty="0" smtClean="0">
              <a:latin typeface="Century Gothic" panose="020B0502020202020204" pitchFamily="34" charset="0"/>
              <a:ea typeface="굴림체" panose="020B0609000101010101" pitchFamily="49" charset="-127"/>
            </a:endParaRPr>
          </a:p>
        </p:txBody>
      </p:sp>
      <p:sp>
        <p:nvSpPr>
          <p:cNvPr id="58" name="구름 57"/>
          <p:cNvSpPr/>
          <p:nvPr/>
        </p:nvSpPr>
        <p:spPr>
          <a:xfrm>
            <a:off x="7842197" y="3626837"/>
            <a:ext cx="248988" cy="187143"/>
          </a:xfrm>
          <a:prstGeom prst="cloud">
            <a:avLst/>
          </a:prstGeom>
          <a:solidFill>
            <a:srgbClr val="FFFF66"/>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latin typeface="Century Gothic" panose="020B0502020202020204" pitchFamily="34" charset="0"/>
                <a:ea typeface="굴림체" panose="020B0609000101010101" pitchFamily="49" charset="-127"/>
              </a:rPr>
              <a:t>T</a:t>
            </a:r>
            <a:r>
              <a:rPr lang="en-US" altLang="ko-KR" sz="1000" b="1" baseline="-25000" dirty="0">
                <a:latin typeface="Century Gothic" panose="020B0502020202020204" pitchFamily="34" charset="0"/>
                <a:ea typeface="굴림체" panose="020B0609000101010101" pitchFamily="49" charset="-127"/>
              </a:rPr>
              <a:t>2</a:t>
            </a:r>
            <a:endParaRPr lang="ko-KR" altLang="en-US" sz="1000" b="1" baseline="-25000" dirty="0" smtClean="0">
              <a:latin typeface="Century Gothic" panose="020B0502020202020204" pitchFamily="34" charset="0"/>
              <a:ea typeface="굴림체" panose="020B0609000101010101" pitchFamily="49" charset="-127"/>
            </a:endParaRPr>
          </a:p>
        </p:txBody>
      </p:sp>
      <p:cxnSp>
        <p:nvCxnSpPr>
          <p:cNvPr id="59" name="직선 연결선 58"/>
          <p:cNvCxnSpPr/>
          <p:nvPr/>
        </p:nvCxnSpPr>
        <p:spPr>
          <a:xfrm flipH="1" flipV="1">
            <a:off x="7173789" y="3896130"/>
            <a:ext cx="197740" cy="282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직선 연결선 59"/>
          <p:cNvCxnSpPr/>
          <p:nvPr/>
        </p:nvCxnSpPr>
        <p:spPr>
          <a:xfrm flipH="1" flipV="1">
            <a:off x="6959062" y="4197062"/>
            <a:ext cx="284268" cy="45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직선 연결선 60"/>
          <p:cNvCxnSpPr/>
          <p:nvPr/>
        </p:nvCxnSpPr>
        <p:spPr>
          <a:xfrm flipV="1">
            <a:off x="7914305" y="3797737"/>
            <a:ext cx="22369" cy="2930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직선 연결선 61"/>
          <p:cNvCxnSpPr/>
          <p:nvPr/>
        </p:nvCxnSpPr>
        <p:spPr>
          <a:xfrm flipV="1">
            <a:off x="8093929" y="4000106"/>
            <a:ext cx="232043" cy="1175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직선 연결선 62"/>
          <p:cNvCxnSpPr/>
          <p:nvPr/>
        </p:nvCxnSpPr>
        <p:spPr>
          <a:xfrm flipV="1">
            <a:off x="8363307" y="4351084"/>
            <a:ext cx="237413" cy="1058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H="1" flipV="1">
            <a:off x="8330615" y="4590789"/>
            <a:ext cx="260206" cy="1679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직선 연결선 64"/>
          <p:cNvCxnSpPr/>
          <p:nvPr/>
        </p:nvCxnSpPr>
        <p:spPr>
          <a:xfrm flipH="1" flipV="1">
            <a:off x="7935370" y="4934963"/>
            <a:ext cx="311630" cy="199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직선 연결선 65"/>
          <p:cNvCxnSpPr/>
          <p:nvPr/>
        </p:nvCxnSpPr>
        <p:spPr>
          <a:xfrm flipV="1">
            <a:off x="7714543" y="4965197"/>
            <a:ext cx="37413" cy="3455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직선 연결선 66"/>
          <p:cNvCxnSpPr/>
          <p:nvPr/>
        </p:nvCxnSpPr>
        <p:spPr>
          <a:xfrm flipV="1">
            <a:off x="7119240" y="4822270"/>
            <a:ext cx="204083" cy="2619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직선 연결선 67"/>
          <p:cNvCxnSpPr/>
          <p:nvPr/>
        </p:nvCxnSpPr>
        <p:spPr>
          <a:xfrm>
            <a:off x="6884776" y="4700741"/>
            <a:ext cx="285698" cy="1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구름 68"/>
          <p:cNvSpPr/>
          <p:nvPr/>
        </p:nvSpPr>
        <p:spPr>
          <a:xfrm>
            <a:off x="8785740" y="3573980"/>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sp>
        <p:nvSpPr>
          <p:cNvPr id="70" name="구름 69"/>
          <p:cNvSpPr/>
          <p:nvPr/>
        </p:nvSpPr>
        <p:spPr>
          <a:xfrm>
            <a:off x="8942667" y="3819694"/>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71" name="직선 연결선 70"/>
          <p:cNvCxnSpPr/>
          <p:nvPr/>
        </p:nvCxnSpPr>
        <p:spPr>
          <a:xfrm flipV="1">
            <a:off x="8513472" y="3699920"/>
            <a:ext cx="280668" cy="16845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flipV="1">
            <a:off x="8412155" y="3431863"/>
            <a:ext cx="260830" cy="49925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직선 연결선 72"/>
          <p:cNvCxnSpPr>
            <a:stCxn id="187" idx="0"/>
            <a:endCxn id="70" idx="2"/>
          </p:cNvCxnSpPr>
          <p:nvPr/>
        </p:nvCxnSpPr>
        <p:spPr>
          <a:xfrm flipV="1">
            <a:off x="8544487" y="3904942"/>
            <a:ext cx="398836" cy="340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flipV="1">
            <a:off x="8745016" y="3255610"/>
            <a:ext cx="58894" cy="9625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flipV="1">
            <a:off x="8681634" y="3222509"/>
            <a:ext cx="40725" cy="13073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직선 연결선 75"/>
          <p:cNvCxnSpPr/>
          <p:nvPr/>
        </p:nvCxnSpPr>
        <p:spPr>
          <a:xfrm flipV="1">
            <a:off x="8786875" y="3399607"/>
            <a:ext cx="129682" cy="148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flipV="1">
            <a:off x="8970969" y="3519668"/>
            <a:ext cx="74761" cy="7492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직선 연결선 77"/>
          <p:cNvCxnSpPr/>
          <p:nvPr/>
        </p:nvCxnSpPr>
        <p:spPr>
          <a:xfrm flipV="1">
            <a:off x="8903496" y="3435445"/>
            <a:ext cx="69179" cy="1503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직선 연결선 78"/>
          <p:cNvCxnSpPr/>
          <p:nvPr/>
        </p:nvCxnSpPr>
        <p:spPr>
          <a:xfrm flipV="1">
            <a:off x="8997427" y="3644051"/>
            <a:ext cx="117538" cy="131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직선 연결선 79"/>
          <p:cNvCxnSpPr/>
          <p:nvPr/>
        </p:nvCxnSpPr>
        <p:spPr>
          <a:xfrm flipV="1">
            <a:off x="9152203" y="3819694"/>
            <a:ext cx="102729" cy="4203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직선 연결선 80"/>
          <p:cNvCxnSpPr/>
          <p:nvPr/>
        </p:nvCxnSpPr>
        <p:spPr>
          <a:xfrm flipV="1">
            <a:off x="9102454" y="3718542"/>
            <a:ext cx="61186" cy="10252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직선 연결선 81"/>
          <p:cNvCxnSpPr/>
          <p:nvPr/>
        </p:nvCxnSpPr>
        <p:spPr>
          <a:xfrm flipV="1">
            <a:off x="9125455" y="3939017"/>
            <a:ext cx="144028" cy="272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구름 82"/>
          <p:cNvSpPr/>
          <p:nvPr/>
        </p:nvSpPr>
        <p:spPr>
          <a:xfrm>
            <a:off x="9097958" y="4386011"/>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84" name="직선 연결선 83"/>
          <p:cNvCxnSpPr>
            <a:endCxn id="83" idx="2"/>
          </p:cNvCxnSpPr>
          <p:nvPr/>
        </p:nvCxnSpPr>
        <p:spPr>
          <a:xfrm>
            <a:off x="8755280" y="4342200"/>
            <a:ext cx="343336" cy="12905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직선 연결선 84"/>
          <p:cNvCxnSpPr/>
          <p:nvPr/>
        </p:nvCxnSpPr>
        <p:spPr>
          <a:xfrm flipV="1">
            <a:off x="8828455" y="4198033"/>
            <a:ext cx="286510" cy="10228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직선 연결선 85"/>
          <p:cNvCxnSpPr/>
          <p:nvPr/>
        </p:nvCxnSpPr>
        <p:spPr>
          <a:xfrm flipV="1">
            <a:off x="9213429" y="3998330"/>
            <a:ext cx="85027" cy="10040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직선 연결선 86"/>
          <p:cNvCxnSpPr/>
          <p:nvPr/>
        </p:nvCxnSpPr>
        <p:spPr>
          <a:xfrm flipH="1" flipV="1">
            <a:off x="9236338" y="4211605"/>
            <a:ext cx="124237" cy="2220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직선 연결선 87"/>
          <p:cNvCxnSpPr/>
          <p:nvPr/>
        </p:nvCxnSpPr>
        <p:spPr>
          <a:xfrm flipV="1">
            <a:off x="9252727" y="4109658"/>
            <a:ext cx="108110" cy="3631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310656" y="4475614"/>
            <a:ext cx="102284" cy="40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직선 연결선 89"/>
          <p:cNvCxnSpPr/>
          <p:nvPr/>
        </p:nvCxnSpPr>
        <p:spPr>
          <a:xfrm flipV="1">
            <a:off x="9291682" y="4347935"/>
            <a:ext cx="85876" cy="7193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직선 연결선 90"/>
          <p:cNvCxnSpPr/>
          <p:nvPr/>
        </p:nvCxnSpPr>
        <p:spPr>
          <a:xfrm>
            <a:off x="9264841" y="4535866"/>
            <a:ext cx="123835" cy="7329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직선 연결선 91"/>
          <p:cNvCxnSpPr/>
          <p:nvPr/>
        </p:nvCxnSpPr>
        <p:spPr>
          <a:xfrm flipV="1">
            <a:off x="9232632" y="4953206"/>
            <a:ext cx="110165" cy="1395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직선 연결선 92"/>
          <p:cNvCxnSpPr/>
          <p:nvPr/>
        </p:nvCxnSpPr>
        <p:spPr>
          <a:xfrm>
            <a:off x="9162886" y="5058533"/>
            <a:ext cx="93930" cy="13219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직선 연결선 93"/>
          <p:cNvCxnSpPr/>
          <p:nvPr/>
        </p:nvCxnSpPr>
        <p:spPr>
          <a:xfrm>
            <a:off x="9220885" y="5029797"/>
            <a:ext cx="116838" cy="544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직선 연결선 94"/>
          <p:cNvCxnSpPr/>
          <p:nvPr/>
        </p:nvCxnSpPr>
        <p:spPr>
          <a:xfrm flipV="1">
            <a:off x="8804736" y="4758700"/>
            <a:ext cx="358903" cy="1810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직선 연결선 95"/>
          <p:cNvCxnSpPr/>
          <p:nvPr/>
        </p:nvCxnSpPr>
        <p:spPr>
          <a:xfrm>
            <a:off x="8777911" y="4854307"/>
            <a:ext cx="337055" cy="13267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직선 연결선 96"/>
          <p:cNvCxnSpPr/>
          <p:nvPr/>
        </p:nvCxnSpPr>
        <p:spPr>
          <a:xfrm>
            <a:off x="8717663" y="4896190"/>
            <a:ext cx="309236" cy="3616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구름 97"/>
          <p:cNvSpPr/>
          <p:nvPr/>
        </p:nvSpPr>
        <p:spPr>
          <a:xfrm>
            <a:off x="9088149" y="4664065"/>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99" name="직선 연결선 98"/>
          <p:cNvCxnSpPr/>
          <p:nvPr/>
        </p:nvCxnSpPr>
        <p:spPr>
          <a:xfrm flipV="1">
            <a:off x="9282930" y="4679364"/>
            <a:ext cx="147515" cy="2707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직선 연결선 99"/>
          <p:cNvCxnSpPr/>
          <p:nvPr/>
        </p:nvCxnSpPr>
        <p:spPr>
          <a:xfrm>
            <a:off x="9264841" y="4793726"/>
            <a:ext cx="137195" cy="5499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구름 100"/>
          <p:cNvSpPr/>
          <p:nvPr/>
        </p:nvSpPr>
        <p:spPr>
          <a:xfrm>
            <a:off x="8909478" y="5195094"/>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102" name="직선 연결선 101"/>
          <p:cNvCxnSpPr/>
          <p:nvPr/>
        </p:nvCxnSpPr>
        <p:spPr>
          <a:xfrm>
            <a:off x="9116832" y="5257806"/>
            <a:ext cx="124063" cy="847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직선 연결선 102"/>
          <p:cNvCxnSpPr/>
          <p:nvPr/>
        </p:nvCxnSpPr>
        <p:spPr>
          <a:xfrm>
            <a:off x="9053892" y="5334508"/>
            <a:ext cx="60636" cy="12158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직선 연결선 103"/>
          <p:cNvCxnSpPr/>
          <p:nvPr/>
        </p:nvCxnSpPr>
        <p:spPr>
          <a:xfrm>
            <a:off x="9088503" y="5310064"/>
            <a:ext cx="129477" cy="7653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직선 연결선 104"/>
          <p:cNvCxnSpPr/>
          <p:nvPr/>
        </p:nvCxnSpPr>
        <p:spPr>
          <a:xfrm>
            <a:off x="8423464" y="5241468"/>
            <a:ext cx="323714" cy="29373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직선 연결선 105"/>
          <p:cNvCxnSpPr/>
          <p:nvPr/>
        </p:nvCxnSpPr>
        <p:spPr>
          <a:xfrm>
            <a:off x="8301513" y="5280341"/>
            <a:ext cx="73237" cy="48909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구름 106"/>
          <p:cNvSpPr/>
          <p:nvPr/>
        </p:nvSpPr>
        <p:spPr>
          <a:xfrm>
            <a:off x="8665553" y="5485099"/>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sp>
        <p:nvSpPr>
          <p:cNvPr id="111" name="구름 110"/>
          <p:cNvSpPr/>
          <p:nvPr/>
        </p:nvSpPr>
        <p:spPr>
          <a:xfrm>
            <a:off x="8268907" y="5761961"/>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112" name="직선 연결선 111"/>
          <p:cNvCxnSpPr/>
          <p:nvPr/>
        </p:nvCxnSpPr>
        <p:spPr>
          <a:xfrm flipH="1">
            <a:off x="8238616" y="5912964"/>
            <a:ext cx="60414" cy="16867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직선 연결선 112"/>
          <p:cNvCxnSpPr/>
          <p:nvPr/>
        </p:nvCxnSpPr>
        <p:spPr>
          <a:xfrm>
            <a:off x="8396203" y="5926903"/>
            <a:ext cx="30123" cy="10302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직선 연결선 113"/>
          <p:cNvCxnSpPr/>
          <p:nvPr/>
        </p:nvCxnSpPr>
        <p:spPr>
          <a:xfrm>
            <a:off x="8445497" y="5873036"/>
            <a:ext cx="123806" cy="10345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구름 114"/>
          <p:cNvSpPr/>
          <p:nvPr/>
        </p:nvSpPr>
        <p:spPr>
          <a:xfrm>
            <a:off x="7799054" y="5893495"/>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116" name="직선 연결선 115"/>
          <p:cNvCxnSpPr/>
          <p:nvPr/>
        </p:nvCxnSpPr>
        <p:spPr>
          <a:xfrm flipH="1">
            <a:off x="7771477" y="6052172"/>
            <a:ext cx="67951" cy="1353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직선 연결선 116"/>
          <p:cNvCxnSpPr/>
          <p:nvPr/>
        </p:nvCxnSpPr>
        <p:spPr>
          <a:xfrm>
            <a:off x="7913019" y="6065337"/>
            <a:ext cx="21713" cy="1318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직선 연결선 117"/>
          <p:cNvCxnSpPr/>
          <p:nvPr/>
        </p:nvCxnSpPr>
        <p:spPr>
          <a:xfrm>
            <a:off x="7981843" y="6013966"/>
            <a:ext cx="109342" cy="14222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직선 연결선 118"/>
          <p:cNvCxnSpPr>
            <a:endCxn id="115" idx="3"/>
          </p:cNvCxnSpPr>
          <p:nvPr/>
        </p:nvCxnSpPr>
        <p:spPr>
          <a:xfrm>
            <a:off x="7760595" y="5424760"/>
            <a:ext cx="144302" cy="4784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직선 연결선 119"/>
          <p:cNvCxnSpPr/>
          <p:nvPr/>
        </p:nvCxnSpPr>
        <p:spPr>
          <a:xfrm flipH="1">
            <a:off x="7539861" y="5468820"/>
            <a:ext cx="98784" cy="4490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직선 연결선 120"/>
          <p:cNvCxnSpPr/>
          <p:nvPr/>
        </p:nvCxnSpPr>
        <p:spPr>
          <a:xfrm flipH="1">
            <a:off x="7192594" y="5431119"/>
            <a:ext cx="363031" cy="38893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구름 121"/>
          <p:cNvSpPr/>
          <p:nvPr/>
        </p:nvSpPr>
        <p:spPr>
          <a:xfrm>
            <a:off x="7415614" y="5863450"/>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123" name="직선 연결선 122"/>
          <p:cNvCxnSpPr/>
          <p:nvPr/>
        </p:nvCxnSpPr>
        <p:spPr>
          <a:xfrm flipH="1">
            <a:off x="7318441" y="6001425"/>
            <a:ext cx="131452" cy="11808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직선 연결선 123"/>
          <p:cNvCxnSpPr/>
          <p:nvPr/>
        </p:nvCxnSpPr>
        <p:spPr>
          <a:xfrm flipH="1">
            <a:off x="7453706" y="6019603"/>
            <a:ext cx="42788" cy="15231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직선 연결선 124"/>
          <p:cNvCxnSpPr/>
          <p:nvPr/>
        </p:nvCxnSpPr>
        <p:spPr>
          <a:xfrm>
            <a:off x="7551294" y="6005753"/>
            <a:ext cx="34403" cy="13345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구름 125"/>
          <p:cNvSpPr/>
          <p:nvPr/>
        </p:nvSpPr>
        <p:spPr>
          <a:xfrm>
            <a:off x="7053542" y="5787591"/>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127" name="직선 연결선 126"/>
          <p:cNvCxnSpPr/>
          <p:nvPr/>
        </p:nvCxnSpPr>
        <p:spPr>
          <a:xfrm flipH="1">
            <a:off x="6890909" y="5891663"/>
            <a:ext cx="175976" cy="6642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직선 연결선 127"/>
          <p:cNvCxnSpPr/>
          <p:nvPr/>
        </p:nvCxnSpPr>
        <p:spPr>
          <a:xfrm flipH="1">
            <a:off x="6984074" y="5925015"/>
            <a:ext cx="102388" cy="12715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직선 연결선 128"/>
          <p:cNvCxnSpPr/>
          <p:nvPr/>
        </p:nvCxnSpPr>
        <p:spPr>
          <a:xfrm flipH="1">
            <a:off x="7143776" y="5963912"/>
            <a:ext cx="18395" cy="1049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구름 129"/>
          <p:cNvSpPr/>
          <p:nvPr/>
        </p:nvSpPr>
        <p:spPr>
          <a:xfrm>
            <a:off x="7173789" y="4576770"/>
            <a:ext cx="395479" cy="269222"/>
          </a:xfrm>
          <a:prstGeom prst="cloud">
            <a:avLst/>
          </a:prstGeom>
          <a:solidFill>
            <a:schemeClr val="tx2">
              <a:lumMod val="20000"/>
              <a:lumOff val="80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100" b="1" dirty="0" smtClean="0">
                <a:latin typeface="Century Gothic" panose="020B0502020202020204" pitchFamily="34" charset="0"/>
                <a:ea typeface="굴림체" panose="020B0609000101010101" pitchFamily="49" charset="-127"/>
              </a:rPr>
              <a:t>T</a:t>
            </a:r>
            <a:r>
              <a:rPr lang="en-US" altLang="ko-KR" sz="1100" b="1" baseline="-25000" dirty="0" smtClean="0">
                <a:latin typeface="Century Gothic" panose="020B0502020202020204" pitchFamily="34" charset="0"/>
                <a:ea typeface="굴림체" panose="020B0609000101010101" pitchFamily="49" charset="-127"/>
              </a:rPr>
              <a:t>1</a:t>
            </a:r>
            <a:endParaRPr lang="ko-KR" altLang="en-US" sz="1100" b="1" baseline="-25000" dirty="0" smtClean="0">
              <a:latin typeface="Century Gothic" panose="020B0502020202020204" pitchFamily="34" charset="0"/>
              <a:ea typeface="굴림체" panose="020B0609000101010101" pitchFamily="49" charset="-127"/>
            </a:endParaRPr>
          </a:p>
        </p:txBody>
      </p:sp>
      <p:cxnSp>
        <p:nvCxnSpPr>
          <p:cNvPr id="131" name="직선 연결선 130"/>
          <p:cNvCxnSpPr/>
          <p:nvPr/>
        </p:nvCxnSpPr>
        <p:spPr>
          <a:xfrm flipH="1">
            <a:off x="6708689" y="5236651"/>
            <a:ext cx="284296" cy="42325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직선 연결선 131"/>
          <p:cNvCxnSpPr/>
          <p:nvPr/>
        </p:nvCxnSpPr>
        <p:spPr>
          <a:xfrm flipH="1">
            <a:off x="6446256" y="5176390"/>
            <a:ext cx="457311" cy="12218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구름 132"/>
          <p:cNvSpPr/>
          <p:nvPr/>
        </p:nvSpPr>
        <p:spPr>
          <a:xfrm>
            <a:off x="6648367" y="5499405"/>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134" name="직선 연결선 133"/>
          <p:cNvCxnSpPr/>
          <p:nvPr/>
        </p:nvCxnSpPr>
        <p:spPr>
          <a:xfrm flipH="1">
            <a:off x="6522189" y="5597089"/>
            <a:ext cx="132218" cy="2849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직선 연결선 134"/>
          <p:cNvCxnSpPr/>
          <p:nvPr/>
        </p:nvCxnSpPr>
        <p:spPr>
          <a:xfrm flipH="1">
            <a:off x="6581953" y="5639596"/>
            <a:ext cx="95523" cy="10330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직선 연결선 135"/>
          <p:cNvCxnSpPr/>
          <p:nvPr/>
        </p:nvCxnSpPr>
        <p:spPr>
          <a:xfrm flipH="1">
            <a:off x="6699396" y="5659926"/>
            <a:ext cx="34425" cy="13293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구름 136"/>
          <p:cNvSpPr/>
          <p:nvPr/>
        </p:nvSpPr>
        <p:spPr>
          <a:xfrm>
            <a:off x="6412692" y="5212811"/>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138" name="직선 연결선 137"/>
          <p:cNvCxnSpPr/>
          <p:nvPr/>
        </p:nvCxnSpPr>
        <p:spPr>
          <a:xfrm flipH="1">
            <a:off x="6262802" y="5265640"/>
            <a:ext cx="169972" cy="1569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직선 연결선 138"/>
          <p:cNvCxnSpPr/>
          <p:nvPr/>
        </p:nvCxnSpPr>
        <p:spPr>
          <a:xfrm flipH="1">
            <a:off x="6297528" y="5308666"/>
            <a:ext cx="128791" cy="7966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직선 연결선 139"/>
          <p:cNvCxnSpPr/>
          <p:nvPr/>
        </p:nvCxnSpPr>
        <p:spPr>
          <a:xfrm flipH="1">
            <a:off x="6398989" y="5373494"/>
            <a:ext cx="90597" cy="12878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직선 연결선 140"/>
          <p:cNvCxnSpPr/>
          <p:nvPr/>
        </p:nvCxnSpPr>
        <p:spPr>
          <a:xfrm flipH="1">
            <a:off x="6405087" y="4734341"/>
            <a:ext cx="328325" cy="2434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직선 연결선 141"/>
          <p:cNvCxnSpPr/>
          <p:nvPr/>
        </p:nvCxnSpPr>
        <p:spPr>
          <a:xfrm flipH="1">
            <a:off x="6236359" y="4710045"/>
            <a:ext cx="477134" cy="133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직선 연결선 142"/>
          <p:cNvCxnSpPr/>
          <p:nvPr/>
        </p:nvCxnSpPr>
        <p:spPr>
          <a:xfrm flipH="1" flipV="1">
            <a:off x="6194341" y="4396702"/>
            <a:ext cx="529100" cy="25636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구름 143"/>
          <p:cNvSpPr/>
          <p:nvPr/>
        </p:nvSpPr>
        <p:spPr>
          <a:xfrm>
            <a:off x="6255136" y="4889044"/>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145" name="직선 연결선 144"/>
          <p:cNvCxnSpPr/>
          <p:nvPr/>
        </p:nvCxnSpPr>
        <p:spPr>
          <a:xfrm flipH="1" flipV="1">
            <a:off x="6144347" y="4929888"/>
            <a:ext cx="130016" cy="1824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직선 연결선 145"/>
          <p:cNvCxnSpPr/>
          <p:nvPr/>
        </p:nvCxnSpPr>
        <p:spPr>
          <a:xfrm flipH="1">
            <a:off x="6110634" y="4995164"/>
            <a:ext cx="163001" cy="6102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직선 연결선 146"/>
          <p:cNvCxnSpPr/>
          <p:nvPr/>
        </p:nvCxnSpPr>
        <p:spPr>
          <a:xfrm flipH="1">
            <a:off x="6215139" y="5048892"/>
            <a:ext cx="87779" cy="12261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구름 147"/>
          <p:cNvSpPr/>
          <p:nvPr/>
        </p:nvSpPr>
        <p:spPr>
          <a:xfrm>
            <a:off x="6187301" y="4638822"/>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149" name="직선 연결선 148"/>
          <p:cNvCxnSpPr/>
          <p:nvPr/>
        </p:nvCxnSpPr>
        <p:spPr>
          <a:xfrm flipH="1" flipV="1">
            <a:off x="6068952" y="4720033"/>
            <a:ext cx="130016" cy="1824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직선 연결선 149"/>
          <p:cNvCxnSpPr/>
          <p:nvPr/>
        </p:nvCxnSpPr>
        <p:spPr>
          <a:xfrm flipH="1">
            <a:off x="6127713" y="4796265"/>
            <a:ext cx="112055" cy="10521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직선 연결선 150"/>
          <p:cNvCxnSpPr/>
          <p:nvPr/>
        </p:nvCxnSpPr>
        <p:spPr>
          <a:xfrm flipH="1" flipV="1">
            <a:off x="6070517" y="4620072"/>
            <a:ext cx="144623" cy="571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구름 151"/>
          <p:cNvSpPr/>
          <p:nvPr/>
        </p:nvSpPr>
        <p:spPr>
          <a:xfrm>
            <a:off x="6183464" y="4354924"/>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153" name="직선 연결선 152"/>
          <p:cNvCxnSpPr/>
          <p:nvPr/>
        </p:nvCxnSpPr>
        <p:spPr>
          <a:xfrm flipH="1" flipV="1">
            <a:off x="6072674" y="4395768"/>
            <a:ext cx="130016" cy="1824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직선 연결선 153"/>
          <p:cNvCxnSpPr/>
          <p:nvPr/>
        </p:nvCxnSpPr>
        <p:spPr>
          <a:xfrm flipH="1">
            <a:off x="6072674" y="4491356"/>
            <a:ext cx="142716" cy="567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직선 연결선 154"/>
          <p:cNvCxnSpPr/>
          <p:nvPr/>
        </p:nvCxnSpPr>
        <p:spPr>
          <a:xfrm flipH="1" flipV="1">
            <a:off x="6139354" y="4262952"/>
            <a:ext cx="112301" cy="11014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직선 연결선 155"/>
          <p:cNvCxnSpPr/>
          <p:nvPr/>
        </p:nvCxnSpPr>
        <p:spPr>
          <a:xfrm flipH="1" flipV="1">
            <a:off x="6298739" y="4018059"/>
            <a:ext cx="441906" cy="1470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직선 연결선 156"/>
          <p:cNvCxnSpPr>
            <a:endCxn id="162" idx="3"/>
          </p:cNvCxnSpPr>
          <p:nvPr/>
        </p:nvCxnSpPr>
        <p:spPr>
          <a:xfrm flipH="1" flipV="1">
            <a:off x="6513513" y="3675450"/>
            <a:ext cx="278844" cy="44566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구름 157"/>
          <p:cNvSpPr/>
          <p:nvPr/>
        </p:nvSpPr>
        <p:spPr>
          <a:xfrm>
            <a:off x="6265971" y="3954642"/>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159" name="직선 연결선 158"/>
          <p:cNvCxnSpPr/>
          <p:nvPr/>
        </p:nvCxnSpPr>
        <p:spPr>
          <a:xfrm flipH="1" flipV="1">
            <a:off x="6155182" y="3995486"/>
            <a:ext cx="130016" cy="1824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직선 연결선 159"/>
          <p:cNvCxnSpPr/>
          <p:nvPr/>
        </p:nvCxnSpPr>
        <p:spPr>
          <a:xfrm flipH="1">
            <a:off x="6155182" y="4091073"/>
            <a:ext cx="142716" cy="567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직선 연결선 160"/>
          <p:cNvCxnSpPr/>
          <p:nvPr/>
        </p:nvCxnSpPr>
        <p:spPr>
          <a:xfrm flipH="1" flipV="1">
            <a:off x="6287455" y="3845632"/>
            <a:ext cx="46707" cy="12718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구름 161"/>
          <p:cNvSpPr/>
          <p:nvPr/>
        </p:nvSpPr>
        <p:spPr>
          <a:xfrm>
            <a:off x="6407670" y="3665702"/>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163" name="직선 연결선 162"/>
          <p:cNvCxnSpPr/>
          <p:nvPr/>
        </p:nvCxnSpPr>
        <p:spPr>
          <a:xfrm flipH="1" flipV="1">
            <a:off x="6335443" y="3625685"/>
            <a:ext cx="93028" cy="9285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직선 연결선 163"/>
          <p:cNvCxnSpPr/>
          <p:nvPr/>
        </p:nvCxnSpPr>
        <p:spPr>
          <a:xfrm flipH="1">
            <a:off x="6284512" y="3767449"/>
            <a:ext cx="142716" cy="170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직선 연결선 164"/>
          <p:cNvCxnSpPr/>
          <p:nvPr/>
        </p:nvCxnSpPr>
        <p:spPr>
          <a:xfrm flipH="1" flipV="1">
            <a:off x="6439245" y="3524532"/>
            <a:ext cx="56020" cy="14806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직선 연결선 165"/>
          <p:cNvCxnSpPr/>
          <p:nvPr/>
        </p:nvCxnSpPr>
        <p:spPr>
          <a:xfrm flipH="1" flipV="1">
            <a:off x="6797063" y="3534114"/>
            <a:ext cx="215850" cy="2305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직선 연결선 166"/>
          <p:cNvCxnSpPr/>
          <p:nvPr/>
        </p:nvCxnSpPr>
        <p:spPr>
          <a:xfrm flipH="1" flipV="1">
            <a:off x="7034964" y="3228483"/>
            <a:ext cx="74601" cy="52961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직선 연결선 167"/>
          <p:cNvCxnSpPr>
            <a:stCxn id="58" idx="3"/>
            <a:endCxn id="177" idx="1"/>
          </p:cNvCxnSpPr>
          <p:nvPr/>
        </p:nvCxnSpPr>
        <p:spPr>
          <a:xfrm flipH="1" flipV="1">
            <a:off x="7896144" y="3167972"/>
            <a:ext cx="70547" cy="46956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구름 168"/>
          <p:cNvSpPr/>
          <p:nvPr/>
        </p:nvSpPr>
        <p:spPr>
          <a:xfrm>
            <a:off x="6638564" y="3393341"/>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170" name="직선 연결선 169"/>
          <p:cNvCxnSpPr/>
          <p:nvPr/>
        </p:nvCxnSpPr>
        <p:spPr>
          <a:xfrm flipH="1" flipV="1">
            <a:off x="6583709" y="3322186"/>
            <a:ext cx="93028" cy="9285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직선 연결선 170"/>
          <p:cNvCxnSpPr/>
          <p:nvPr/>
        </p:nvCxnSpPr>
        <p:spPr>
          <a:xfrm flipH="1" flipV="1">
            <a:off x="6481781" y="3465265"/>
            <a:ext cx="162394" cy="1508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직선 연결선 171"/>
          <p:cNvCxnSpPr/>
          <p:nvPr/>
        </p:nvCxnSpPr>
        <p:spPr>
          <a:xfrm flipH="1" flipV="1">
            <a:off x="6756130" y="3251489"/>
            <a:ext cx="12165" cy="14493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구름 172"/>
          <p:cNvSpPr/>
          <p:nvPr/>
        </p:nvSpPr>
        <p:spPr>
          <a:xfrm>
            <a:off x="6942117" y="3192875"/>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174" name="직선 연결선 173"/>
          <p:cNvCxnSpPr/>
          <p:nvPr/>
        </p:nvCxnSpPr>
        <p:spPr>
          <a:xfrm flipH="1" flipV="1">
            <a:off x="6945974" y="3089971"/>
            <a:ext cx="59086" cy="12238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직선 연결선 174"/>
          <p:cNvCxnSpPr/>
          <p:nvPr/>
        </p:nvCxnSpPr>
        <p:spPr>
          <a:xfrm flipH="1" flipV="1">
            <a:off x="6838431" y="3187885"/>
            <a:ext cx="127235" cy="6282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직선 연결선 175"/>
          <p:cNvCxnSpPr/>
          <p:nvPr/>
        </p:nvCxnSpPr>
        <p:spPr>
          <a:xfrm flipV="1">
            <a:off x="7078174" y="3049501"/>
            <a:ext cx="14736" cy="14525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구름 176"/>
          <p:cNvSpPr/>
          <p:nvPr/>
        </p:nvSpPr>
        <p:spPr>
          <a:xfrm>
            <a:off x="7790300" y="2997660"/>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178" name="직선 연결선 177"/>
          <p:cNvCxnSpPr/>
          <p:nvPr/>
        </p:nvCxnSpPr>
        <p:spPr>
          <a:xfrm flipV="1">
            <a:off x="7928380" y="2876056"/>
            <a:ext cx="3037" cy="12390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직선 연결선 178"/>
          <p:cNvCxnSpPr/>
          <p:nvPr/>
        </p:nvCxnSpPr>
        <p:spPr>
          <a:xfrm flipH="1" flipV="1">
            <a:off x="7754440" y="2824349"/>
            <a:ext cx="80348" cy="19858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직선 연결선 179"/>
          <p:cNvCxnSpPr/>
          <p:nvPr/>
        </p:nvCxnSpPr>
        <p:spPr>
          <a:xfrm flipV="1">
            <a:off x="7992062" y="2950149"/>
            <a:ext cx="119258" cy="8867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직선 연결선 180"/>
          <p:cNvCxnSpPr/>
          <p:nvPr/>
        </p:nvCxnSpPr>
        <p:spPr>
          <a:xfrm flipV="1">
            <a:off x="8056866" y="3186986"/>
            <a:ext cx="317724" cy="46507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구름 181"/>
          <p:cNvSpPr/>
          <p:nvPr/>
        </p:nvSpPr>
        <p:spPr>
          <a:xfrm>
            <a:off x="8257463" y="3145531"/>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cxnSp>
        <p:nvCxnSpPr>
          <p:cNvPr id="183" name="직선 연결선 182"/>
          <p:cNvCxnSpPr/>
          <p:nvPr/>
        </p:nvCxnSpPr>
        <p:spPr>
          <a:xfrm flipV="1">
            <a:off x="8433898" y="3049501"/>
            <a:ext cx="64971" cy="10166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직선 연결선 183"/>
          <p:cNvCxnSpPr/>
          <p:nvPr/>
        </p:nvCxnSpPr>
        <p:spPr>
          <a:xfrm flipH="1" flipV="1">
            <a:off x="8319766" y="3013254"/>
            <a:ext cx="51206" cy="15501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직선 연결선 184"/>
          <p:cNvCxnSpPr/>
          <p:nvPr/>
        </p:nvCxnSpPr>
        <p:spPr>
          <a:xfrm flipV="1">
            <a:off x="8466244" y="3148537"/>
            <a:ext cx="134477" cy="4460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구름 185"/>
          <p:cNvSpPr/>
          <p:nvPr/>
        </p:nvSpPr>
        <p:spPr>
          <a:xfrm>
            <a:off x="6641921" y="4633290"/>
            <a:ext cx="248988" cy="187143"/>
          </a:xfrm>
          <a:prstGeom prst="cloud">
            <a:avLst/>
          </a:prstGeom>
          <a:solidFill>
            <a:srgbClr val="FFFF66"/>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latin typeface="Century Gothic" panose="020B0502020202020204" pitchFamily="34" charset="0"/>
                <a:ea typeface="굴림체" panose="020B0609000101010101" pitchFamily="49" charset="-127"/>
              </a:rPr>
              <a:t>T</a:t>
            </a:r>
            <a:r>
              <a:rPr lang="en-US" altLang="ko-KR" sz="1000" b="1" baseline="-25000" dirty="0">
                <a:latin typeface="Century Gothic" panose="020B0502020202020204" pitchFamily="34" charset="0"/>
                <a:ea typeface="굴림체" panose="020B0609000101010101" pitchFamily="49" charset="-127"/>
              </a:rPr>
              <a:t>2</a:t>
            </a:r>
            <a:endParaRPr lang="ko-KR" altLang="en-US" sz="1000" b="1" baseline="-25000" dirty="0" smtClean="0">
              <a:latin typeface="Century Gothic" panose="020B0502020202020204" pitchFamily="34" charset="0"/>
              <a:ea typeface="굴림체" panose="020B0609000101010101" pitchFamily="49" charset="-127"/>
            </a:endParaRPr>
          </a:p>
        </p:txBody>
      </p:sp>
      <p:sp>
        <p:nvSpPr>
          <p:cNvPr id="187" name="구름 186"/>
          <p:cNvSpPr/>
          <p:nvPr/>
        </p:nvSpPr>
        <p:spPr>
          <a:xfrm>
            <a:off x="8295707" y="3845446"/>
            <a:ext cx="248988" cy="187143"/>
          </a:xfrm>
          <a:prstGeom prst="cloud">
            <a:avLst/>
          </a:prstGeom>
          <a:solidFill>
            <a:srgbClr val="FFFF66"/>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latin typeface="Century Gothic" panose="020B0502020202020204" pitchFamily="34" charset="0"/>
                <a:ea typeface="굴림체" panose="020B0609000101010101" pitchFamily="49" charset="-127"/>
              </a:rPr>
              <a:t>T</a:t>
            </a:r>
            <a:r>
              <a:rPr lang="en-US" altLang="ko-KR" sz="1000" b="1" baseline="-25000" dirty="0">
                <a:latin typeface="Century Gothic" panose="020B0502020202020204" pitchFamily="34" charset="0"/>
                <a:ea typeface="굴림체" panose="020B0609000101010101" pitchFamily="49" charset="-127"/>
              </a:rPr>
              <a:t>2</a:t>
            </a:r>
            <a:endParaRPr lang="ko-KR" altLang="en-US" sz="1000" b="1" baseline="-25000" dirty="0" smtClean="0">
              <a:latin typeface="Century Gothic" panose="020B0502020202020204" pitchFamily="34" charset="0"/>
              <a:ea typeface="굴림체" panose="020B0609000101010101" pitchFamily="49" charset="-127"/>
            </a:endParaRPr>
          </a:p>
        </p:txBody>
      </p:sp>
      <p:sp>
        <p:nvSpPr>
          <p:cNvPr id="188" name="구름 187"/>
          <p:cNvSpPr/>
          <p:nvPr/>
        </p:nvSpPr>
        <p:spPr>
          <a:xfrm>
            <a:off x="8575187" y="3347142"/>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sp>
        <p:nvSpPr>
          <p:cNvPr id="189" name="구름 188"/>
          <p:cNvSpPr/>
          <p:nvPr/>
        </p:nvSpPr>
        <p:spPr>
          <a:xfrm>
            <a:off x="9045129" y="4092457"/>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sp>
        <p:nvSpPr>
          <p:cNvPr id="190" name="구름 189"/>
          <p:cNvSpPr/>
          <p:nvPr/>
        </p:nvSpPr>
        <p:spPr>
          <a:xfrm>
            <a:off x="8590821" y="4242867"/>
            <a:ext cx="248988" cy="187143"/>
          </a:xfrm>
          <a:prstGeom prst="cloud">
            <a:avLst/>
          </a:prstGeom>
          <a:solidFill>
            <a:srgbClr val="FFFF66"/>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latin typeface="Century Gothic" panose="020B0502020202020204" pitchFamily="34" charset="0"/>
                <a:ea typeface="굴림체" panose="020B0609000101010101" pitchFamily="49" charset="-127"/>
              </a:rPr>
              <a:t>T</a:t>
            </a:r>
            <a:r>
              <a:rPr lang="en-US" altLang="ko-KR" sz="1000" b="1" baseline="-25000" dirty="0">
                <a:latin typeface="Century Gothic" panose="020B0502020202020204" pitchFamily="34" charset="0"/>
                <a:ea typeface="굴림체" panose="020B0609000101010101" pitchFamily="49" charset="-127"/>
              </a:rPr>
              <a:t>2</a:t>
            </a:r>
            <a:endParaRPr lang="ko-KR" altLang="en-US" sz="1000" b="1" baseline="-25000" dirty="0" smtClean="0">
              <a:latin typeface="Century Gothic" panose="020B0502020202020204" pitchFamily="34" charset="0"/>
              <a:ea typeface="굴림체" panose="020B0609000101010101" pitchFamily="49" charset="-127"/>
            </a:endParaRPr>
          </a:p>
        </p:txBody>
      </p:sp>
      <p:sp>
        <p:nvSpPr>
          <p:cNvPr id="191" name="구름 190"/>
          <p:cNvSpPr/>
          <p:nvPr/>
        </p:nvSpPr>
        <p:spPr>
          <a:xfrm>
            <a:off x="9031150" y="4914905"/>
            <a:ext cx="211687" cy="170494"/>
          </a:xfrm>
          <a:prstGeom prst="cloud">
            <a:avLst/>
          </a:prstGeom>
          <a:solidFill>
            <a:srgbClr val="66FF33"/>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900" b="1" dirty="0" smtClean="0">
                <a:latin typeface="Century Gothic" panose="020B0502020202020204" pitchFamily="34" charset="0"/>
                <a:ea typeface="굴림체" panose="020B0609000101010101" pitchFamily="49" charset="-127"/>
              </a:rPr>
              <a:t>T</a:t>
            </a:r>
            <a:r>
              <a:rPr lang="en-US" altLang="ko-KR" sz="900" b="1" baseline="-25000" dirty="0" smtClean="0">
                <a:latin typeface="Century Gothic" panose="020B0502020202020204" pitchFamily="34" charset="0"/>
                <a:ea typeface="굴림체" panose="020B0609000101010101" pitchFamily="49" charset="-127"/>
              </a:rPr>
              <a:t>3</a:t>
            </a:r>
            <a:endParaRPr lang="ko-KR" altLang="en-US" sz="900" b="1" baseline="-25000" dirty="0" smtClean="0">
              <a:latin typeface="Century Gothic" panose="020B0502020202020204" pitchFamily="34" charset="0"/>
              <a:ea typeface="굴림체" panose="020B0609000101010101" pitchFamily="49" charset="-127"/>
            </a:endParaRPr>
          </a:p>
        </p:txBody>
      </p:sp>
      <p:grpSp>
        <p:nvGrpSpPr>
          <p:cNvPr id="195" name="그룹 194"/>
          <p:cNvGrpSpPr/>
          <p:nvPr/>
        </p:nvGrpSpPr>
        <p:grpSpPr>
          <a:xfrm>
            <a:off x="7388016" y="2220586"/>
            <a:ext cx="804567" cy="634804"/>
            <a:chOff x="71680" y="4132417"/>
            <a:chExt cx="1055029" cy="879650"/>
          </a:xfrm>
        </p:grpSpPr>
        <p:pic>
          <p:nvPicPr>
            <p:cNvPr id="196" name="그림 195"/>
            <p:cNvPicPr>
              <a:picLocks noChangeAspect="1"/>
            </p:cNvPicPr>
            <p:nvPr/>
          </p:nvPicPr>
          <p:blipFill>
            <a:blip r:embed="rId2" cstate="print">
              <a:extLst>
                <a:ext uri="{BEBA8EAE-BF5A-486C-A8C5-ECC9F3942E4B}">
                  <a14:imgProps xmlns:a14="http://schemas.microsoft.com/office/drawing/2010/main" xmlns="">
                    <a14:imgLayer r:embed="rId3">
                      <a14:imgEffect>
                        <a14:backgroundRemoval t="0" b="100000" l="13889" r="88472"/>
                      </a14:imgEffect>
                    </a14:imgLayer>
                  </a14:imgProps>
                </a:ext>
                <a:ext uri="{28A0092B-C50C-407E-A947-70E740481C1C}">
                  <a14:useLocalDpi xmlns:a14="http://schemas.microsoft.com/office/drawing/2010/main" xmlns="" val="0"/>
                </a:ext>
              </a:extLst>
            </a:blip>
            <a:stretch>
              <a:fillRect/>
            </a:stretch>
          </p:blipFill>
          <p:spPr>
            <a:xfrm>
              <a:off x="381000" y="4418940"/>
              <a:ext cx="440727" cy="440727"/>
            </a:xfrm>
            <a:prstGeom prst="rect">
              <a:avLst/>
            </a:prstGeom>
          </p:spPr>
        </p:pic>
        <p:pic>
          <p:nvPicPr>
            <p:cNvPr id="197" name="그림 196"/>
            <p:cNvPicPr>
              <a:picLocks noChangeAspect="1"/>
            </p:cNvPicPr>
            <p:nvPr/>
          </p:nvPicPr>
          <p:blipFill>
            <a:blip r:embed="rId2" cstate="print">
              <a:extLst>
                <a:ext uri="{BEBA8EAE-BF5A-486C-A8C5-ECC9F3942E4B}">
                  <a14:imgProps xmlns:a14="http://schemas.microsoft.com/office/drawing/2010/main" xmlns="">
                    <a14:imgLayer r:embed="rId3">
                      <a14:imgEffect>
                        <a14:backgroundRemoval t="0" b="100000" l="13889" r="88472"/>
                      </a14:imgEffect>
                    </a14:imgLayer>
                  </a14:imgProps>
                </a:ext>
                <a:ext uri="{28A0092B-C50C-407E-A947-70E740481C1C}">
                  <a14:useLocalDpi xmlns:a14="http://schemas.microsoft.com/office/drawing/2010/main" xmlns="" val="0"/>
                </a:ext>
              </a:extLst>
            </a:blip>
            <a:stretch>
              <a:fillRect/>
            </a:stretch>
          </p:blipFill>
          <p:spPr>
            <a:xfrm>
              <a:off x="533400" y="4571340"/>
              <a:ext cx="440727" cy="440727"/>
            </a:xfrm>
            <a:prstGeom prst="rect">
              <a:avLst/>
            </a:prstGeom>
          </p:spPr>
        </p:pic>
        <p:pic>
          <p:nvPicPr>
            <p:cNvPr id="198" name="그림 197"/>
            <p:cNvPicPr>
              <a:picLocks noChangeAspect="1"/>
            </p:cNvPicPr>
            <p:nvPr/>
          </p:nvPicPr>
          <p:blipFill>
            <a:blip r:embed="rId2" cstate="print">
              <a:extLst>
                <a:ext uri="{BEBA8EAE-BF5A-486C-A8C5-ECC9F3942E4B}">
                  <a14:imgProps xmlns:a14="http://schemas.microsoft.com/office/drawing/2010/main" xmlns="">
                    <a14:imgLayer r:embed="rId3">
                      <a14:imgEffect>
                        <a14:backgroundRemoval t="0" b="100000" l="13889" r="88472"/>
                      </a14:imgEffect>
                    </a14:imgLayer>
                  </a14:imgProps>
                </a:ext>
                <a:ext uri="{28A0092B-C50C-407E-A947-70E740481C1C}">
                  <a14:useLocalDpi xmlns:a14="http://schemas.microsoft.com/office/drawing/2010/main" xmlns="" val="0"/>
                </a:ext>
              </a:extLst>
            </a:blip>
            <a:stretch>
              <a:fillRect/>
            </a:stretch>
          </p:blipFill>
          <p:spPr>
            <a:xfrm>
              <a:off x="227799" y="4495207"/>
              <a:ext cx="440727" cy="440727"/>
            </a:xfrm>
            <a:prstGeom prst="rect">
              <a:avLst/>
            </a:prstGeom>
          </p:spPr>
        </p:pic>
        <p:sp>
          <p:nvSpPr>
            <p:cNvPr id="199" name="TextBox 198"/>
            <p:cNvSpPr txBox="1"/>
            <p:nvPr/>
          </p:nvSpPr>
          <p:spPr>
            <a:xfrm>
              <a:off x="71680" y="4132417"/>
              <a:ext cx="1055029" cy="290071"/>
            </a:xfrm>
            <a:prstGeom prst="rect">
              <a:avLst/>
            </a:prstGeom>
            <a:noFill/>
            <a:ln>
              <a:noFill/>
            </a:ln>
          </p:spPr>
          <p:txBody>
            <a:bodyPr wrap="square" lIns="18000" tIns="10800" rIns="18000" bIns="10800" rtlCol="0" anchor="ctr">
              <a:spAutoFit/>
            </a:bodyPr>
            <a:lstStyle/>
            <a:p>
              <a:pPr algn="ctr">
                <a:lnSpc>
                  <a:spcPct val="80000"/>
                </a:lnSpc>
                <a:spcBef>
                  <a:spcPts val="0"/>
                </a:spcBef>
                <a:buNone/>
              </a:pPr>
              <a:r>
                <a:rPr lang="en-US" altLang="ko-KR" sz="1100" b="1" dirty="0" smtClean="0">
                  <a:latin typeface="+mn-ea"/>
                  <a:ea typeface="+mn-ea"/>
                </a:rPr>
                <a:t>Cloud Customers</a:t>
              </a:r>
              <a:endParaRPr lang="ko-KR" altLang="en-US" sz="1100" b="1" dirty="0" smtClean="0">
                <a:latin typeface="+mn-ea"/>
                <a:ea typeface="+mn-ea"/>
              </a:endParaRPr>
            </a:p>
          </p:txBody>
        </p:sp>
      </p:grpSp>
      <p:sp>
        <p:nvSpPr>
          <p:cNvPr id="4" name="자유형 3"/>
          <p:cNvSpPr/>
          <p:nvPr/>
        </p:nvSpPr>
        <p:spPr>
          <a:xfrm>
            <a:off x="7749746" y="2805960"/>
            <a:ext cx="1134534" cy="2878667"/>
          </a:xfrm>
          <a:custGeom>
            <a:avLst/>
            <a:gdLst>
              <a:gd name="connsiteX0" fmla="*/ 0 w 1134534"/>
              <a:gd name="connsiteY0" fmla="*/ 0 h 2878667"/>
              <a:gd name="connsiteX1" fmla="*/ 143934 w 1134534"/>
              <a:gd name="connsiteY1" fmla="*/ 287867 h 2878667"/>
              <a:gd name="connsiteX2" fmla="*/ 211667 w 1134534"/>
              <a:gd name="connsiteY2" fmla="*/ 905933 h 2878667"/>
              <a:gd name="connsiteX3" fmla="*/ 186267 w 1134534"/>
              <a:gd name="connsiteY3" fmla="*/ 1413933 h 2878667"/>
              <a:gd name="connsiteX4" fmla="*/ 101600 w 1134534"/>
              <a:gd name="connsiteY4" fmla="*/ 2040467 h 2878667"/>
              <a:gd name="connsiteX5" fmla="*/ 592667 w 1134534"/>
              <a:gd name="connsiteY5" fmla="*/ 2387600 h 2878667"/>
              <a:gd name="connsiteX6" fmla="*/ 1032934 w 1134534"/>
              <a:gd name="connsiteY6" fmla="*/ 2751667 h 2878667"/>
              <a:gd name="connsiteX7" fmla="*/ 1134534 w 1134534"/>
              <a:gd name="connsiteY7" fmla="*/ 2878667 h 287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4534" h="2878667">
                <a:moveTo>
                  <a:pt x="0" y="0"/>
                </a:moveTo>
                <a:lnTo>
                  <a:pt x="143934" y="287867"/>
                </a:lnTo>
                <a:lnTo>
                  <a:pt x="211667" y="905933"/>
                </a:lnTo>
                <a:lnTo>
                  <a:pt x="186267" y="1413933"/>
                </a:lnTo>
                <a:lnTo>
                  <a:pt x="101600" y="2040467"/>
                </a:lnTo>
                <a:lnTo>
                  <a:pt x="592667" y="2387600"/>
                </a:lnTo>
                <a:lnTo>
                  <a:pt x="1032934" y="2751667"/>
                </a:lnTo>
                <a:lnTo>
                  <a:pt x="1134534" y="2878667"/>
                </a:lnTo>
              </a:path>
            </a:pathLst>
          </a:custGeom>
          <a:noFill/>
          <a:ln w="1905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0" name="Text Box 7"/>
          <p:cNvSpPr txBox="1">
            <a:spLocks noChangeArrowheads="1"/>
          </p:cNvSpPr>
          <p:nvPr/>
        </p:nvSpPr>
        <p:spPr bwMode="auto">
          <a:xfrm>
            <a:off x="166700" y="1945149"/>
            <a:ext cx="6005589" cy="4433521"/>
          </a:xfrm>
          <a:prstGeom prst="rect">
            <a:avLst/>
          </a:prstGeom>
          <a:noFill/>
          <a:ln w="9525">
            <a:noFill/>
            <a:miter lim="800000"/>
            <a:headEnd/>
            <a:tailEnd/>
          </a:ln>
        </p:spPr>
        <p:txBody>
          <a:bodyPr wrap="square">
            <a:spAutoFit/>
          </a:bodyPr>
          <a:lstStyle/>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Internet </a:t>
            </a:r>
            <a:r>
              <a:rPr lang="en-US" altLang="ko-KR" sz="1400" b="1" dirty="0">
                <a:latin typeface="Century Gothic" panose="020B0502020202020204" pitchFamily="34" charset="0"/>
                <a:ea typeface="굴림체" panose="020B0609000101010101" pitchFamily="49" charset="-127"/>
                <a:sym typeface="Wingdings" panose="05000000000000000000" pitchFamily="2" charset="2"/>
              </a:rPr>
              <a:t>Service Providers (</a:t>
            </a: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ISPs)</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An organization providing national-wide or world-wide internet access service</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Governed by Internet Corporations for Assigned Names and Numbers (ICANN)</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No comprehensive governing by ICANN – ISPs freely deploys, operates and manages their own networks based on basically decentralized provisioning and management models</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Fundamental governmental and regulatory laws applied within national borders</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Internet topology – a dynamic and complex aggregate of ISPs highly interconnected via its core protocols</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Worldwide connectivity via a hierarchical topology composed of T</a:t>
            </a:r>
            <a:r>
              <a:rPr lang="en-US" altLang="ko-KR" sz="1400" dirty="0">
                <a:latin typeface="Century Gothic" panose="020B0502020202020204" pitchFamily="34" charset="0"/>
                <a:ea typeface="굴림체" panose="020B0609000101010101" pitchFamily="49" charset="-127"/>
                <a:sym typeface="Wingdings" panose="05000000000000000000" pitchFamily="2" charset="2"/>
              </a:rPr>
              <a:t>ier 1(large-scale international </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ISPs), Tier </a:t>
            </a:r>
            <a:r>
              <a:rPr lang="en-US" altLang="ko-KR" sz="1400" dirty="0">
                <a:latin typeface="Century Gothic" panose="020B0502020202020204" pitchFamily="34" charset="0"/>
                <a:ea typeface="굴림체" panose="020B0609000101010101" pitchFamily="49" charset="-127"/>
                <a:sym typeface="Wingdings" panose="05000000000000000000" pitchFamily="2" charset="2"/>
              </a:rPr>
              <a:t>2 (large regional ISPs) </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and Tier </a:t>
            </a:r>
            <a:r>
              <a:rPr lang="en-US" altLang="ko-KR" sz="1400" dirty="0">
                <a:latin typeface="Century Gothic" panose="020B0502020202020204" pitchFamily="34" charset="0"/>
                <a:ea typeface="굴림체" panose="020B0609000101010101" pitchFamily="49" charset="-127"/>
                <a:sym typeface="Wingdings" panose="05000000000000000000" pitchFamily="2" charset="2"/>
              </a:rPr>
              <a:t>3 (local ISPs</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a:t>
            </a:r>
          </a:p>
          <a:p>
            <a:pPr lvl="1" indent="-188913">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Two fundamental components of internetworking architecture: connectionless packet switching vs. router-based interconnectivity</a:t>
            </a:r>
          </a:p>
        </p:txBody>
      </p:sp>
      <p:grpSp>
        <p:nvGrpSpPr>
          <p:cNvPr id="5" name="그룹 4"/>
          <p:cNvGrpSpPr/>
          <p:nvPr/>
        </p:nvGrpSpPr>
        <p:grpSpPr>
          <a:xfrm>
            <a:off x="8755285" y="5554080"/>
            <a:ext cx="878423" cy="670362"/>
            <a:chOff x="8439272" y="5554080"/>
            <a:chExt cx="878423" cy="670362"/>
          </a:xfrm>
        </p:grpSpPr>
        <p:cxnSp>
          <p:nvCxnSpPr>
            <p:cNvPr id="108" name="직선 연결선 107"/>
            <p:cNvCxnSpPr/>
            <p:nvPr/>
          </p:nvCxnSpPr>
          <p:spPr>
            <a:xfrm>
              <a:off x="8565041" y="5554080"/>
              <a:ext cx="124953" cy="145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직선 연결선 108"/>
            <p:cNvCxnSpPr/>
            <p:nvPr/>
          </p:nvCxnSpPr>
          <p:spPr>
            <a:xfrm>
              <a:off x="8478127" y="5647040"/>
              <a:ext cx="22660" cy="14581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직선 연결선 109"/>
            <p:cNvCxnSpPr/>
            <p:nvPr/>
          </p:nvCxnSpPr>
          <p:spPr>
            <a:xfrm>
              <a:off x="8534925" y="5603897"/>
              <a:ext cx="98966" cy="942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01" name="구름 200"/>
            <p:cNvSpPr/>
            <p:nvPr/>
          </p:nvSpPr>
          <p:spPr>
            <a:xfrm>
              <a:off x="8439272" y="5571875"/>
              <a:ext cx="878423" cy="652567"/>
            </a:xfrm>
            <a:prstGeom prst="cloud">
              <a:avLst/>
            </a:prstGeom>
            <a:solidFill>
              <a:schemeClr val="tx2">
                <a:lumMod val="20000"/>
                <a:lumOff val="80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b"/>
            <a:lstStyle/>
            <a:p>
              <a:pPr algn="ctr"/>
              <a:endParaRPr lang="ko-KR" altLang="en-US" sz="1600" b="1" dirty="0" smtClean="0">
                <a:latin typeface="Century Gothic" panose="020B0502020202020204" pitchFamily="34" charset="0"/>
                <a:ea typeface="굴림체" panose="020B0609000101010101" pitchFamily="49" charset="-127"/>
              </a:endParaRPr>
            </a:p>
          </p:txBody>
        </p:sp>
        <p:pic>
          <p:nvPicPr>
            <p:cNvPr id="203" name="그림 202"/>
            <p:cNvPicPr>
              <a:picLocks noChangeAspect="1"/>
            </p:cNvPicPr>
            <p:nvPr/>
          </p:nvPicPr>
          <p:blipFill>
            <a:blip r:embed="rId4" cstate="print">
              <a:extLst>
                <a:ext uri="{BEBA8EAE-BF5A-486C-A8C5-ECC9F3942E4B}">
                  <a14:imgProps xmlns:a14="http://schemas.microsoft.com/office/drawing/2010/main" xmlns="">
                    <a14:imgLayer r:embed="rId5">
                      <a14:imgEffect>
                        <a14:backgroundRemoval t="0" b="89635" l="0" r="100000"/>
                      </a14:imgEffect>
                    </a14:imgLayer>
                  </a14:imgProps>
                </a:ext>
                <a:ext uri="{28A0092B-C50C-407E-A947-70E740481C1C}">
                  <a14:useLocalDpi xmlns:a14="http://schemas.microsoft.com/office/drawing/2010/main" xmlns="" val="0"/>
                </a:ext>
              </a:extLst>
            </a:blip>
            <a:stretch>
              <a:fillRect/>
            </a:stretch>
          </p:blipFill>
          <p:spPr>
            <a:xfrm>
              <a:off x="8508573" y="5627922"/>
              <a:ext cx="755204" cy="538870"/>
            </a:xfrm>
            <a:prstGeom prst="rect">
              <a:avLst/>
            </a:prstGeom>
          </p:spPr>
        </p:pic>
      </p:grpSp>
    </p:spTree>
    <p:extLst>
      <p:ext uri="{BB962C8B-B14F-4D97-AF65-F5344CB8AC3E}">
        <p14:creationId xmlns:p14="http://schemas.microsoft.com/office/powerpoint/2010/main" xmlns="" val="2322279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Broadband Networks &amp; Internet Architecture – 2/11</a:t>
            </a:r>
            <a:endParaRPr lang="ko-KR" altLang="en-US" dirty="0"/>
          </a:p>
        </p:txBody>
      </p:sp>
      <p:sp>
        <p:nvSpPr>
          <p:cNvPr id="12" name="Text Box 7"/>
          <p:cNvSpPr txBox="1">
            <a:spLocks noChangeArrowheads="1"/>
          </p:cNvSpPr>
          <p:nvPr/>
        </p:nvSpPr>
        <p:spPr bwMode="auto">
          <a:xfrm>
            <a:off x="166701" y="632336"/>
            <a:ext cx="9502762" cy="4361194"/>
          </a:xfrm>
          <a:prstGeom prst="rect">
            <a:avLst/>
          </a:prstGeom>
          <a:noFill/>
          <a:ln w="9525">
            <a:noFill/>
            <a:miter lim="800000"/>
            <a:headEnd/>
            <a:tailEnd/>
          </a:ln>
        </p:spPr>
        <p:txBody>
          <a:bodyPr wrap="square">
            <a:spAutoFit/>
          </a:bodyPr>
          <a:lstStyle/>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Connectionless packet switching (datagram network)</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End-to-end (sender-receiver pair) data message divided into packets of limited size</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Each packet processed through network switches and routers, queued and forwarded from one intermediary node to the next</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Necessary transfer information carried by each packet in accordance with corresponding protocols such as Internet Protocol (</a:t>
            </a: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IP</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 address or Media Access Control (</a:t>
            </a: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MAC</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 address</a:t>
            </a:r>
          </a:p>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Router-based interconnectivity</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A router – a device connected to multiple networks through which it forwards packets</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Each packet transferred (stored &amp; forwarded at each router) to destination individually via </a:t>
            </a:r>
            <a:r>
              <a:rPr lang="en-US" altLang="ko-KR" sz="1400" dirty="0">
                <a:latin typeface="Century Gothic" panose="020B0502020202020204" pitchFamily="34" charset="0"/>
                <a:ea typeface="굴림체" panose="020B0609000101010101" pitchFamily="49" charset="-127"/>
                <a:sym typeface="Wingdings" panose="05000000000000000000" pitchFamily="2" charset="2"/>
              </a:rPr>
              <a:t>possibly </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different routes from each other  routing information (IP addresses of the source &amp; the destination, sequential number, etc.) included in each packet </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Packets reassembled into a message on the destination node (at the network layer)</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Each router responsible for finding the most efficient hop for packet delivery at runtime</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Possibly multiple ISP networks between a cloud customer and its cloud provider</a:t>
            </a: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7 abstraction layer</a:t>
            </a:r>
            <a:r>
              <a:rPr lang="ko-KR" altLang="en-US" sz="1400" smtClean="0">
                <a:latin typeface="Century Gothic" panose="020B0502020202020204" pitchFamily="34" charset="0"/>
                <a:ea typeface="굴림체" panose="020B0609000101010101" pitchFamily="49" charset="-127"/>
                <a:sym typeface="Wingdings" panose="05000000000000000000" pitchFamily="2" charset="2"/>
              </a:rPr>
              <a:t> </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model defined in </a:t>
            </a: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OSI</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 (Open Systems Interconnection) project by </a:t>
            </a: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ISO/IEC 7498-1</a:t>
            </a:r>
          </a:p>
          <a:p>
            <a:pPr marL="627063" lvl="2" indent="-177800">
              <a:lnSpc>
                <a:spcPct val="105000"/>
              </a:lnSpc>
              <a:spcBef>
                <a:spcPts val="300"/>
              </a:spcBef>
              <a:buFont typeface="Wingdings" panose="05000000000000000000" pitchFamily="2" charset="2"/>
              <a:buChar char="Ø"/>
            </a:pPr>
            <a:r>
              <a:rPr lang="en-US" altLang="ko-KR" sz="1400" dirty="0">
                <a:latin typeface="Century Gothic" panose="020B0502020202020204" pitchFamily="34" charset="0"/>
                <a:ea typeface="굴림체" panose="020B0609000101010101" pitchFamily="49" charset="-127"/>
                <a:sym typeface="Wingdings" panose="05000000000000000000" pitchFamily="2" charset="2"/>
              </a:rPr>
              <a:t>physical layer (1), data link layer (2), network layer (3), transport layer (4), session layer (5), presentation layer (6), application layer (</a:t>
            </a: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7</a:t>
            </a:r>
            <a:r>
              <a:rPr lang="en-US" altLang="ko-KR" sz="1400" dirty="0">
                <a:latin typeface="Century Gothic" panose="020B0502020202020204" pitchFamily="34" charset="0"/>
                <a:ea typeface="굴림체" panose="020B0609000101010101" pitchFamily="49" charset="-127"/>
                <a:sym typeface="Wingdings" panose="05000000000000000000" pitchFamily="2" charset="2"/>
              </a:rPr>
              <a:t>)</a:t>
            </a:r>
            <a:endParaRPr lang="en-US" altLang="ko-KR" sz="1400" dirty="0" smtClean="0">
              <a:latin typeface="Century Gothic" panose="020B0502020202020204" pitchFamily="34" charset="0"/>
              <a:ea typeface="굴림체" panose="020B0609000101010101" pitchFamily="49" charset="-127"/>
              <a:sym typeface="Wingdings" panose="05000000000000000000" pitchFamily="2" charset="2"/>
            </a:endParaRPr>
          </a:p>
        </p:txBody>
      </p:sp>
      <p:pic>
        <p:nvPicPr>
          <p:cNvPr id="192" name="그림 19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88053" y="5541892"/>
            <a:ext cx="568341" cy="312588"/>
          </a:xfrm>
          <a:prstGeom prst="rect">
            <a:avLst/>
          </a:prstGeom>
        </p:spPr>
      </p:pic>
      <p:pic>
        <p:nvPicPr>
          <p:cNvPr id="193" name="그림 19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97953" y="5541892"/>
            <a:ext cx="568341" cy="312588"/>
          </a:xfrm>
          <a:prstGeom prst="rect">
            <a:avLst/>
          </a:prstGeom>
        </p:spPr>
      </p:pic>
      <p:pic>
        <p:nvPicPr>
          <p:cNvPr id="194" name="그림 19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67973" y="5327866"/>
            <a:ext cx="579806" cy="579806"/>
          </a:xfrm>
          <a:prstGeom prst="rect">
            <a:avLst/>
          </a:prstGeom>
        </p:spPr>
      </p:pic>
      <p:sp>
        <p:nvSpPr>
          <p:cNvPr id="202" name="TextBox 201"/>
          <p:cNvSpPr txBox="1"/>
          <p:nvPr/>
        </p:nvSpPr>
        <p:spPr>
          <a:xfrm>
            <a:off x="1697992" y="5808692"/>
            <a:ext cx="676683" cy="258532"/>
          </a:xfrm>
          <a:prstGeom prst="rect">
            <a:avLst/>
          </a:prstGeom>
          <a:noFill/>
        </p:spPr>
        <p:txBody>
          <a:bodyPr wrap="square" rtlCol="0">
            <a:spAutoFit/>
          </a:bodyPr>
          <a:lstStyle/>
          <a:p>
            <a:pPr algn="ctr">
              <a:lnSpc>
                <a:spcPct val="90000"/>
              </a:lnSpc>
              <a:spcBef>
                <a:spcPts val="0"/>
              </a:spcBef>
              <a:buNone/>
            </a:pPr>
            <a:r>
              <a:rPr lang="en-US" altLang="ko-KR" sz="1200" b="1" dirty="0" smtClean="0">
                <a:solidFill>
                  <a:schemeClr val="tx1"/>
                </a:solidFill>
                <a:latin typeface="+mn-ea"/>
                <a:ea typeface="+mn-ea"/>
              </a:rPr>
              <a:t>Source</a:t>
            </a:r>
            <a:endParaRPr lang="ko-KR" altLang="en-US" sz="1200" b="1" dirty="0" smtClean="0">
              <a:solidFill>
                <a:schemeClr val="tx1"/>
              </a:solidFill>
              <a:latin typeface="+mn-ea"/>
              <a:ea typeface="+mn-ea"/>
            </a:endParaRPr>
          </a:p>
        </p:txBody>
      </p:sp>
      <p:sp>
        <p:nvSpPr>
          <p:cNvPr id="204" name="구름 203"/>
          <p:cNvSpPr/>
          <p:nvPr/>
        </p:nvSpPr>
        <p:spPr>
          <a:xfrm>
            <a:off x="3995669" y="5069041"/>
            <a:ext cx="1932274" cy="1132942"/>
          </a:xfrm>
          <a:prstGeom prst="cloud">
            <a:avLst/>
          </a:prstGeom>
          <a:solidFill>
            <a:schemeClr val="tx2">
              <a:lumMod val="20000"/>
              <a:lumOff val="80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200" b="1" dirty="0" smtClean="0">
                <a:latin typeface="Century Gothic" panose="020B0502020202020204" pitchFamily="34" charset="0"/>
                <a:ea typeface="굴림체" panose="020B0609000101010101" pitchFamily="49" charset="-127"/>
              </a:rPr>
              <a:t>Internet</a:t>
            </a:r>
            <a:endParaRPr lang="ko-KR" altLang="en-US" sz="1200" b="1" dirty="0" smtClean="0">
              <a:latin typeface="Century Gothic" panose="020B0502020202020204" pitchFamily="34" charset="0"/>
              <a:ea typeface="굴림체" panose="020B0609000101010101" pitchFamily="49" charset="-127"/>
            </a:endParaRPr>
          </a:p>
        </p:txBody>
      </p:sp>
      <p:pic>
        <p:nvPicPr>
          <p:cNvPr id="205" name="그림 20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830366" y="5281398"/>
            <a:ext cx="579806" cy="579806"/>
          </a:xfrm>
          <a:prstGeom prst="rect">
            <a:avLst/>
          </a:prstGeom>
        </p:spPr>
      </p:pic>
      <p:sp>
        <p:nvSpPr>
          <p:cNvPr id="206" name="TextBox 205"/>
          <p:cNvSpPr txBox="1"/>
          <p:nvPr/>
        </p:nvSpPr>
        <p:spPr>
          <a:xfrm>
            <a:off x="7620001" y="5762224"/>
            <a:ext cx="1013014" cy="258532"/>
          </a:xfrm>
          <a:prstGeom prst="rect">
            <a:avLst/>
          </a:prstGeom>
          <a:noFill/>
        </p:spPr>
        <p:txBody>
          <a:bodyPr wrap="square" rtlCol="0">
            <a:spAutoFit/>
          </a:bodyPr>
          <a:lstStyle/>
          <a:p>
            <a:pPr algn="ctr">
              <a:lnSpc>
                <a:spcPct val="90000"/>
              </a:lnSpc>
              <a:spcBef>
                <a:spcPts val="0"/>
              </a:spcBef>
              <a:buNone/>
            </a:pPr>
            <a:r>
              <a:rPr lang="en-US" altLang="ko-KR" sz="1200" b="1" dirty="0" smtClean="0">
                <a:solidFill>
                  <a:schemeClr val="tx1"/>
                </a:solidFill>
                <a:latin typeface="+mn-ea"/>
                <a:ea typeface="+mn-ea"/>
              </a:rPr>
              <a:t>Destination</a:t>
            </a:r>
            <a:endParaRPr lang="ko-KR" altLang="en-US" sz="1200" b="1" dirty="0" smtClean="0">
              <a:solidFill>
                <a:schemeClr val="tx1"/>
              </a:solidFill>
              <a:latin typeface="+mn-ea"/>
              <a:ea typeface="+mn-ea"/>
            </a:endParaRPr>
          </a:p>
        </p:txBody>
      </p:sp>
      <p:pic>
        <p:nvPicPr>
          <p:cNvPr id="207" name="그림 20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41443" y="5213603"/>
            <a:ext cx="415502" cy="228526"/>
          </a:xfrm>
          <a:prstGeom prst="rect">
            <a:avLst/>
          </a:prstGeom>
        </p:spPr>
      </p:pic>
      <p:pic>
        <p:nvPicPr>
          <p:cNvPr id="208" name="그림 20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47564" y="5801743"/>
            <a:ext cx="415502" cy="228526"/>
          </a:xfrm>
          <a:prstGeom prst="rect">
            <a:avLst/>
          </a:prstGeom>
        </p:spPr>
      </p:pic>
      <p:sp>
        <p:nvSpPr>
          <p:cNvPr id="209" name="오른쪽 화살표 208"/>
          <p:cNvSpPr/>
          <p:nvPr/>
        </p:nvSpPr>
        <p:spPr>
          <a:xfrm>
            <a:off x="2368262" y="5498133"/>
            <a:ext cx="892895" cy="356347"/>
          </a:xfrm>
          <a:prstGeom prst="rightArrow">
            <a:avLst>
              <a:gd name="adj1" fmla="val 68867"/>
              <a:gd name="adj2" fmla="val 40566"/>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b="1" dirty="0" smtClean="0"/>
          </a:p>
        </p:txBody>
      </p:sp>
      <p:sp>
        <p:nvSpPr>
          <p:cNvPr id="210" name="직사각형 209"/>
          <p:cNvSpPr/>
          <p:nvPr/>
        </p:nvSpPr>
        <p:spPr>
          <a:xfrm>
            <a:off x="2909958" y="5585538"/>
            <a:ext cx="199788" cy="181535"/>
          </a:xfrm>
          <a:prstGeom prst="rect">
            <a:avLst/>
          </a:prstGeom>
          <a:solidFill>
            <a:srgbClr val="FFFF00"/>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t>P</a:t>
            </a:r>
            <a:r>
              <a:rPr lang="en-US" altLang="ko-KR" sz="1000" b="1" baseline="-25000" dirty="0" smtClean="0"/>
              <a:t>0</a:t>
            </a:r>
            <a:endParaRPr lang="ko-KR" altLang="en-US" sz="1000" b="1" baseline="-25000" dirty="0" smtClean="0"/>
          </a:p>
        </p:txBody>
      </p:sp>
      <p:sp>
        <p:nvSpPr>
          <p:cNvPr id="211" name="직사각형 210"/>
          <p:cNvSpPr/>
          <p:nvPr/>
        </p:nvSpPr>
        <p:spPr>
          <a:xfrm>
            <a:off x="2659540" y="5585538"/>
            <a:ext cx="199788" cy="181535"/>
          </a:xfrm>
          <a:prstGeom prst="rect">
            <a:avLst/>
          </a:prstGeom>
          <a:solidFill>
            <a:srgbClr val="FFCC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t>P</a:t>
            </a:r>
            <a:r>
              <a:rPr lang="en-US" altLang="ko-KR" sz="1000" b="1" baseline="-25000" dirty="0"/>
              <a:t>1</a:t>
            </a:r>
            <a:endParaRPr lang="ko-KR" altLang="en-US" sz="1000" b="1" baseline="-25000" dirty="0" smtClean="0"/>
          </a:p>
        </p:txBody>
      </p:sp>
      <p:sp>
        <p:nvSpPr>
          <p:cNvPr id="212" name="직사각형 211"/>
          <p:cNvSpPr/>
          <p:nvPr/>
        </p:nvSpPr>
        <p:spPr>
          <a:xfrm>
            <a:off x="2415226" y="5585538"/>
            <a:ext cx="199788" cy="181535"/>
          </a:xfrm>
          <a:prstGeom prst="rect">
            <a:avLst/>
          </a:prstGeom>
          <a:solidFill>
            <a:schemeClr val="tx2">
              <a:lumMod val="20000"/>
              <a:lumOff val="80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t>P</a:t>
            </a:r>
            <a:r>
              <a:rPr lang="en-US" altLang="ko-KR" sz="1000" b="1" baseline="-25000" dirty="0"/>
              <a:t>2</a:t>
            </a:r>
            <a:endParaRPr lang="ko-KR" altLang="en-US" sz="1000" b="1" baseline="-25000" dirty="0" smtClean="0"/>
          </a:p>
        </p:txBody>
      </p:sp>
      <p:sp>
        <p:nvSpPr>
          <p:cNvPr id="213" name="오른쪽 화살표 212"/>
          <p:cNvSpPr/>
          <p:nvPr/>
        </p:nvSpPr>
        <p:spPr>
          <a:xfrm>
            <a:off x="6864341" y="5494831"/>
            <a:ext cx="892895" cy="356347"/>
          </a:xfrm>
          <a:prstGeom prst="rightArrow">
            <a:avLst>
              <a:gd name="adj1" fmla="val 68867"/>
              <a:gd name="adj2" fmla="val 40566"/>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endParaRPr lang="ko-KR" altLang="en-US" sz="1000" b="1" dirty="0" smtClean="0"/>
          </a:p>
        </p:txBody>
      </p:sp>
      <p:sp>
        <p:nvSpPr>
          <p:cNvPr id="214" name="직사각형 213"/>
          <p:cNvSpPr/>
          <p:nvPr/>
        </p:nvSpPr>
        <p:spPr>
          <a:xfrm>
            <a:off x="7406037" y="5582236"/>
            <a:ext cx="199788" cy="181535"/>
          </a:xfrm>
          <a:prstGeom prst="rect">
            <a:avLst/>
          </a:prstGeom>
          <a:solidFill>
            <a:srgbClr val="FFFF00"/>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t>P</a:t>
            </a:r>
            <a:r>
              <a:rPr lang="en-US" altLang="ko-KR" sz="1000" b="1" baseline="-25000" dirty="0" smtClean="0"/>
              <a:t>0</a:t>
            </a:r>
            <a:endParaRPr lang="ko-KR" altLang="en-US" sz="1000" b="1" baseline="-25000" dirty="0" smtClean="0"/>
          </a:p>
        </p:txBody>
      </p:sp>
      <p:sp>
        <p:nvSpPr>
          <p:cNvPr id="215" name="직사각형 214"/>
          <p:cNvSpPr/>
          <p:nvPr/>
        </p:nvSpPr>
        <p:spPr>
          <a:xfrm>
            <a:off x="7155619" y="5582236"/>
            <a:ext cx="199788" cy="181535"/>
          </a:xfrm>
          <a:prstGeom prst="rect">
            <a:avLst/>
          </a:prstGeom>
          <a:solidFill>
            <a:srgbClr val="FFCC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t>P</a:t>
            </a:r>
            <a:r>
              <a:rPr lang="en-US" altLang="ko-KR" sz="1000" b="1" baseline="-25000" dirty="0"/>
              <a:t>1</a:t>
            </a:r>
            <a:endParaRPr lang="ko-KR" altLang="en-US" sz="1000" b="1" baseline="-25000" dirty="0" smtClean="0"/>
          </a:p>
        </p:txBody>
      </p:sp>
      <p:sp>
        <p:nvSpPr>
          <p:cNvPr id="216" name="직사각형 215"/>
          <p:cNvSpPr/>
          <p:nvPr/>
        </p:nvSpPr>
        <p:spPr>
          <a:xfrm>
            <a:off x="6911305" y="5582236"/>
            <a:ext cx="199788" cy="181535"/>
          </a:xfrm>
          <a:prstGeom prst="rect">
            <a:avLst/>
          </a:prstGeom>
          <a:solidFill>
            <a:schemeClr val="tx2">
              <a:lumMod val="20000"/>
              <a:lumOff val="80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t>P</a:t>
            </a:r>
            <a:r>
              <a:rPr lang="en-US" altLang="ko-KR" sz="1000" b="1" baseline="-25000" dirty="0"/>
              <a:t>2</a:t>
            </a:r>
            <a:endParaRPr lang="ko-KR" altLang="en-US" sz="1000" b="1" baseline="-25000" dirty="0" smtClean="0"/>
          </a:p>
        </p:txBody>
      </p:sp>
      <p:cxnSp>
        <p:nvCxnSpPr>
          <p:cNvPr id="217" name="직선 연결선 216"/>
          <p:cNvCxnSpPr/>
          <p:nvPr/>
        </p:nvCxnSpPr>
        <p:spPr>
          <a:xfrm flipV="1">
            <a:off x="3856394" y="5309985"/>
            <a:ext cx="862064" cy="294069"/>
          </a:xfrm>
          <a:prstGeom prst="line">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8" name="직선 연결선 217"/>
          <p:cNvCxnSpPr>
            <a:stCxn id="192" idx="3"/>
          </p:cNvCxnSpPr>
          <p:nvPr/>
        </p:nvCxnSpPr>
        <p:spPr>
          <a:xfrm>
            <a:off x="3856394" y="5698186"/>
            <a:ext cx="862064" cy="209486"/>
          </a:xfrm>
          <a:prstGeom prst="line">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9" name="직선 연결선 218"/>
          <p:cNvCxnSpPr/>
          <p:nvPr/>
        </p:nvCxnSpPr>
        <p:spPr>
          <a:xfrm>
            <a:off x="5155833" y="5309985"/>
            <a:ext cx="1142120" cy="300794"/>
          </a:xfrm>
          <a:prstGeom prst="line">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0" name="직선 연결선 219"/>
          <p:cNvCxnSpPr>
            <a:stCxn id="208" idx="3"/>
            <a:endCxn id="193" idx="1"/>
          </p:cNvCxnSpPr>
          <p:nvPr/>
        </p:nvCxnSpPr>
        <p:spPr>
          <a:xfrm flipV="1">
            <a:off x="5163066" y="5698186"/>
            <a:ext cx="1134887" cy="217820"/>
          </a:xfrm>
          <a:prstGeom prst="line">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21" name="직사각형 220"/>
          <p:cNvSpPr/>
          <p:nvPr/>
        </p:nvSpPr>
        <p:spPr>
          <a:xfrm>
            <a:off x="4285853" y="5736126"/>
            <a:ext cx="199788" cy="181535"/>
          </a:xfrm>
          <a:prstGeom prst="rect">
            <a:avLst/>
          </a:prstGeom>
          <a:solidFill>
            <a:srgbClr val="FFFF00"/>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t>P</a:t>
            </a:r>
            <a:r>
              <a:rPr lang="en-US" altLang="ko-KR" sz="1000" b="1" baseline="-25000" dirty="0" smtClean="0"/>
              <a:t>0</a:t>
            </a:r>
            <a:endParaRPr lang="ko-KR" altLang="en-US" sz="1000" b="1" baseline="-25000" dirty="0" smtClean="0"/>
          </a:p>
        </p:txBody>
      </p:sp>
      <p:sp>
        <p:nvSpPr>
          <p:cNvPr id="222" name="직사각형 221"/>
          <p:cNvSpPr/>
          <p:nvPr/>
        </p:nvSpPr>
        <p:spPr>
          <a:xfrm>
            <a:off x="5399845" y="5754229"/>
            <a:ext cx="199788" cy="181535"/>
          </a:xfrm>
          <a:prstGeom prst="rect">
            <a:avLst/>
          </a:prstGeom>
          <a:solidFill>
            <a:srgbClr val="FFFF00"/>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t>P</a:t>
            </a:r>
            <a:r>
              <a:rPr lang="en-US" altLang="ko-KR" sz="1000" b="1" baseline="-25000" dirty="0" smtClean="0"/>
              <a:t>0</a:t>
            </a:r>
            <a:endParaRPr lang="ko-KR" altLang="en-US" sz="1000" b="1" baseline="-25000" dirty="0" smtClean="0"/>
          </a:p>
        </p:txBody>
      </p:sp>
      <p:sp>
        <p:nvSpPr>
          <p:cNvPr id="223" name="직사각형 222"/>
          <p:cNvSpPr/>
          <p:nvPr/>
        </p:nvSpPr>
        <p:spPr>
          <a:xfrm>
            <a:off x="4285853" y="5336746"/>
            <a:ext cx="199788" cy="181535"/>
          </a:xfrm>
          <a:prstGeom prst="rect">
            <a:avLst/>
          </a:prstGeom>
          <a:solidFill>
            <a:srgbClr val="FFCC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t>P</a:t>
            </a:r>
            <a:r>
              <a:rPr lang="en-US" altLang="ko-KR" sz="1000" b="1" baseline="-25000" dirty="0"/>
              <a:t>1</a:t>
            </a:r>
            <a:endParaRPr lang="ko-KR" altLang="en-US" sz="1000" b="1" baseline="-25000" dirty="0" smtClean="0"/>
          </a:p>
        </p:txBody>
      </p:sp>
      <p:sp>
        <p:nvSpPr>
          <p:cNvPr id="224" name="직사각형 223"/>
          <p:cNvSpPr/>
          <p:nvPr/>
        </p:nvSpPr>
        <p:spPr>
          <a:xfrm>
            <a:off x="5387828" y="5289661"/>
            <a:ext cx="199788" cy="181535"/>
          </a:xfrm>
          <a:prstGeom prst="rect">
            <a:avLst/>
          </a:prstGeom>
          <a:solidFill>
            <a:srgbClr val="FFCC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r>
              <a:rPr lang="en-US" altLang="ko-KR" sz="1000" b="1" dirty="0" smtClean="0"/>
              <a:t>P</a:t>
            </a:r>
            <a:r>
              <a:rPr lang="en-US" altLang="ko-KR" sz="1000" b="1" baseline="-25000" dirty="0"/>
              <a:t>1</a:t>
            </a:r>
            <a:endParaRPr lang="ko-KR" altLang="en-US" sz="1000" b="1" baseline="-25000" dirty="0" smtClean="0"/>
          </a:p>
        </p:txBody>
      </p:sp>
    </p:spTree>
    <p:extLst>
      <p:ext uri="{BB962C8B-B14F-4D97-AF65-F5344CB8AC3E}">
        <p14:creationId xmlns:p14="http://schemas.microsoft.com/office/powerpoint/2010/main" xmlns="" val="3270838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Broadband Networks &amp; Internet Architecture – 3/11</a:t>
            </a:r>
            <a:endParaRPr lang="ko-KR" altLang="en-US" dirty="0"/>
          </a:p>
        </p:txBody>
      </p:sp>
      <p:sp>
        <p:nvSpPr>
          <p:cNvPr id="29" name="TextBox 28"/>
          <p:cNvSpPr txBox="1"/>
          <p:nvPr/>
        </p:nvSpPr>
        <p:spPr>
          <a:xfrm>
            <a:off x="3962401" y="3458699"/>
            <a:ext cx="1994519" cy="230832"/>
          </a:xfrm>
          <a:prstGeom prst="rect">
            <a:avLst/>
          </a:prstGeom>
          <a:noFill/>
        </p:spPr>
        <p:txBody>
          <a:bodyPr wrap="square" rtlCol="0">
            <a:spAutoFit/>
          </a:bodyPr>
          <a:lstStyle/>
          <a:p>
            <a:pPr algn="ctr">
              <a:lnSpc>
                <a:spcPct val="90000"/>
              </a:lnSpc>
              <a:spcBef>
                <a:spcPts val="0"/>
              </a:spcBef>
              <a:buNone/>
            </a:pPr>
            <a:r>
              <a:rPr lang="en-US" altLang="ko-KR" sz="1000" b="1" dirty="0" smtClean="0">
                <a:solidFill>
                  <a:schemeClr val="tx1"/>
                </a:solidFill>
                <a:latin typeface="+mn-ea"/>
                <a:ea typeface="+mn-ea"/>
              </a:rPr>
              <a:t>HTTP, SMTP, FTP, etc.</a:t>
            </a:r>
            <a:endParaRPr lang="ko-KR" altLang="en-US" sz="1000" b="1" dirty="0" smtClean="0">
              <a:solidFill>
                <a:schemeClr val="tx1"/>
              </a:solidFill>
              <a:latin typeface="+mn-ea"/>
              <a:ea typeface="+mn-ea"/>
            </a:endParaRPr>
          </a:p>
        </p:txBody>
      </p:sp>
      <p:sp>
        <p:nvSpPr>
          <p:cNvPr id="30" name="모서리가 둥근 직사각형 29"/>
          <p:cNvSpPr/>
          <p:nvPr/>
        </p:nvSpPr>
        <p:spPr>
          <a:xfrm>
            <a:off x="698960" y="3272612"/>
            <a:ext cx="1966558" cy="2895149"/>
          </a:xfrm>
          <a:prstGeom prst="roundRect">
            <a:avLst>
              <a:gd name="adj" fmla="val 3095"/>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t"/>
          <a:lstStyle/>
          <a:p>
            <a:pPr algn="ctr"/>
            <a:r>
              <a:rPr lang="en-US" altLang="ko-KR" sz="1200" b="1" dirty="0" smtClean="0">
                <a:latin typeface="Century Gothic" panose="020B0502020202020204" pitchFamily="34" charset="0"/>
              </a:rPr>
              <a:t>Host</a:t>
            </a:r>
            <a:endParaRPr lang="ko-KR" altLang="en-US" sz="1200" b="1" dirty="0" smtClean="0">
              <a:latin typeface="Century Gothic" panose="020B0502020202020204" pitchFamily="34" charset="0"/>
            </a:endParaRPr>
          </a:p>
        </p:txBody>
      </p:sp>
      <p:sp>
        <p:nvSpPr>
          <p:cNvPr id="31" name="모서리가 둥근 직사각형 30"/>
          <p:cNvSpPr/>
          <p:nvPr/>
        </p:nvSpPr>
        <p:spPr>
          <a:xfrm>
            <a:off x="885913" y="5711195"/>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Physical Layer</a:t>
            </a:r>
            <a:endParaRPr lang="ko-KR" altLang="en-US" sz="1100" b="1" dirty="0" smtClean="0">
              <a:latin typeface="Century Gothic" panose="020B0502020202020204" pitchFamily="34" charset="0"/>
            </a:endParaRPr>
          </a:p>
        </p:txBody>
      </p:sp>
      <p:sp>
        <p:nvSpPr>
          <p:cNvPr id="33" name="모서리가 둥근 직사각형 32"/>
          <p:cNvSpPr/>
          <p:nvPr/>
        </p:nvSpPr>
        <p:spPr>
          <a:xfrm>
            <a:off x="889688" y="5366171"/>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Data Link Layer</a:t>
            </a:r>
            <a:endParaRPr lang="ko-KR" altLang="en-US" sz="1100" b="1" dirty="0" smtClean="0">
              <a:latin typeface="Century Gothic" panose="020B0502020202020204" pitchFamily="34" charset="0"/>
            </a:endParaRPr>
          </a:p>
        </p:txBody>
      </p:sp>
      <p:sp>
        <p:nvSpPr>
          <p:cNvPr id="37" name="모서리가 둥근 직사각형 36"/>
          <p:cNvSpPr/>
          <p:nvPr/>
        </p:nvSpPr>
        <p:spPr>
          <a:xfrm>
            <a:off x="3833267" y="4788994"/>
            <a:ext cx="2243668" cy="1379628"/>
          </a:xfrm>
          <a:prstGeom prst="roundRect">
            <a:avLst>
              <a:gd name="adj" fmla="val 3095"/>
            </a:avLst>
          </a:prstGeom>
          <a:solidFill>
            <a:srgbClr val="FFCCFF"/>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t"/>
          <a:lstStyle/>
          <a:p>
            <a:pPr algn="ctr"/>
            <a:r>
              <a:rPr lang="en-US" altLang="ko-KR" sz="1200" b="1" dirty="0" smtClean="0">
                <a:latin typeface="Century Gothic" panose="020B0502020202020204" pitchFamily="34" charset="0"/>
              </a:rPr>
              <a:t>Router</a:t>
            </a:r>
            <a:endParaRPr lang="ko-KR" altLang="en-US" sz="1200" b="1" dirty="0" smtClean="0">
              <a:latin typeface="Century Gothic" panose="020B0502020202020204" pitchFamily="34" charset="0"/>
            </a:endParaRPr>
          </a:p>
        </p:txBody>
      </p:sp>
      <p:sp>
        <p:nvSpPr>
          <p:cNvPr id="38" name="모서리가 둥근 직사각형 37"/>
          <p:cNvSpPr/>
          <p:nvPr/>
        </p:nvSpPr>
        <p:spPr>
          <a:xfrm>
            <a:off x="4160378" y="5712056"/>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Physical Layer</a:t>
            </a:r>
            <a:endParaRPr lang="ko-KR" altLang="en-US" sz="1100" b="1" dirty="0" smtClean="0">
              <a:latin typeface="Century Gothic" panose="020B0502020202020204" pitchFamily="34" charset="0"/>
            </a:endParaRPr>
          </a:p>
        </p:txBody>
      </p:sp>
      <p:sp>
        <p:nvSpPr>
          <p:cNvPr id="40" name="모서리가 둥근 직사각형 39"/>
          <p:cNvSpPr/>
          <p:nvPr/>
        </p:nvSpPr>
        <p:spPr>
          <a:xfrm>
            <a:off x="4164153" y="5367032"/>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Data Link Layer</a:t>
            </a:r>
            <a:endParaRPr lang="ko-KR" altLang="en-US" sz="1100" b="1" dirty="0" smtClean="0">
              <a:latin typeface="Century Gothic" panose="020B0502020202020204" pitchFamily="34" charset="0"/>
            </a:endParaRPr>
          </a:p>
        </p:txBody>
      </p:sp>
      <p:sp>
        <p:nvSpPr>
          <p:cNvPr id="42" name="AutoShape 55"/>
          <p:cNvSpPr>
            <a:spLocks noChangeArrowheads="1"/>
          </p:cNvSpPr>
          <p:nvPr/>
        </p:nvSpPr>
        <p:spPr bwMode="auto">
          <a:xfrm rot="5400000" flipV="1">
            <a:off x="3160322" y="5368034"/>
            <a:ext cx="179384" cy="1300427"/>
          </a:xfrm>
          <a:prstGeom prst="can">
            <a:avLst>
              <a:gd name="adj" fmla="val 29510"/>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eaVert" wrap="none" lIns="73025" tIns="36512" rIns="73025" bIns="36512" anchor="ctr"/>
          <a:lstStyle/>
          <a:p>
            <a:pPr algn="ctr"/>
            <a:r>
              <a:rPr lang="en-US" altLang="ko-KR" sz="1000" b="1" dirty="0" smtClean="0">
                <a:latin typeface="+mn-ea"/>
                <a:ea typeface="+mn-ea"/>
              </a:rPr>
              <a:t>Physical Medium </a:t>
            </a:r>
            <a:endParaRPr lang="en-US" altLang="ko-KR" sz="1000" b="1" dirty="0">
              <a:latin typeface="+mn-ea"/>
              <a:ea typeface="+mn-ea"/>
            </a:endParaRPr>
          </a:p>
        </p:txBody>
      </p:sp>
      <p:sp>
        <p:nvSpPr>
          <p:cNvPr id="43" name="모서리가 둥근 직사각형 42"/>
          <p:cNvSpPr/>
          <p:nvPr/>
        </p:nvSpPr>
        <p:spPr>
          <a:xfrm>
            <a:off x="7249984" y="3272612"/>
            <a:ext cx="1970906" cy="2895149"/>
          </a:xfrm>
          <a:prstGeom prst="roundRect">
            <a:avLst>
              <a:gd name="adj" fmla="val 3095"/>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t"/>
          <a:lstStyle/>
          <a:p>
            <a:pPr algn="ctr"/>
            <a:r>
              <a:rPr lang="en-US" altLang="ko-KR" sz="1200" b="1" dirty="0" smtClean="0">
                <a:latin typeface="Century Gothic" panose="020B0502020202020204" pitchFamily="34" charset="0"/>
              </a:rPr>
              <a:t>Host</a:t>
            </a:r>
            <a:endParaRPr lang="ko-KR" altLang="en-US" sz="1200" b="1" dirty="0" smtClean="0">
              <a:latin typeface="Century Gothic" panose="020B0502020202020204" pitchFamily="34" charset="0"/>
            </a:endParaRPr>
          </a:p>
        </p:txBody>
      </p:sp>
      <p:sp>
        <p:nvSpPr>
          <p:cNvPr id="44" name="모서리가 둥근 직사각형 43"/>
          <p:cNvSpPr/>
          <p:nvPr/>
        </p:nvSpPr>
        <p:spPr>
          <a:xfrm>
            <a:off x="7442254" y="5711195"/>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Physical Layer</a:t>
            </a:r>
            <a:endParaRPr lang="ko-KR" altLang="en-US" sz="1100" b="1" dirty="0" smtClean="0">
              <a:latin typeface="Century Gothic" panose="020B0502020202020204" pitchFamily="34" charset="0"/>
            </a:endParaRPr>
          </a:p>
        </p:txBody>
      </p:sp>
      <p:sp>
        <p:nvSpPr>
          <p:cNvPr id="46" name="모서리가 둥근 직사각형 45"/>
          <p:cNvSpPr/>
          <p:nvPr/>
        </p:nvSpPr>
        <p:spPr>
          <a:xfrm>
            <a:off x="7446029" y="5366171"/>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Data Link Layer</a:t>
            </a:r>
            <a:endParaRPr lang="ko-KR" altLang="en-US" sz="1100" b="1" dirty="0" smtClean="0">
              <a:latin typeface="Century Gothic" panose="020B0502020202020204" pitchFamily="34" charset="0"/>
            </a:endParaRPr>
          </a:p>
        </p:txBody>
      </p:sp>
      <p:sp>
        <p:nvSpPr>
          <p:cNvPr id="50" name="AutoShape 55"/>
          <p:cNvSpPr>
            <a:spLocks noChangeArrowheads="1"/>
          </p:cNvSpPr>
          <p:nvPr/>
        </p:nvSpPr>
        <p:spPr bwMode="auto">
          <a:xfrm rot="5400000" flipV="1">
            <a:off x="6571062" y="5366154"/>
            <a:ext cx="179384" cy="1300425"/>
          </a:xfrm>
          <a:prstGeom prst="can">
            <a:avLst>
              <a:gd name="adj" fmla="val 29510"/>
            </a:avLst>
          </a:prstGeom>
          <a:gradFill rotWithShape="1">
            <a:gsLst>
              <a:gs pos="0">
                <a:schemeClr val="bg1">
                  <a:gamma/>
                  <a:shade val="46275"/>
                  <a:invGamma/>
                </a:schemeClr>
              </a:gs>
              <a:gs pos="50000">
                <a:schemeClr val="bg1"/>
              </a:gs>
              <a:gs pos="100000">
                <a:schemeClr val="bg1">
                  <a:gamma/>
                  <a:shade val="46275"/>
                  <a:invGamma/>
                </a:schemeClr>
              </a:gs>
            </a:gsLst>
            <a:lin ang="0" scaled="1"/>
          </a:gradFill>
          <a:ln w="9525">
            <a:solidFill>
              <a:srgbClr val="000000"/>
            </a:solidFill>
            <a:round/>
            <a:headEnd/>
            <a:tailEnd/>
          </a:ln>
          <a:effectLst/>
        </p:spPr>
        <p:txBody>
          <a:bodyPr vert="eaVert" wrap="none" lIns="73025" tIns="36512" rIns="73025" bIns="36512" anchor="ctr"/>
          <a:lstStyle/>
          <a:p>
            <a:pPr algn="ctr"/>
            <a:r>
              <a:rPr lang="en-US" altLang="ko-KR" sz="1000" b="1" dirty="0" smtClean="0">
                <a:latin typeface="+mn-ea"/>
                <a:ea typeface="+mn-ea"/>
              </a:rPr>
              <a:t>Physical Medium </a:t>
            </a:r>
            <a:endParaRPr lang="en-US" altLang="ko-KR" sz="1000" b="1" dirty="0">
              <a:latin typeface="+mn-ea"/>
              <a:ea typeface="+mn-ea"/>
            </a:endParaRPr>
          </a:p>
        </p:txBody>
      </p:sp>
      <p:cxnSp>
        <p:nvCxnSpPr>
          <p:cNvPr id="51" name="직선 연결선 50"/>
          <p:cNvCxnSpPr>
            <a:stCxn id="76" idx="3"/>
            <a:endCxn id="81" idx="1"/>
          </p:cNvCxnSpPr>
          <p:nvPr/>
        </p:nvCxnSpPr>
        <p:spPr>
          <a:xfrm flipV="1">
            <a:off x="2495112" y="3685266"/>
            <a:ext cx="4948462" cy="6957"/>
          </a:xfrm>
          <a:prstGeom prst="line">
            <a:avLst/>
          </a:prstGeom>
          <a:ln w="9525">
            <a:solidFill>
              <a:schemeClr val="tx1"/>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53934" y="4466235"/>
            <a:ext cx="1994519" cy="230832"/>
          </a:xfrm>
          <a:prstGeom prst="rect">
            <a:avLst/>
          </a:prstGeom>
          <a:noFill/>
        </p:spPr>
        <p:txBody>
          <a:bodyPr wrap="square" rtlCol="0">
            <a:spAutoFit/>
          </a:bodyPr>
          <a:lstStyle/>
          <a:p>
            <a:pPr algn="ctr">
              <a:lnSpc>
                <a:spcPct val="90000"/>
              </a:lnSpc>
              <a:spcBef>
                <a:spcPts val="0"/>
              </a:spcBef>
              <a:buNone/>
            </a:pPr>
            <a:r>
              <a:rPr lang="en-US" altLang="ko-KR" sz="1000" b="1" dirty="0" smtClean="0">
                <a:solidFill>
                  <a:schemeClr val="tx1"/>
                </a:solidFill>
                <a:latin typeface="+mn-ea"/>
                <a:ea typeface="+mn-ea"/>
              </a:rPr>
              <a:t>TCP, UDP</a:t>
            </a:r>
            <a:endParaRPr lang="ko-KR" altLang="en-US" sz="1000" b="1" dirty="0" smtClean="0">
              <a:solidFill>
                <a:schemeClr val="tx1"/>
              </a:solidFill>
              <a:latin typeface="+mn-ea"/>
              <a:ea typeface="+mn-ea"/>
            </a:endParaRPr>
          </a:p>
        </p:txBody>
      </p:sp>
      <p:cxnSp>
        <p:nvCxnSpPr>
          <p:cNvPr id="53" name="직선 연결선 52"/>
          <p:cNvCxnSpPr>
            <a:stCxn id="72" idx="3"/>
            <a:endCxn id="77" idx="1"/>
          </p:cNvCxnSpPr>
          <p:nvPr/>
        </p:nvCxnSpPr>
        <p:spPr>
          <a:xfrm flipV="1">
            <a:off x="2491337" y="4699161"/>
            <a:ext cx="4948462" cy="6957"/>
          </a:xfrm>
          <a:prstGeom prst="line">
            <a:avLst/>
          </a:prstGeom>
          <a:ln w="9525">
            <a:solidFill>
              <a:schemeClr val="tx1"/>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96286" y="4925509"/>
            <a:ext cx="423716" cy="230832"/>
          </a:xfrm>
          <a:prstGeom prst="rect">
            <a:avLst/>
          </a:prstGeom>
          <a:noFill/>
        </p:spPr>
        <p:txBody>
          <a:bodyPr wrap="square" rtlCol="0">
            <a:spAutoFit/>
          </a:bodyPr>
          <a:lstStyle/>
          <a:p>
            <a:pPr algn="ctr">
              <a:lnSpc>
                <a:spcPct val="90000"/>
              </a:lnSpc>
              <a:spcBef>
                <a:spcPts val="0"/>
              </a:spcBef>
              <a:buNone/>
            </a:pPr>
            <a:r>
              <a:rPr lang="en-US" altLang="ko-KR" sz="1000" b="1" dirty="0" smtClean="0">
                <a:solidFill>
                  <a:schemeClr val="tx1"/>
                </a:solidFill>
                <a:latin typeface="+mn-ea"/>
                <a:ea typeface="+mn-ea"/>
              </a:rPr>
              <a:t>IP</a:t>
            </a:r>
            <a:endParaRPr lang="ko-KR" altLang="en-US" sz="1000" b="1" dirty="0" smtClean="0">
              <a:solidFill>
                <a:schemeClr val="tx1"/>
              </a:solidFill>
              <a:latin typeface="+mn-ea"/>
              <a:ea typeface="+mn-ea"/>
            </a:endParaRPr>
          </a:p>
        </p:txBody>
      </p:sp>
      <p:cxnSp>
        <p:nvCxnSpPr>
          <p:cNvPr id="55" name="직선 연결선 54"/>
          <p:cNvCxnSpPr>
            <a:stCxn id="82" idx="3"/>
            <a:endCxn id="84" idx="1"/>
          </p:cNvCxnSpPr>
          <p:nvPr/>
        </p:nvCxnSpPr>
        <p:spPr>
          <a:xfrm>
            <a:off x="2492778" y="5142210"/>
            <a:ext cx="1671374" cy="9326"/>
          </a:xfrm>
          <a:prstGeom prst="line">
            <a:avLst/>
          </a:prstGeom>
          <a:ln w="9525">
            <a:solidFill>
              <a:schemeClr val="tx1"/>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365795" y="4924898"/>
            <a:ext cx="423716" cy="230832"/>
          </a:xfrm>
          <a:prstGeom prst="rect">
            <a:avLst/>
          </a:prstGeom>
          <a:noFill/>
        </p:spPr>
        <p:txBody>
          <a:bodyPr wrap="square" rtlCol="0">
            <a:spAutoFit/>
          </a:bodyPr>
          <a:lstStyle/>
          <a:p>
            <a:pPr algn="ctr">
              <a:lnSpc>
                <a:spcPct val="90000"/>
              </a:lnSpc>
              <a:spcBef>
                <a:spcPts val="0"/>
              </a:spcBef>
              <a:buNone/>
            </a:pPr>
            <a:r>
              <a:rPr lang="en-US" altLang="ko-KR" sz="1000" b="1" dirty="0" smtClean="0">
                <a:solidFill>
                  <a:schemeClr val="tx1"/>
                </a:solidFill>
                <a:latin typeface="+mn-ea"/>
                <a:ea typeface="+mn-ea"/>
              </a:rPr>
              <a:t>IP</a:t>
            </a:r>
            <a:endParaRPr lang="ko-KR" altLang="en-US" sz="1000" b="1" dirty="0" smtClean="0">
              <a:solidFill>
                <a:schemeClr val="tx1"/>
              </a:solidFill>
              <a:latin typeface="+mn-ea"/>
              <a:ea typeface="+mn-ea"/>
            </a:endParaRPr>
          </a:p>
        </p:txBody>
      </p:sp>
      <p:cxnSp>
        <p:nvCxnSpPr>
          <p:cNvPr id="57" name="직선 연결선 56"/>
          <p:cNvCxnSpPr>
            <a:stCxn id="84" idx="3"/>
          </p:cNvCxnSpPr>
          <p:nvPr/>
        </p:nvCxnSpPr>
        <p:spPr>
          <a:xfrm>
            <a:off x="5767242" y="5151536"/>
            <a:ext cx="1684538" cy="5277"/>
          </a:xfrm>
          <a:prstGeom prst="line">
            <a:avLst/>
          </a:prstGeom>
          <a:ln w="9525">
            <a:solidFill>
              <a:schemeClr val="tx1"/>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867484" y="5192410"/>
            <a:ext cx="893156" cy="338554"/>
          </a:xfrm>
          <a:prstGeom prst="rect">
            <a:avLst/>
          </a:prstGeom>
          <a:noFill/>
        </p:spPr>
        <p:txBody>
          <a:bodyPr wrap="square" rtlCol="0">
            <a:spAutoFit/>
          </a:bodyPr>
          <a:lstStyle/>
          <a:p>
            <a:pPr algn="ctr">
              <a:lnSpc>
                <a:spcPct val="80000"/>
              </a:lnSpc>
              <a:spcBef>
                <a:spcPts val="0"/>
              </a:spcBef>
              <a:buNone/>
            </a:pPr>
            <a:r>
              <a:rPr lang="en-US" altLang="ko-KR" sz="1000" b="1" dirty="0" smtClean="0">
                <a:solidFill>
                  <a:schemeClr val="tx1"/>
                </a:solidFill>
                <a:latin typeface="+mn-ea"/>
                <a:ea typeface="+mn-ea"/>
              </a:rPr>
              <a:t>Data Link Protocol</a:t>
            </a:r>
            <a:endParaRPr lang="ko-KR" altLang="en-US" sz="1000" b="1" dirty="0" smtClean="0">
              <a:solidFill>
                <a:schemeClr val="tx1"/>
              </a:solidFill>
              <a:latin typeface="+mn-ea"/>
              <a:ea typeface="+mn-ea"/>
            </a:endParaRPr>
          </a:p>
        </p:txBody>
      </p:sp>
      <p:cxnSp>
        <p:nvCxnSpPr>
          <p:cNvPr id="59" name="직선 연결선 58"/>
          <p:cNvCxnSpPr>
            <a:stCxn id="33" idx="3"/>
            <a:endCxn id="40" idx="1"/>
          </p:cNvCxnSpPr>
          <p:nvPr/>
        </p:nvCxnSpPr>
        <p:spPr>
          <a:xfrm>
            <a:off x="2492778" y="5489345"/>
            <a:ext cx="1671375" cy="861"/>
          </a:xfrm>
          <a:prstGeom prst="line">
            <a:avLst/>
          </a:prstGeom>
          <a:ln w="9525">
            <a:solidFill>
              <a:schemeClr val="tx1"/>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144515" y="5192410"/>
            <a:ext cx="893156" cy="338554"/>
          </a:xfrm>
          <a:prstGeom prst="rect">
            <a:avLst/>
          </a:prstGeom>
          <a:noFill/>
        </p:spPr>
        <p:txBody>
          <a:bodyPr wrap="square" rtlCol="0">
            <a:spAutoFit/>
          </a:bodyPr>
          <a:lstStyle/>
          <a:p>
            <a:pPr algn="ctr">
              <a:lnSpc>
                <a:spcPct val="80000"/>
              </a:lnSpc>
              <a:spcBef>
                <a:spcPts val="0"/>
              </a:spcBef>
              <a:buNone/>
            </a:pPr>
            <a:r>
              <a:rPr lang="en-US" altLang="ko-KR" sz="1000" b="1" dirty="0" smtClean="0">
                <a:solidFill>
                  <a:schemeClr val="tx1"/>
                </a:solidFill>
                <a:latin typeface="+mn-ea"/>
                <a:ea typeface="+mn-ea"/>
              </a:rPr>
              <a:t>Data Link Protocol</a:t>
            </a:r>
            <a:endParaRPr lang="ko-KR" altLang="en-US" sz="1000" b="1" dirty="0" smtClean="0">
              <a:solidFill>
                <a:schemeClr val="tx1"/>
              </a:solidFill>
              <a:latin typeface="+mn-ea"/>
              <a:ea typeface="+mn-ea"/>
            </a:endParaRPr>
          </a:p>
        </p:txBody>
      </p:sp>
      <p:cxnSp>
        <p:nvCxnSpPr>
          <p:cNvPr id="61" name="직선 연결선 60"/>
          <p:cNvCxnSpPr>
            <a:stCxn id="40" idx="3"/>
            <a:endCxn id="46" idx="1"/>
          </p:cNvCxnSpPr>
          <p:nvPr/>
        </p:nvCxnSpPr>
        <p:spPr>
          <a:xfrm flipV="1">
            <a:off x="5767243" y="5489345"/>
            <a:ext cx="1678786" cy="861"/>
          </a:xfrm>
          <a:prstGeom prst="line">
            <a:avLst/>
          </a:prstGeom>
          <a:ln w="9525">
            <a:solidFill>
              <a:schemeClr val="tx1"/>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867482" y="5539542"/>
            <a:ext cx="893156" cy="338554"/>
          </a:xfrm>
          <a:prstGeom prst="rect">
            <a:avLst/>
          </a:prstGeom>
          <a:noFill/>
        </p:spPr>
        <p:txBody>
          <a:bodyPr wrap="square" rtlCol="0">
            <a:spAutoFit/>
          </a:bodyPr>
          <a:lstStyle/>
          <a:p>
            <a:pPr algn="ctr">
              <a:lnSpc>
                <a:spcPct val="80000"/>
              </a:lnSpc>
              <a:spcBef>
                <a:spcPts val="0"/>
              </a:spcBef>
              <a:buNone/>
            </a:pPr>
            <a:r>
              <a:rPr lang="en-US" altLang="ko-KR" sz="1000" b="1" dirty="0" smtClean="0">
                <a:solidFill>
                  <a:schemeClr val="tx1"/>
                </a:solidFill>
                <a:latin typeface="+mn-ea"/>
                <a:ea typeface="+mn-ea"/>
              </a:rPr>
              <a:t>Physical Protocol</a:t>
            </a:r>
            <a:endParaRPr lang="ko-KR" altLang="en-US" sz="1000" b="1" dirty="0" smtClean="0">
              <a:solidFill>
                <a:schemeClr val="tx1"/>
              </a:solidFill>
              <a:latin typeface="+mn-ea"/>
              <a:ea typeface="+mn-ea"/>
            </a:endParaRPr>
          </a:p>
        </p:txBody>
      </p:sp>
      <p:cxnSp>
        <p:nvCxnSpPr>
          <p:cNvPr id="63" name="직선 연결선 62"/>
          <p:cNvCxnSpPr>
            <a:stCxn id="31" idx="3"/>
            <a:endCxn id="38" idx="1"/>
          </p:cNvCxnSpPr>
          <p:nvPr/>
        </p:nvCxnSpPr>
        <p:spPr>
          <a:xfrm>
            <a:off x="2489003" y="5834369"/>
            <a:ext cx="1671375" cy="861"/>
          </a:xfrm>
          <a:prstGeom prst="line">
            <a:avLst/>
          </a:prstGeom>
          <a:ln w="9525">
            <a:solidFill>
              <a:schemeClr val="tx1"/>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144513" y="5573410"/>
            <a:ext cx="893156" cy="338554"/>
          </a:xfrm>
          <a:prstGeom prst="rect">
            <a:avLst/>
          </a:prstGeom>
          <a:noFill/>
        </p:spPr>
        <p:txBody>
          <a:bodyPr wrap="square" rtlCol="0">
            <a:spAutoFit/>
          </a:bodyPr>
          <a:lstStyle/>
          <a:p>
            <a:pPr algn="ctr">
              <a:lnSpc>
                <a:spcPct val="80000"/>
              </a:lnSpc>
              <a:spcBef>
                <a:spcPts val="0"/>
              </a:spcBef>
              <a:buNone/>
            </a:pPr>
            <a:r>
              <a:rPr lang="en-US" altLang="ko-KR" sz="1000" b="1" dirty="0" smtClean="0">
                <a:solidFill>
                  <a:schemeClr val="tx1"/>
                </a:solidFill>
                <a:latin typeface="+mn-ea"/>
                <a:ea typeface="+mn-ea"/>
              </a:rPr>
              <a:t>Physical Protocol</a:t>
            </a:r>
            <a:endParaRPr lang="ko-KR" altLang="en-US" sz="1000" b="1" dirty="0" smtClean="0">
              <a:solidFill>
                <a:schemeClr val="tx1"/>
              </a:solidFill>
              <a:latin typeface="+mn-ea"/>
              <a:ea typeface="+mn-ea"/>
            </a:endParaRPr>
          </a:p>
        </p:txBody>
      </p:sp>
      <p:cxnSp>
        <p:nvCxnSpPr>
          <p:cNvPr id="65" name="직선 연결선 64"/>
          <p:cNvCxnSpPr/>
          <p:nvPr/>
        </p:nvCxnSpPr>
        <p:spPr>
          <a:xfrm flipV="1">
            <a:off x="5763468" y="5868237"/>
            <a:ext cx="1688312" cy="861"/>
          </a:xfrm>
          <a:prstGeom prst="line">
            <a:avLst/>
          </a:prstGeom>
          <a:ln w="9525">
            <a:solidFill>
              <a:schemeClr val="tx1"/>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72" name="모서리가 둥근 직사각형 71"/>
          <p:cNvSpPr/>
          <p:nvPr/>
        </p:nvSpPr>
        <p:spPr>
          <a:xfrm>
            <a:off x="888247" y="4582944"/>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Transport Layer</a:t>
            </a:r>
            <a:endParaRPr lang="ko-KR" altLang="en-US" sz="1100" b="1" dirty="0" smtClean="0">
              <a:latin typeface="Century Gothic" panose="020B0502020202020204" pitchFamily="34" charset="0"/>
            </a:endParaRPr>
          </a:p>
        </p:txBody>
      </p:sp>
      <p:sp>
        <p:nvSpPr>
          <p:cNvPr id="74" name="모서리가 둥근 직사각형 73"/>
          <p:cNvSpPr/>
          <p:nvPr/>
        </p:nvSpPr>
        <p:spPr>
          <a:xfrm>
            <a:off x="892022" y="4237920"/>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Session Layer</a:t>
            </a:r>
            <a:endParaRPr lang="ko-KR" altLang="en-US" sz="1100" b="1" dirty="0" smtClean="0">
              <a:latin typeface="Century Gothic" panose="020B0502020202020204" pitchFamily="34" charset="0"/>
            </a:endParaRPr>
          </a:p>
        </p:txBody>
      </p:sp>
      <p:sp>
        <p:nvSpPr>
          <p:cNvPr id="75" name="모서리가 둥근 직사각형 74"/>
          <p:cNvSpPr/>
          <p:nvPr/>
        </p:nvSpPr>
        <p:spPr>
          <a:xfrm>
            <a:off x="888247" y="3914073"/>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Presentation Layer</a:t>
            </a:r>
            <a:endParaRPr lang="ko-KR" altLang="en-US" sz="1100" b="1" dirty="0" smtClean="0">
              <a:latin typeface="Century Gothic" panose="020B0502020202020204" pitchFamily="34" charset="0"/>
            </a:endParaRPr>
          </a:p>
        </p:txBody>
      </p:sp>
      <p:sp>
        <p:nvSpPr>
          <p:cNvPr id="76" name="모서리가 둥근 직사각형 75"/>
          <p:cNvSpPr/>
          <p:nvPr/>
        </p:nvSpPr>
        <p:spPr>
          <a:xfrm>
            <a:off x="892022" y="3569049"/>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Application Layer</a:t>
            </a:r>
            <a:endParaRPr lang="ko-KR" altLang="en-US" sz="1100" b="1" dirty="0" smtClean="0">
              <a:latin typeface="Century Gothic" panose="020B0502020202020204" pitchFamily="34" charset="0"/>
            </a:endParaRPr>
          </a:p>
        </p:txBody>
      </p:sp>
      <p:sp>
        <p:nvSpPr>
          <p:cNvPr id="77" name="모서리가 둥근 직사각형 76"/>
          <p:cNvSpPr/>
          <p:nvPr/>
        </p:nvSpPr>
        <p:spPr>
          <a:xfrm>
            <a:off x="7439799" y="4575987"/>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Transport Layer</a:t>
            </a:r>
            <a:endParaRPr lang="ko-KR" altLang="en-US" sz="1100" b="1" dirty="0" smtClean="0">
              <a:latin typeface="Century Gothic" panose="020B0502020202020204" pitchFamily="34" charset="0"/>
            </a:endParaRPr>
          </a:p>
        </p:txBody>
      </p:sp>
      <p:sp>
        <p:nvSpPr>
          <p:cNvPr id="79" name="모서리가 둥근 직사각형 78"/>
          <p:cNvSpPr/>
          <p:nvPr/>
        </p:nvSpPr>
        <p:spPr>
          <a:xfrm>
            <a:off x="7443574" y="4230963"/>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Session Layer</a:t>
            </a:r>
            <a:endParaRPr lang="ko-KR" altLang="en-US" sz="1100" b="1" dirty="0" smtClean="0">
              <a:latin typeface="Century Gothic" panose="020B0502020202020204" pitchFamily="34" charset="0"/>
            </a:endParaRPr>
          </a:p>
        </p:txBody>
      </p:sp>
      <p:sp>
        <p:nvSpPr>
          <p:cNvPr id="80" name="모서리가 둥근 직사각형 79"/>
          <p:cNvSpPr/>
          <p:nvPr/>
        </p:nvSpPr>
        <p:spPr>
          <a:xfrm>
            <a:off x="7439799" y="3907116"/>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Presentation Layer</a:t>
            </a:r>
            <a:endParaRPr lang="ko-KR" altLang="en-US" sz="1100" b="1" dirty="0" smtClean="0">
              <a:latin typeface="Century Gothic" panose="020B0502020202020204" pitchFamily="34" charset="0"/>
            </a:endParaRPr>
          </a:p>
        </p:txBody>
      </p:sp>
      <p:sp>
        <p:nvSpPr>
          <p:cNvPr id="81" name="모서리가 둥근 직사각형 80"/>
          <p:cNvSpPr/>
          <p:nvPr/>
        </p:nvSpPr>
        <p:spPr>
          <a:xfrm>
            <a:off x="7443574" y="3562092"/>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Application Layer</a:t>
            </a:r>
            <a:endParaRPr lang="ko-KR" altLang="en-US" sz="1100" b="1" dirty="0" smtClean="0">
              <a:latin typeface="Century Gothic" panose="020B0502020202020204" pitchFamily="34" charset="0"/>
            </a:endParaRPr>
          </a:p>
        </p:txBody>
      </p:sp>
      <p:sp>
        <p:nvSpPr>
          <p:cNvPr id="82" name="모서리가 둥근 직사각형 81"/>
          <p:cNvSpPr/>
          <p:nvPr/>
        </p:nvSpPr>
        <p:spPr>
          <a:xfrm>
            <a:off x="889688" y="5019036"/>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Network Layer</a:t>
            </a:r>
            <a:endParaRPr lang="ko-KR" altLang="en-US" sz="1100" b="1" dirty="0" smtClean="0">
              <a:latin typeface="Century Gothic" panose="020B0502020202020204" pitchFamily="34" charset="0"/>
            </a:endParaRPr>
          </a:p>
        </p:txBody>
      </p:sp>
      <p:sp>
        <p:nvSpPr>
          <p:cNvPr id="83" name="모서리가 둥근 직사각형 82"/>
          <p:cNvSpPr/>
          <p:nvPr/>
        </p:nvSpPr>
        <p:spPr>
          <a:xfrm>
            <a:off x="7446029" y="5019036"/>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Network Layer</a:t>
            </a:r>
            <a:endParaRPr lang="ko-KR" altLang="en-US" sz="1100" b="1" dirty="0" smtClean="0">
              <a:latin typeface="Century Gothic" panose="020B0502020202020204" pitchFamily="34" charset="0"/>
            </a:endParaRPr>
          </a:p>
        </p:txBody>
      </p:sp>
      <p:sp>
        <p:nvSpPr>
          <p:cNvPr id="84" name="모서리가 둥근 직사각형 83"/>
          <p:cNvSpPr/>
          <p:nvPr/>
        </p:nvSpPr>
        <p:spPr>
          <a:xfrm>
            <a:off x="4164152" y="5028362"/>
            <a:ext cx="1603090" cy="246347"/>
          </a:xfrm>
          <a:prstGeom prst="roundRect">
            <a:avLst>
              <a:gd name="adj" fmla="val 8574"/>
            </a:avLst>
          </a:prstGeom>
          <a:noFill/>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7200" tIns="7200" rIns="7200" bIns="7200" rtlCol="0" anchor="ctr"/>
          <a:lstStyle/>
          <a:p>
            <a:pPr algn="ctr">
              <a:lnSpc>
                <a:spcPct val="80000"/>
              </a:lnSpc>
            </a:pPr>
            <a:r>
              <a:rPr lang="en-US" altLang="ko-KR" sz="1100" b="1" dirty="0" smtClean="0">
                <a:latin typeface="Century Gothic" panose="020B0502020202020204" pitchFamily="34" charset="0"/>
              </a:rPr>
              <a:t>Network Layer</a:t>
            </a:r>
            <a:endParaRPr lang="ko-KR" altLang="en-US" sz="1100" b="1" dirty="0" smtClean="0">
              <a:latin typeface="Century Gothic" panose="020B0502020202020204" pitchFamily="34" charset="0"/>
            </a:endParaRPr>
          </a:p>
        </p:txBody>
      </p:sp>
      <p:graphicFrame>
        <p:nvGraphicFramePr>
          <p:cNvPr id="41" name="표 40"/>
          <p:cNvGraphicFramePr>
            <a:graphicFrameLocks noGrp="1"/>
          </p:cNvGraphicFramePr>
          <p:nvPr>
            <p:extLst>
              <p:ext uri="{D42A27DB-BD31-4B8C-83A1-F6EECF244321}">
                <p14:modId xmlns:p14="http://schemas.microsoft.com/office/powerpoint/2010/main" xmlns="" val="72048534"/>
              </p:ext>
            </p:extLst>
          </p:nvPr>
        </p:nvGraphicFramePr>
        <p:xfrm>
          <a:off x="309530" y="720583"/>
          <a:ext cx="9305120" cy="2367620"/>
        </p:xfrm>
        <a:graphic>
          <a:graphicData uri="http://schemas.openxmlformats.org/drawingml/2006/table">
            <a:tbl>
              <a:tblPr firstRow="1" bandRow="1">
                <a:tableStyleId>{5C22544A-7EE6-4342-B048-85BDC9FD1C3A}</a:tableStyleId>
              </a:tblPr>
              <a:tblGrid>
                <a:gridCol w="1142752"/>
                <a:gridCol w="1819836"/>
                <a:gridCol w="6342532"/>
              </a:tblGrid>
              <a:tr h="164103">
                <a:tc>
                  <a:txBody>
                    <a:bodyPr/>
                    <a:lstStyle/>
                    <a:p>
                      <a:pPr algn="ctr" latinLnBrk="0"/>
                      <a:r>
                        <a:rPr lang="en-US" altLang="ko-KR" sz="1100" dirty="0" smtClean="0">
                          <a:solidFill>
                            <a:schemeClr val="tx1"/>
                          </a:solidFill>
                          <a:latin typeface="Century Gothic" panose="020B0502020202020204" pitchFamily="34" charset="0"/>
                        </a:rPr>
                        <a:t>Layer</a:t>
                      </a:r>
                      <a:endParaRPr lang="ko-KR" altLang="en-US" sz="1100" dirty="0">
                        <a:solidFill>
                          <a:schemeClr val="tx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0"/>
                      <a:r>
                        <a:rPr lang="en-US" altLang="ko-KR" sz="1100" dirty="0" smtClean="0">
                          <a:solidFill>
                            <a:schemeClr val="tx1"/>
                          </a:solidFill>
                          <a:latin typeface="Century Gothic" panose="020B0502020202020204" pitchFamily="34" charset="0"/>
                        </a:rPr>
                        <a:t>Protocol Data Unit (PDU)</a:t>
                      </a:r>
                      <a:endParaRPr lang="ko-KR" altLang="en-US" sz="1100" dirty="0">
                        <a:solidFill>
                          <a:schemeClr val="tx1"/>
                        </a:solidFill>
                        <a:latin typeface="Century Gothic" panose="020B0502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0"/>
                      <a:r>
                        <a:rPr lang="en-US" altLang="ko-KR" sz="1100" dirty="0" smtClean="0">
                          <a:solidFill>
                            <a:schemeClr val="tx1"/>
                          </a:solidFill>
                          <a:latin typeface="Century Gothic" panose="020B0502020202020204" pitchFamily="34" charset="0"/>
                        </a:rPr>
                        <a:t>Function</a:t>
                      </a:r>
                      <a:endParaRPr lang="ko-KR" altLang="en-US" sz="1100" dirty="0">
                        <a:solidFill>
                          <a:schemeClr val="tx1"/>
                        </a:solidFill>
                        <a:latin typeface="Century Gothic" panose="020B0502020202020204" pitchFamily="34"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0">
                <a:tc>
                  <a:txBody>
                    <a:bodyPr/>
                    <a:lstStyle/>
                    <a:p>
                      <a:pPr latinLnBrk="0"/>
                      <a:r>
                        <a:rPr lang="en-US" altLang="ko-KR" sz="1050" dirty="0" smtClean="0">
                          <a:solidFill>
                            <a:schemeClr val="tx1"/>
                          </a:solidFill>
                          <a:latin typeface="Century Gothic" panose="020B0502020202020204" pitchFamily="34" charset="0"/>
                        </a:rPr>
                        <a:t>7. Application</a:t>
                      </a:r>
                      <a:endParaRPr lang="ko-KR" altLang="en-US" sz="1050" dirty="0">
                        <a:solidFill>
                          <a:schemeClr val="tx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rowSpan="3">
                  <a:txBody>
                    <a:bodyPr/>
                    <a:lstStyle/>
                    <a:p>
                      <a:pPr latinLnBrk="0"/>
                      <a:r>
                        <a:rPr lang="en-US" altLang="ko-KR" sz="1050" dirty="0" smtClean="0">
                          <a:solidFill>
                            <a:schemeClr val="tx1"/>
                          </a:solidFill>
                          <a:latin typeface="Century Gothic" panose="020B0502020202020204" pitchFamily="34" charset="0"/>
                        </a:rPr>
                        <a:t>Data</a:t>
                      </a:r>
                      <a:endParaRPr lang="ko-KR" altLang="en-US" sz="1050" dirty="0">
                        <a:solidFill>
                          <a:schemeClr val="tx1"/>
                        </a:solidFill>
                        <a:latin typeface="Century Gothic" panose="020B0502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sz="1050" dirty="0">
                          <a:effectLst/>
                          <a:latin typeface="Century Gothic" panose="020B0502020202020204" pitchFamily="34" charset="0"/>
                        </a:rPr>
                        <a:t>High-level APIs, including resource sharing, remote file </a:t>
                      </a:r>
                      <a:r>
                        <a:rPr lang="en-US" sz="1050" dirty="0" smtClean="0">
                          <a:effectLst/>
                          <a:latin typeface="Century Gothic" panose="020B0502020202020204" pitchFamily="34" charset="0"/>
                        </a:rPr>
                        <a:t>access – HTTP, FTP etc.</a:t>
                      </a:r>
                      <a:endParaRPr lang="en-US" sz="1050" dirty="0">
                        <a:effectLst/>
                        <a:latin typeface="Century Gothic" panose="020B0502020202020204" pitchFamily="34" charset="0"/>
                      </a:endParaRP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0">
                <a:tc>
                  <a:txBody>
                    <a:bodyPr/>
                    <a:lstStyle/>
                    <a:p>
                      <a:pPr latinLnBrk="0"/>
                      <a:r>
                        <a:rPr lang="en-US" altLang="ko-KR" sz="1050" dirty="0" smtClean="0">
                          <a:solidFill>
                            <a:schemeClr val="tx1"/>
                          </a:solidFill>
                          <a:latin typeface="Century Gothic" panose="020B0502020202020204" pitchFamily="34" charset="0"/>
                        </a:rPr>
                        <a:t>6. Presentation</a:t>
                      </a:r>
                      <a:endParaRPr lang="ko-KR" altLang="en-US" sz="1050" dirty="0">
                        <a:solidFill>
                          <a:schemeClr val="tx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latinLnBrk="1"/>
                      <a:endParaRPr lang="ko-KR" altLang="en-US"/>
                    </a:p>
                  </a:txBody>
                  <a:tcPr/>
                </a:tc>
                <a:tc>
                  <a:txBody>
                    <a:bodyPr/>
                    <a:lstStyle/>
                    <a:p>
                      <a:pPr latinLnBrk="0"/>
                      <a:r>
                        <a:rPr lang="en-US" sz="1050" dirty="0">
                          <a:effectLst/>
                          <a:latin typeface="Century Gothic" panose="020B0502020202020204" pitchFamily="34" charset="0"/>
                        </a:rPr>
                        <a:t>Translation of data between a networking service and an application; including character encoding, data compression and encryption/decryption</a:t>
                      </a: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309453">
                <a:tc>
                  <a:txBody>
                    <a:bodyPr/>
                    <a:lstStyle/>
                    <a:p>
                      <a:pPr latinLnBrk="0"/>
                      <a:r>
                        <a:rPr lang="en-US" altLang="ko-KR" sz="1050" dirty="0" smtClean="0">
                          <a:solidFill>
                            <a:schemeClr val="tx1"/>
                          </a:solidFill>
                          <a:latin typeface="Century Gothic" panose="020B0502020202020204" pitchFamily="34" charset="0"/>
                        </a:rPr>
                        <a:t>5. Session</a:t>
                      </a:r>
                      <a:endParaRPr lang="ko-KR" altLang="en-US" sz="1050">
                        <a:solidFill>
                          <a:schemeClr val="tx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latinLnBrk="1"/>
                      <a:endParaRPr lang="ko-KR" altLang="en-US"/>
                    </a:p>
                  </a:txBody>
                  <a:tcPr/>
                </a:tc>
                <a:tc>
                  <a:txBody>
                    <a:bodyPr/>
                    <a:lstStyle/>
                    <a:p>
                      <a:pPr latinLnBrk="0"/>
                      <a:r>
                        <a:rPr lang="en-US" sz="1050" dirty="0">
                          <a:effectLst/>
                          <a:latin typeface="Century Gothic" panose="020B0502020202020204" pitchFamily="34" charset="0"/>
                        </a:rPr>
                        <a:t>Managing communication sessions, i.e. continuous exchange of information in the form of multiple back-and-forth transmissions between two nodes</a:t>
                      </a: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370840">
                <a:tc>
                  <a:txBody>
                    <a:bodyPr/>
                    <a:lstStyle/>
                    <a:p>
                      <a:pPr latinLnBrk="0"/>
                      <a:r>
                        <a:rPr lang="en-US" altLang="ko-KR" sz="1050" dirty="0" smtClean="0">
                          <a:solidFill>
                            <a:schemeClr val="tx1"/>
                          </a:solidFill>
                          <a:latin typeface="Century Gothic" panose="020B0502020202020204" pitchFamily="34" charset="0"/>
                        </a:rPr>
                        <a:t>4. Transport</a:t>
                      </a:r>
                      <a:endParaRPr lang="ko-KR" altLang="en-US" sz="1050">
                        <a:solidFill>
                          <a:schemeClr val="tx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altLang="ko-KR" sz="1050" dirty="0" smtClean="0">
                          <a:solidFill>
                            <a:schemeClr val="tx1"/>
                          </a:solidFill>
                          <a:latin typeface="Century Gothic" panose="020B0502020202020204" pitchFamily="34" charset="0"/>
                        </a:rPr>
                        <a:t>Segment (TPC) / Datagram (UDP)</a:t>
                      </a:r>
                      <a:endParaRPr lang="ko-KR" altLang="en-US" sz="1050">
                        <a:solidFill>
                          <a:schemeClr val="tx1"/>
                        </a:solidFill>
                        <a:latin typeface="Century Gothic" panose="020B0502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sz="1050" dirty="0">
                          <a:effectLst/>
                          <a:latin typeface="Century Gothic" panose="020B0502020202020204" pitchFamily="34" charset="0"/>
                        </a:rPr>
                        <a:t>Reliable transmission of data segments between points on a network, including segmentation, acknowledgement and multiplexing</a:t>
                      </a: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20671">
                <a:tc>
                  <a:txBody>
                    <a:bodyPr/>
                    <a:lstStyle/>
                    <a:p>
                      <a:pPr latinLnBrk="0"/>
                      <a:r>
                        <a:rPr lang="en-US" altLang="ko-KR" sz="1050" dirty="0" smtClean="0">
                          <a:solidFill>
                            <a:schemeClr val="tx1"/>
                          </a:solidFill>
                          <a:latin typeface="Century Gothic" panose="020B0502020202020204" pitchFamily="34" charset="0"/>
                        </a:rPr>
                        <a:t>3. Network</a:t>
                      </a:r>
                      <a:endParaRPr lang="ko-KR" altLang="en-US" sz="1050">
                        <a:solidFill>
                          <a:schemeClr val="tx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altLang="ko-KR" sz="1050" dirty="0" smtClean="0">
                          <a:solidFill>
                            <a:schemeClr val="tx1"/>
                          </a:solidFill>
                          <a:latin typeface="Century Gothic" panose="020B0502020202020204" pitchFamily="34" charset="0"/>
                        </a:rPr>
                        <a:t>Packet</a:t>
                      </a:r>
                      <a:endParaRPr lang="ko-KR" altLang="en-US" sz="1050">
                        <a:solidFill>
                          <a:schemeClr val="tx1"/>
                        </a:solidFill>
                        <a:latin typeface="Century Gothic" panose="020B0502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sz="1050" dirty="0">
                          <a:effectLst/>
                          <a:latin typeface="Century Gothic" panose="020B0502020202020204" pitchFamily="34" charset="0"/>
                        </a:rPr>
                        <a:t>Structuring and managing a multi-node network, including addressing, routing and traffic contro</a:t>
                      </a:r>
                      <a:r>
                        <a:rPr lang="en-US" sz="1050" dirty="0">
                          <a:effectLst/>
                          <a:latin typeface="Century Gothic" panose="020B0502020202020204" pitchFamily="34" charset="0"/>
                          <a:hlinkClick r:id="rId2" tooltip="Network traffic control"/>
                        </a:rPr>
                        <a:t>l</a:t>
                      </a:r>
                      <a:endParaRPr lang="en-US" sz="1050" dirty="0">
                        <a:effectLst/>
                        <a:latin typeface="Century Gothic" panose="020B0502020202020204" pitchFamily="34" charset="0"/>
                      </a:endParaRP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25602">
                <a:tc>
                  <a:txBody>
                    <a:bodyPr/>
                    <a:lstStyle/>
                    <a:p>
                      <a:pPr latinLnBrk="0"/>
                      <a:r>
                        <a:rPr lang="en-US" altLang="ko-KR" sz="1050" dirty="0" smtClean="0">
                          <a:solidFill>
                            <a:schemeClr val="tx1"/>
                          </a:solidFill>
                          <a:latin typeface="Century Gothic" panose="020B0502020202020204" pitchFamily="34" charset="0"/>
                        </a:rPr>
                        <a:t>2. Data Link</a:t>
                      </a:r>
                      <a:endParaRPr lang="ko-KR" altLang="en-US" sz="1050">
                        <a:solidFill>
                          <a:schemeClr val="tx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altLang="ko-KR" sz="1050" dirty="0" smtClean="0">
                          <a:solidFill>
                            <a:schemeClr val="tx1"/>
                          </a:solidFill>
                          <a:latin typeface="Century Gothic" panose="020B0502020202020204" pitchFamily="34" charset="0"/>
                        </a:rPr>
                        <a:t>Frame</a:t>
                      </a:r>
                      <a:endParaRPr lang="ko-KR" altLang="en-US" sz="1050">
                        <a:solidFill>
                          <a:schemeClr val="tx1"/>
                        </a:solidFill>
                        <a:latin typeface="Century Gothic" panose="020B0502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sz="1050" dirty="0">
                          <a:effectLst/>
                          <a:latin typeface="Century Gothic" panose="020B0502020202020204" pitchFamily="34" charset="0"/>
                        </a:rPr>
                        <a:t>Reliable transmission of data frames between two nodes connected by a physical layer</a:t>
                      </a: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0">
                <a:tc>
                  <a:txBody>
                    <a:bodyPr/>
                    <a:lstStyle/>
                    <a:p>
                      <a:pPr latinLnBrk="0"/>
                      <a:r>
                        <a:rPr lang="en-US" altLang="ko-KR" sz="1050" dirty="0" smtClean="0">
                          <a:solidFill>
                            <a:schemeClr val="tx1"/>
                          </a:solidFill>
                          <a:latin typeface="Century Gothic" panose="020B0502020202020204" pitchFamily="34" charset="0"/>
                        </a:rPr>
                        <a:t>1. Physical</a:t>
                      </a:r>
                      <a:endParaRPr lang="ko-KR" altLang="en-US" sz="1050">
                        <a:solidFill>
                          <a:schemeClr val="tx1"/>
                        </a:solidFill>
                        <a:latin typeface="Century Gothic" panose="020B0502020202020204" pitchFamily="34"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0"/>
                      <a:r>
                        <a:rPr lang="en-US" altLang="ko-KR" sz="1050" dirty="0" smtClean="0">
                          <a:solidFill>
                            <a:schemeClr val="tx1"/>
                          </a:solidFill>
                          <a:latin typeface="Century Gothic" panose="020B0502020202020204" pitchFamily="34" charset="0"/>
                        </a:rPr>
                        <a:t>Bit</a:t>
                      </a:r>
                      <a:endParaRPr lang="ko-KR" altLang="en-US" sz="1050">
                        <a:solidFill>
                          <a:schemeClr val="tx1"/>
                        </a:solidFill>
                        <a:latin typeface="Century Gothic" panose="020B0502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0"/>
                      <a:r>
                        <a:rPr lang="en-US" sz="1050" dirty="0">
                          <a:effectLst/>
                          <a:latin typeface="Century Gothic" panose="020B0502020202020204" pitchFamily="34" charset="0"/>
                        </a:rPr>
                        <a:t>Transmission and reception of raw bit streams over a physical medium</a:t>
                      </a: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xmlns="" val="153235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vertic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linds(vertical)">
                                      <p:cBhvr>
                                        <p:cTn id="1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Broadband Networks &amp; Internet Architecture – 4/11</a:t>
            </a:r>
            <a:endParaRPr lang="ko-KR" altLang="en-US" dirty="0"/>
          </a:p>
        </p:txBody>
      </p:sp>
      <p:sp>
        <p:nvSpPr>
          <p:cNvPr id="12" name="Text Box 7"/>
          <p:cNvSpPr txBox="1">
            <a:spLocks noChangeArrowheads="1"/>
          </p:cNvSpPr>
          <p:nvPr/>
        </p:nvSpPr>
        <p:spPr bwMode="auto">
          <a:xfrm>
            <a:off x="166701" y="587511"/>
            <a:ext cx="9502762" cy="5833905"/>
          </a:xfrm>
          <a:prstGeom prst="rect">
            <a:avLst/>
          </a:prstGeom>
          <a:noFill/>
          <a:ln w="9525">
            <a:noFill/>
            <a:miter lim="800000"/>
            <a:headEnd/>
            <a:tailEnd/>
          </a:ln>
        </p:spPr>
        <p:txBody>
          <a:bodyPr wrap="square">
            <a:spAutoFit/>
          </a:bodyPr>
          <a:lstStyle/>
          <a:p>
            <a:pPr marL="266700" indent="-266700">
              <a:lnSpc>
                <a:spcPct val="105000"/>
              </a:lnSpc>
              <a:spcBef>
                <a:spcPts val="300"/>
              </a:spcBef>
              <a:buFont typeface="Wingdings" pitchFamily="2" charset="2"/>
              <a:buChar char="q"/>
            </a:pPr>
            <a:r>
              <a:rPr lang="en-US" altLang="ko-KR" sz="1400" b="1" dirty="0" smtClean="0">
                <a:latin typeface="Century Gothic" panose="020B0502020202020204" pitchFamily="34" charset="0"/>
                <a:ea typeface="굴림체" panose="020B0609000101010101" pitchFamily="49" charset="-127"/>
                <a:sym typeface="Wingdings" panose="05000000000000000000" pitchFamily="2" charset="2"/>
              </a:rPr>
              <a:t>OSI 7 layer model</a:t>
            </a:r>
            <a:endParaRPr lang="en-US" altLang="ko-KR" sz="1400" b="1" dirty="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Physical layer (Layer 1)</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Defines for the electrical and physical specifications of the data connection</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Defines </a:t>
            </a:r>
            <a:r>
              <a:rPr lang="en-US" altLang="ko-KR" sz="1400" dirty="0">
                <a:latin typeface="Century Gothic" panose="020B0502020202020204" pitchFamily="34" charset="0"/>
              </a:rPr>
              <a:t>the relationship between a device and a </a:t>
            </a:r>
            <a:r>
              <a:rPr lang="en-US" altLang="ko-KR" sz="1400" dirty="0" smtClean="0">
                <a:latin typeface="Century Gothic" panose="020B0502020202020204" pitchFamily="34" charset="0"/>
              </a:rPr>
              <a:t>physical transmission medium (e.g</a:t>
            </a:r>
            <a:r>
              <a:rPr lang="en-US" altLang="ko-KR" sz="1400" dirty="0">
                <a:latin typeface="Century Gothic" panose="020B0502020202020204" pitchFamily="34" charset="0"/>
              </a:rPr>
              <a:t>., a copper </a:t>
            </a:r>
            <a:r>
              <a:rPr lang="en-US" altLang="ko-KR" sz="1400" dirty="0" smtClean="0">
                <a:latin typeface="Century Gothic" panose="020B0502020202020204" pitchFamily="34" charset="0"/>
              </a:rPr>
              <a:t>or fiber optical cable, radio </a:t>
            </a:r>
            <a:r>
              <a:rPr lang="en-US" altLang="ko-KR" sz="1400" dirty="0">
                <a:latin typeface="Century Gothic" panose="020B0502020202020204" pitchFamily="34" charset="0"/>
              </a:rPr>
              <a:t>frequency</a:t>
            </a:r>
            <a:r>
              <a:rPr lang="en-US" altLang="ko-KR" sz="1400" dirty="0" smtClean="0">
                <a:latin typeface="Century Gothic" panose="020B0502020202020204" pitchFamily="34" charset="0"/>
              </a:rPr>
              <a:t>) including </a:t>
            </a:r>
            <a:r>
              <a:rPr lang="en-US" altLang="ko-KR" sz="1400" dirty="0">
                <a:latin typeface="Century Gothic" panose="020B0502020202020204" pitchFamily="34" charset="0"/>
              </a:rPr>
              <a:t>the layout </a:t>
            </a:r>
            <a:r>
              <a:rPr lang="en-US" altLang="ko-KR" sz="1400" dirty="0" smtClean="0">
                <a:latin typeface="Century Gothic" panose="020B0502020202020204" pitchFamily="34" charset="0"/>
              </a:rPr>
              <a:t>of pins, voltages, line impedance, cable specifications, signal </a:t>
            </a:r>
            <a:r>
              <a:rPr lang="en-US" altLang="ko-KR" sz="1400" dirty="0">
                <a:latin typeface="Century Gothic" panose="020B0502020202020204" pitchFamily="34" charset="0"/>
              </a:rPr>
              <a:t>timing and similar characteristics for connected devices and frequency (5 GHz or 2.4 GHz etc.) for wireless devices</a:t>
            </a:r>
            <a:endParaRPr lang="en-US" altLang="ko-KR" sz="1400" dirty="0" smtClean="0">
              <a:latin typeface="Century Gothic" panose="020B0502020202020204" pitchFamily="34" charset="0"/>
            </a:endParaRP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Responsible </a:t>
            </a:r>
            <a:r>
              <a:rPr lang="en-US" altLang="ko-KR" sz="1400" dirty="0">
                <a:latin typeface="Century Gothic" panose="020B0502020202020204" pitchFamily="34" charset="0"/>
              </a:rPr>
              <a:t>for transmission and reception of unstructured raw data in a physical </a:t>
            </a:r>
            <a:r>
              <a:rPr lang="en-US" altLang="ko-KR" sz="1400" dirty="0" smtClean="0">
                <a:latin typeface="Century Gothic" panose="020B0502020202020204" pitchFamily="34" charset="0"/>
              </a:rPr>
              <a:t>medium</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Defines the network topology as bus, mesh, or ring being some of the most common</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Includes </a:t>
            </a:r>
            <a:r>
              <a:rPr lang="en-US" altLang="ko-KR" sz="1400" b="1" dirty="0" smtClean="0">
                <a:latin typeface="Century Gothic" panose="020B0502020202020204" pitchFamily="34" charset="0"/>
              </a:rPr>
              <a:t>Parallel SCSI</a:t>
            </a:r>
            <a:r>
              <a:rPr lang="en-US" altLang="ko-KR" sz="1400" dirty="0" smtClean="0">
                <a:latin typeface="Century Gothic" panose="020B0502020202020204" pitchFamily="34" charset="0"/>
              </a:rPr>
              <a:t>, </a:t>
            </a:r>
            <a:r>
              <a:rPr lang="en-US" altLang="ko-KR" sz="1400" b="1" dirty="0" smtClean="0">
                <a:latin typeface="Century Gothic" panose="020B0502020202020204" pitchFamily="34" charset="0"/>
              </a:rPr>
              <a:t>Ethernet</a:t>
            </a:r>
            <a:r>
              <a:rPr lang="en-US" altLang="ko-KR" sz="1400" dirty="0" smtClean="0">
                <a:latin typeface="Century Gothic" panose="020B0502020202020204" pitchFamily="34" charset="0"/>
              </a:rPr>
              <a:t> &amp; </a:t>
            </a:r>
            <a:r>
              <a:rPr lang="en-US" altLang="ko-KR" sz="1400" dirty="0">
                <a:latin typeface="Century Gothic" panose="020B0502020202020204" pitchFamily="34" charset="0"/>
              </a:rPr>
              <a:t>other local-area </a:t>
            </a:r>
            <a:r>
              <a:rPr lang="en-US" altLang="ko-KR" sz="1400" dirty="0" smtClean="0">
                <a:latin typeface="Century Gothic" panose="020B0502020202020204" pitchFamily="34" charset="0"/>
              </a:rPr>
              <a:t>networks such </a:t>
            </a:r>
            <a:r>
              <a:rPr lang="en-US" altLang="ko-KR" sz="1400" dirty="0">
                <a:latin typeface="Century Gothic" panose="020B0502020202020204" pitchFamily="34" charset="0"/>
              </a:rPr>
              <a:t>as </a:t>
            </a:r>
            <a:r>
              <a:rPr lang="en-US" altLang="ko-KR" sz="1400" b="1" dirty="0">
                <a:latin typeface="Century Gothic" panose="020B0502020202020204" pitchFamily="34" charset="0"/>
              </a:rPr>
              <a:t>token ring</a:t>
            </a:r>
            <a:r>
              <a:rPr lang="en-US" altLang="ko-KR" sz="1400" dirty="0">
                <a:latin typeface="Century Gothic" panose="020B0502020202020204" pitchFamily="34" charset="0"/>
              </a:rPr>
              <a:t>, </a:t>
            </a:r>
            <a:r>
              <a:rPr lang="en-US" altLang="ko-KR" sz="1400" b="1" dirty="0">
                <a:latin typeface="Century Gothic" panose="020B0502020202020204" pitchFamily="34" charset="0"/>
              </a:rPr>
              <a:t>FDDI</a:t>
            </a:r>
            <a:r>
              <a:rPr lang="en-US" altLang="ko-KR" sz="1400" dirty="0">
                <a:latin typeface="Century Gothic" panose="020B0502020202020204" pitchFamily="34" charset="0"/>
              </a:rPr>
              <a:t>, </a:t>
            </a:r>
            <a:r>
              <a:rPr lang="en-US" altLang="ko-KR" sz="1400" b="1" dirty="0">
                <a:latin typeface="Century Gothic" panose="020B0502020202020204" pitchFamily="34" charset="0"/>
              </a:rPr>
              <a:t>ITU-T G.hn</a:t>
            </a:r>
            <a:r>
              <a:rPr lang="en-US" altLang="ko-KR" sz="1400" dirty="0">
                <a:latin typeface="Century Gothic" panose="020B0502020202020204" pitchFamily="34" charset="0"/>
              </a:rPr>
              <a:t>, and </a:t>
            </a:r>
            <a:r>
              <a:rPr lang="en-US" altLang="ko-KR" sz="1400" b="1" dirty="0">
                <a:latin typeface="Century Gothic" panose="020B0502020202020204" pitchFamily="34" charset="0"/>
              </a:rPr>
              <a:t>IEEE 802.11</a:t>
            </a:r>
            <a:r>
              <a:rPr lang="en-US" altLang="ko-KR" sz="1400" dirty="0">
                <a:latin typeface="Century Gothic" panose="020B0502020202020204" pitchFamily="34" charset="0"/>
              </a:rPr>
              <a:t> (</a:t>
            </a:r>
            <a:r>
              <a:rPr lang="en-US" altLang="ko-KR" sz="1400" dirty="0" smtClean="0">
                <a:latin typeface="Century Gothic" panose="020B0502020202020204" pitchFamily="34" charset="0"/>
              </a:rPr>
              <a:t>Wi-Fi)</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Defines personal </a:t>
            </a:r>
            <a:r>
              <a:rPr lang="en-US" altLang="ko-KR" sz="1400" dirty="0">
                <a:latin typeface="Century Gothic" panose="020B0502020202020204" pitchFamily="34" charset="0"/>
              </a:rPr>
              <a:t>area networks such as </a:t>
            </a:r>
            <a:r>
              <a:rPr lang="en-US" altLang="ko-KR" sz="1400" b="1" dirty="0">
                <a:latin typeface="Century Gothic" panose="020B0502020202020204" pitchFamily="34" charset="0"/>
              </a:rPr>
              <a:t>Bluetooth</a:t>
            </a:r>
            <a:r>
              <a:rPr lang="en-US" altLang="ko-KR" sz="1400" dirty="0">
                <a:latin typeface="Century Gothic" panose="020B0502020202020204" pitchFamily="34" charset="0"/>
              </a:rPr>
              <a:t> and </a:t>
            </a:r>
            <a:r>
              <a:rPr lang="en-US" altLang="ko-KR" sz="1400" b="1" dirty="0">
                <a:latin typeface="Century Gothic" panose="020B0502020202020204" pitchFamily="34" charset="0"/>
              </a:rPr>
              <a:t>IEEE </a:t>
            </a:r>
            <a:r>
              <a:rPr lang="en-US" altLang="ko-KR" sz="1400" b="1" dirty="0" smtClean="0">
                <a:latin typeface="Century Gothic" panose="020B0502020202020204" pitchFamily="34" charset="0"/>
              </a:rPr>
              <a:t>802.15.4</a:t>
            </a:r>
            <a:r>
              <a:rPr lang="en-US" altLang="ko-KR" sz="1400" dirty="0" smtClean="0">
                <a:latin typeface="Century Gothic" panose="020B0502020202020204" pitchFamily="34" charset="0"/>
              </a:rPr>
              <a:t> as well</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Defines low-level </a:t>
            </a:r>
            <a:r>
              <a:rPr lang="en-US" altLang="ko-KR" sz="1400" dirty="0">
                <a:latin typeface="Century Gothic" panose="020B0502020202020204" pitchFamily="34" charset="0"/>
              </a:rPr>
              <a:t>networking equipment, such as network adapters, repeaters, network hubs, modems, and fiber media converters</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Protocol independent - never </a:t>
            </a:r>
            <a:r>
              <a:rPr lang="en-US" altLang="ko-KR" sz="1400" dirty="0">
                <a:latin typeface="Century Gothic" panose="020B0502020202020204" pitchFamily="34" charset="0"/>
              </a:rPr>
              <a:t>concerned with protocols or other such higher-layer </a:t>
            </a:r>
            <a:r>
              <a:rPr lang="en-US" altLang="ko-KR" sz="1400" dirty="0" smtClean="0">
                <a:latin typeface="Century Gothic" panose="020B0502020202020204" pitchFamily="34" charset="0"/>
              </a:rPr>
              <a:t>items</a:t>
            </a:r>
            <a:endParaRPr lang="en-US" altLang="ko-KR" sz="1400" dirty="0" smtClean="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Data link layer (layer 2)</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Provides </a:t>
            </a:r>
            <a:r>
              <a:rPr lang="en-US" altLang="ko-KR" sz="1400" dirty="0">
                <a:latin typeface="Century Gothic" panose="020B0502020202020204" pitchFamily="34" charset="0"/>
              </a:rPr>
              <a:t>node-to-node data </a:t>
            </a:r>
            <a:r>
              <a:rPr lang="en-US" altLang="ko-KR" sz="1400" dirty="0" smtClean="0">
                <a:latin typeface="Century Gothic" panose="020B0502020202020204" pitchFamily="34" charset="0"/>
              </a:rPr>
              <a:t>transfer</a:t>
            </a:r>
            <a:r>
              <a:rPr lang="en-US" altLang="ko-KR" sz="1400" dirty="0">
                <a:latin typeface="Century Gothic" panose="020B0502020202020204" pitchFamily="34" charset="0"/>
              </a:rPr>
              <a:t> </a:t>
            </a:r>
            <a:r>
              <a:rPr lang="en-US" altLang="ko-KR" sz="1400" dirty="0" smtClean="0">
                <a:latin typeface="Century Gothic" panose="020B0502020202020204" pitchFamily="34" charset="0"/>
              </a:rPr>
              <a:t>– a link </a:t>
            </a:r>
            <a:r>
              <a:rPr lang="en-US" altLang="ko-KR" sz="1400" dirty="0">
                <a:latin typeface="Century Gothic" panose="020B0502020202020204" pitchFamily="34" charset="0"/>
              </a:rPr>
              <a:t>between two directly connected </a:t>
            </a:r>
            <a:r>
              <a:rPr lang="en-US" altLang="ko-KR" sz="1400" dirty="0" smtClean="0">
                <a:latin typeface="Century Gothic" panose="020B0502020202020204" pitchFamily="34" charset="0"/>
              </a:rPr>
              <a:t>nodes</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Detects </a:t>
            </a:r>
            <a:r>
              <a:rPr lang="en-US" altLang="ko-KR" sz="1400" dirty="0">
                <a:latin typeface="Century Gothic" panose="020B0502020202020204" pitchFamily="34" charset="0"/>
              </a:rPr>
              <a:t>and possibly corrects errors that may occur in the physical </a:t>
            </a:r>
            <a:r>
              <a:rPr lang="en-US" altLang="ko-KR" sz="1400" dirty="0" smtClean="0">
                <a:latin typeface="Century Gothic" panose="020B0502020202020204" pitchFamily="34" charset="0"/>
              </a:rPr>
              <a:t>layer</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Defines </a:t>
            </a:r>
            <a:r>
              <a:rPr lang="en-US" altLang="ko-KR" sz="1400" dirty="0">
                <a:latin typeface="Century Gothic" panose="020B0502020202020204" pitchFamily="34" charset="0"/>
              </a:rPr>
              <a:t>the protocol to establish and terminate a connection between two physically connected </a:t>
            </a:r>
            <a:r>
              <a:rPr lang="en-US" altLang="ko-KR" sz="1400" dirty="0" smtClean="0">
                <a:latin typeface="Century Gothic" panose="020B0502020202020204" pitchFamily="34" charset="0"/>
              </a:rPr>
              <a:t>devices as well as the </a:t>
            </a:r>
            <a:r>
              <a:rPr lang="en-US" altLang="ko-KR" sz="1400" dirty="0">
                <a:latin typeface="Century Gothic" panose="020B0502020202020204" pitchFamily="34" charset="0"/>
              </a:rPr>
              <a:t>protocol for flow control between </a:t>
            </a:r>
            <a:r>
              <a:rPr lang="en-US" altLang="ko-KR" sz="1400" dirty="0" smtClean="0">
                <a:latin typeface="Century Gothic" panose="020B0502020202020204" pitchFamily="34" charset="0"/>
              </a:rPr>
              <a:t>them</a:t>
            </a:r>
          </a:p>
          <a:p>
            <a:pPr marL="627063" lvl="2" indent="-179388">
              <a:lnSpc>
                <a:spcPct val="105000"/>
              </a:lnSpc>
              <a:spcBef>
                <a:spcPts val="300"/>
              </a:spcBef>
              <a:buFont typeface="Wingdings" panose="05000000000000000000" pitchFamily="2" charset="2"/>
              <a:buChar char="Ø"/>
            </a:pPr>
            <a:r>
              <a:rPr lang="en-US" altLang="ko-KR" sz="1400" dirty="0">
                <a:latin typeface="Century Gothic" panose="020B0502020202020204" pitchFamily="34" charset="0"/>
              </a:rPr>
              <a:t>High-speed local area networking over existing wires (power lines, phone lines and coaxial cables) defined by The </a:t>
            </a:r>
            <a:r>
              <a:rPr lang="en-US" altLang="ko-KR" sz="1400" b="1" dirty="0">
                <a:latin typeface="Century Gothic" panose="020B0502020202020204" pitchFamily="34" charset="0"/>
              </a:rPr>
              <a:t>ITU-T G.hn</a:t>
            </a:r>
            <a:r>
              <a:rPr lang="en-US" altLang="ko-KR" sz="1400" dirty="0">
                <a:latin typeface="Century Gothic" panose="020B0502020202020204" pitchFamily="34" charset="0"/>
              </a:rPr>
              <a:t> standard in this data link layer, providing both error correction and flow control by means of a selective-repeat sliding-window </a:t>
            </a:r>
            <a:r>
              <a:rPr lang="en-US" altLang="ko-KR" sz="1400" dirty="0" smtClean="0">
                <a:latin typeface="Century Gothic" panose="020B0502020202020204" pitchFamily="34" charset="0"/>
              </a:rPr>
              <a:t>protocol</a:t>
            </a:r>
            <a:endParaRPr lang="en-US" altLang="ko-KR" sz="1400" dirty="0">
              <a:latin typeface="Century Gothic" panose="020B0502020202020204" pitchFamily="34" charset="0"/>
              <a:ea typeface="굴림체" panose="020B0609000101010101" pitchFamily="49" charset="-127"/>
              <a:sym typeface="Wingdings" panose="05000000000000000000" pitchFamily="2" charset="2"/>
            </a:endParaRPr>
          </a:p>
        </p:txBody>
      </p:sp>
    </p:spTree>
    <p:extLst>
      <p:ext uri="{BB962C8B-B14F-4D97-AF65-F5344CB8AC3E}">
        <p14:creationId xmlns:p14="http://schemas.microsoft.com/office/powerpoint/2010/main" xmlns="" val="79043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Broadband Networks &amp; Internet Architecture – 5/11</a:t>
            </a:r>
            <a:endParaRPr lang="ko-KR" altLang="en-US" dirty="0"/>
          </a:p>
        </p:txBody>
      </p:sp>
      <p:sp>
        <p:nvSpPr>
          <p:cNvPr id="12" name="Text Box 7"/>
          <p:cNvSpPr txBox="1">
            <a:spLocks noChangeArrowheads="1"/>
          </p:cNvSpPr>
          <p:nvPr/>
        </p:nvSpPr>
        <p:spPr bwMode="auto">
          <a:xfrm>
            <a:off x="166701" y="632336"/>
            <a:ext cx="9502762" cy="5906232"/>
          </a:xfrm>
          <a:prstGeom prst="rect">
            <a:avLst/>
          </a:prstGeom>
          <a:noFill/>
          <a:ln w="9525">
            <a:noFill/>
            <a:miter lim="800000"/>
            <a:headEnd/>
            <a:tailEnd/>
          </a:ln>
        </p:spPr>
        <p:txBody>
          <a:bodyPr wrap="square">
            <a:spAutoFit/>
          </a:bodyPr>
          <a:lstStyle/>
          <a:p>
            <a:pPr marL="627063" lvl="2" indent="-179388">
              <a:lnSpc>
                <a:spcPct val="105000"/>
              </a:lnSpc>
              <a:spcBef>
                <a:spcPts val="300"/>
              </a:spcBef>
              <a:buFont typeface="Wingdings" panose="05000000000000000000" pitchFamily="2" charset="2"/>
              <a:buChar char="Ø"/>
            </a:pPr>
            <a:r>
              <a:rPr lang="en-US" altLang="ko-KR" sz="1400" dirty="0">
                <a:latin typeface="Century Gothic" panose="020B0502020202020204" pitchFamily="34" charset="0"/>
              </a:rPr>
              <a:t>Divided into two sublayers by IEEE 802:</a:t>
            </a:r>
          </a:p>
          <a:p>
            <a:pPr marL="806450" lvl="3" indent="-179388">
              <a:lnSpc>
                <a:spcPct val="105000"/>
              </a:lnSpc>
              <a:spcBef>
                <a:spcPts val="300"/>
              </a:spcBef>
              <a:buFont typeface="Arial" panose="020B0604020202020204" pitchFamily="34" charset="0"/>
              <a:buChar char="•"/>
            </a:pPr>
            <a:r>
              <a:rPr lang="en-US" altLang="ko-KR" sz="1400" b="1" dirty="0">
                <a:latin typeface="Century Gothic" panose="020B0502020202020204" pitchFamily="34" charset="0"/>
              </a:rPr>
              <a:t>Media Access Control</a:t>
            </a:r>
            <a:r>
              <a:rPr lang="en-US" altLang="ko-KR" sz="1400" dirty="0">
                <a:latin typeface="Century Gothic" panose="020B0502020202020204" pitchFamily="34" charset="0"/>
              </a:rPr>
              <a:t> (</a:t>
            </a:r>
            <a:r>
              <a:rPr lang="en-US" altLang="ko-KR" sz="1400" b="1" dirty="0">
                <a:latin typeface="Century Gothic" panose="020B0502020202020204" pitchFamily="34" charset="0"/>
              </a:rPr>
              <a:t>MAC</a:t>
            </a:r>
            <a:r>
              <a:rPr lang="en-US" altLang="ko-KR" sz="1400" dirty="0">
                <a:latin typeface="Century Gothic" panose="020B0502020202020204" pitchFamily="34" charset="0"/>
              </a:rPr>
              <a:t>) layer - responsible for controlling how devices in a network gain access to medium and permission to transmit </a:t>
            </a:r>
            <a:r>
              <a:rPr lang="en-US" altLang="ko-KR" sz="1400" dirty="0" smtClean="0">
                <a:latin typeface="Century Gothic" panose="020B0502020202020204" pitchFamily="34" charset="0"/>
              </a:rPr>
              <a:t>it</a:t>
            </a:r>
            <a:endParaRPr lang="en-US" altLang="ko-KR" sz="1400" dirty="0">
              <a:latin typeface="Century Gothic" panose="020B0502020202020204" pitchFamily="34" charset="0"/>
            </a:endParaRPr>
          </a:p>
          <a:p>
            <a:pPr marL="806450" lvl="3" indent="-179388">
              <a:lnSpc>
                <a:spcPct val="105000"/>
              </a:lnSpc>
              <a:spcBef>
                <a:spcPts val="300"/>
              </a:spcBef>
              <a:buFont typeface="Arial" panose="020B0604020202020204" pitchFamily="34" charset="0"/>
              <a:buChar char="•"/>
            </a:pPr>
            <a:r>
              <a:rPr lang="en-US" altLang="ko-KR" sz="1400" b="1" dirty="0">
                <a:latin typeface="Century Gothic" panose="020B0502020202020204" pitchFamily="34" charset="0"/>
              </a:rPr>
              <a:t>Logical Link Control</a:t>
            </a:r>
            <a:r>
              <a:rPr lang="en-US" altLang="ko-KR" sz="1400" dirty="0">
                <a:latin typeface="Century Gothic" panose="020B0502020202020204" pitchFamily="34" charset="0"/>
              </a:rPr>
              <a:t> (</a:t>
            </a:r>
            <a:r>
              <a:rPr lang="en-US" altLang="ko-KR" sz="1400" b="1" dirty="0">
                <a:latin typeface="Century Gothic" panose="020B0502020202020204" pitchFamily="34" charset="0"/>
              </a:rPr>
              <a:t>LLC</a:t>
            </a:r>
            <a:r>
              <a:rPr lang="en-US" altLang="ko-KR" sz="1400" dirty="0">
                <a:latin typeface="Century Gothic" panose="020B0502020202020204" pitchFamily="34" charset="0"/>
              </a:rPr>
              <a:t>) layer - responsible for identifying Network layer protocols and then encapsulating them and controls error checking and frame </a:t>
            </a:r>
            <a:r>
              <a:rPr lang="en-US" altLang="ko-KR" sz="1400" dirty="0" smtClean="0">
                <a:latin typeface="Century Gothic" panose="020B0502020202020204" pitchFamily="34" charset="0"/>
              </a:rPr>
              <a:t>synchronization</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Includes the MAC and LLC layers of IEEE 802 networks such as </a:t>
            </a:r>
            <a:r>
              <a:rPr lang="en-US" altLang="ko-KR" sz="1400" b="1" dirty="0" smtClean="0">
                <a:latin typeface="Century Gothic" panose="020B0502020202020204" pitchFamily="34" charset="0"/>
              </a:rPr>
              <a:t>802.3 Ethernet</a:t>
            </a:r>
            <a:r>
              <a:rPr lang="en-US" altLang="ko-KR" sz="1400" dirty="0" smtClean="0">
                <a:latin typeface="Century Gothic" panose="020B0502020202020204" pitchFamily="34" charset="0"/>
              </a:rPr>
              <a:t>, </a:t>
            </a:r>
            <a:r>
              <a:rPr lang="en-US" altLang="ko-KR" sz="1400" b="1" dirty="0" smtClean="0">
                <a:latin typeface="Century Gothic" panose="020B0502020202020204" pitchFamily="34" charset="0"/>
              </a:rPr>
              <a:t>802.11 Wi-Fi</a:t>
            </a:r>
            <a:r>
              <a:rPr lang="en-US" altLang="ko-KR" sz="1400" dirty="0" smtClean="0">
                <a:latin typeface="Century Gothic" panose="020B0502020202020204" pitchFamily="34" charset="0"/>
              </a:rPr>
              <a:t>, and </a:t>
            </a:r>
            <a:r>
              <a:rPr lang="en-US" altLang="ko-KR" sz="1400" b="1" dirty="0" smtClean="0">
                <a:latin typeface="Century Gothic" panose="020B0502020202020204" pitchFamily="34" charset="0"/>
              </a:rPr>
              <a:t>802.15.4 ZigBee</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Defines the </a:t>
            </a:r>
            <a:r>
              <a:rPr lang="en-US" altLang="ko-KR" sz="1400" dirty="0">
                <a:latin typeface="Century Gothic" panose="020B0502020202020204" pitchFamily="34" charset="0"/>
              </a:rPr>
              <a:t>Point-to-Point Protocol (</a:t>
            </a:r>
            <a:r>
              <a:rPr lang="en-US" altLang="ko-KR" sz="1400" b="1" dirty="0">
                <a:latin typeface="Century Gothic" panose="020B0502020202020204" pitchFamily="34" charset="0"/>
              </a:rPr>
              <a:t>PPP</a:t>
            </a:r>
            <a:r>
              <a:rPr lang="en-US" altLang="ko-KR" sz="1400" dirty="0">
                <a:latin typeface="Century Gothic" panose="020B0502020202020204" pitchFamily="34" charset="0"/>
              </a:rPr>
              <a:t>) </a:t>
            </a:r>
            <a:r>
              <a:rPr lang="en-US" altLang="ko-KR" sz="1400" dirty="0" smtClean="0">
                <a:latin typeface="Century Gothic" panose="020B0502020202020204" pitchFamily="34" charset="0"/>
              </a:rPr>
              <a:t>that </a:t>
            </a:r>
            <a:r>
              <a:rPr lang="en-US" altLang="ko-KR" sz="1400" dirty="0">
                <a:latin typeface="Century Gothic" panose="020B0502020202020204" pitchFamily="34" charset="0"/>
              </a:rPr>
              <a:t>can operate over several different physical layers, such as synchronous and asynchronous serial </a:t>
            </a:r>
            <a:r>
              <a:rPr lang="en-US" altLang="ko-KR" sz="1400" dirty="0" smtClean="0">
                <a:latin typeface="Century Gothic" panose="020B0502020202020204" pitchFamily="34" charset="0"/>
              </a:rPr>
              <a:t>lines</a:t>
            </a:r>
            <a:endParaRPr lang="en-US" altLang="ko-KR" sz="1400" dirty="0" smtClean="0">
              <a:latin typeface="Century Gothic" panose="020B0502020202020204" pitchFamily="34" charset="0"/>
              <a:ea typeface="굴림체" panose="020B0609000101010101" pitchFamily="49" charset="-127"/>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Network layer (Layer 3)</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Provides </a:t>
            </a:r>
            <a:r>
              <a:rPr lang="en-US" altLang="ko-KR" sz="1400" dirty="0">
                <a:latin typeface="Century Gothic" panose="020B0502020202020204" pitchFamily="34" charset="0"/>
              </a:rPr>
              <a:t>the functional and procedural means of transferring variable length data sequences (called </a:t>
            </a:r>
            <a:r>
              <a:rPr lang="en-US" altLang="ko-KR" sz="1400" b="1" dirty="0">
                <a:latin typeface="Century Gothic" panose="020B0502020202020204" pitchFamily="34" charset="0"/>
              </a:rPr>
              <a:t>datagrams</a:t>
            </a:r>
            <a:r>
              <a:rPr lang="en-US" altLang="ko-KR" sz="1400" dirty="0">
                <a:latin typeface="Century Gothic" panose="020B0502020202020204" pitchFamily="34" charset="0"/>
              </a:rPr>
              <a:t>) from one node to another connected to the same "network</a:t>
            </a:r>
            <a:r>
              <a:rPr lang="en-US" altLang="ko-KR" sz="1400" dirty="0" smtClean="0">
                <a:latin typeface="Century Gothic" panose="020B0502020202020204" pitchFamily="34" charset="0"/>
              </a:rPr>
              <a:t>"</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A network – a communication medium </a:t>
            </a:r>
            <a:r>
              <a:rPr lang="en-US" altLang="ko-KR" sz="1400" dirty="0">
                <a:latin typeface="Century Gothic" panose="020B0502020202020204" pitchFamily="34" charset="0"/>
              </a:rPr>
              <a:t>to which many nodes </a:t>
            </a:r>
            <a:r>
              <a:rPr lang="en-US" altLang="ko-KR" sz="1400" dirty="0" smtClean="0">
                <a:latin typeface="Century Gothic" panose="020B0502020202020204" pitchFamily="34" charset="0"/>
              </a:rPr>
              <a:t>with </a:t>
            </a:r>
            <a:r>
              <a:rPr lang="en-US" altLang="ko-KR" sz="1400" b="1" dirty="0" smtClean="0">
                <a:latin typeface="Century Gothic" panose="020B0502020202020204" pitchFamily="34" charset="0"/>
              </a:rPr>
              <a:t>addresses</a:t>
            </a:r>
            <a:r>
              <a:rPr lang="en-US" altLang="ko-KR" sz="1400" dirty="0" smtClean="0">
                <a:latin typeface="Century Gothic" panose="020B0502020202020204" pitchFamily="34" charset="0"/>
              </a:rPr>
              <a:t> (e.g., IP) can </a:t>
            </a:r>
            <a:r>
              <a:rPr lang="en-US" altLang="ko-KR" sz="1400" dirty="0">
                <a:latin typeface="Century Gothic" panose="020B0502020202020204" pitchFamily="34" charset="0"/>
              </a:rPr>
              <a:t>be </a:t>
            </a:r>
            <a:r>
              <a:rPr lang="en-US" altLang="ko-KR" sz="1400" dirty="0" smtClean="0">
                <a:latin typeface="Century Gothic" panose="020B0502020202020204" pitchFamily="34" charset="0"/>
              </a:rPr>
              <a:t>connected, allowing each member node to transfer a message to any other member nodes via </a:t>
            </a:r>
            <a:r>
              <a:rPr lang="en-US" altLang="ko-KR" sz="1400" b="1" dirty="0" smtClean="0">
                <a:latin typeface="Century Gothic" panose="020B0502020202020204" pitchFamily="34" charset="0"/>
              </a:rPr>
              <a:t>address resolution</a:t>
            </a:r>
            <a:r>
              <a:rPr lang="en-US" altLang="ko-KR" sz="1400" dirty="0" smtClean="0">
                <a:latin typeface="Century Gothic" panose="020B0502020202020204" pitchFamily="34" charset="0"/>
              </a:rPr>
              <a:t> or </a:t>
            </a:r>
            <a:r>
              <a:rPr lang="en-US" altLang="ko-KR" sz="1400" b="1" dirty="0" smtClean="0">
                <a:latin typeface="Century Gothic" panose="020B0502020202020204" pitchFamily="34" charset="0"/>
              </a:rPr>
              <a:t>routing</a:t>
            </a:r>
            <a:r>
              <a:rPr lang="en-US" altLang="ko-KR" sz="1400" dirty="0" smtClean="0">
                <a:latin typeface="Century Gothic" panose="020B0502020202020204" pitchFamily="34" charset="0"/>
              </a:rPr>
              <a:t> through intermediate nodes</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Large messages divided into several fragments before sending and reassembled again upon receiving at the network layer</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May report </a:t>
            </a:r>
            <a:r>
              <a:rPr lang="en-US" altLang="ko-KR" sz="1400" dirty="0">
                <a:latin typeface="Century Gothic" panose="020B0502020202020204" pitchFamily="34" charset="0"/>
              </a:rPr>
              <a:t>delivery </a:t>
            </a:r>
            <a:r>
              <a:rPr lang="en-US" altLang="ko-KR" sz="1400" dirty="0" smtClean="0">
                <a:latin typeface="Century Gothic" panose="020B0502020202020204" pitchFamily="34" charset="0"/>
              </a:rPr>
              <a:t>errors – message </a:t>
            </a:r>
            <a:r>
              <a:rPr lang="en-US" altLang="ko-KR" sz="1400" dirty="0">
                <a:latin typeface="Century Gothic" panose="020B0502020202020204" pitchFamily="34" charset="0"/>
              </a:rPr>
              <a:t>delivery at the network layer is not necessarily guaranteed to be reliable; a network layer protocol may provide reliable message delivery, but it need not do so</a:t>
            </a:r>
            <a:r>
              <a:rPr lang="en-US" altLang="ko-KR" sz="1400" dirty="0" smtClean="0">
                <a:latin typeface="Century Gothic" panose="020B0502020202020204" pitchFamily="34" charset="0"/>
              </a:rPr>
              <a:t>.</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Defines a </a:t>
            </a:r>
            <a:r>
              <a:rPr lang="en-US" altLang="ko-KR" sz="1400" dirty="0">
                <a:latin typeface="Century Gothic" panose="020B0502020202020204" pitchFamily="34" charset="0"/>
              </a:rPr>
              <a:t>number of layer-management </a:t>
            </a:r>
            <a:r>
              <a:rPr lang="en-US" altLang="ko-KR" sz="1400" dirty="0" smtClean="0">
                <a:latin typeface="Century Gothic" panose="020B0502020202020204" pitchFamily="34" charset="0"/>
              </a:rPr>
              <a:t>protocols (a </a:t>
            </a:r>
            <a:r>
              <a:rPr lang="en-US" altLang="ko-KR" sz="1400" dirty="0">
                <a:latin typeface="Century Gothic" panose="020B0502020202020204" pitchFamily="34" charset="0"/>
              </a:rPr>
              <a:t>function defined in the </a:t>
            </a:r>
            <a:r>
              <a:rPr lang="en-US" altLang="ko-KR" sz="1400" i="1" dirty="0">
                <a:latin typeface="Century Gothic" panose="020B0502020202020204" pitchFamily="34" charset="0"/>
              </a:rPr>
              <a:t>management annex</a:t>
            </a:r>
            <a:r>
              <a:rPr lang="en-US" altLang="ko-KR" sz="1400" dirty="0">
                <a:latin typeface="Century Gothic" panose="020B0502020202020204" pitchFamily="34" charset="0"/>
              </a:rPr>
              <a:t>, ISO </a:t>
            </a:r>
            <a:r>
              <a:rPr lang="en-US" altLang="ko-KR" sz="1400" dirty="0" smtClean="0">
                <a:latin typeface="Century Gothic" panose="020B0502020202020204" pitchFamily="34" charset="0"/>
              </a:rPr>
              <a:t>7498/4) including routing </a:t>
            </a:r>
            <a:r>
              <a:rPr lang="en-US" altLang="ko-KR" sz="1400" dirty="0">
                <a:latin typeface="Century Gothic" panose="020B0502020202020204" pitchFamily="34" charset="0"/>
              </a:rPr>
              <a:t>protocols, multicast group management, network-layer information and error, and network-layer address </a:t>
            </a:r>
            <a:r>
              <a:rPr lang="en-US" altLang="ko-KR" sz="1400" dirty="0" smtClean="0">
                <a:latin typeface="Century Gothic" panose="020B0502020202020204" pitchFamily="34" charset="0"/>
              </a:rPr>
              <a:t>assignment – determined by the payload that </a:t>
            </a:r>
            <a:r>
              <a:rPr lang="en-US" altLang="ko-KR" sz="1400" dirty="0">
                <a:latin typeface="Century Gothic" panose="020B0502020202020204" pitchFamily="34" charset="0"/>
              </a:rPr>
              <a:t>makes these belong to the network layer, not the protocol that carries them</a:t>
            </a:r>
            <a:endParaRPr lang="en-US" altLang="ko-KR" sz="1400" dirty="0" smtClean="0">
              <a:latin typeface="Century Gothic" panose="020B0502020202020204" pitchFamily="34" charset="0"/>
              <a:ea typeface="굴림체" panose="020B0609000101010101" pitchFamily="49" charset="-127"/>
              <a:sym typeface="Wingdings" panose="05000000000000000000" pitchFamily="2" charset="2"/>
            </a:endParaRPr>
          </a:p>
        </p:txBody>
      </p:sp>
    </p:spTree>
    <p:extLst>
      <p:ext uri="{BB962C8B-B14F-4D97-AF65-F5344CB8AC3E}">
        <p14:creationId xmlns:p14="http://schemas.microsoft.com/office/powerpoint/2010/main" xmlns="" val="4255875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Broadband Networks &amp; Internet Architecture – 6/11</a:t>
            </a:r>
            <a:endParaRPr lang="ko-KR" altLang="en-US" dirty="0"/>
          </a:p>
        </p:txBody>
      </p:sp>
      <p:sp>
        <p:nvSpPr>
          <p:cNvPr id="12" name="Text Box 7"/>
          <p:cNvSpPr txBox="1">
            <a:spLocks noChangeArrowheads="1"/>
          </p:cNvSpPr>
          <p:nvPr/>
        </p:nvSpPr>
        <p:spPr bwMode="auto">
          <a:xfrm>
            <a:off x="166701" y="632336"/>
            <a:ext cx="9502762" cy="5906232"/>
          </a:xfrm>
          <a:prstGeom prst="rect">
            <a:avLst/>
          </a:prstGeom>
          <a:noFill/>
          <a:ln w="9525">
            <a:noFill/>
            <a:miter lim="800000"/>
            <a:headEnd/>
            <a:tailEnd/>
          </a:ln>
        </p:spPr>
        <p:txBody>
          <a:bodyPr wrap="square">
            <a:spAutoFit/>
          </a:bodyPr>
          <a:lstStyle/>
          <a:p>
            <a:pPr marL="447675" lvl="1" indent="-179388">
              <a:lnSpc>
                <a:spcPct val="105000"/>
              </a:lnSpc>
              <a:spcBef>
                <a:spcPts val="300"/>
              </a:spcBef>
              <a:buFont typeface="Wingdings" panose="05000000000000000000" pitchFamily="2" charset="2"/>
              <a:buChar char="§"/>
            </a:pPr>
            <a:r>
              <a:rPr lang="en-US" altLang="ko-KR" sz="1400" dirty="0" smtClean="0">
                <a:latin typeface="Century Gothic" panose="020B0502020202020204" pitchFamily="34" charset="0"/>
                <a:ea typeface="굴림체" panose="020B0609000101010101" pitchFamily="49" charset="-127"/>
                <a:sym typeface="Wingdings" panose="05000000000000000000" pitchFamily="2" charset="2"/>
              </a:rPr>
              <a:t>Transport layer (Layer 4)</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Provides the </a:t>
            </a:r>
            <a:r>
              <a:rPr lang="en-US" altLang="ko-KR" sz="1400" dirty="0">
                <a:latin typeface="Century Gothic" panose="020B0502020202020204" pitchFamily="34" charset="0"/>
              </a:rPr>
              <a:t>functional and procedural means of transferring variable-length data sequences from a source to a destination host via one or more networks, while maintaining the quality of service </a:t>
            </a:r>
            <a:r>
              <a:rPr lang="en-US" altLang="ko-KR" sz="1400" dirty="0" smtClean="0">
                <a:latin typeface="Century Gothic" panose="020B0502020202020204" pitchFamily="34" charset="0"/>
              </a:rPr>
              <a:t>functions - </a:t>
            </a:r>
            <a:r>
              <a:rPr lang="en-US" altLang="ko-KR" sz="1400" dirty="0">
                <a:latin typeface="Century Gothic" panose="020B0502020202020204" pitchFamily="34" charset="0"/>
              </a:rPr>
              <a:t>Transmission Control Protocol (TCP</a:t>
            </a:r>
            <a:r>
              <a:rPr lang="en-US" altLang="ko-KR" sz="1400" dirty="0" smtClean="0">
                <a:latin typeface="Century Gothic" panose="020B0502020202020204" pitchFamily="34" charset="0"/>
              </a:rPr>
              <a:t>) </a:t>
            </a:r>
            <a:r>
              <a:rPr lang="en-US" altLang="ko-KR" sz="1400" dirty="0">
                <a:latin typeface="Century Gothic" panose="020B0502020202020204" pitchFamily="34" charset="0"/>
              </a:rPr>
              <a:t>usually built on top of the Internet Protocol (IP</a:t>
            </a:r>
            <a:r>
              <a:rPr lang="en-US" altLang="ko-KR" sz="1400" dirty="0" smtClean="0">
                <a:latin typeface="Century Gothic" panose="020B0502020202020204" pitchFamily="34" charset="0"/>
              </a:rPr>
              <a:t>) is an </a:t>
            </a:r>
            <a:r>
              <a:rPr lang="en-US" altLang="ko-KR" sz="1400" dirty="0">
                <a:latin typeface="Century Gothic" panose="020B0502020202020204" pitchFamily="34" charset="0"/>
              </a:rPr>
              <a:t>example of a transport-layer protocol in the standard Internet </a:t>
            </a:r>
            <a:r>
              <a:rPr lang="en-US" altLang="ko-KR" sz="1400" dirty="0" smtClean="0">
                <a:latin typeface="Century Gothic" panose="020B0502020202020204" pitchFamily="34" charset="0"/>
              </a:rPr>
              <a:t>stack</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Controls </a:t>
            </a:r>
            <a:r>
              <a:rPr lang="en-US" altLang="ko-KR" sz="1400" dirty="0">
                <a:latin typeface="Century Gothic" panose="020B0502020202020204" pitchFamily="34" charset="0"/>
              </a:rPr>
              <a:t>the reliability of a given link through flow control, segmentation/</a:t>
            </a:r>
            <a:r>
              <a:rPr lang="en-US" altLang="ko-KR" sz="1400" dirty="0" err="1">
                <a:latin typeface="Century Gothic" panose="020B0502020202020204" pitchFamily="34" charset="0"/>
              </a:rPr>
              <a:t>desegmentation</a:t>
            </a:r>
            <a:r>
              <a:rPr lang="en-US" altLang="ko-KR" sz="1400" dirty="0">
                <a:latin typeface="Century Gothic" panose="020B0502020202020204" pitchFamily="34" charset="0"/>
              </a:rPr>
              <a:t>, and error </a:t>
            </a:r>
            <a:r>
              <a:rPr lang="en-US" altLang="ko-KR" sz="1400" dirty="0" smtClean="0">
                <a:latin typeface="Century Gothic" panose="020B0502020202020204" pitchFamily="34" charset="0"/>
              </a:rPr>
              <a:t>control</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Some </a:t>
            </a:r>
            <a:r>
              <a:rPr lang="en-US" altLang="ko-KR" sz="1400" dirty="0">
                <a:latin typeface="Century Gothic" panose="020B0502020202020204" pitchFamily="34" charset="0"/>
              </a:rPr>
              <a:t>protocols are state- and </a:t>
            </a:r>
            <a:r>
              <a:rPr lang="en-US" altLang="ko-KR" sz="1400" dirty="0" smtClean="0">
                <a:latin typeface="Century Gothic" panose="020B0502020202020204" pitchFamily="34" charset="0"/>
              </a:rPr>
              <a:t>connection-oriented implying that </a:t>
            </a:r>
            <a:r>
              <a:rPr lang="en-US" altLang="ko-KR" sz="1400" dirty="0">
                <a:latin typeface="Century Gothic" panose="020B0502020202020204" pitchFamily="34" charset="0"/>
              </a:rPr>
              <a:t>the transport layer can keep track of the segments and re-transmit those that fail. </a:t>
            </a:r>
            <a:endParaRPr lang="en-US" altLang="ko-KR" sz="1400" dirty="0" smtClean="0">
              <a:latin typeface="Century Gothic" panose="020B0502020202020204" pitchFamily="34" charset="0"/>
            </a:endParaRP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Also </a:t>
            </a:r>
            <a:r>
              <a:rPr lang="en-US" altLang="ko-KR" sz="1400" dirty="0">
                <a:latin typeface="Century Gothic" panose="020B0502020202020204" pitchFamily="34" charset="0"/>
              </a:rPr>
              <a:t>provides the acknowledgement of the successful data transmission and sends the next data if no errors </a:t>
            </a:r>
            <a:r>
              <a:rPr lang="en-US" altLang="ko-KR" sz="1400" dirty="0" smtClean="0">
                <a:latin typeface="Century Gothic" panose="020B0502020202020204" pitchFamily="34" charset="0"/>
              </a:rPr>
              <a:t>occurred</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Creates </a:t>
            </a:r>
            <a:r>
              <a:rPr lang="en-US" altLang="ko-KR" sz="1400" dirty="0">
                <a:latin typeface="Century Gothic" panose="020B0502020202020204" pitchFamily="34" charset="0"/>
              </a:rPr>
              <a:t>packets out of the message received from the application layer. Packetizing is a process of dividing the long message into smaller messages</a:t>
            </a:r>
            <a:r>
              <a:rPr lang="en-US" altLang="ko-KR" sz="1400" dirty="0" smtClean="0">
                <a:latin typeface="Century Gothic" panose="020B0502020202020204" pitchFamily="34" charset="0"/>
              </a:rPr>
              <a:t>. </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Five </a:t>
            </a:r>
            <a:r>
              <a:rPr lang="en-US" altLang="ko-KR" sz="1400" dirty="0">
                <a:latin typeface="Century Gothic" panose="020B0502020202020204" pitchFamily="34" charset="0"/>
              </a:rPr>
              <a:t>classes of connection-mode transport </a:t>
            </a:r>
            <a:r>
              <a:rPr lang="en-US" altLang="ko-KR" sz="1400" dirty="0" smtClean="0">
                <a:latin typeface="Century Gothic" panose="020B0502020202020204" pitchFamily="34" charset="0"/>
              </a:rPr>
              <a:t>protocols defined by OSI,  </a:t>
            </a:r>
            <a:r>
              <a:rPr lang="en-US" altLang="ko-KR" sz="1400" dirty="0">
                <a:latin typeface="Century Gothic" panose="020B0502020202020204" pitchFamily="34" charset="0"/>
              </a:rPr>
              <a:t>ranging from class 0 (which is also known as TP0 and provides the fewest features) to class 4 (TP4, designed for less reliable networks, similar to the Internet</a:t>
            </a:r>
            <a:r>
              <a:rPr lang="en-US" altLang="ko-KR" sz="1400" dirty="0" smtClean="0">
                <a:latin typeface="Century Gothic" panose="020B0502020202020204" pitchFamily="34" charset="0"/>
              </a:rPr>
              <a:t>)</a:t>
            </a:r>
          </a:p>
          <a:p>
            <a:pPr marL="806450" lvl="3" indent="-180975">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rPr>
              <a:t>Class 0: contains </a:t>
            </a:r>
            <a:r>
              <a:rPr lang="en-US" altLang="ko-KR" sz="1400" dirty="0">
                <a:latin typeface="Century Gothic" panose="020B0502020202020204" pitchFamily="34" charset="0"/>
              </a:rPr>
              <a:t>no error </a:t>
            </a:r>
            <a:r>
              <a:rPr lang="en-US" altLang="ko-KR" sz="1400" dirty="0" smtClean="0">
                <a:latin typeface="Century Gothic" panose="020B0502020202020204" pitchFamily="34" charset="0"/>
              </a:rPr>
              <a:t>recovery and designed </a:t>
            </a:r>
            <a:r>
              <a:rPr lang="en-US" altLang="ko-KR" sz="1400" dirty="0">
                <a:latin typeface="Century Gothic" panose="020B0502020202020204" pitchFamily="34" charset="0"/>
              </a:rPr>
              <a:t>for use on network layers that provide error-free </a:t>
            </a:r>
            <a:r>
              <a:rPr lang="en-US" altLang="ko-KR" sz="1400" dirty="0" smtClean="0">
                <a:latin typeface="Century Gothic" panose="020B0502020202020204" pitchFamily="34" charset="0"/>
              </a:rPr>
              <a:t>connections</a:t>
            </a:r>
          </a:p>
          <a:p>
            <a:pPr marL="806450" lvl="3" indent="-180975">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rPr>
              <a:t>Class 4: closest </a:t>
            </a:r>
            <a:r>
              <a:rPr lang="en-US" altLang="ko-KR" sz="1400" dirty="0">
                <a:latin typeface="Century Gothic" panose="020B0502020202020204" pitchFamily="34" charset="0"/>
              </a:rPr>
              <a:t>to TCP, although TCP contains functions, such as the graceful close, which OSI assigns to the session </a:t>
            </a:r>
            <a:r>
              <a:rPr lang="en-US" altLang="ko-KR" sz="1400" dirty="0" smtClean="0">
                <a:latin typeface="Century Gothic" panose="020B0502020202020204" pitchFamily="34" charset="0"/>
              </a:rPr>
              <a:t>layer</a:t>
            </a:r>
          </a:p>
          <a:p>
            <a:pPr marL="806450" lvl="3" indent="-180975">
              <a:lnSpc>
                <a:spcPct val="105000"/>
              </a:lnSpc>
              <a:spcBef>
                <a:spcPts val="300"/>
              </a:spcBef>
              <a:buFont typeface="Arial" panose="020B0604020202020204" pitchFamily="34" charset="0"/>
              <a:buChar char="•"/>
            </a:pPr>
            <a:r>
              <a:rPr lang="en-US" altLang="ko-KR" sz="1400" dirty="0" smtClean="0">
                <a:latin typeface="Century Gothic" panose="020B0502020202020204" pitchFamily="34" charset="0"/>
              </a:rPr>
              <a:t>All </a:t>
            </a:r>
            <a:r>
              <a:rPr lang="en-US" altLang="ko-KR" sz="1400" dirty="0">
                <a:latin typeface="Century Gothic" panose="020B0502020202020204" pitchFamily="34" charset="0"/>
              </a:rPr>
              <a:t>OSI TP connection-mode protocol classes provide expedited data and preservation of record boundaries. </a:t>
            </a:r>
            <a:r>
              <a:rPr lang="en-US" altLang="ko-KR" sz="1400" dirty="0" smtClean="0">
                <a:latin typeface="Century Gothic" panose="020B0502020202020204" pitchFamily="34" charset="0"/>
              </a:rPr>
              <a:t> </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Similar to a </a:t>
            </a:r>
            <a:r>
              <a:rPr lang="en-US" altLang="ko-KR" sz="1400" dirty="0">
                <a:latin typeface="Century Gothic" panose="020B0502020202020204" pitchFamily="34" charset="0"/>
              </a:rPr>
              <a:t>post </a:t>
            </a:r>
            <a:r>
              <a:rPr lang="en-US" altLang="ko-KR" sz="1400" dirty="0" smtClean="0">
                <a:latin typeface="Century Gothic" panose="020B0502020202020204" pitchFamily="34" charset="0"/>
              </a:rPr>
              <a:t>office </a:t>
            </a:r>
            <a:r>
              <a:rPr lang="en-US" altLang="ko-KR" sz="1400" dirty="0">
                <a:latin typeface="Century Gothic" panose="020B0502020202020204" pitchFamily="34" charset="0"/>
              </a:rPr>
              <a:t>which deals with the dispatch and classification of mail and parcels sent</a:t>
            </a:r>
            <a:endParaRPr lang="en-US" altLang="ko-KR" sz="1400" dirty="0" smtClean="0">
              <a:latin typeface="Century Gothic" panose="020B0502020202020204" pitchFamily="34" charset="0"/>
            </a:endParaRPr>
          </a:p>
        </p:txBody>
      </p:sp>
    </p:spTree>
    <p:extLst>
      <p:ext uri="{BB962C8B-B14F-4D97-AF65-F5344CB8AC3E}">
        <p14:creationId xmlns:p14="http://schemas.microsoft.com/office/powerpoint/2010/main" xmlns="" val="432035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제목 119"/>
          <p:cNvSpPr>
            <a:spLocks noGrp="1"/>
          </p:cNvSpPr>
          <p:nvPr>
            <p:ph type="title"/>
          </p:nvPr>
        </p:nvSpPr>
        <p:spPr>
          <a:xfrm>
            <a:off x="309530" y="156234"/>
            <a:ext cx="8915400" cy="357190"/>
          </a:xfrm>
        </p:spPr>
        <p:txBody>
          <a:bodyPr/>
          <a:lstStyle/>
          <a:p>
            <a:r>
              <a:rPr lang="en-US" altLang="ko-KR" dirty="0" smtClean="0"/>
              <a:t>Broadband Networks &amp; Internet Architecture – 7/11</a:t>
            </a:r>
            <a:endParaRPr lang="ko-KR" altLang="en-US" dirty="0"/>
          </a:p>
        </p:txBody>
      </p:sp>
      <p:sp>
        <p:nvSpPr>
          <p:cNvPr id="12" name="Text Box 7"/>
          <p:cNvSpPr txBox="1">
            <a:spLocks noChangeArrowheads="1"/>
          </p:cNvSpPr>
          <p:nvPr/>
        </p:nvSpPr>
        <p:spPr bwMode="auto">
          <a:xfrm>
            <a:off x="166701" y="632336"/>
            <a:ext cx="9502762" cy="2960811"/>
          </a:xfrm>
          <a:prstGeom prst="rect">
            <a:avLst/>
          </a:prstGeom>
          <a:noFill/>
          <a:ln w="9525">
            <a:noFill/>
            <a:miter lim="800000"/>
            <a:headEnd/>
            <a:tailEnd/>
          </a:ln>
        </p:spPr>
        <p:txBody>
          <a:bodyPr wrap="square">
            <a:spAutoFit/>
          </a:bodyPr>
          <a:lstStyle/>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Packets are then encapsulated into higher level protocols, </a:t>
            </a:r>
            <a:r>
              <a:rPr lang="en-US" altLang="ko-KR" sz="1400" dirty="0">
                <a:latin typeface="Century Gothic" panose="020B0502020202020204" pitchFamily="34" charset="0"/>
              </a:rPr>
              <a:t>such as cryptographic presentation services that can be read by the addressee </a:t>
            </a:r>
            <a:r>
              <a:rPr lang="en-US" altLang="ko-KR" sz="1400" dirty="0" smtClean="0">
                <a:latin typeface="Century Gothic" panose="020B0502020202020204" pitchFamily="34" charset="0"/>
              </a:rPr>
              <a:t>only.</a:t>
            </a:r>
            <a:endParaRPr lang="en-US" altLang="ko-KR" sz="1400" dirty="0" smtClean="0">
              <a:solidFill>
                <a:srgbClr val="FF0000"/>
              </a:solidFill>
              <a:latin typeface="Century Gothic" panose="020B0502020202020204" pitchFamily="34" charset="0"/>
            </a:endParaRP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Non-IP tunneling protocols operating at the transport layer:  IBM's </a:t>
            </a:r>
            <a:r>
              <a:rPr lang="en-US" altLang="ko-KR" sz="1400" b="1" dirty="0" smtClean="0">
                <a:latin typeface="Century Gothic" panose="020B0502020202020204" pitchFamily="34" charset="0"/>
              </a:rPr>
              <a:t>SNA</a:t>
            </a:r>
            <a:r>
              <a:rPr lang="en-US" altLang="ko-KR" sz="1400" dirty="0" smtClean="0">
                <a:latin typeface="Century Gothic" panose="020B0502020202020204" pitchFamily="34" charset="0"/>
              </a:rPr>
              <a:t>, Novell's </a:t>
            </a:r>
            <a:r>
              <a:rPr lang="en-US" altLang="ko-KR" sz="1400" b="1" dirty="0">
                <a:latin typeface="Century Gothic" panose="020B0502020202020204" pitchFamily="34" charset="0"/>
              </a:rPr>
              <a:t>IPX</a:t>
            </a:r>
            <a:r>
              <a:rPr lang="en-US" altLang="ko-KR" sz="1400" dirty="0">
                <a:latin typeface="Century Gothic" panose="020B0502020202020204" pitchFamily="34" charset="0"/>
              </a:rPr>
              <a:t> over an IP network, or end-to-end encryption with </a:t>
            </a:r>
            <a:r>
              <a:rPr lang="en-US" altLang="ko-KR" sz="1400" b="1" dirty="0" smtClean="0">
                <a:latin typeface="Century Gothic" panose="020B0502020202020204" pitchFamily="34" charset="0"/>
              </a:rPr>
              <a:t>IPsec</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While </a:t>
            </a:r>
            <a:r>
              <a:rPr lang="en-US" altLang="ko-KR" sz="1400" dirty="0">
                <a:latin typeface="Century Gothic" panose="020B0502020202020204" pitchFamily="34" charset="0"/>
              </a:rPr>
              <a:t>Generic Routing Encapsulation (GRE) might seem to be a network-layer protocol, if the encapsulation of the payload takes place only at endpoint, GRE becomes closer to a transport protocol that uses IP headers but contains complete frames or packets to deliver to an </a:t>
            </a:r>
            <a:r>
              <a:rPr lang="en-US" altLang="ko-KR" sz="1400" dirty="0" smtClean="0">
                <a:latin typeface="Century Gothic" panose="020B0502020202020204" pitchFamily="34" charset="0"/>
              </a:rPr>
              <a:t>endpoint.</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hlinkClick r:id="rId2" tooltip="Layer 2 Tunneling Protocol"/>
              </a:rPr>
              <a:t>L2TP</a:t>
            </a:r>
            <a:r>
              <a:rPr lang="en-US" altLang="ko-KR" sz="1400" dirty="0" smtClean="0">
                <a:latin typeface="Century Gothic" panose="020B0502020202020204" pitchFamily="34" charset="0"/>
              </a:rPr>
              <a:t> </a:t>
            </a:r>
            <a:r>
              <a:rPr lang="en-US" altLang="ko-KR" sz="1400" dirty="0">
                <a:latin typeface="Century Gothic" panose="020B0502020202020204" pitchFamily="34" charset="0"/>
              </a:rPr>
              <a:t>carries </a:t>
            </a:r>
            <a:r>
              <a:rPr lang="en-US" altLang="ko-KR" sz="1400" dirty="0">
                <a:latin typeface="Century Gothic" panose="020B0502020202020204" pitchFamily="34" charset="0"/>
                <a:hlinkClick r:id="rId3" tooltip="Point-to-Point Protocol"/>
              </a:rPr>
              <a:t>PPP</a:t>
            </a:r>
            <a:r>
              <a:rPr lang="en-US" altLang="ko-KR" sz="1400" dirty="0">
                <a:latin typeface="Century Gothic" panose="020B0502020202020204" pitchFamily="34" charset="0"/>
              </a:rPr>
              <a:t> frames inside transport </a:t>
            </a:r>
            <a:r>
              <a:rPr lang="en-US" altLang="ko-KR" sz="1400" dirty="0" smtClean="0">
                <a:latin typeface="Century Gothic" panose="020B0502020202020204" pitchFamily="34" charset="0"/>
              </a:rPr>
              <a:t>packet.</a:t>
            </a:r>
          </a:p>
          <a:p>
            <a:pPr marL="627063" lvl="2" indent="-179388">
              <a:lnSpc>
                <a:spcPct val="105000"/>
              </a:lnSpc>
              <a:spcBef>
                <a:spcPts val="300"/>
              </a:spcBef>
              <a:buFont typeface="Wingdings" panose="05000000000000000000" pitchFamily="2" charset="2"/>
              <a:buChar char="Ø"/>
            </a:pPr>
            <a:r>
              <a:rPr lang="en-US" altLang="ko-KR" sz="1400" dirty="0" smtClean="0">
                <a:latin typeface="Century Gothic" panose="020B0502020202020204" pitchFamily="34" charset="0"/>
              </a:rPr>
              <a:t>Although </a:t>
            </a:r>
            <a:r>
              <a:rPr lang="en-US" altLang="ko-KR" sz="1400" dirty="0">
                <a:latin typeface="Century Gothic" panose="020B0502020202020204" pitchFamily="34" charset="0"/>
              </a:rPr>
              <a:t>not developed under the OSI Reference Model and not strictly conforming to the OSI definition of the transport layer, the Transmission Control Protocol (TCP) and the User Datagram Protocol (UDP) of the Internet Protocol Suite are commonly categorized as layer-4 protocols within OSI</a:t>
            </a:r>
            <a:r>
              <a:rPr lang="en-US" altLang="ko-KR" sz="1400" dirty="0" smtClean="0">
                <a:latin typeface="Century Gothic" panose="020B0502020202020204" pitchFamily="34" charset="0"/>
              </a:rPr>
              <a:t>.</a:t>
            </a:r>
            <a:endParaRPr lang="en-US" altLang="ko-KR" sz="1400" dirty="0">
              <a:latin typeface="Century Gothic" panose="020B0502020202020204" pitchFamily="34" charset="0"/>
            </a:endParaRPr>
          </a:p>
        </p:txBody>
      </p:sp>
      <p:graphicFrame>
        <p:nvGraphicFramePr>
          <p:cNvPr id="2" name="표 1"/>
          <p:cNvGraphicFramePr>
            <a:graphicFrameLocks noGrp="1"/>
          </p:cNvGraphicFramePr>
          <p:nvPr>
            <p:extLst>
              <p:ext uri="{D42A27DB-BD31-4B8C-83A1-F6EECF244321}">
                <p14:modId xmlns:p14="http://schemas.microsoft.com/office/powerpoint/2010/main" xmlns="" val="583007655"/>
              </p:ext>
            </p:extLst>
          </p:nvPr>
        </p:nvGraphicFramePr>
        <p:xfrm>
          <a:off x="622300" y="3681758"/>
          <a:ext cx="8837708" cy="2525040"/>
        </p:xfrm>
        <a:graphic>
          <a:graphicData uri="http://schemas.openxmlformats.org/drawingml/2006/table">
            <a:tbl>
              <a:tblPr firstRow="1" bandRow="1">
                <a:tableStyleId>{5C22544A-7EE6-4342-B048-85BDC9FD1C3A}</a:tableStyleId>
              </a:tblPr>
              <a:tblGrid>
                <a:gridCol w="4507753"/>
                <a:gridCol w="865991"/>
                <a:gridCol w="865991"/>
                <a:gridCol w="865991"/>
                <a:gridCol w="865991"/>
                <a:gridCol w="865991"/>
              </a:tblGrid>
              <a:tr h="129770">
                <a:tc>
                  <a:txBody>
                    <a:bodyPr/>
                    <a:lstStyle/>
                    <a:p>
                      <a:pPr algn="ctr" latinLnBrk="1"/>
                      <a:r>
                        <a:rPr lang="en-US" altLang="ko-KR" sz="1050" dirty="0" smtClean="0">
                          <a:solidFill>
                            <a:schemeClr val="tx1"/>
                          </a:solidFill>
                        </a:rPr>
                        <a:t>Feature Name</a:t>
                      </a:r>
                      <a:endParaRPr lang="ko-KR" altLang="en-US" sz="1050" dirty="0">
                        <a:solidFill>
                          <a:schemeClr val="tx1"/>
                        </a:solidFill>
                      </a:endParaRPr>
                    </a:p>
                  </a:txBody>
                  <a:tcPr marT="25200" marB="25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050" dirty="0" smtClean="0">
                          <a:solidFill>
                            <a:schemeClr val="tx1"/>
                          </a:solidFill>
                        </a:rPr>
                        <a:t>TP0</a:t>
                      </a:r>
                      <a:endParaRPr lang="ko-KR" altLang="en-US" sz="1050" dirty="0">
                        <a:solidFill>
                          <a:schemeClr val="tx1"/>
                        </a:solidFill>
                      </a:endParaRPr>
                    </a:p>
                  </a:txBody>
                  <a:tcPr marT="25200" marB="25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050" dirty="0" smtClean="0">
                          <a:solidFill>
                            <a:schemeClr val="tx1"/>
                          </a:solidFill>
                        </a:rPr>
                        <a:t>TP1</a:t>
                      </a:r>
                      <a:endParaRPr lang="ko-KR" altLang="en-US" sz="1050" dirty="0">
                        <a:solidFill>
                          <a:schemeClr val="tx1"/>
                        </a:solidFill>
                      </a:endParaRPr>
                    </a:p>
                  </a:txBody>
                  <a:tcPr marT="25200" marB="25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050" dirty="0" smtClean="0">
                          <a:solidFill>
                            <a:schemeClr val="tx1"/>
                          </a:solidFill>
                        </a:rPr>
                        <a:t>TP2</a:t>
                      </a:r>
                      <a:endParaRPr lang="ko-KR" altLang="en-US" sz="1050">
                        <a:solidFill>
                          <a:schemeClr val="tx1"/>
                        </a:solidFill>
                      </a:endParaRPr>
                    </a:p>
                  </a:txBody>
                  <a:tcPr marT="25200" marB="25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050" dirty="0" smtClean="0">
                          <a:solidFill>
                            <a:schemeClr val="tx1"/>
                          </a:solidFill>
                        </a:rPr>
                        <a:t>TP3</a:t>
                      </a:r>
                      <a:endParaRPr lang="ko-KR" altLang="en-US" sz="1050">
                        <a:solidFill>
                          <a:schemeClr val="tx1"/>
                        </a:solidFill>
                      </a:endParaRPr>
                    </a:p>
                  </a:txBody>
                  <a:tcPr marT="25200" marB="25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050" dirty="0" smtClean="0">
                          <a:solidFill>
                            <a:schemeClr val="tx1"/>
                          </a:solidFill>
                        </a:rPr>
                        <a:t>TP4</a:t>
                      </a:r>
                      <a:endParaRPr lang="ko-KR" altLang="en-US" sz="1050">
                        <a:solidFill>
                          <a:schemeClr val="tx1"/>
                        </a:solidFill>
                      </a:endParaRPr>
                    </a:p>
                  </a:txBody>
                  <a:tcPr marT="25200" marB="25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29770">
                <a:tc>
                  <a:txBody>
                    <a:bodyPr/>
                    <a:lstStyle/>
                    <a:p>
                      <a:pPr algn="l" latinLnBrk="1"/>
                      <a:r>
                        <a:rPr lang="en-US" altLang="ko-KR" sz="1050" dirty="0" smtClean="0">
                          <a:solidFill>
                            <a:schemeClr val="tx1"/>
                          </a:solidFill>
                        </a:rPr>
                        <a:t>Connection-oriented Network</a:t>
                      </a: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r>
              <a:tr h="129770">
                <a:tc>
                  <a:txBody>
                    <a:bodyPr/>
                    <a:lstStyle/>
                    <a:p>
                      <a:pPr algn="l" latinLnBrk="1"/>
                      <a:r>
                        <a:rPr lang="en-US" altLang="ko-KR" sz="1050" dirty="0" smtClean="0">
                          <a:solidFill>
                            <a:schemeClr val="tx1"/>
                          </a:solidFill>
                        </a:rPr>
                        <a:t>Connectionless Network</a:t>
                      </a:r>
                      <a:endParaRPr lang="ko-KR" altLang="en-US" sz="1050" dirty="0">
                        <a:solidFill>
                          <a:schemeClr val="tx1"/>
                        </a:solidFill>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050" dirty="0" smtClean="0">
                          <a:solidFill>
                            <a:schemeClr val="tx1"/>
                          </a:solidFill>
                        </a:rPr>
                        <a:t>No</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No</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No</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No</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Yes</a:t>
                      </a:r>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r>
              <a:tr h="129770">
                <a:tc>
                  <a:txBody>
                    <a:bodyPr/>
                    <a:lstStyle/>
                    <a:p>
                      <a:pPr algn="l" latinLnBrk="1"/>
                      <a:r>
                        <a:rPr lang="en-US" altLang="ko-KR" sz="1050" dirty="0" smtClean="0">
                          <a:solidFill>
                            <a:schemeClr val="tx1"/>
                          </a:solidFill>
                        </a:rPr>
                        <a:t>Concatenation and Separation</a:t>
                      </a:r>
                      <a:endParaRPr lang="ko-KR" altLang="en-US" sz="1050" dirty="0">
                        <a:solidFill>
                          <a:schemeClr val="tx1"/>
                        </a:solidFill>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050" dirty="0" smtClean="0">
                          <a:solidFill>
                            <a:schemeClr val="tx1"/>
                          </a:solidFill>
                        </a:rPr>
                        <a:t>No</a:t>
                      </a:r>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Yes</a:t>
                      </a:r>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r>
              <a:tr h="129770">
                <a:tc>
                  <a:txBody>
                    <a:bodyPr/>
                    <a:lstStyle/>
                    <a:p>
                      <a:pPr algn="l" latinLnBrk="1"/>
                      <a:r>
                        <a:rPr lang="en-US" altLang="ko-KR" sz="1050" dirty="0" smtClean="0">
                          <a:solidFill>
                            <a:schemeClr val="tx1"/>
                          </a:solidFill>
                        </a:rPr>
                        <a:t>Segmentation and Reassembly</a:t>
                      </a:r>
                      <a:endParaRPr lang="ko-KR" altLang="en-US" sz="1050" dirty="0">
                        <a:solidFill>
                          <a:schemeClr val="tx1"/>
                        </a:solidFill>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r>
              <a:tr h="129770">
                <a:tc>
                  <a:txBody>
                    <a:bodyPr/>
                    <a:lstStyle/>
                    <a:p>
                      <a:pPr algn="l" latinLnBrk="1"/>
                      <a:r>
                        <a:rPr lang="en-US" altLang="ko-KR" sz="1050" dirty="0" smtClean="0">
                          <a:solidFill>
                            <a:schemeClr val="tx1"/>
                          </a:solidFill>
                        </a:rPr>
                        <a:t>Error Recovery</a:t>
                      </a:r>
                      <a:endParaRPr lang="ko-KR" altLang="en-US" sz="1050" dirty="0">
                        <a:solidFill>
                          <a:schemeClr val="tx1"/>
                        </a:solidFill>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050" dirty="0" smtClean="0">
                          <a:solidFill>
                            <a:schemeClr val="tx1"/>
                          </a:solidFill>
                        </a:rPr>
                        <a:t>No</a:t>
                      </a:r>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r>
              <a:tr h="129770">
                <a:tc>
                  <a:txBody>
                    <a:bodyPr/>
                    <a:lstStyle/>
                    <a:p>
                      <a:pPr algn="l" latinLnBrk="1"/>
                      <a:r>
                        <a:rPr lang="en-US" altLang="ko-KR" sz="1050" dirty="0" smtClean="0">
                          <a:solidFill>
                            <a:schemeClr val="tx1"/>
                          </a:solidFill>
                        </a:rPr>
                        <a:t>Reinitiate</a:t>
                      </a:r>
                      <a:r>
                        <a:rPr lang="en-US" altLang="ko-KR" sz="1050" baseline="0" dirty="0" smtClean="0">
                          <a:solidFill>
                            <a:schemeClr val="tx1"/>
                          </a:solidFill>
                        </a:rPr>
                        <a:t> Connection*</a:t>
                      </a:r>
                      <a:endParaRPr lang="ko-KR" altLang="en-US" sz="1050" dirty="0">
                        <a:solidFill>
                          <a:schemeClr val="tx1"/>
                        </a:solidFill>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050" dirty="0" smtClean="0">
                          <a:solidFill>
                            <a:schemeClr val="tx1"/>
                          </a:solidFill>
                        </a:rPr>
                        <a:t>No</a:t>
                      </a:r>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No</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No</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r>
              <a:tr h="129770">
                <a:tc>
                  <a:txBody>
                    <a:bodyPr/>
                    <a:lstStyle/>
                    <a:p>
                      <a:pPr algn="l" latinLnBrk="1"/>
                      <a:r>
                        <a:rPr lang="en-US" altLang="ko-KR" sz="1050" dirty="0" smtClean="0">
                          <a:solidFill>
                            <a:schemeClr val="tx1"/>
                          </a:solidFill>
                        </a:rPr>
                        <a:t>Multiplexing / </a:t>
                      </a:r>
                      <a:r>
                        <a:rPr lang="en-US" altLang="ko-KR" sz="1050" dirty="0" err="1" smtClean="0">
                          <a:solidFill>
                            <a:schemeClr val="tx1"/>
                          </a:solidFill>
                        </a:rPr>
                        <a:t>Demultiplexing</a:t>
                      </a:r>
                      <a:r>
                        <a:rPr lang="en-US" altLang="ko-KR" sz="1050" baseline="0" dirty="0" smtClean="0">
                          <a:solidFill>
                            <a:schemeClr val="tx1"/>
                          </a:solidFill>
                        </a:rPr>
                        <a:t> over Single Virtual Circuit</a:t>
                      </a:r>
                      <a:endParaRPr lang="ko-KR" altLang="en-US" sz="1050" dirty="0">
                        <a:solidFill>
                          <a:schemeClr val="tx1"/>
                        </a:solidFill>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050" dirty="0" smtClean="0">
                          <a:solidFill>
                            <a:schemeClr val="tx1"/>
                          </a:solidFill>
                        </a:rPr>
                        <a:t>No</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No</a:t>
                      </a:r>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r>
              <a:tr h="129770">
                <a:tc>
                  <a:txBody>
                    <a:bodyPr/>
                    <a:lstStyle/>
                    <a:p>
                      <a:pPr algn="l" latinLnBrk="1"/>
                      <a:r>
                        <a:rPr lang="en-US" altLang="ko-KR" sz="1050" dirty="0" smtClean="0">
                          <a:solidFill>
                            <a:schemeClr val="tx1"/>
                          </a:solidFill>
                        </a:rPr>
                        <a:t>Explicit</a:t>
                      </a:r>
                      <a:r>
                        <a:rPr lang="en-US" altLang="ko-KR" sz="1050" baseline="0" dirty="0" smtClean="0">
                          <a:solidFill>
                            <a:schemeClr val="tx1"/>
                          </a:solidFill>
                        </a:rPr>
                        <a:t> Flow Control</a:t>
                      </a:r>
                      <a:endParaRPr lang="ko-KR" altLang="en-US" sz="1050" dirty="0">
                        <a:solidFill>
                          <a:schemeClr val="tx1"/>
                        </a:solidFill>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050" dirty="0" smtClean="0">
                          <a:solidFill>
                            <a:schemeClr val="tx1"/>
                          </a:solidFill>
                        </a:rPr>
                        <a:t>No</a:t>
                      </a:r>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No</a:t>
                      </a:r>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r>
              <a:tr h="129770">
                <a:tc>
                  <a:txBody>
                    <a:bodyPr/>
                    <a:lstStyle/>
                    <a:p>
                      <a:pPr algn="l" latinLnBrk="1"/>
                      <a:r>
                        <a:rPr lang="en-US" altLang="ko-KR" sz="1050" dirty="0" smtClean="0">
                          <a:solidFill>
                            <a:schemeClr val="tx1"/>
                          </a:solidFill>
                        </a:rPr>
                        <a:t>Retransmission on Timeout</a:t>
                      </a:r>
                      <a:endParaRPr lang="ko-KR" altLang="en-US" sz="1050" dirty="0">
                        <a:solidFill>
                          <a:schemeClr val="tx1"/>
                        </a:solidFill>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050" dirty="0" smtClean="0">
                          <a:solidFill>
                            <a:schemeClr val="tx1"/>
                          </a:solidFill>
                        </a:rPr>
                        <a:t>No</a:t>
                      </a:r>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No</a:t>
                      </a:r>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No</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No</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r>
              <a:tr h="129770">
                <a:tc>
                  <a:txBody>
                    <a:bodyPr/>
                    <a:lstStyle/>
                    <a:p>
                      <a:pPr algn="l" latinLnBrk="1"/>
                      <a:r>
                        <a:rPr lang="en-US" altLang="ko-KR" sz="1050" dirty="0" smtClean="0">
                          <a:solidFill>
                            <a:schemeClr val="tx1"/>
                          </a:solidFill>
                        </a:rPr>
                        <a:t>Reliable Transport</a:t>
                      </a:r>
                      <a:r>
                        <a:rPr lang="en-US" altLang="ko-KR" sz="1050" baseline="0" dirty="0" smtClean="0">
                          <a:solidFill>
                            <a:schemeClr val="tx1"/>
                          </a:solidFill>
                        </a:rPr>
                        <a:t> Service</a:t>
                      </a:r>
                      <a:endParaRPr lang="ko-KR" altLang="en-US" sz="1050" dirty="0">
                        <a:solidFill>
                          <a:schemeClr val="tx1"/>
                        </a:solidFill>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050" dirty="0" smtClean="0">
                          <a:solidFill>
                            <a:schemeClr val="tx1"/>
                          </a:solidFill>
                        </a:rPr>
                        <a:t>No</a:t>
                      </a:r>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Yes</a:t>
                      </a:r>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No</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050" dirty="0" smtClean="0">
                          <a:solidFill>
                            <a:schemeClr val="tx1"/>
                          </a:solidFill>
                        </a:rPr>
                        <a:t>Yes</a:t>
                      </a:r>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r>
              <a:tr h="129770">
                <a:tc gridSpan="6">
                  <a:txBody>
                    <a:bodyPr/>
                    <a:lstStyle/>
                    <a:p>
                      <a:pPr algn="l" latinLnBrk="1"/>
                      <a:r>
                        <a:rPr lang="en-US" altLang="ko-KR" sz="1050" dirty="0" smtClean="0">
                          <a:solidFill>
                            <a:schemeClr val="tx1"/>
                          </a:solidFill>
                        </a:rPr>
                        <a:t>* If an excessive number of PDUs are unacknowledged</a:t>
                      </a:r>
                      <a:endParaRPr lang="ko-KR" altLang="en-US" sz="1050" dirty="0">
                        <a:solidFill>
                          <a:schemeClr val="tx1"/>
                        </a:solidFill>
                      </a:endParaRPr>
                    </a:p>
                  </a:txBody>
                  <a:tcPr marT="25200" marB="25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xmlns="" val="22898122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33&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4&quot;&gt;&lt;elem m_fUsage=&quot;3.10770707183290050000E+000&quot;&gt;&lt;m_ppcolschidx val=&quot;0&quot;/&gt;&lt;m_rgb r=&quot;3c&quot; g=&quot;8c&quot; b=&quot;93&quot;/&gt;&lt;/elem&gt;&lt;elem m_fUsage=&quot;2.14280642063961090000E+000&quot;&gt;&lt;m_ppcolschidx val=&quot;0&quot;/&gt;&lt;m_rgb r=&quot;ce&quot; g=&quot;f0&quot; b=&quot;fa&quot;/&gt;&lt;/elem&gt;&lt;elem m_fUsage=&quot;1.61289674648100020000E+000&quot;&gt;&lt;m_ppcolschidx val=&quot;0&quot;/&gt;&lt;m_rgb r=&quot;0&quot; g=&quot;0&quot; b=&quot;80&quot;/&gt;&lt;/elem&gt;&lt;elem m_fUsage=&quot;1.07767844010000010000E+000&quot;&gt;&lt;m_ppcolschidx val=&quot;0&quot;/&gt;&lt;m_rgb r=&quot;9e&quot; g=&quot;d3&quot; b=&quot;d7&quot;/&gt;&lt;/elem&gt;&lt;/m_vecMRU&gt;&lt;/m_mruColor&gt;&lt;m_mapectfillschemeMRU&gt;&lt;key val=&quot;0&quot;/&gt;&lt;elem&gt;&lt;m_nPartnerID val=&quot;535&quot;/&gt;&lt;m_nIndex val=&quot;1&quot;/&gt;&lt;/elem&gt;&lt;/m_mapectfillschemeMRU&gt;&lt;m_eweekdayFirstOfWeek val=&quot;1&quot;/&gt;&lt;m_eweekdayFirstOfWorkweek val=&quot;7&quot;/&gt;&lt;m_eweekdayFirstOfWeekend val=&quot;5&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CDefaultPrec&gt;&lt;/root&gt;"/>
  <p:tag name="THINKCELLUNDODONOTDELETE" val="537"/>
</p:tagLst>
</file>

<file path=ppt/theme/theme1.xml><?xml version="1.0" encoding="utf-8"?>
<a:theme xmlns:a="http://schemas.openxmlformats.org/drawingml/2006/main" name="1_Office 테마">
  <a:themeElements>
    <a:clrScheme name="BCG custom">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tx1"/>
          </a:solidFill>
        </a:ln>
      </a:spPr>
      <a:bodyPr lIns="7200" tIns="7200" rIns="7200" bIns="7200" rtlCol="0" anchor="ctr"/>
      <a:lstStyle>
        <a:defPPr algn="ctr">
          <a:defRPr sz="1000" dirty="0" smtClean="0"/>
        </a:defPPr>
      </a:lstStyle>
      <a:style>
        <a:lnRef idx="1">
          <a:schemeClr val="accent1"/>
        </a:lnRef>
        <a:fillRef idx="0">
          <a:schemeClr val="accent1"/>
        </a:fillRef>
        <a:effectRef idx="0">
          <a:schemeClr val="accent1"/>
        </a:effectRef>
        <a:fontRef idx="minor">
          <a:schemeClr val="tx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none" lIns="18000" tIns="10800" rIns="18000" bIns="10800" rtlCol="0" anchor="ctr">
        <a:spAutoFit/>
      </a:bodyPr>
      <a:lstStyle>
        <a:defPPr>
          <a:lnSpc>
            <a:spcPct val="80000"/>
          </a:lnSpc>
          <a:spcBef>
            <a:spcPts val="0"/>
          </a:spcBef>
          <a:buNone/>
          <a:defRPr sz="1000" dirty="0" smtClean="0">
            <a:latin typeface="+mn-ea"/>
            <a:ea typeface="+mn-ea"/>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279c20c3caf3300dae6b438536eb8c56">
  <xsd:schema xmlns:xsd="http://www.w3.org/2001/XMLSchema" xmlns:p="http://schemas.microsoft.com/office/2006/metadata/properties" targetNamespace="http://schemas.microsoft.com/office/2006/metadata/properties" ma:root="true" ma:fieldsID="0d2e1ca116041f9e11471c52c4c9d6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A442316-3BD4-47E6-987C-0E689A9E6EBB}">
  <ds:schemaRefs>
    <ds:schemaRef ds:uri="http://schemas.microsoft.com/sharepoint/v3/contenttype/forms"/>
  </ds:schemaRefs>
</ds:datastoreItem>
</file>

<file path=customXml/itemProps2.xml><?xml version="1.0" encoding="utf-8"?>
<ds:datastoreItem xmlns:ds="http://schemas.openxmlformats.org/officeDocument/2006/customXml" ds:itemID="{42732192-E01A-4C46-A123-C394B63EC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0A4D45E-21B4-4F5B-B12A-B1893E23F665}">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238886</TotalTime>
  <Words>4880</Words>
  <Application>Microsoft Office PowerPoint</Application>
  <PresentationFormat>A4 Paper (210x297 mm)</PresentationFormat>
  <Paragraphs>671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1_Office 테마</vt:lpstr>
      <vt:lpstr>Slide 0</vt:lpstr>
      <vt:lpstr>Cloud Enabling Technology</vt:lpstr>
      <vt:lpstr>Broadband Networks &amp; Internet Architecture – 1/11</vt:lpstr>
      <vt:lpstr>Broadband Networks &amp; Internet Architecture – 2/11</vt:lpstr>
      <vt:lpstr>Broadband Networks &amp; Internet Architecture – 3/11</vt:lpstr>
      <vt:lpstr>Broadband Networks &amp; Internet Architecture – 4/11</vt:lpstr>
      <vt:lpstr>Broadband Networks &amp; Internet Architecture – 5/11</vt:lpstr>
      <vt:lpstr>Broadband Networks &amp; Internet Architecture – 6/11</vt:lpstr>
      <vt:lpstr>Broadband Networks &amp; Internet Architecture – 7/11</vt:lpstr>
      <vt:lpstr>Broadband Networks &amp; Internet Architecture – 8/11</vt:lpstr>
      <vt:lpstr>Broadband Networks &amp; Internet Architecture – 9/11</vt:lpstr>
      <vt:lpstr>Broadband Networks &amp; Internet Architecture – 10/11</vt:lpstr>
      <vt:lpstr>Broadband Networks &amp; Internet Architecture – 11/11</vt:lpstr>
      <vt:lpstr>Data Center Technology – 1/6</vt:lpstr>
      <vt:lpstr>Data Center Technology – 2/6</vt:lpstr>
      <vt:lpstr>Data Center Technology – 3/6</vt:lpstr>
      <vt:lpstr>Data Center Technology – 4/6</vt:lpstr>
      <vt:lpstr>Data Center Technology – 5/6</vt:lpstr>
      <vt:lpstr>Data Center Technology – 6/6</vt:lpstr>
      <vt:lpstr>Virtualization Technology – 1/5</vt:lpstr>
      <vt:lpstr>Virtualization Technology – 2/5</vt:lpstr>
      <vt:lpstr>Virtualization Technology – 3/5</vt:lpstr>
      <vt:lpstr>Virtualization Technology – 4/5</vt:lpstr>
      <vt:lpstr>Virtualization Technology – 5/5</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Sang G. Oh</dc:creator>
  <cp:lastModifiedBy>DELL</cp:lastModifiedBy>
  <cp:revision>9412</cp:revision>
  <dcterms:created xsi:type="dcterms:W3CDTF">2011-04-07T01:19:09Z</dcterms:created>
  <dcterms:modified xsi:type="dcterms:W3CDTF">2022-12-01T09:01:34Z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