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10" r:id="rId4"/>
    <p:sldId id="258" r:id="rId5"/>
    <p:sldId id="259" r:id="rId6"/>
    <p:sldId id="260" r:id="rId7"/>
    <p:sldId id="261" r:id="rId8"/>
    <p:sldId id="311" r:id="rId9"/>
    <p:sldId id="312" r:id="rId10"/>
    <p:sldId id="262" r:id="rId11"/>
    <p:sldId id="313" r:id="rId12"/>
    <p:sldId id="263" r:id="rId13"/>
    <p:sldId id="314" r:id="rId14"/>
    <p:sldId id="264" r:id="rId15"/>
    <p:sldId id="265" r:id="rId16"/>
    <p:sldId id="266" r:id="rId17"/>
    <p:sldId id="267" r:id="rId18"/>
    <p:sldId id="268" r:id="rId19"/>
    <p:sldId id="269" r:id="rId20"/>
    <p:sldId id="270" r:id="rId21"/>
    <p:sldId id="271" r:id="rId22"/>
    <p:sldId id="315" r:id="rId23"/>
    <p:sldId id="316" r:id="rId24"/>
    <p:sldId id="317" r:id="rId25"/>
    <p:sldId id="320" r:id="rId26"/>
    <p:sldId id="321" r:id="rId27"/>
    <p:sldId id="318" r:id="rId28"/>
    <p:sldId id="319" r:id="rId29"/>
    <p:sldId id="322" r:id="rId30"/>
    <p:sldId id="323" r:id="rId31"/>
    <p:sldId id="324" r:id="rId32"/>
    <p:sldId id="325" r:id="rId33"/>
    <p:sldId id="326" r:id="rId34"/>
    <p:sldId id="272" r:id="rId35"/>
    <p:sldId id="273" r:id="rId36"/>
    <p:sldId id="274" r:id="rId37"/>
    <p:sldId id="275" r:id="rId38"/>
    <p:sldId id="276" r:id="rId39"/>
    <p:sldId id="277" r:id="rId40"/>
    <p:sldId id="278" r:id="rId41"/>
    <p:sldId id="279" r:id="rId42"/>
    <p:sldId id="280" r:id="rId43"/>
    <p:sldId id="281" r:id="rId44"/>
    <p:sldId id="282" r:id="rId45"/>
    <p:sldId id="328" r:id="rId46"/>
    <p:sldId id="327" r:id="rId47"/>
    <p:sldId id="283" r:id="rId48"/>
    <p:sldId id="284" r:id="rId49"/>
    <p:sldId id="298" r:id="rId50"/>
    <p:sldId id="299" r:id="rId51"/>
    <p:sldId id="300" r:id="rId52"/>
    <p:sldId id="304" r:id="rId53"/>
    <p:sldId id="305" r:id="rId54"/>
    <p:sldId id="306" r:id="rId55"/>
    <p:sldId id="307" r:id="rId56"/>
    <p:sldId id="308" r:id="rId57"/>
    <p:sldId id="309"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272" autoAdjust="0"/>
    <p:restoredTop sz="94660"/>
  </p:normalViewPr>
  <p:slideViewPr>
    <p:cSldViewPr snapToGrid="0">
      <p:cViewPr varScale="1">
        <p:scale>
          <a:sx n="68" d="100"/>
          <a:sy n="68" d="100"/>
        </p:scale>
        <p:origin x="-894"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C912210-8156-4B42-A055-C9F2C41EC14F}" type="datetimeFigureOut">
              <a:rPr lang="en-IN" smtClean="0"/>
              <a:pPr/>
              <a:t>05-10-2023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7CD004-6AA2-465A-B67A-8983C9E2F880}" type="slidenum">
              <a:rPr lang="en-IN" smtClean="0"/>
              <a:pPr/>
              <a:t>‹#›</a:t>
            </a:fld>
            <a:endParaRPr lang="en-IN"/>
          </a:p>
        </p:txBody>
      </p:sp>
    </p:spTree>
    <p:extLst>
      <p:ext uri="{BB962C8B-B14F-4D97-AF65-F5344CB8AC3E}">
        <p14:creationId xmlns="" xmlns:p14="http://schemas.microsoft.com/office/powerpoint/2010/main" val="802661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C912210-8156-4B42-A055-C9F2C41EC14F}" type="datetimeFigureOut">
              <a:rPr lang="en-IN" smtClean="0"/>
              <a:pPr/>
              <a:t>05-10-2023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7CD004-6AA2-465A-B67A-8983C9E2F880}" type="slidenum">
              <a:rPr lang="en-IN" smtClean="0"/>
              <a:pPr/>
              <a:t>‹#›</a:t>
            </a:fld>
            <a:endParaRPr lang="en-IN"/>
          </a:p>
        </p:txBody>
      </p:sp>
    </p:spTree>
    <p:extLst>
      <p:ext uri="{BB962C8B-B14F-4D97-AF65-F5344CB8AC3E}">
        <p14:creationId xmlns="" xmlns:p14="http://schemas.microsoft.com/office/powerpoint/2010/main" val="123807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C912210-8156-4B42-A055-C9F2C41EC14F}" type="datetimeFigureOut">
              <a:rPr lang="en-IN" smtClean="0"/>
              <a:pPr/>
              <a:t>05-10-2023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7CD004-6AA2-465A-B67A-8983C9E2F880}" type="slidenum">
              <a:rPr lang="en-IN" smtClean="0"/>
              <a:pPr/>
              <a:t>‹#›</a:t>
            </a:fld>
            <a:endParaRPr lang="en-IN"/>
          </a:p>
        </p:txBody>
      </p:sp>
    </p:spTree>
    <p:extLst>
      <p:ext uri="{BB962C8B-B14F-4D97-AF65-F5344CB8AC3E}">
        <p14:creationId xmlns="" xmlns:p14="http://schemas.microsoft.com/office/powerpoint/2010/main" val="1677163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C912210-8156-4B42-A055-C9F2C41EC14F}" type="datetimeFigureOut">
              <a:rPr lang="en-IN" smtClean="0"/>
              <a:pPr/>
              <a:t>05-10-2023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7CD004-6AA2-465A-B67A-8983C9E2F880}" type="slidenum">
              <a:rPr lang="en-IN" smtClean="0"/>
              <a:pPr/>
              <a:t>‹#›</a:t>
            </a:fld>
            <a:endParaRPr lang="en-IN"/>
          </a:p>
        </p:txBody>
      </p:sp>
    </p:spTree>
    <p:extLst>
      <p:ext uri="{BB962C8B-B14F-4D97-AF65-F5344CB8AC3E}">
        <p14:creationId xmlns="" xmlns:p14="http://schemas.microsoft.com/office/powerpoint/2010/main" val="1969189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C912210-8156-4B42-A055-C9F2C41EC14F}" type="datetimeFigureOut">
              <a:rPr lang="en-IN" smtClean="0"/>
              <a:pPr/>
              <a:t>05-10-2023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7CD004-6AA2-465A-B67A-8983C9E2F880}" type="slidenum">
              <a:rPr lang="en-IN" smtClean="0"/>
              <a:pPr/>
              <a:t>‹#›</a:t>
            </a:fld>
            <a:endParaRPr lang="en-IN"/>
          </a:p>
        </p:txBody>
      </p:sp>
    </p:spTree>
    <p:extLst>
      <p:ext uri="{BB962C8B-B14F-4D97-AF65-F5344CB8AC3E}">
        <p14:creationId xmlns="" xmlns:p14="http://schemas.microsoft.com/office/powerpoint/2010/main" val="1428328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C912210-8156-4B42-A055-C9F2C41EC14F}" type="datetimeFigureOut">
              <a:rPr lang="en-IN" smtClean="0"/>
              <a:pPr/>
              <a:t>05-10-2023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7CD004-6AA2-465A-B67A-8983C9E2F880}" type="slidenum">
              <a:rPr lang="en-IN" smtClean="0"/>
              <a:pPr/>
              <a:t>‹#›</a:t>
            </a:fld>
            <a:endParaRPr lang="en-IN"/>
          </a:p>
        </p:txBody>
      </p:sp>
    </p:spTree>
    <p:extLst>
      <p:ext uri="{BB962C8B-B14F-4D97-AF65-F5344CB8AC3E}">
        <p14:creationId xmlns="" xmlns:p14="http://schemas.microsoft.com/office/powerpoint/2010/main" val="4035104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C912210-8156-4B42-A055-C9F2C41EC14F}" type="datetimeFigureOut">
              <a:rPr lang="en-IN" smtClean="0"/>
              <a:pPr/>
              <a:t>05-10-2023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7CD004-6AA2-465A-B67A-8983C9E2F880}" type="slidenum">
              <a:rPr lang="en-IN" smtClean="0"/>
              <a:pPr/>
              <a:t>‹#›</a:t>
            </a:fld>
            <a:endParaRPr lang="en-IN"/>
          </a:p>
        </p:txBody>
      </p:sp>
    </p:spTree>
    <p:extLst>
      <p:ext uri="{BB962C8B-B14F-4D97-AF65-F5344CB8AC3E}">
        <p14:creationId xmlns="" xmlns:p14="http://schemas.microsoft.com/office/powerpoint/2010/main" val="1021084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C912210-8156-4B42-A055-C9F2C41EC14F}" type="datetimeFigureOut">
              <a:rPr lang="en-IN" smtClean="0"/>
              <a:pPr/>
              <a:t>05-10-2023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7CD004-6AA2-465A-B67A-8983C9E2F880}" type="slidenum">
              <a:rPr lang="en-IN" smtClean="0"/>
              <a:pPr/>
              <a:t>‹#›</a:t>
            </a:fld>
            <a:endParaRPr lang="en-IN"/>
          </a:p>
        </p:txBody>
      </p:sp>
    </p:spTree>
    <p:extLst>
      <p:ext uri="{BB962C8B-B14F-4D97-AF65-F5344CB8AC3E}">
        <p14:creationId xmlns="" xmlns:p14="http://schemas.microsoft.com/office/powerpoint/2010/main" val="670356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912210-8156-4B42-A055-C9F2C41EC14F}" type="datetimeFigureOut">
              <a:rPr lang="en-IN" smtClean="0"/>
              <a:pPr/>
              <a:t>05-10-2023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7CD004-6AA2-465A-B67A-8983C9E2F880}" type="slidenum">
              <a:rPr lang="en-IN" smtClean="0"/>
              <a:pPr/>
              <a:t>‹#›</a:t>
            </a:fld>
            <a:endParaRPr lang="en-IN"/>
          </a:p>
        </p:txBody>
      </p:sp>
    </p:spTree>
    <p:extLst>
      <p:ext uri="{BB962C8B-B14F-4D97-AF65-F5344CB8AC3E}">
        <p14:creationId xmlns="" xmlns:p14="http://schemas.microsoft.com/office/powerpoint/2010/main" val="2627139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C912210-8156-4B42-A055-C9F2C41EC14F}" type="datetimeFigureOut">
              <a:rPr lang="en-IN" smtClean="0"/>
              <a:pPr/>
              <a:t>05-10-2023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7CD004-6AA2-465A-B67A-8983C9E2F880}" type="slidenum">
              <a:rPr lang="en-IN" smtClean="0"/>
              <a:pPr/>
              <a:t>‹#›</a:t>
            </a:fld>
            <a:endParaRPr lang="en-IN"/>
          </a:p>
        </p:txBody>
      </p:sp>
    </p:spTree>
    <p:extLst>
      <p:ext uri="{BB962C8B-B14F-4D97-AF65-F5344CB8AC3E}">
        <p14:creationId xmlns="" xmlns:p14="http://schemas.microsoft.com/office/powerpoint/2010/main" val="420062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C912210-8156-4B42-A055-C9F2C41EC14F}" type="datetimeFigureOut">
              <a:rPr lang="en-IN" smtClean="0"/>
              <a:pPr/>
              <a:t>05-10-2023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7CD004-6AA2-465A-B67A-8983C9E2F880}" type="slidenum">
              <a:rPr lang="en-IN" smtClean="0"/>
              <a:pPr/>
              <a:t>‹#›</a:t>
            </a:fld>
            <a:endParaRPr lang="en-IN"/>
          </a:p>
        </p:txBody>
      </p:sp>
    </p:spTree>
    <p:extLst>
      <p:ext uri="{BB962C8B-B14F-4D97-AF65-F5344CB8AC3E}">
        <p14:creationId xmlns="" xmlns:p14="http://schemas.microsoft.com/office/powerpoint/2010/main" val="2025148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912210-8156-4B42-A055-C9F2C41EC14F}" type="datetimeFigureOut">
              <a:rPr lang="en-IN" smtClean="0"/>
              <a:pPr/>
              <a:t>05-10-2023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7CD004-6AA2-465A-B67A-8983C9E2F880}" type="slidenum">
              <a:rPr lang="en-IN" smtClean="0"/>
              <a:pPr/>
              <a:t>‹#›</a:t>
            </a:fld>
            <a:endParaRPr lang="en-IN"/>
          </a:p>
        </p:txBody>
      </p:sp>
    </p:spTree>
    <p:extLst>
      <p:ext uri="{BB962C8B-B14F-4D97-AF65-F5344CB8AC3E}">
        <p14:creationId xmlns="" xmlns:p14="http://schemas.microsoft.com/office/powerpoint/2010/main" val="2774332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TCP%20CLIENT%20AND%20SERVER%20SOCKET%20PROGRAM_CHAPTER%204.docx"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t>INTER PROCESS COMMUNICATION</a:t>
            </a:r>
            <a:endParaRPr lang="en-IN" b="1" dirty="0"/>
          </a:p>
        </p:txBody>
      </p:sp>
    </p:spTree>
    <p:extLst>
      <p:ext uri="{BB962C8B-B14F-4D97-AF65-F5344CB8AC3E}">
        <p14:creationId xmlns="" xmlns:p14="http://schemas.microsoft.com/office/powerpoint/2010/main" val="2816968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7400"/>
          </a:xfrm>
        </p:spPr>
        <p:txBody>
          <a:bodyPr>
            <a:normAutofit fontScale="90000"/>
          </a:bodyPr>
          <a:lstStyle/>
          <a:p>
            <a:r>
              <a:rPr lang="en-IN" b="1" dirty="0"/>
              <a:t>Synchronous and </a:t>
            </a:r>
            <a:r>
              <a:rPr lang="en-IN" b="1" dirty="0" smtClean="0"/>
              <a:t>Asynchronous Communication</a:t>
            </a:r>
            <a:endParaRPr lang="en-IN" dirty="0"/>
          </a:p>
        </p:txBody>
      </p:sp>
      <p:sp>
        <p:nvSpPr>
          <p:cNvPr id="3" name="Content Placeholder 2"/>
          <p:cNvSpPr>
            <a:spLocks noGrp="1"/>
          </p:cNvSpPr>
          <p:nvPr>
            <p:ph idx="1"/>
          </p:nvPr>
        </p:nvSpPr>
        <p:spPr>
          <a:xfrm>
            <a:off x="838200" y="1074822"/>
            <a:ext cx="10515600" cy="5102142"/>
          </a:xfrm>
        </p:spPr>
        <p:txBody>
          <a:bodyPr>
            <a:normAutofit fontScale="92500" lnSpcReduction="20000"/>
          </a:bodyPr>
          <a:lstStyle/>
          <a:p>
            <a:pPr algn="just"/>
            <a:r>
              <a:rPr lang="en-IN" dirty="0"/>
              <a:t>A queue is associated with </a:t>
            </a:r>
            <a:r>
              <a:rPr lang="en-IN" dirty="0" smtClean="0"/>
              <a:t>each message </a:t>
            </a:r>
            <a:r>
              <a:rPr lang="en-IN" dirty="0"/>
              <a:t>destination. Sending processes cause messages to be added to remote queues </a:t>
            </a:r>
            <a:r>
              <a:rPr lang="en-IN" dirty="0" smtClean="0"/>
              <a:t>and receiving </a:t>
            </a:r>
            <a:r>
              <a:rPr lang="en-IN" dirty="0"/>
              <a:t>processes remove messages from local queues. </a:t>
            </a:r>
            <a:endParaRPr lang="en-IN" dirty="0" smtClean="0"/>
          </a:p>
          <a:p>
            <a:r>
              <a:rPr lang="en-IN" dirty="0" smtClean="0"/>
              <a:t>In the </a:t>
            </a:r>
            <a:r>
              <a:rPr lang="en-IN" b="1" i="1" dirty="0" smtClean="0"/>
              <a:t>synchronous</a:t>
            </a:r>
            <a:r>
              <a:rPr lang="en-IN" i="1" dirty="0" smtClean="0"/>
              <a:t> </a:t>
            </a:r>
            <a:r>
              <a:rPr lang="en-IN" dirty="0"/>
              <a:t>form of communication, </a:t>
            </a:r>
            <a:r>
              <a:rPr lang="en-IN" dirty="0" smtClean="0"/>
              <a:t>both </a:t>
            </a:r>
            <a:r>
              <a:rPr lang="en-IN" b="1" i="1" dirty="0"/>
              <a:t>send </a:t>
            </a:r>
            <a:r>
              <a:rPr lang="en-IN" b="1" dirty="0"/>
              <a:t>and </a:t>
            </a:r>
            <a:r>
              <a:rPr lang="en-IN" b="1" i="1" dirty="0"/>
              <a:t>receive </a:t>
            </a:r>
            <a:r>
              <a:rPr lang="en-IN" b="1" dirty="0"/>
              <a:t>are </a:t>
            </a:r>
            <a:r>
              <a:rPr lang="en-IN" b="1" i="1" dirty="0"/>
              <a:t>blocking </a:t>
            </a:r>
            <a:r>
              <a:rPr lang="en-IN" b="1" dirty="0"/>
              <a:t>operations</a:t>
            </a:r>
            <a:r>
              <a:rPr lang="en-IN" dirty="0" smtClean="0"/>
              <a:t>.</a:t>
            </a:r>
            <a:r>
              <a:rPr lang="en-US" b="1" dirty="0" smtClean="0"/>
              <a:t> </a:t>
            </a:r>
          </a:p>
          <a:p>
            <a:r>
              <a:rPr lang="en-US" b="1" dirty="0" smtClean="0"/>
              <a:t>A </a:t>
            </a:r>
            <a:r>
              <a:rPr lang="en-US" b="1" dirty="0" smtClean="0">
                <a:solidFill>
                  <a:srgbClr val="0000CC"/>
                </a:solidFill>
              </a:rPr>
              <a:t>blocking operation</a:t>
            </a:r>
            <a:r>
              <a:rPr lang="en-US" b="1" dirty="0" smtClean="0"/>
              <a:t> issued by a process will block further processing of the process until the operation is fulfilled.</a:t>
            </a:r>
            <a:endParaRPr lang="en-IN" dirty="0" smtClean="0"/>
          </a:p>
          <a:p>
            <a:r>
              <a:rPr lang="en-IN" dirty="0" smtClean="0"/>
              <a:t> </a:t>
            </a:r>
            <a:r>
              <a:rPr lang="en-IN" dirty="0"/>
              <a:t>Whenever </a:t>
            </a:r>
            <a:r>
              <a:rPr lang="en-IN" dirty="0" smtClean="0"/>
              <a:t>a </a:t>
            </a:r>
            <a:r>
              <a:rPr lang="en-IN" i="1" dirty="0" smtClean="0"/>
              <a:t>send </a:t>
            </a:r>
            <a:r>
              <a:rPr lang="en-IN" dirty="0"/>
              <a:t>is issued the sending process (or thread) is blocked until the corresponding </a:t>
            </a:r>
            <a:r>
              <a:rPr lang="en-IN" i="1" dirty="0"/>
              <a:t>receive </a:t>
            </a:r>
            <a:r>
              <a:rPr lang="en-IN" dirty="0" smtClean="0"/>
              <a:t>is issued</a:t>
            </a:r>
            <a:r>
              <a:rPr lang="en-IN" dirty="0"/>
              <a:t>. </a:t>
            </a:r>
            <a:endParaRPr lang="en-IN" dirty="0" smtClean="0"/>
          </a:p>
          <a:p>
            <a:r>
              <a:rPr lang="en-IN" dirty="0" smtClean="0"/>
              <a:t>Whenever </a:t>
            </a:r>
            <a:r>
              <a:rPr lang="en-IN" dirty="0"/>
              <a:t>a </a:t>
            </a:r>
            <a:r>
              <a:rPr lang="en-IN" i="1" dirty="0"/>
              <a:t>receive </a:t>
            </a:r>
            <a:r>
              <a:rPr lang="en-IN" dirty="0"/>
              <a:t>is issued by a process (or thread), it blocks until a </a:t>
            </a:r>
            <a:r>
              <a:rPr lang="en-IN" dirty="0" smtClean="0"/>
              <a:t>message arrives.</a:t>
            </a:r>
            <a:r>
              <a:rPr lang="en-US" b="1" dirty="0" smtClean="0"/>
              <a:t> </a:t>
            </a:r>
          </a:p>
          <a:p>
            <a:r>
              <a:rPr lang="en-US" b="1" dirty="0" smtClean="0"/>
              <a:t>An </a:t>
            </a:r>
            <a:r>
              <a:rPr lang="en-US" b="1" dirty="0" smtClean="0">
                <a:solidFill>
                  <a:srgbClr val="0000CC"/>
                </a:solidFill>
              </a:rPr>
              <a:t>asynchronous</a:t>
            </a:r>
            <a:r>
              <a:rPr lang="en-US" b="1" dirty="0" smtClean="0"/>
              <a:t> </a:t>
            </a:r>
            <a:r>
              <a:rPr lang="en-US" b="1" dirty="0" smtClean="0">
                <a:solidFill>
                  <a:srgbClr val="0000CC"/>
                </a:solidFill>
              </a:rPr>
              <a:t>operation</a:t>
            </a:r>
            <a:r>
              <a:rPr lang="en-US" b="1" dirty="0" smtClean="0"/>
              <a:t> issued by a process will not block further processing of the process.  Instead, the process is </a:t>
            </a:r>
            <a:r>
              <a:rPr lang="en-US" b="1" dirty="0" smtClean="0">
                <a:solidFill>
                  <a:srgbClr val="0000CC"/>
                </a:solidFill>
              </a:rPr>
              <a:t>free to proceed</a:t>
            </a:r>
            <a:r>
              <a:rPr lang="en-US" b="1" dirty="0" smtClean="0"/>
              <a:t> with its processing, and may optionally be notified by the system when the operation is fulfilled.</a:t>
            </a:r>
            <a:endParaRPr lang="en-US" b="1" dirty="0"/>
          </a:p>
        </p:txBody>
      </p:sp>
    </p:spTree>
    <p:extLst>
      <p:ext uri="{BB962C8B-B14F-4D97-AF65-F5344CB8AC3E}">
        <p14:creationId xmlns="" xmlns:p14="http://schemas.microsoft.com/office/powerpoint/2010/main" val="3122397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125"/>
            <a:ext cx="10988040" cy="1325563"/>
          </a:xfrm>
        </p:spPr>
        <p:txBody>
          <a:bodyPr/>
          <a:lstStyle/>
          <a:p>
            <a:r>
              <a:rPr lang="en-US" dirty="0" smtClean="0"/>
              <a:t>Synchronous send and receive</a:t>
            </a:r>
            <a:endParaRPr lang="en-US" dirty="0"/>
          </a:p>
        </p:txBody>
      </p:sp>
      <p:graphicFrame>
        <p:nvGraphicFramePr>
          <p:cNvPr id="2050" name="Object 2"/>
          <p:cNvGraphicFramePr>
            <a:graphicFrameLocks noChangeAspect="1"/>
          </p:cNvGraphicFramePr>
          <p:nvPr>
            <p:ph idx="1"/>
          </p:nvPr>
        </p:nvGraphicFramePr>
        <p:xfrm>
          <a:off x="2925763" y="2173288"/>
          <a:ext cx="6338887" cy="3657600"/>
        </p:xfrm>
        <a:graphic>
          <a:graphicData uri="http://schemas.openxmlformats.org/presentationml/2006/ole">
            <p:oleObj spid="_x0000_s2050" name="SmartDraw" r:id="rId3" imgW="6338160" imgH="3657600" progId="">
              <p:embed/>
            </p:oleObj>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9696"/>
          </a:xfrm>
        </p:spPr>
        <p:txBody>
          <a:bodyPr>
            <a:normAutofit fontScale="90000"/>
          </a:bodyPr>
          <a:lstStyle/>
          <a:p>
            <a:r>
              <a:rPr lang="en-IN" b="1" dirty="0" smtClean="0"/>
              <a:t>Synchronous and Asynchronous Communication (cont.)</a:t>
            </a:r>
            <a:endParaRPr lang="en-IN" dirty="0"/>
          </a:p>
        </p:txBody>
      </p:sp>
      <p:sp>
        <p:nvSpPr>
          <p:cNvPr id="3" name="Content Placeholder 2"/>
          <p:cNvSpPr>
            <a:spLocks noGrp="1"/>
          </p:cNvSpPr>
          <p:nvPr>
            <p:ph idx="1"/>
          </p:nvPr>
        </p:nvSpPr>
        <p:spPr>
          <a:xfrm>
            <a:off x="838200" y="1315453"/>
            <a:ext cx="10515600" cy="4861510"/>
          </a:xfrm>
        </p:spPr>
        <p:txBody>
          <a:bodyPr>
            <a:normAutofit/>
          </a:bodyPr>
          <a:lstStyle/>
          <a:p>
            <a:pPr algn="just"/>
            <a:r>
              <a:rPr lang="en-IN" dirty="0"/>
              <a:t>In the </a:t>
            </a:r>
            <a:r>
              <a:rPr lang="en-IN" b="1" i="1" dirty="0"/>
              <a:t>asynchronous</a:t>
            </a:r>
            <a:r>
              <a:rPr lang="en-IN" i="1" dirty="0"/>
              <a:t> </a:t>
            </a:r>
            <a:r>
              <a:rPr lang="en-IN" dirty="0"/>
              <a:t>form of communication, the </a:t>
            </a:r>
            <a:r>
              <a:rPr lang="en-IN" b="1" dirty="0"/>
              <a:t>use of the </a:t>
            </a:r>
            <a:r>
              <a:rPr lang="en-IN" b="1" i="1" dirty="0"/>
              <a:t>send </a:t>
            </a:r>
            <a:r>
              <a:rPr lang="en-IN" b="1" dirty="0"/>
              <a:t>operation is </a:t>
            </a:r>
            <a:r>
              <a:rPr lang="en-IN" b="1" i="1" dirty="0" smtClean="0"/>
              <a:t>non-blocking</a:t>
            </a:r>
            <a:r>
              <a:rPr lang="en-IN" i="1" dirty="0" smtClean="0"/>
              <a:t> </a:t>
            </a:r>
            <a:r>
              <a:rPr lang="en-IN" dirty="0" smtClean="0"/>
              <a:t>in </a:t>
            </a:r>
            <a:r>
              <a:rPr lang="en-IN" dirty="0"/>
              <a:t>that the </a:t>
            </a:r>
            <a:r>
              <a:rPr lang="en-IN" b="1" dirty="0"/>
              <a:t>sending process</a:t>
            </a:r>
            <a:r>
              <a:rPr lang="en-IN" dirty="0"/>
              <a:t> is allowed to proceed as soon as the message </a:t>
            </a:r>
            <a:r>
              <a:rPr lang="en-IN" dirty="0" smtClean="0"/>
              <a:t>has been </a:t>
            </a:r>
            <a:r>
              <a:rPr lang="en-IN" dirty="0"/>
              <a:t>copied to a local buffer, and the transmission of the message proceeds in </a:t>
            </a:r>
            <a:r>
              <a:rPr lang="en-IN" dirty="0" smtClean="0"/>
              <a:t>parallel with </a:t>
            </a:r>
            <a:r>
              <a:rPr lang="en-IN" dirty="0"/>
              <a:t>the sending process. </a:t>
            </a:r>
            <a:endParaRPr lang="en-IN" dirty="0" smtClean="0"/>
          </a:p>
          <a:p>
            <a:pPr algn="just"/>
            <a:r>
              <a:rPr lang="en-IN" dirty="0" smtClean="0"/>
              <a:t>The </a:t>
            </a:r>
            <a:r>
              <a:rPr lang="en-IN" b="1" i="1" dirty="0"/>
              <a:t>receive </a:t>
            </a:r>
            <a:r>
              <a:rPr lang="en-IN" b="1" dirty="0"/>
              <a:t>operation can have blocking and </a:t>
            </a:r>
            <a:r>
              <a:rPr lang="en-IN" b="1" dirty="0" smtClean="0"/>
              <a:t>non-blocking </a:t>
            </a:r>
            <a:r>
              <a:rPr lang="en-IN" dirty="0" smtClean="0"/>
              <a:t>variants</a:t>
            </a:r>
            <a:r>
              <a:rPr lang="en-IN" dirty="0"/>
              <a:t>. In the non-blocking variant, the receiving process proceeds with its </a:t>
            </a:r>
            <a:r>
              <a:rPr lang="en-IN" dirty="0" smtClean="0"/>
              <a:t>program after </a:t>
            </a:r>
            <a:r>
              <a:rPr lang="en-IN" dirty="0"/>
              <a:t>issuing a </a:t>
            </a:r>
            <a:r>
              <a:rPr lang="en-IN" i="1" dirty="0"/>
              <a:t>receive </a:t>
            </a:r>
            <a:r>
              <a:rPr lang="en-IN" dirty="0"/>
              <a:t>operation, which provides a buffer to be filled in the background</a:t>
            </a:r>
            <a:r>
              <a:rPr lang="en-IN" dirty="0" smtClean="0"/>
              <a:t>, but </a:t>
            </a:r>
            <a:r>
              <a:rPr lang="en-IN" dirty="0"/>
              <a:t>it must separately receive notification that its buffer has been filled, by polling </a:t>
            </a:r>
            <a:r>
              <a:rPr lang="en-IN" dirty="0" smtClean="0"/>
              <a:t>or interrupt</a:t>
            </a:r>
            <a:r>
              <a:rPr lang="en-IN" dirty="0"/>
              <a:t>.</a:t>
            </a:r>
          </a:p>
        </p:txBody>
      </p:sp>
    </p:spTree>
    <p:extLst>
      <p:ext uri="{BB962C8B-B14F-4D97-AF65-F5344CB8AC3E}">
        <p14:creationId xmlns="" xmlns:p14="http://schemas.microsoft.com/office/powerpoint/2010/main" val="1852560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send and synchronous receive</a:t>
            </a:r>
            <a:endParaRPr lang="en-US" dirty="0"/>
          </a:p>
        </p:txBody>
      </p:sp>
      <p:graphicFrame>
        <p:nvGraphicFramePr>
          <p:cNvPr id="3074" name="Object 2"/>
          <p:cNvGraphicFramePr>
            <a:graphicFrameLocks noChangeAspect="1"/>
          </p:cNvGraphicFramePr>
          <p:nvPr>
            <p:ph idx="1"/>
          </p:nvPr>
        </p:nvGraphicFramePr>
        <p:xfrm>
          <a:off x="3338513" y="2160588"/>
          <a:ext cx="5514975" cy="3679825"/>
        </p:xfrm>
        <a:graphic>
          <a:graphicData uri="http://schemas.openxmlformats.org/presentationml/2006/ole">
            <p:oleObj spid="_x0000_s3074" name="SmartDraw" r:id="rId3" imgW="5515200" imgH="3680280" progId="">
              <p:embed/>
            </p:oleObj>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7612"/>
          </a:xfrm>
        </p:spPr>
        <p:txBody>
          <a:bodyPr>
            <a:normAutofit fontScale="90000"/>
          </a:bodyPr>
          <a:lstStyle/>
          <a:p>
            <a:r>
              <a:rPr lang="en-IN" b="1" dirty="0" smtClean="0"/>
              <a:t>Synchronous and Asynchronous Communication (cont.)</a:t>
            </a:r>
            <a:endParaRPr lang="en-IN" dirty="0"/>
          </a:p>
        </p:txBody>
      </p:sp>
      <p:sp>
        <p:nvSpPr>
          <p:cNvPr id="3" name="Content Placeholder 2"/>
          <p:cNvSpPr>
            <a:spLocks noGrp="1"/>
          </p:cNvSpPr>
          <p:nvPr>
            <p:ph idx="1"/>
          </p:nvPr>
        </p:nvSpPr>
        <p:spPr>
          <a:xfrm>
            <a:off x="838200" y="1235242"/>
            <a:ext cx="10515600" cy="4941721"/>
          </a:xfrm>
        </p:spPr>
        <p:txBody>
          <a:bodyPr>
            <a:normAutofit/>
          </a:bodyPr>
          <a:lstStyle/>
          <a:p>
            <a:pPr algn="just"/>
            <a:r>
              <a:rPr lang="en-IN" dirty="0"/>
              <a:t>In a system environment such as Java, which supports multiple threads in a </a:t>
            </a:r>
            <a:r>
              <a:rPr lang="en-IN" dirty="0" smtClean="0"/>
              <a:t>single process</a:t>
            </a:r>
            <a:r>
              <a:rPr lang="en-IN" dirty="0"/>
              <a:t>, the blocking </a:t>
            </a:r>
            <a:r>
              <a:rPr lang="en-IN" i="1" dirty="0"/>
              <a:t>receive </a:t>
            </a:r>
            <a:r>
              <a:rPr lang="en-IN" dirty="0"/>
              <a:t>has no disadvantages, for it can be issued by one </a:t>
            </a:r>
            <a:r>
              <a:rPr lang="en-IN" dirty="0" smtClean="0"/>
              <a:t>thread  while </a:t>
            </a:r>
            <a:r>
              <a:rPr lang="en-IN" dirty="0"/>
              <a:t>other threads in the process remain active, and the simplicity of synchronizing </a:t>
            </a:r>
            <a:r>
              <a:rPr lang="en-IN" dirty="0" smtClean="0"/>
              <a:t>the receiving </a:t>
            </a:r>
            <a:r>
              <a:rPr lang="en-IN" dirty="0"/>
              <a:t>threads with the incoming message is a substantial advantage. </a:t>
            </a:r>
            <a:endParaRPr lang="en-IN" dirty="0" smtClean="0"/>
          </a:p>
        </p:txBody>
      </p:sp>
    </p:spTree>
    <p:extLst>
      <p:ext uri="{BB962C8B-B14F-4D97-AF65-F5344CB8AC3E}">
        <p14:creationId xmlns="" xmlns:p14="http://schemas.microsoft.com/office/powerpoint/2010/main" val="1676299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r>
              <a:rPr lang="en-IN" b="1" dirty="0" smtClean="0"/>
              <a:t>Message Destinations</a:t>
            </a:r>
            <a:endParaRPr lang="en-IN" b="1" dirty="0"/>
          </a:p>
        </p:txBody>
      </p:sp>
      <p:sp>
        <p:nvSpPr>
          <p:cNvPr id="3" name="Content Placeholder 2"/>
          <p:cNvSpPr>
            <a:spLocks noGrp="1"/>
          </p:cNvSpPr>
          <p:nvPr>
            <p:ph idx="1"/>
          </p:nvPr>
        </p:nvSpPr>
        <p:spPr>
          <a:xfrm>
            <a:off x="838200" y="914400"/>
            <a:ext cx="10515600" cy="5262563"/>
          </a:xfrm>
        </p:spPr>
        <p:txBody>
          <a:bodyPr>
            <a:normAutofit/>
          </a:bodyPr>
          <a:lstStyle/>
          <a:p>
            <a:pPr algn="just"/>
            <a:r>
              <a:rPr lang="en-IN" dirty="0" smtClean="0"/>
              <a:t>Messages are sent </a:t>
            </a:r>
            <a:r>
              <a:rPr lang="en-IN" dirty="0"/>
              <a:t>to (</a:t>
            </a:r>
            <a:r>
              <a:rPr lang="en-IN" i="1" dirty="0"/>
              <a:t>Internet address</a:t>
            </a:r>
            <a:r>
              <a:rPr lang="en-IN" dirty="0"/>
              <a:t>, </a:t>
            </a:r>
            <a:r>
              <a:rPr lang="en-IN" i="1" dirty="0"/>
              <a:t>local port</a:t>
            </a:r>
            <a:r>
              <a:rPr lang="en-IN" dirty="0"/>
              <a:t>) pairs. A local port is a message destination </a:t>
            </a:r>
            <a:r>
              <a:rPr lang="en-IN" dirty="0" smtClean="0"/>
              <a:t>within a </a:t>
            </a:r>
            <a:r>
              <a:rPr lang="en-IN" dirty="0"/>
              <a:t>computer, specified as an integer. </a:t>
            </a:r>
            <a:endParaRPr lang="en-IN" dirty="0" smtClean="0"/>
          </a:p>
          <a:p>
            <a:pPr algn="just"/>
            <a:r>
              <a:rPr lang="en-IN" dirty="0" smtClean="0"/>
              <a:t>A </a:t>
            </a:r>
            <a:r>
              <a:rPr lang="en-IN" dirty="0"/>
              <a:t>port has exactly one receiver (multicast ports </a:t>
            </a:r>
            <a:r>
              <a:rPr lang="en-IN" dirty="0" smtClean="0"/>
              <a:t>are an exception) </a:t>
            </a:r>
            <a:r>
              <a:rPr lang="en-IN" dirty="0"/>
              <a:t>but can have many senders. Processes may use </a:t>
            </a:r>
            <a:r>
              <a:rPr lang="en-IN" dirty="0" smtClean="0"/>
              <a:t>multiple ports </a:t>
            </a:r>
            <a:r>
              <a:rPr lang="en-IN" dirty="0"/>
              <a:t>to receive messages. Any process that knows the number of a port can send </a:t>
            </a:r>
            <a:r>
              <a:rPr lang="en-IN" dirty="0" smtClean="0"/>
              <a:t>a message </a:t>
            </a:r>
            <a:r>
              <a:rPr lang="en-IN" dirty="0"/>
              <a:t>to it. Servers generally publicize their port numbers for use by clients</a:t>
            </a:r>
            <a:r>
              <a:rPr lang="en-IN" dirty="0" smtClean="0"/>
              <a:t>.</a:t>
            </a:r>
          </a:p>
          <a:p>
            <a:pPr algn="just"/>
            <a:r>
              <a:rPr lang="en-IN" dirty="0"/>
              <a:t>If the client uses a fixed Internet address to refer to a service, then that service </a:t>
            </a:r>
            <a:r>
              <a:rPr lang="en-IN" dirty="0" smtClean="0"/>
              <a:t>must always </a:t>
            </a:r>
            <a:r>
              <a:rPr lang="en-IN" dirty="0"/>
              <a:t>run on the same computer for its address to remain valid. </a:t>
            </a:r>
          </a:p>
        </p:txBody>
      </p:sp>
    </p:spTree>
    <p:extLst>
      <p:ext uri="{BB962C8B-B14F-4D97-AF65-F5344CB8AC3E}">
        <p14:creationId xmlns="" xmlns:p14="http://schemas.microsoft.com/office/powerpoint/2010/main" val="546365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5317"/>
          </a:xfrm>
        </p:spPr>
        <p:txBody>
          <a:bodyPr>
            <a:normAutofit fontScale="90000"/>
          </a:bodyPr>
          <a:lstStyle/>
          <a:p>
            <a:r>
              <a:rPr lang="en-IN" b="1" dirty="0" smtClean="0"/>
              <a:t>Message Destinations (cont.)</a:t>
            </a:r>
            <a:endParaRPr lang="en-IN" dirty="0"/>
          </a:p>
        </p:txBody>
      </p:sp>
      <p:sp>
        <p:nvSpPr>
          <p:cNvPr id="3" name="Content Placeholder 2"/>
          <p:cNvSpPr>
            <a:spLocks noGrp="1"/>
          </p:cNvSpPr>
          <p:nvPr>
            <p:ph idx="1"/>
          </p:nvPr>
        </p:nvSpPr>
        <p:spPr>
          <a:xfrm>
            <a:off x="838200" y="1219200"/>
            <a:ext cx="10515600" cy="4957010"/>
          </a:xfrm>
        </p:spPr>
        <p:txBody>
          <a:bodyPr>
            <a:normAutofit/>
          </a:bodyPr>
          <a:lstStyle/>
          <a:p>
            <a:pPr algn="just"/>
            <a:r>
              <a:rPr lang="en-IN" sz="2600" dirty="0" smtClean="0"/>
              <a:t>This can be avoided by using the following approach to providing location transparency:</a:t>
            </a:r>
          </a:p>
          <a:p>
            <a:pPr lvl="1" algn="just"/>
            <a:endParaRPr lang="en-IN" sz="2600" dirty="0"/>
          </a:p>
          <a:p>
            <a:pPr lvl="1" algn="just"/>
            <a:r>
              <a:rPr lang="en-IN" sz="2600" dirty="0"/>
              <a:t>Client programs refer to services by name and use a name server or </a:t>
            </a:r>
            <a:r>
              <a:rPr lang="en-IN" sz="2600" dirty="0" smtClean="0"/>
              <a:t>to </a:t>
            </a:r>
            <a:r>
              <a:rPr lang="en-IN" sz="2600" dirty="0"/>
              <a:t>translate their names into server locations at runtime. This </a:t>
            </a:r>
            <a:r>
              <a:rPr lang="en-IN" sz="2600" dirty="0" smtClean="0"/>
              <a:t>allows services </a:t>
            </a:r>
            <a:r>
              <a:rPr lang="en-IN" sz="2600" dirty="0"/>
              <a:t>to be relocated but not to migrate – that is, to be moved while the </a:t>
            </a:r>
            <a:r>
              <a:rPr lang="en-IN" sz="2600" dirty="0" smtClean="0"/>
              <a:t>system is </a:t>
            </a:r>
            <a:r>
              <a:rPr lang="en-IN" sz="2600" dirty="0"/>
              <a:t>running.</a:t>
            </a:r>
            <a:endParaRPr lang="en-IN" sz="2600" dirty="0" smtClean="0"/>
          </a:p>
          <a:p>
            <a:pPr algn="just"/>
            <a:endParaRPr lang="en-IN" sz="2600" dirty="0"/>
          </a:p>
        </p:txBody>
      </p:sp>
    </p:spTree>
    <p:extLst>
      <p:ext uri="{BB962C8B-B14F-4D97-AF65-F5344CB8AC3E}">
        <p14:creationId xmlns="" xmlns:p14="http://schemas.microsoft.com/office/powerpoint/2010/main" val="2822408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17191"/>
          </a:xfrm>
        </p:spPr>
        <p:txBody>
          <a:bodyPr>
            <a:normAutofit fontScale="90000"/>
          </a:bodyPr>
          <a:lstStyle/>
          <a:p>
            <a:r>
              <a:rPr lang="en-IN" b="1" dirty="0" smtClean="0"/>
              <a:t>R</a:t>
            </a:r>
            <a:r>
              <a:rPr lang="en-IN" b="1" dirty="0"/>
              <a:t>eliability</a:t>
            </a:r>
          </a:p>
        </p:txBody>
      </p:sp>
      <p:sp>
        <p:nvSpPr>
          <p:cNvPr id="3" name="Content Placeholder 2"/>
          <p:cNvSpPr>
            <a:spLocks noGrp="1"/>
          </p:cNvSpPr>
          <p:nvPr>
            <p:ph idx="1"/>
          </p:nvPr>
        </p:nvSpPr>
        <p:spPr>
          <a:xfrm>
            <a:off x="838200" y="882316"/>
            <a:ext cx="10515600" cy="5294647"/>
          </a:xfrm>
        </p:spPr>
        <p:txBody>
          <a:bodyPr>
            <a:normAutofit/>
          </a:bodyPr>
          <a:lstStyle/>
          <a:p>
            <a:pPr algn="just"/>
            <a:r>
              <a:rPr lang="en-IN" dirty="0" smtClean="0"/>
              <a:t>reliable </a:t>
            </a:r>
            <a:r>
              <a:rPr lang="en-IN" dirty="0"/>
              <a:t>communication in terms of validity </a:t>
            </a:r>
            <a:r>
              <a:rPr lang="en-IN" dirty="0" smtClean="0"/>
              <a:t>and integrity</a:t>
            </a:r>
            <a:r>
              <a:rPr lang="en-IN" dirty="0"/>
              <a:t>. </a:t>
            </a:r>
            <a:endParaRPr lang="en-IN" dirty="0" smtClean="0"/>
          </a:p>
          <a:p>
            <a:pPr algn="just"/>
            <a:r>
              <a:rPr lang="en-IN" dirty="0" smtClean="0"/>
              <a:t>As </a:t>
            </a:r>
            <a:r>
              <a:rPr lang="en-IN" dirty="0"/>
              <a:t>far as the validity property is concerned, a point-to-point message </a:t>
            </a:r>
            <a:r>
              <a:rPr lang="en-IN" dirty="0" smtClean="0"/>
              <a:t>service can </a:t>
            </a:r>
            <a:r>
              <a:rPr lang="en-IN" dirty="0"/>
              <a:t>be described as reliable if messages are guaranteed to be delivered despite </a:t>
            </a:r>
            <a:r>
              <a:rPr lang="en-IN" dirty="0" smtClean="0"/>
              <a:t>a ‘</a:t>
            </a:r>
            <a:r>
              <a:rPr lang="en-IN" dirty="0"/>
              <a:t>reasonable’ number of packets being dropped or lost. </a:t>
            </a:r>
            <a:endParaRPr lang="en-IN" dirty="0" smtClean="0"/>
          </a:p>
          <a:p>
            <a:pPr algn="just"/>
            <a:r>
              <a:rPr lang="en-IN" dirty="0" smtClean="0"/>
              <a:t>In </a:t>
            </a:r>
            <a:r>
              <a:rPr lang="en-IN" dirty="0"/>
              <a:t>contrast, a </a:t>
            </a:r>
            <a:r>
              <a:rPr lang="en-IN" dirty="0" smtClean="0"/>
              <a:t>point-to-point message </a:t>
            </a:r>
            <a:r>
              <a:rPr lang="en-IN" dirty="0"/>
              <a:t>service can be described as unreliable if messages are not guaranteed to </a:t>
            </a:r>
            <a:r>
              <a:rPr lang="en-IN" dirty="0" smtClean="0"/>
              <a:t>be delivered </a:t>
            </a:r>
            <a:r>
              <a:rPr lang="en-IN" dirty="0"/>
              <a:t>in the face of even a single packet dropped or lost</a:t>
            </a:r>
            <a:r>
              <a:rPr lang="en-IN" dirty="0" smtClean="0"/>
              <a:t>.</a:t>
            </a:r>
          </a:p>
          <a:p>
            <a:pPr algn="just"/>
            <a:r>
              <a:rPr lang="en-IN" dirty="0" smtClean="0"/>
              <a:t>For </a:t>
            </a:r>
            <a:r>
              <a:rPr lang="en-IN" dirty="0"/>
              <a:t>integrity, </a:t>
            </a:r>
            <a:r>
              <a:rPr lang="en-IN" dirty="0" smtClean="0"/>
              <a:t>messages must </a:t>
            </a:r>
            <a:r>
              <a:rPr lang="en-IN" dirty="0"/>
              <a:t>arrive uncorrupted and without duplication.</a:t>
            </a:r>
          </a:p>
        </p:txBody>
      </p:sp>
    </p:spTree>
    <p:extLst>
      <p:ext uri="{BB962C8B-B14F-4D97-AF65-F5344CB8AC3E}">
        <p14:creationId xmlns="" xmlns:p14="http://schemas.microsoft.com/office/powerpoint/2010/main" val="2031680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2201"/>
          </a:xfrm>
        </p:spPr>
        <p:txBody>
          <a:bodyPr/>
          <a:lstStyle/>
          <a:p>
            <a:r>
              <a:rPr lang="en-IN" b="1" dirty="0" smtClean="0"/>
              <a:t>Ordering</a:t>
            </a:r>
            <a:endParaRPr lang="en-IN" dirty="0"/>
          </a:p>
        </p:txBody>
      </p:sp>
      <p:sp>
        <p:nvSpPr>
          <p:cNvPr id="3" name="Content Placeholder 2"/>
          <p:cNvSpPr>
            <a:spLocks noGrp="1"/>
          </p:cNvSpPr>
          <p:nvPr>
            <p:ph idx="1"/>
          </p:nvPr>
        </p:nvSpPr>
        <p:spPr>
          <a:xfrm>
            <a:off x="838200" y="1267326"/>
            <a:ext cx="10515600" cy="4909637"/>
          </a:xfrm>
        </p:spPr>
        <p:txBody>
          <a:bodyPr/>
          <a:lstStyle/>
          <a:p>
            <a:pPr algn="just"/>
            <a:r>
              <a:rPr lang="en-IN" dirty="0"/>
              <a:t>Some applications require that messages be delivered in </a:t>
            </a:r>
            <a:r>
              <a:rPr lang="en-IN" i="1" dirty="0"/>
              <a:t>sender </a:t>
            </a:r>
            <a:r>
              <a:rPr lang="en-IN" i="1" dirty="0" smtClean="0"/>
              <a:t>order</a:t>
            </a:r>
            <a:r>
              <a:rPr lang="en-IN" dirty="0" smtClean="0"/>
              <a:t>– that is</a:t>
            </a:r>
            <a:r>
              <a:rPr lang="en-IN" dirty="0"/>
              <a:t>, the order in which they were transmitted by the sender. </a:t>
            </a:r>
            <a:endParaRPr lang="en-IN" dirty="0" smtClean="0"/>
          </a:p>
          <a:p>
            <a:pPr algn="just"/>
            <a:r>
              <a:rPr lang="en-IN" dirty="0" smtClean="0"/>
              <a:t>The </a:t>
            </a:r>
            <a:r>
              <a:rPr lang="en-IN" dirty="0"/>
              <a:t>delivery of messages </a:t>
            </a:r>
            <a:r>
              <a:rPr lang="en-IN" dirty="0" smtClean="0"/>
              <a:t>out of </a:t>
            </a:r>
            <a:r>
              <a:rPr lang="en-IN" dirty="0"/>
              <a:t>sender order is regarded as a failure by such </a:t>
            </a:r>
            <a:r>
              <a:rPr lang="en-IN" dirty="0" smtClean="0"/>
              <a:t>applications.</a:t>
            </a:r>
            <a:endParaRPr lang="en-IN" dirty="0"/>
          </a:p>
        </p:txBody>
      </p:sp>
    </p:spTree>
    <p:extLst>
      <p:ext uri="{BB962C8B-B14F-4D97-AF65-F5344CB8AC3E}">
        <p14:creationId xmlns="" xmlns:p14="http://schemas.microsoft.com/office/powerpoint/2010/main" val="2921624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5738"/>
          </a:xfrm>
        </p:spPr>
        <p:txBody>
          <a:bodyPr/>
          <a:lstStyle/>
          <a:p>
            <a:r>
              <a:rPr lang="en-IN" b="1" dirty="0"/>
              <a:t>Sockets</a:t>
            </a:r>
          </a:p>
        </p:txBody>
      </p:sp>
      <p:sp>
        <p:nvSpPr>
          <p:cNvPr id="6" name="Content Placeholder 5"/>
          <p:cNvSpPr>
            <a:spLocks noGrp="1"/>
          </p:cNvSpPr>
          <p:nvPr>
            <p:ph idx="1"/>
          </p:nvPr>
        </p:nvSpPr>
        <p:spPr>
          <a:xfrm>
            <a:off x="838200" y="1090864"/>
            <a:ext cx="10515600" cy="5086099"/>
          </a:xfrm>
        </p:spPr>
        <p:txBody>
          <a:bodyPr>
            <a:normAutofit/>
          </a:bodyPr>
          <a:lstStyle/>
          <a:p>
            <a:pPr algn="just"/>
            <a:r>
              <a:rPr lang="en-IN" dirty="0"/>
              <a:t>Both forms of communication (UDP and TCP) use the </a:t>
            </a:r>
            <a:r>
              <a:rPr lang="en-IN" i="1" dirty="0"/>
              <a:t>socket </a:t>
            </a:r>
            <a:r>
              <a:rPr lang="en-IN" dirty="0"/>
              <a:t>abstraction, </a:t>
            </a:r>
            <a:r>
              <a:rPr lang="en-IN" dirty="0" smtClean="0"/>
              <a:t>which provides </a:t>
            </a:r>
            <a:r>
              <a:rPr lang="en-IN" dirty="0"/>
              <a:t>an endpoint for communication between processes. </a:t>
            </a:r>
            <a:endParaRPr lang="en-IN" dirty="0" smtClean="0"/>
          </a:p>
          <a:p>
            <a:pPr algn="just"/>
            <a:r>
              <a:rPr lang="en-IN" dirty="0" err="1" smtClean="0"/>
              <a:t>Interprocess</a:t>
            </a:r>
            <a:r>
              <a:rPr lang="en-IN" dirty="0" smtClean="0"/>
              <a:t> </a:t>
            </a:r>
            <a:r>
              <a:rPr lang="en-IN" dirty="0"/>
              <a:t>communication consists </a:t>
            </a:r>
            <a:r>
              <a:rPr lang="en-IN" dirty="0" smtClean="0"/>
              <a:t>of transmitting </a:t>
            </a:r>
            <a:r>
              <a:rPr lang="en-IN" dirty="0"/>
              <a:t>a message between a socket in one process and a socket in another process</a:t>
            </a:r>
            <a:r>
              <a:rPr lang="en-IN" dirty="0" smtClean="0"/>
              <a:t>, as </a:t>
            </a:r>
            <a:r>
              <a:rPr lang="en-IN" dirty="0"/>
              <a:t>illustrated </a:t>
            </a:r>
            <a:r>
              <a:rPr lang="en-IN" dirty="0" smtClean="0"/>
              <a:t>in </a:t>
            </a:r>
            <a:r>
              <a:rPr lang="en-IN" b="1" dirty="0" smtClean="0"/>
              <a:t>Figure.</a:t>
            </a:r>
            <a:endParaRPr lang="en-IN" dirty="0"/>
          </a:p>
        </p:txBody>
      </p:sp>
      <p:pic>
        <p:nvPicPr>
          <p:cNvPr id="7" name="Picture 6"/>
          <p:cNvPicPr>
            <a:picLocks noChangeAspect="1"/>
          </p:cNvPicPr>
          <p:nvPr/>
        </p:nvPicPr>
        <p:blipFill>
          <a:blip r:embed="rId2"/>
          <a:stretch>
            <a:fillRect/>
          </a:stretch>
        </p:blipFill>
        <p:spPr>
          <a:xfrm>
            <a:off x="2063015" y="3677760"/>
            <a:ext cx="8101263" cy="2443414"/>
          </a:xfrm>
          <a:prstGeom prst="rect">
            <a:avLst/>
          </a:prstGeom>
        </p:spPr>
      </p:pic>
    </p:spTree>
    <p:extLst>
      <p:ext uri="{BB962C8B-B14F-4D97-AF65-F5344CB8AC3E}">
        <p14:creationId xmlns="" xmlns:p14="http://schemas.microsoft.com/office/powerpoint/2010/main" val="3493605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3654"/>
          </a:xfrm>
        </p:spPr>
        <p:txBody>
          <a:bodyPr>
            <a:normAutofit fontScale="90000"/>
          </a:bodyPr>
          <a:lstStyle/>
          <a:p>
            <a:pPr algn="just"/>
            <a:r>
              <a:rPr lang="en-IN" b="1" dirty="0" smtClean="0"/>
              <a:t>Introduction</a:t>
            </a:r>
            <a:endParaRPr lang="en-IN" b="1" dirty="0"/>
          </a:p>
        </p:txBody>
      </p:sp>
      <p:sp>
        <p:nvSpPr>
          <p:cNvPr id="3" name="Content Placeholder 2"/>
          <p:cNvSpPr>
            <a:spLocks noGrp="1"/>
          </p:cNvSpPr>
          <p:nvPr>
            <p:ph idx="1"/>
          </p:nvPr>
        </p:nvSpPr>
        <p:spPr>
          <a:xfrm>
            <a:off x="838200" y="1058780"/>
            <a:ext cx="10515600" cy="5118183"/>
          </a:xfrm>
        </p:spPr>
        <p:txBody>
          <a:bodyPr>
            <a:normAutofit lnSpcReduction="10000"/>
          </a:bodyPr>
          <a:lstStyle/>
          <a:p>
            <a:pPr algn="just"/>
            <a:r>
              <a:rPr lang="en-IN" dirty="0"/>
              <a:t>Interprocess communication in the Internet provides both datagram and </a:t>
            </a:r>
            <a:r>
              <a:rPr lang="en-IN" dirty="0" smtClean="0"/>
              <a:t>stream communication.</a:t>
            </a:r>
          </a:p>
          <a:p>
            <a:pPr algn="just"/>
            <a:r>
              <a:rPr lang="en-IN" dirty="0"/>
              <a:t>The interprocess communication </a:t>
            </a:r>
            <a:r>
              <a:rPr lang="en-IN" dirty="0" smtClean="0"/>
              <a:t>primitives </a:t>
            </a:r>
            <a:r>
              <a:rPr lang="en-IN" dirty="0"/>
              <a:t>support </a:t>
            </a:r>
            <a:r>
              <a:rPr lang="en-IN" dirty="0" smtClean="0"/>
              <a:t>point-to-point communication</a:t>
            </a:r>
            <a:r>
              <a:rPr lang="en-IN" dirty="0"/>
              <a:t>, yet it is equally useful to be able to send a message from one </a:t>
            </a:r>
            <a:r>
              <a:rPr lang="en-IN" dirty="0" smtClean="0"/>
              <a:t>sender to </a:t>
            </a:r>
            <a:r>
              <a:rPr lang="en-IN" dirty="0"/>
              <a:t>a group of receivers</a:t>
            </a:r>
            <a:r>
              <a:rPr lang="en-IN" dirty="0" smtClean="0"/>
              <a:t>.</a:t>
            </a:r>
          </a:p>
          <a:p>
            <a:pPr algn="just"/>
            <a:r>
              <a:rPr lang="en-IN" dirty="0"/>
              <a:t>Multicast is an important requirement for distributed applications and must </a:t>
            </a:r>
            <a:r>
              <a:rPr lang="en-IN" dirty="0" smtClean="0"/>
              <a:t>be provided </a:t>
            </a:r>
            <a:r>
              <a:rPr lang="en-IN" dirty="0"/>
              <a:t>even if underlying support for IP multicast is not available. </a:t>
            </a:r>
            <a:endParaRPr lang="en-IN" dirty="0" smtClean="0"/>
          </a:p>
          <a:p>
            <a:pPr algn="just"/>
            <a:r>
              <a:rPr lang="en-IN" dirty="0" smtClean="0"/>
              <a:t>This </a:t>
            </a:r>
            <a:r>
              <a:rPr lang="en-IN" dirty="0"/>
              <a:t>is </a:t>
            </a:r>
            <a:r>
              <a:rPr lang="en-IN" dirty="0" smtClean="0"/>
              <a:t>typically provided </a:t>
            </a:r>
            <a:r>
              <a:rPr lang="en-IN" dirty="0"/>
              <a:t>by an overlay network constructed on top of the underlying TCP/IP network.</a:t>
            </a:r>
          </a:p>
          <a:p>
            <a:pPr algn="just"/>
            <a:r>
              <a:rPr lang="en-IN" dirty="0"/>
              <a:t>Overlay networks can also provide support for file sharing, enhanced reliability </a:t>
            </a:r>
            <a:r>
              <a:rPr lang="en-IN" dirty="0" smtClean="0"/>
              <a:t>and content </a:t>
            </a:r>
            <a:r>
              <a:rPr lang="en-IN" dirty="0"/>
              <a:t>distribution.</a:t>
            </a:r>
          </a:p>
        </p:txBody>
      </p:sp>
    </p:spTree>
    <p:extLst>
      <p:ext uri="{BB962C8B-B14F-4D97-AF65-F5344CB8AC3E}">
        <p14:creationId xmlns="" xmlns:p14="http://schemas.microsoft.com/office/powerpoint/2010/main" val="17949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443"/>
          </a:xfrm>
        </p:spPr>
        <p:txBody>
          <a:bodyPr>
            <a:normAutofit fontScale="90000"/>
          </a:bodyPr>
          <a:lstStyle/>
          <a:p>
            <a:r>
              <a:rPr lang="en-IN" b="1" dirty="0" smtClean="0"/>
              <a:t>Sockets (cont.)</a:t>
            </a:r>
            <a:endParaRPr lang="en-IN"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838200" y="978568"/>
                <a:ext cx="10515600" cy="5198395"/>
              </a:xfrm>
            </p:spPr>
            <p:txBody>
              <a:bodyPr>
                <a:normAutofit fontScale="92500"/>
              </a:bodyPr>
              <a:lstStyle/>
              <a:p>
                <a:pPr algn="just"/>
                <a:r>
                  <a:rPr lang="en-IN" dirty="0" smtClean="0"/>
                  <a:t>For a process to receive messages, its socket must be bound to </a:t>
                </a:r>
                <a:r>
                  <a:rPr lang="en-IN" dirty="0"/>
                  <a:t>a local port and one of the Internet addresses of the computer on which it runs</a:t>
                </a:r>
                <a:r>
                  <a:rPr lang="en-IN" dirty="0" smtClean="0"/>
                  <a:t>. </a:t>
                </a:r>
                <a:endParaRPr lang="en-IN" dirty="0"/>
              </a:p>
              <a:p>
                <a:pPr algn="just"/>
                <a:r>
                  <a:rPr lang="en-IN" dirty="0"/>
                  <a:t>Messages sent to a particular Internet address and port number can be received only </a:t>
                </a:r>
                <a:r>
                  <a:rPr lang="en-IN" dirty="0" smtClean="0"/>
                  <a:t>by a </a:t>
                </a:r>
                <a:r>
                  <a:rPr lang="en-IN" dirty="0"/>
                  <a:t>process whose socket is associated with that Internet address and port number.</a:t>
                </a:r>
              </a:p>
              <a:p>
                <a:pPr algn="just"/>
                <a:r>
                  <a:rPr lang="en-IN" dirty="0"/>
                  <a:t>Processes may use the same socket for sending and receiving messages. Each </a:t>
                </a:r>
                <a:r>
                  <a:rPr lang="en-IN" dirty="0" smtClean="0"/>
                  <a:t>computer has </a:t>
                </a:r>
                <a:r>
                  <a:rPr lang="en-IN" dirty="0"/>
                  <a:t>a large number (</a:t>
                </a:r>
                <a14:m>
                  <m:oMath xmlns:m="http://schemas.openxmlformats.org/officeDocument/2006/math">
                    <m:sSup>
                      <m:sSupPr>
                        <m:ctrlPr>
                          <a:rPr lang="en-IN" i="1" dirty="0" smtClean="0">
                            <a:latin typeface="Cambria Math" panose="02040503050406030204" pitchFamily="18" charset="0"/>
                          </a:rPr>
                        </m:ctrlPr>
                      </m:sSupPr>
                      <m:e>
                        <m:r>
                          <a:rPr lang="en-IN" b="0" i="1" dirty="0" smtClean="0">
                            <a:latin typeface="Cambria Math" panose="02040503050406030204" pitchFamily="18" charset="0"/>
                          </a:rPr>
                          <m:t>2</m:t>
                        </m:r>
                      </m:e>
                      <m:sup>
                        <m:r>
                          <a:rPr lang="en-IN" b="0" i="1" dirty="0" smtClean="0">
                            <a:latin typeface="Cambria Math" panose="02040503050406030204" pitchFamily="18" charset="0"/>
                          </a:rPr>
                          <m:t>16</m:t>
                        </m:r>
                      </m:sup>
                    </m:sSup>
                  </m:oMath>
                </a14:m>
                <a:r>
                  <a:rPr lang="en-IN" dirty="0" smtClean="0"/>
                  <a:t>) </a:t>
                </a:r>
                <a:r>
                  <a:rPr lang="en-IN" dirty="0"/>
                  <a:t>of possible port numbers for use by local processes </a:t>
                </a:r>
                <a:r>
                  <a:rPr lang="en-IN" dirty="0" smtClean="0"/>
                  <a:t>for receiving </a:t>
                </a:r>
                <a:r>
                  <a:rPr lang="en-IN" dirty="0"/>
                  <a:t>messages. Any process may make use of multiple ports to receive messages</a:t>
                </a:r>
                <a:r>
                  <a:rPr lang="en-IN" dirty="0" smtClean="0"/>
                  <a:t>, but </a:t>
                </a:r>
                <a:r>
                  <a:rPr lang="en-IN" dirty="0"/>
                  <a:t>a process cannot share ports with other processes on the same computer. (</a:t>
                </a:r>
                <a:r>
                  <a:rPr lang="en-IN" dirty="0" smtClean="0"/>
                  <a:t>Processes using </a:t>
                </a:r>
                <a:r>
                  <a:rPr lang="en-IN" dirty="0"/>
                  <a:t>IP multicast are an exception in that they do share </a:t>
                </a:r>
                <a:r>
                  <a:rPr lang="en-IN" dirty="0" smtClean="0"/>
                  <a:t>ports.)</a:t>
                </a:r>
                <a:endParaRPr lang="en-IN" dirty="0"/>
              </a:p>
              <a:p>
                <a:pPr algn="just"/>
                <a:r>
                  <a:rPr lang="en-IN" dirty="0"/>
                  <a:t>However, any number of processes may send messages to the same port. Each socket </a:t>
                </a:r>
                <a:r>
                  <a:rPr lang="en-IN" dirty="0" smtClean="0"/>
                  <a:t>is associated </a:t>
                </a:r>
                <a:r>
                  <a:rPr lang="en-IN" dirty="0"/>
                  <a:t>with a particular protocol – either UDP or TCP.</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978568"/>
                <a:ext cx="10515600" cy="5198395"/>
              </a:xfrm>
              <a:blipFill>
                <a:blip r:embed="rId2"/>
                <a:stretch>
                  <a:fillRect l="-928" t="-1878" r="-986" b="-1408"/>
                </a:stretch>
              </a:blipFill>
            </p:spPr>
            <p:txBody>
              <a:bodyPr/>
              <a:lstStyle/>
              <a:p>
                <a:r>
                  <a:rPr lang="en-IN">
                    <a:noFill/>
                  </a:rPr>
                  <a:t> </a:t>
                </a:r>
              </a:p>
            </p:txBody>
          </p:sp>
        </mc:Fallback>
      </mc:AlternateContent>
    </p:spTree>
    <p:extLst>
      <p:ext uri="{BB962C8B-B14F-4D97-AF65-F5344CB8AC3E}">
        <p14:creationId xmlns="" xmlns:p14="http://schemas.microsoft.com/office/powerpoint/2010/main" val="3253190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1570"/>
          </a:xfrm>
        </p:spPr>
        <p:txBody>
          <a:bodyPr>
            <a:normAutofit fontScale="90000"/>
          </a:bodyPr>
          <a:lstStyle/>
          <a:p>
            <a:r>
              <a:rPr lang="en-IN" b="1" dirty="0"/>
              <a:t>Java API for Internet </a:t>
            </a:r>
            <a:r>
              <a:rPr lang="en-IN" b="1" dirty="0" smtClean="0"/>
              <a:t>Addresses</a:t>
            </a:r>
            <a:endParaRPr lang="en-IN" dirty="0"/>
          </a:p>
        </p:txBody>
      </p:sp>
      <p:sp>
        <p:nvSpPr>
          <p:cNvPr id="3" name="Content Placeholder 2"/>
          <p:cNvSpPr>
            <a:spLocks noGrp="1"/>
          </p:cNvSpPr>
          <p:nvPr>
            <p:ph idx="1"/>
          </p:nvPr>
        </p:nvSpPr>
        <p:spPr>
          <a:xfrm>
            <a:off x="464233" y="1026696"/>
            <a:ext cx="11198377" cy="5518483"/>
          </a:xfrm>
        </p:spPr>
        <p:txBody>
          <a:bodyPr>
            <a:normAutofit fontScale="92500" lnSpcReduction="20000"/>
          </a:bodyPr>
          <a:lstStyle/>
          <a:p>
            <a:pPr algn="just"/>
            <a:r>
              <a:rPr lang="en-IN" dirty="0"/>
              <a:t>As the IP packets underlying UDP and TCP are </a:t>
            </a:r>
            <a:r>
              <a:rPr lang="en-IN" dirty="0" smtClean="0"/>
              <a:t>sent to </a:t>
            </a:r>
            <a:r>
              <a:rPr lang="en-IN" dirty="0"/>
              <a:t>Internet addresses, Java provides a class, </a:t>
            </a:r>
            <a:r>
              <a:rPr lang="en-IN" i="1" dirty="0"/>
              <a:t>InetAddress</a:t>
            </a:r>
            <a:r>
              <a:rPr lang="en-IN" dirty="0"/>
              <a:t>, that represents </a:t>
            </a:r>
            <a:r>
              <a:rPr lang="en-IN" dirty="0" smtClean="0"/>
              <a:t>Internet addresses</a:t>
            </a:r>
            <a:r>
              <a:rPr lang="en-IN" dirty="0"/>
              <a:t>. </a:t>
            </a:r>
            <a:endParaRPr lang="en-IN" dirty="0" smtClean="0"/>
          </a:p>
          <a:p>
            <a:r>
              <a:rPr lang="en-US" b="1" dirty="0" smtClean="0"/>
              <a:t>Java </a:t>
            </a:r>
            <a:r>
              <a:rPr lang="en-US" b="1" dirty="0" err="1" smtClean="0"/>
              <a:t>InetAddress</a:t>
            </a:r>
            <a:r>
              <a:rPr lang="en-US" dirty="0" smtClean="0"/>
              <a:t> class represents an IP address. </a:t>
            </a:r>
            <a:r>
              <a:rPr lang="en-IN" dirty="0" smtClean="0"/>
              <a:t>Users of this class refer to computers by Domain Name System (DNS) hostnames. </a:t>
            </a:r>
          </a:p>
          <a:p>
            <a:r>
              <a:rPr lang="en-US" dirty="0" smtClean="0"/>
              <a:t>The </a:t>
            </a:r>
            <a:r>
              <a:rPr lang="en-US" dirty="0" err="1" smtClean="0"/>
              <a:t>java.net.InetAddress</a:t>
            </a:r>
            <a:r>
              <a:rPr lang="en-US" dirty="0" smtClean="0"/>
              <a:t> class provides methods to get the IP of any host name </a:t>
            </a:r>
            <a:r>
              <a:rPr lang="en-US" i="1" dirty="0" smtClean="0"/>
              <a:t>for example</a:t>
            </a:r>
            <a:r>
              <a:rPr lang="en-US" dirty="0" smtClean="0"/>
              <a:t> www.javatpoint.com, www.google.com, www.facebook.com, etc.</a:t>
            </a:r>
          </a:p>
          <a:p>
            <a:r>
              <a:rPr lang="en-US" dirty="0" smtClean="0"/>
              <a:t>An IP address is represented by 32-bit or 128-bit unsigned number.</a:t>
            </a:r>
          </a:p>
          <a:p>
            <a:r>
              <a:rPr lang="en-US" dirty="0" smtClean="0"/>
              <a:t> An instance of </a:t>
            </a:r>
            <a:r>
              <a:rPr lang="en-US" dirty="0" err="1" smtClean="0"/>
              <a:t>InetAddress</a:t>
            </a:r>
            <a:r>
              <a:rPr lang="en-US" dirty="0" smtClean="0"/>
              <a:t> represents the IP address with its corresponding host name. There are two types of addresses: </a:t>
            </a:r>
            <a:r>
              <a:rPr lang="en-US" dirty="0" err="1" smtClean="0"/>
              <a:t>Unicast</a:t>
            </a:r>
            <a:r>
              <a:rPr lang="en-US" dirty="0" smtClean="0"/>
              <a:t> and Multicast. </a:t>
            </a:r>
          </a:p>
          <a:p>
            <a:r>
              <a:rPr lang="en-US" dirty="0" smtClean="0"/>
              <a:t>The </a:t>
            </a:r>
            <a:r>
              <a:rPr lang="en-US" dirty="0" err="1" smtClean="0"/>
              <a:t>Unicast</a:t>
            </a:r>
            <a:r>
              <a:rPr lang="en-US" dirty="0" smtClean="0"/>
              <a:t> is an identifier for a single interface whereas Multicast is an identifier for a set of interfaces.</a:t>
            </a:r>
          </a:p>
          <a:p>
            <a:pPr algn="just"/>
            <a:r>
              <a:rPr lang="en-IN" dirty="0" smtClean="0"/>
              <a:t>For </a:t>
            </a:r>
            <a:r>
              <a:rPr lang="en-IN" dirty="0"/>
              <a:t>example, instances of </a:t>
            </a:r>
            <a:r>
              <a:rPr lang="en-IN" i="1" dirty="0"/>
              <a:t>InetAddress </a:t>
            </a:r>
            <a:r>
              <a:rPr lang="en-IN" dirty="0"/>
              <a:t>that </a:t>
            </a:r>
            <a:r>
              <a:rPr lang="en-IN" dirty="0" smtClean="0"/>
              <a:t>contain Internet </a:t>
            </a:r>
            <a:r>
              <a:rPr lang="en-IN" dirty="0"/>
              <a:t>addresses can be created by calling a static method of </a:t>
            </a:r>
            <a:r>
              <a:rPr lang="en-IN" i="1" dirty="0"/>
              <a:t>InetAddress</a:t>
            </a:r>
            <a:r>
              <a:rPr lang="en-IN" dirty="0"/>
              <a:t>, giving </a:t>
            </a:r>
            <a:r>
              <a:rPr lang="en-IN" dirty="0" smtClean="0"/>
              <a:t>a DNS </a:t>
            </a:r>
            <a:r>
              <a:rPr lang="en-IN" dirty="0"/>
              <a:t>hostname as the argument. </a:t>
            </a:r>
            <a:endParaRPr lang="en-IN" dirty="0" smtClean="0"/>
          </a:p>
        </p:txBody>
      </p:sp>
    </p:spTree>
    <p:extLst>
      <p:ext uri="{BB962C8B-B14F-4D97-AF65-F5344CB8AC3E}">
        <p14:creationId xmlns="" xmlns:p14="http://schemas.microsoft.com/office/powerpoint/2010/main" val="4124251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Java API for Internet Addresses</a:t>
            </a:r>
            <a:endParaRPr lang="en-US" dirty="0"/>
          </a:p>
        </p:txBody>
      </p:sp>
      <p:sp>
        <p:nvSpPr>
          <p:cNvPr id="3" name="Content Placeholder 2"/>
          <p:cNvSpPr>
            <a:spLocks noGrp="1"/>
          </p:cNvSpPr>
          <p:nvPr>
            <p:ph idx="1"/>
          </p:nvPr>
        </p:nvSpPr>
        <p:spPr>
          <a:xfrm>
            <a:off x="295422" y="1505243"/>
            <a:ext cx="11605846" cy="4671720"/>
          </a:xfrm>
        </p:spPr>
        <p:txBody>
          <a:bodyPr>
            <a:normAutofit/>
          </a:bodyPr>
          <a:lstStyle/>
          <a:p>
            <a:pPr algn="just"/>
            <a:r>
              <a:rPr lang="en-IN" dirty="0" smtClean="0"/>
              <a:t>The method uses the DNS to get the corresponding Internet address. For example, to get an object representing the Internet address of the host whose DNS name is </a:t>
            </a:r>
            <a:r>
              <a:rPr lang="en-IN" i="1" dirty="0" smtClean="0"/>
              <a:t>bruno.dcs.qmul.ac.uk</a:t>
            </a:r>
            <a:r>
              <a:rPr lang="en-IN" dirty="0" smtClean="0"/>
              <a:t>, use:</a:t>
            </a:r>
          </a:p>
          <a:p>
            <a:pPr marL="0" indent="0">
              <a:buNone/>
            </a:pPr>
            <a:r>
              <a:rPr lang="en-IN" b="1" i="1" dirty="0" err="1" smtClean="0"/>
              <a:t>InetAddress</a:t>
            </a:r>
            <a:r>
              <a:rPr lang="en-IN" b="1" i="1" dirty="0" smtClean="0"/>
              <a:t> </a:t>
            </a:r>
            <a:r>
              <a:rPr lang="en-IN" b="1" i="1" dirty="0" err="1" smtClean="0"/>
              <a:t>aComputer</a:t>
            </a:r>
            <a:r>
              <a:rPr lang="en-IN" b="1" i="1" dirty="0" smtClean="0"/>
              <a:t> = </a:t>
            </a:r>
            <a:r>
              <a:rPr lang="en-IN" b="1" i="1" dirty="0" err="1" smtClean="0"/>
              <a:t>InetAddress.getByName</a:t>
            </a:r>
            <a:r>
              <a:rPr lang="en-IN" b="1" i="1" dirty="0" smtClean="0"/>
              <a:t>("bruno.dcs.qmul.ac.uk");</a:t>
            </a:r>
          </a:p>
          <a:p>
            <a:pPr algn="just"/>
            <a:r>
              <a:rPr lang="en-IN" dirty="0" smtClean="0"/>
              <a:t>This method can throw an </a:t>
            </a:r>
            <a:r>
              <a:rPr lang="en-IN" i="1" dirty="0" err="1" smtClean="0"/>
              <a:t>UnknownHostException</a:t>
            </a:r>
            <a:r>
              <a:rPr lang="en-IN" dirty="0" smtClean="0"/>
              <a:t>. Note that the user of the class does not need to state the explicit value of an Internet address.</a:t>
            </a:r>
          </a:p>
          <a:p>
            <a:pPr algn="just"/>
            <a:r>
              <a:rPr lang="en-IN" dirty="0" smtClean="0"/>
              <a:t> In fact, the class encapsulates the details of the representation of Internet addresses. Thus the interface for this class is not dependent on the number of bytes needed to represent Internet addresses – 4 bytes in IPv4 and 16 bytes in IPv6.</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80"/>
            <a:ext cx="10515600" cy="844062"/>
          </a:xfrm>
        </p:spPr>
        <p:txBody>
          <a:bodyPr>
            <a:normAutofit fontScale="90000"/>
          </a:bodyPr>
          <a:lstStyle/>
          <a:p>
            <a:r>
              <a:rPr lang="en-US" dirty="0" smtClean="0"/>
              <a:t>Java </a:t>
            </a:r>
            <a:r>
              <a:rPr lang="en-US" dirty="0" err="1" smtClean="0"/>
              <a:t>InetAddress</a:t>
            </a:r>
            <a:r>
              <a:rPr lang="en-US" dirty="0" smtClean="0"/>
              <a:t> Class Methods</a:t>
            </a:r>
            <a:br>
              <a:rPr lang="en-US" dirty="0" smtClean="0"/>
            </a:br>
            <a:endParaRPr lang="en-US" dirty="0"/>
          </a:p>
        </p:txBody>
      </p:sp>
      <p:sp>
        <p:nvSpPr>
          <p:cNvPr id="3" name="Content Placeholder 2"/>
          <p:cNvSpPr>
            <a:spLocks noGrp="1"/>
          </p:cNvSpPr>
          <p:nvPr>
            <p:ph idx="1"/>
          </p:nvPr>
        </p:nvSpPr>
        <p:spPr>
          <a:xfrm>
            <a:off x="211015" y="1181686"/>
            <a:ext cx="11591779" cy="4995277"/>
          </a:xfrm>
        </p:spPr>
        <p:txBody>
          <a:bodyPr>
            <a:normAutofit fontScale="62500" lnSpcReduction="20000"/>
          </a:bodyPr>
          <a:lstStyle/>
          <a:p>
            <a:pPr>
              <a:buNone/>
            </a:pPr>
            <a:r>
              <a:rPr lang="en-US" sz="3800" dirty="0" smtClean="0"/>
              <a:t>public static </a:t>
            </a:r>
            <a:r>
              <a:rPr lang="en-US" sz="3800" dirty="0" err="1" smtClean="0"/>
              <a:t>InetAddress</a:t>
            </a:r>
            <a:r>
              <a:rPr lang="en-US" sz="3800" dirty="0" smtClean="0"/>
              <a:t> </a:t>
            </a:r>
            <a:r>
              <a:rPr lang="en-US" sz="3800" dirty="0" err="1" smtClean="0"/>
              <a:t>getByName</a:t>
            </a:r>
            <a:r>
              <a:rPr lang="en-US" sz="3800" dirty="0" smtClean="0"/>
              <a:t>(String host) throws </a:t>
            </a:r>
            <a:r>
              <a:rPr lang="en-US" sz="3800" dirty="0" err="1" smtClean="0"/>
              <a:t>UnknownHostException</a:t>
            </a:r>
            <a:r>
              <a:rPr lang="en-US" sz="3800" dirty="0" smtClean="0"/>
              <a:t> : It returns the instance of </a:t>
            </a:r>
            <a:r>
              <a:rPr lang="en-US" sz="3800" dirty="0" err="1" smtClean="0"/>
              <a:t>InetAddress</a:t>
            </a:r>
            <a:r>
              <a:rPr lang="en-US" sz="3800" dirty="0" smtClean="0"/>
              <a:t> containing </a:t>
            </a:r>
            <a:r>
              <a:rPr lang="en-US" sz="3800" dirty="0" err="1" smtClean="0"/>
              <a:t>LocalHost</a:t>
            </a:r>
            <a:r>
              <a:rPr lang="en-US" sz="3800" dirty="0" smtClean="0"/>
              <a:t> IP and name.</a:t>
            </a:r>
          </a:p>
          <a:p>
            <a:pPr>
              <a:buNone/>
            </a:pPr>
            <a:r>
              <a:rPr lang="en-US" dirty="0" smtClean="0"/>
              <a:t> Example:</a:t>
            </a:r>
          </a:p>
          <a:p>
            <a:pPr>
              <a:buNone/>
            </a:pPr>
            <a:r>
              <a:rPr lang="en-US" b="1" dirty="0" smtClean="0"/>
              <a:t>import</a:t>
            </a:r>
            <a:r>
              <a:rPr lang="en-US" dirty="0" smtClean="0"/>
              <a:t> java.io.*;  </a:t>
            </a:r>
          </a:p>
          <a:p>
            <a:pPr>
              <a:buNone/>
            </a:pPr>
            <a:r>
              <a:rPr lang="en-US" b="1" dirty="0" smtClean="0"/>
              <a:t>import</a:t>
            </a:r>
            <a:r>
              <a:rPr lang="en-US" dirty="0" smtClean="0"/>
              <a:t> java.net.*;  </a:t>
            </a:r>
          </a:p>
          <a:p>
            <a:pPr>
              <a:buNone/>
            </a:pPr>
            <a:r>
              <a:rPr lang="en-US" b="1" dirty="0" smtClean="0"/>
              <a:t>public</a:t>
            </a:r>
            <a:r>
              <a:rPr lang="en-US" dirty="0" smtClean="0"/>
              <a:t> </a:t>
            </a:r>
            <a:r>
              <a:rPr lang="en-US" b="1" dirty="0" smtClean="0"/>
              <a:t>class</a:t>
            </a:r>
            <a:r>
              <a:rPr lang="en-US" dirty="0" smtClean="0"/>
              <a:t> </a:t>
            </a:r>
            <a:r>
              <a:rPr lang="en-US" dirty="0" err="1" smtClean="0"/>
              <a:t>InetDemo</a:t>
            </a:r>
            <a:r>
              <a:rPr lang="en-US" dirty="0" smtClean="0"/>
              <a:t>{   				Host Name: www.javatpoint.com </a:t>
            </a:r>
          </a:p>
          <a:p>
            <a:pPr>
              <a:buNone/>
            </a:pPr>
            <a:r>
              <a:rPr lang="en-US" dirty="0" smtClean="0"/>
              <a:t>							IP Address: 172.67.196.82</a:t>
            </a:r>
          </a:p>
          <a:p>
            <a:pPr>
              <a:buNone/>
            </a:pP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a:buNone/>
            </a:pPr>
            <a:r>
              <a:rPr lang="en-US" b="1" dirty="0" smtClean="0"/>
              <a:t>try</a:t>
            </a:r>
            <a:r>
              <a:rPr lang="en-US" dirty="0" smtClean="0"/>
              <a:t>{  </a:t>
            </a:r>
          </a:p>
          <a:p>
            <a:pPr>
              <a:buNone/>
            </a:pPr>
            <a:r>
              <a:rPr lang="en-US" dirty="0" err="1" smtClean="0"/>
              <a:t>InetAddress</a:t>
            </a:r>
            <a:r>
              <a:rPr lang="en-US" dirty="0" smtClean="0"/>
              <a:t> </a:t>
            </a:r>
            <a:r>
              <a:rPr lang="en-US" dirty="0" err="1" smtClean="0"/>
              <a:t>ip</a:t>
            </a:r>
            <a:r>
              <a:rPr lang="en-US" dirty="0" smtClean="0"/>
              <a:t>=</a:t>
            </a:r>
            <a:r>
              <a:rPr lang="en-US" dirty="0" err="1" smtClean="0"/>
              <a:t>InetAddress.getByName</a:t>
            </a:r>
            <a:r>
              <a:rPr lang="en-US" dirty="0" smtClean="0"/>
              <a:t>("www.javatpoint.com");  </a:t>
            </a:r>
          </a:p>
          <a:p>
            <a:pPr>
              <a:buNone/>
            </a:pPr>
            <a:r>
              <a:rPr lang="en-US" dirty="0" smtClean="0"/>
              <a:t>  </a:t>
            </a:r>
            <a:r>
              <a:rPr lang="en-US" dirty="0" err="1" smtClean="0"/>
              <a:t>System.out.println</a:t>
            </a:r>
            <a:r>
              <a:rPr lang="en-US" dirty="0" smtClean="0"/>
              <a:t>("Host Name: "+</a:t>
            </a:r>
            <a:r>
              <a:rPr lang="en-US" dirty="0" err="1" smtClean="0"/>
              <a:t>ip.getHostName</a:t>
            </a:r>
            <a:r>
              <a:rPr lang="en-US" dirty="0" smtClean="0"/>
              <a:t>());  </a:t>
            </a:r>
          </a:p>
          <a:p>
            <a:pPr>
              <a:buNone/>
            </a:pPr>
            <a:r>
              <a:rPr lang="en-US" dirty="0" err="1" smtClean="0"/>
              <a:t>System.out.println</a:t>
            </a:r>
            <a:r>
              <a:rPr lang="en-US" dirty="0" smtClean="0"/>
              <a:t>("IP Address: "+</a:t>
            </a:r>
            <a:r>
              <a:rPr lang="en-US" dirty="0" err="1" smtClean="0"/>
              <a:t>ip.getHostAddress</a:t>
            </a:r>
            <a:r>
              <a:rPr lang="en-US" dirty="0" smtClean="0"/>
              <a:t>()); </a:t>
            </a:r>
          </a:p>
          <a:p>
            <a:pPr>
              <a:buNone/>
            </a:pPr>
            <a:r>
              <a:rPr lang="en-US" dirty="0" smtClean="0"/>
              <a:t>}</a:t>
            </a:r>
            <a:r>
              <a:rPr lang="en-US" b="1" dirty="0" smtClean="0"/>
              <a:t>catch</a:t>
            </a:r>
            <a:r>
              <a:rPr lang="en-US" dirty="0" smtClean="0"/>
              <a:t>(Exception e){</a:t>
            </a:r>
            <a:r>
              <a:rPr lang="en-US" dirty="0" err="1" smtClean="0"/>
              <a:t>System.out.println</a:t>
            </a:r>
            <a:r>
              <a:rPr lang="en-US" dirty="0" smtClean="0"/>
              <a:t>(e);}  </a:t>
            </a:r>
          </a:p>
          <a:p>
            <a:pPr>
              <a:buNone/>
            </a:pPr>
            <a:r>
              <a:rPr lang="en-US" dirty="0" smtClean="0"/>
              <a:t>}  </a:t>
            </a:r>
          </a:p>
          <a:p>
            <a:pPr>
              <a:buNone/>
            </a:pPr>
            <a:r>
              <a:rPr lang="en-US" dirty="0" smtClean="0"/>
              <a:t>}  </a:t>
            </a:r>
            <a:endParaRPr lang="en-US" dirty="0"/>
          </a:p>
        </p:txBody>
      </p:sp>
      <p:sp>
        <p:nvSpPr>
          <p:cNvPr id="26626"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F9F9F9"/>
                </a:solidFill>
                <a:effectLst/>
                <a:latin typeface="Arial Unicode MS" pitchFamily="34" charset="-128"/>
                <a:cs typeface="Arial" pitchFamily="34" charset="0"/>
              </a:rPr>
              <a:t>Host Name: www.javatpoint.com IP Address: 172.67.196.82</a:t>
            </a:r>
            <a:r>
              <a:rPr kumimoji="0" lang="en-US" sz="11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TextBox 6"/>
          <p:cNvSpPr txBox="1"/>
          <p:nvPr/>
        </p:nvSpPr>
        <p:spPr>
          <a:xfrm>
            <a:off x="6963509" y="2447776"/>
            <a:ext cx="4951826" cy="369332"/>
          </a:xfrm>
          <a:prstGeom prst="rect">
            <a:avLst/>
          </a:prstGeom>
          <a:noFill/>
        </p:spPr>
        <p:txBody>
          <a:bodyPr wrap="square" rtlCol="0">
            <a:spAutoFit/>
          </a:bodyPr>
          <a:lstStyle/>
          <a:p>
            <a:r>
              <a:rPr lang="en-US" dirty="0" smtClean="0"/>
              <a:t>Output: </a:t>
            </a:r>
            <a:endParaRPr lang="en-US" dirty="0"/>
          </a:p>
        </p:txBody>
      </p:sp>
      <p:sp>
        <p:nvSpPr>
          <p:cNvPr id="26627" name="Rectangle 3"/>
          <p:cNvSpPr>
            <a:spLocks noChangeArrowheads="1"/>
          </p:cNvSpPr>
          <p:nvPr/>
        </p:nvSpPr>
        <p:spPr bwMode="auto">
          <a:xfrm>
            <a:off x="0" y="-1"/>
            <a:ext cx="1219200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F9F9F9"/>
                </a:solidFill>
                <a:effectLst/>
                <a:latin typeface="Arial Unicode MS" pitchFamily="34" charset="-128"/>
                <a:cs typeface="Arial" pitchFamily="34" charset="0"/>
              </a:rPr>
              <a:t>Host Name: www.javatpoint.com IP Address: 172.67.196.82</a:t>
            </a:r>
            <a:r>
              <a:rPr kumimoji="0" lang="en-US" sz="11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58764"/>
          </a:xfrm>
        </p:spPr>
        <p:txBody>
          <a:bodyPr/>
          <a:lstStyle/>
          <a:p>
            <a:r>
              <a:rPr lang="en-US" b="1" dirty="0" smtClean="0"/>
              <a:t>TCP Sockets</a:t>
            </a:r>
            <a:endParaRPr lang="en-US" dirty="0"/>
          </a:p>
        </p:txBody>
      </p:sp>
      <p:sp>
        <p:nvSpPr>
          <p:cNvPr id="3" name="Content Placeholder 2"/>
          <p:cNvSpPr>
            <a:spLocks noGrp="1"/>
          </p:cNvSpPr>
          <p:nvPr>
            <p:ph idx="1"/>
          </p:nvPr>
        </p:nvSpPr>
        <p:spPr>
          <a:xfrm>
            <a:off x="168812" y="1294228"/>
            <a:ext cx="11802794" cy="5261317"/>
          </a:xfrm>
        </p:spPr>
        <p:txBody>
          <a:bodyPr>
            <a:normAutofit/>
          </a:bodyPr>
          <a:lstStyle/>
          <a:p>
            <a:r>
              <a:rPr lang="en-US" dirty="0" smtClean="0"/>
              <a:t>The client thread’s socket specifies a local IO port to be used for sending messages (or the IO port can be chosen by the operating system).</a:t>
            </a:r>
          </a:p>
          <a:p>
            <a:r>
              <a:rPr lang="en-US" dirty="0" smtClean="0"/>
              <a:t>The client’s socket also specifies the address of the destination machine and the port number that is expected to be bound to the server thread’s socket.</a:t>
            </a:r>
          </a:p>
          <a:p>
            <a:r>
              <a:rPr lang="en-US" dirty="0" smtClean="0"/>
              <a:t>The server’s socket specifies a local IO port for receiving messages. Messages can be received from any client that knows both the server’s machine address and the port number bound to the server’s socket.</a:t>
            </a:r>
          </a:p>
          <a:p>
            <a:r>
              <a:rPr lang="en-US" dirty="0" smtClean="0"/>
              <a:t>The client issues a request to the server to form a connection between the two sockets. Once the server accepts the connection request, messages can be passed in either direction across the channel.</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5883"/>
          </a:xfrm>
        </p:spPr>
        <p:txBody>
          <a:bodyPr>
            <a:normAutofit fontScale="90000"/>
          </a:bodyPr>
          <a:lstStyle/>
          <a:p>
            <a:r>
              <a:rPr lang="en-US" b="1" dirty="0" err="1" smtClean="0"/>
              <a:t>java.net.Socket</a:t>
            </a:r>
            <a:r>
              <a:rPr lang="en-US" b="1" dirty="0" smtClean="0"/>
              <a:t> Class</a:t>
            </a:r>
            <a:endParaRPr lang="en-US" dirty="0"/>
          </a:p>
        </p:txBody>
      </p:sp>
      <p:sp>
        <p:nvSpPr>
          <p:cNvPr id="3" name="Content Placeholder 2"/>
          <p:cNvSpPr>
            <a:spLocks noGrp="1"/>
          </p:cNvSpPr>
          <p:nvPr>
            <p:ph idx="1"/>
          </p:nvPr>
        </p:nvSpPr>
        <p:spPr>
          <a:xfrm>
            <a:off x="239151" y="1252026"/>
            <a:ext cx="11746523" cy="5373858"/>
          </a:xfrm>
        </p:spPr>
        <p:txBody>
          <a:bodyPr>
            <a:normAutofit lnSpcReduction="10000"/>
          </a:bodyPr>
          <a:lstStyle/>
          <a:p>
            <a:r>
              <a:rPr lang="en-US" dirty="0" smtClean="0"/>
              <a:t>Create socket objects that help us in implementing all fundamental socket operations. </a:t>
            </a:r>
          </a:p>
          <a:p>
            <a:r>
              <a:rPr lang="en-US" dirty="0" smtClean="0"/>
              <a:t>Used to perform various networking operations such as sending, reading data and closing connections. </a:t>
            </a:r>
          </a:p>
          <a:p>
            <a:r>
              <a:rPr lang="en-US" dirty="0" smtClean="0"/>
              <a:t>Each Socket object is associated exactly with 1 remote host, for connecting to another different host. </a:t>
            </a:r>
          </a:p>
          <a:p>
            <a:r>
              <a:rPr lang="en-US" b="1" i="1" dirty="0" smtClean="0"/>
              <a:t>import </a:t>
            </a:r>
            <a:r>
              <a:rPr lang="en-US" b="1" i="1" dirty="0" err="1" smtClean="0"/>
              <a:t>java.net.Socket</a:t>
            </a:r>
            <a:r>
              <a:rPr lang="en-US" b="1" i="1" dirty="0" smtClean="0"/>
              <a:t>;</a:t>
            </a:r>
          </a:p>
          <a:p>
            <a:r>
              <a:rPr lang="en-US" dirty="0" smtClean="0"/>
              <a:t>Socket class is implemented in creating a stream socket and which is connected to a specified port number and port address.</a:t>
            </a:r>
          </a:p>
          <a:p>
            <a:pPr>
              <a:buNone/>
            </a:pPr>
            <a:r>
              <a:rPr lang="en-US" i="1" dirty="0" smtClean="0"/>
              <a:t>public Socket(</a:t>
            </a:r>
            <a:r>
              <a:rPr lang="en-US" i="1" dirty="0" err="1" smtClean="0"/>
              <a:t>InetAddress</a:t>
            </a:r>
            <a:r>
              <a:rPr lang="en-US" i="1" dirty="0" smtClean="0"/>
              <a:t> address, </a:t>
            </a:r>
            <a:r>
              <a:rPr lang="en-US" i="1" dirty="0" err="1" smtClean="0"/>
              <a:t>int</a:t>
            </a:r>
            <a:r>
              <a:rPr lang="en-US" i="1" dirty="0" smtClean="0"/>
              <a:t> port)</a:t>
            </a:r>
          </a:p>
          <a:p>
            <a:pPr>
              <a:buNone/>
            </a:pPr>
            <a:r>
              <a:rPr lang="en-US" i="1" dirty="0" smtClean="0"/>
              <a:t> </a:t>
            </a:r>
            <a:r>
              <a:rPr lang="en-US" dirty="0" err="1" smtClean="0"/>
              <a:t>getInputStream</a:t>
            </a:r>
            <a:r>
              <a:rPr lang="en-US" dirty="0" smtClean="0"/>
              <a:t>(): This method returns the input stream for the socket.</a:t>
            </a:r>
          </a:p>
          <a:p>
            <a:pPr>
              <a:buNone/>
            </a:pPr>
            <a:r>
              <a:rPr lang="en-US" dirty="0" err="1" smtClean="0"/>
              <a:t>getOutputStream</a:t>
            </a:r>
            <a:r>
              <a:rPr lang="en-US" dirty="0" smtClean="0"/>
              <a:t>(): This method returns the output stream for the socket.</a:t>
            </a:r>
          </a:p>
          <a:p>
            <a:pPr>
              <a:buNone/>
            </a:pPr>
            <a:endParaRPr lang="en-US" i="1" dirty="0" smtClean="0"/>
          </a:p>
          <a:p>
            <a:pPr>
              <a:buNone/>
            </a:pPr>
            <a:endParaRPr lang="en-US" b="1" i="1" dirty="0" smtClean="0"/>
          </a:p>
          <a:p>
            <a:endParaRPr lang="en-US" dirty="0" smtClean="0"/>
          </a:p>
          <a:p>
            <a:endParaRPr lang="en-US" b="1"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Java.io.PrintWriter</a:t>
            </a:r>
            <a:r>
              <a:rPr lang="en-US" b="1" dirty="0" smtClean="0"/>
              <a:t> Class</a:t>
            </a:r>
            <a:endParaRPr lang="en-US" dirty="0"/>
          </a:p>
        </p:txBody>
      </p:sp>
      <p:sp>
        <p:nvSpPr>
          <p:cNvPr id="3" name="Content Placeholder 2"/>
          <p:cNvSpPr>
            <a:spLocks noGrp="1"/>
          </p:cNvSpPr>
          <p:nvPr>
            <p:ph idx="1"/>
          </p:nvPr>
        </p:nvSpPr>
        <p:spPr>
          <a:xfrm>
            <a:off x="337625" y="1825625"/>
            <a:ext cx="11016175" cy="4351338"/>
          </a:xfrm>
        </p:spPr>
        <p:txBody>
          <a:bodyPr/>
          <a:lstStyle/>
          <a:p>
            <a:r>
              <a:rPr lang="en-US" dirty="0" smtClean="0"/>
              <a:t>This class gives Prints formatted representations of objects to a text-output stream. It implements all of the print methods found in </a:t>
            </a:r>
            <a:r>
              <a:rPr lang="en-US" dirty="0" err="1" smtClean="0"/>
              <a:t>PrintStream</a:t>
            </a:r>
            <a:r>
              <a:rPr lang="en-US" dirty="0" smtClean="0"/>
              <a:t>.</a:t>
            </a:r>
            <a:endParaRPr lang="en-US" b="1" dirty="0" smtClean="0"/>
          </a:p>
          <a:p>
            <a:pPr fontAlgn="base"/>
            <a:r>
              <a:rPr lang="en-US" b="1" dirty="0" smtClean="0"/>
              <a:t>Constructor: </a:t>
            </a:r>
          </a:p>
          <a:p>
            <a:pPr fontAlgn="base">
              <a:buNone/>
            </a:pPr>
            <a:r>
              <a:rPr lang="en-US" b="1" dirty="0" err="1" smtClean="0"/>
              <a:t>PrintWriter</a:t>
            </a:r>
            <a:r>
              <a:rPr lang="en-US" b="1" dirty="0" smtClean="0"/>
              <a:t>(</a:t>
            </a:r>
            <a:r>
              <a:rPr lang="en-US" b="1" dirty="0" err="1" smtClean="0"/>
              <a:t>OutputStream</a:t>
            </a:r>
            <a:r>
              <a:rPr lang="en-US" b="1" dirty="0" smtClean="0"/>
              <a:t> out, </a:t>
            </a:r>
            <a:r>
              <a:rPr lang="en-US" b="1" dirty="0" err="1" smtClean="0"/>
              <a:t>boolean</a:t>
            </a:r>
            <a:r>
              <a:rPr lang="en-US" b="1" dirty="0" smtClean="0"/>
              <a:t> </a:t>
            </a:r>
            <a:r>
              <a:rPr lang="en-US" b="1" dirty="0" err="1" smtClean="0"/>
              <a:t>autoFlush</a:t>
            </a:r>
            <a:r>
              <a:rPr lang="en-US" b="1" dirty="0" smtClean="0"/>
              <a:t>):</a:t>
            </a:r>
            <a:r>
              <a:rPr lang="en-US" dirty="0" smtClean="0"/>
              <a:t> Creates a new </a:t>
            </a:r>
            <a:r>
              <a:rPr lang="en-US" dirty="0" err="1" smtClean="0"/>
              <a:t>PrintWriter</a:t>
            </a:r>
            <a:r>
              <a:rPr lang="en-US" dirty="0" smtClean="0"/>
              <a:t> from an existing </a:t>
            </a:r>
            <a:r>
              <a:rPr lang="en-US" dirty="0" err="1" smtClean="0"/>
              <a:t>OutputStream</a:t>
            </a:r>
            <a:r>
              <a:rPr lang="en-US" dirty="0" smtClean="0"/>
              <a:t>.</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2832"/>
          </a:xfrm>
        </p:spPr>
        <p:txBody>
          <a:bodyPr/>
          <a:lstStyle/>
          <a:p>
            <a:r>
              <a:rPr lang="en-US" b="1" dirty="0" smtClean="0"/>
              <a:t>TCP Sockets in Java</a:t>
            </a:r>
            <a:endParaRPr lang="en-US" dirty="0"/>
          </a:p>
        </p:txBody>
      </p:sp>
      <p:sp>
        <p:nvSpPr>
          <p:cNvPr id="3" name="Content Placeholder 2"/>
          <p:cNvSpPr>
            <a:spLocks noGrp="1"/>
          </p:cNvSpPr>
          <p:nvPr>
            <p:ph idx="1"/>
          </p:nvPr>
        </p:nvSpPr>
        <p:spPr>
          <a:xfrm>
            <a:off x="0" y="1406768"/>
            <a:ext cx="12192000" cy="5451231"/>
          </a:xfrm>
        </p:spPr>
        <p:txBody>
          <a:bodyPr/>
          <a:lstStyle/>
          <a:p>
            <a:r>
              <a:rPr lang="en-US" b="1" dirty="0" smtClean="0"/>
              <a:t>Class Socket : </a:t>
            </a:r>
            <a:r>
              <a:rPr lang="en-US" sz="2000" dirty="0" smtClean="0"/>
              <a:t>A client’s first step is to create a TCP socket and try to connect to the server</a:t>
            </a:r>
          </a:p>
          <a:p>
            <a:pPr>
              <a:buNone/>
            </a:pPr>
            <a:r>
              <a:rPr lang="en-US" dirty="0" err="1" smtClean="0"/>
              <a:t>InetAddress</a:t>
            </a:r>
            <a:r>
              <a:rPr lang="en-US" dirty="0" smtClean="0"/>
              <a:t> host; // server’s machine address</a:t>
            </a:r>
          </a:p>
          <a:p>
            <a:pPr>
              <a:buNone/>
            </a:pPr>
            <a:r>
              <a:rPr lang="en-US" dirty="0" err="1" smtClean="0"/>
              <a:t>int</a:t>
            </a:r>
            <a:r>
              <a:rPr lang="en-US" dirty="0" smtClean="0"/>
              <a:t> </a:t>
            </a:r>
            <a:r>
              <a:rPr lang="en-US" dirty="0" err="1" smtClean="0"/>
              <a:t>serverPort</a:t>
            </a:r>
            <a:r>
              <a:rPr lang="en-US" dirty="0" smtClean="0"/>
              <a:t> = 2020; // port number bound to server’s socket</a:t>
            </a:r>
          </a:p>
          <a:p>
            <a:pPr>
              <a:buNone/>
            </a:pPr>
            <a:r>
              <a:rPr lang="en-US" dirty="0" smtClean="0"/>
              <a:t>Socket </a:t>
            </a:r>
            <a:r>
              <a:rPr lang="en-US" dirty="0" err="1" smtClean="0"/>
              <a:t>socket</a:t>
            </a:r>
            <a:r>
              <a:rPr lang="en-US" dirty="0" smtClean="0"/>
              <a:t>; // client’s socket</a:t>
            </a:r>
          </a:p>
          <a:p>
            <a:pPr>
              <a:buNone/>
            </a:pPr>
            <a:r>
              <a:rPr lang="en-US" dirty="0" smtClean="0"/>
              <a:t>try {host = </a:t>
            </a:r>
            <a:r>
              <a:rPr lang="en-US" dirty="0" err="1" smtClean="0"/>
              <a:t>InetAddress.getByName</a:t>
            </a:r>
            <a:r>
              <a:rPr lang="en-US" dirty="0" smtClean="0"/>
              <a:t>(“www.cs.gmu.edu”); }</a:t>
            </a:r>
          </a:p>
          <a:p>
            <a:pPr>
              <a:buNone/>
            </a:pPr>
            <a:r>
              <a:rPr lang="en-US" dirty="0" smtClean="0"/>
              <a:t>catch (</a:t>
            </a:r>
            <a:r>
              <a:rPr lang="en-US" dirty="0" err="1" smtClean="0"/>
              <a:t>UnknownHostException</a:t>
            </a:r>
            <a:r>
              <a:rPr lang="en-US" dirty="0" smtClean="0"/>
              <a:t>) { … }</a:t>
            </a:r>
          </a:p>
          <a:p>
            <a:pPr>
              <a:buNone/>
            </a:pPr>
            <a:r>
              <a:rPr lang="en-US" dirty="0" smtClean="0"/>
              <a:t>try {socket = new Socket(</a:t>
            </a:r>
            <a:r>
              <a:rPr lang="en-US" dirty="0" err="1" smtClean="0"/>
              <a:t>host,serverPort</a:t>
            </a:r>
            <a:r>
              <a:rPr lang="en-US" dirty="0" smtClean="0"/>
              <a:t>); } // create a </a:t>
            </a:r>
            <a:r>
              <a:rPr lang="en-US" i="1" dirty="0" smtClean="0"/>
              <a:t>socket and request a </a:t>
            </a:r>
            <a:r>
              <a:rPr lang="en-US" dirty="0" smtClean="0"/>
              <a:t>connection to </a:t>
            </a:r>
            <a:r>
              <a:rPr lang="en-US" i="1" dirty="0" smtClean="0"/>
              <a:t>host</a:t>
            </a:r>
          </a:p>
          <a:p>
            <a:pPr>
              <a:buNone/>
            </a:pPr>
            <a:r>
              <a:rPr lang="en-US" dirty="0" smtClean="0"/>
              <a:t>catch (</a:t>
            </a:r>
            <a:r>
              <a:rPr lang="en-US" dirty="0" err="1" smtClean="0"/>
              <a:t>IOException</a:t>
            </a:r>
            <a:r>
              <a:rPr lang="en-US" dirty="0" smtClean="0"/>
              <a:t> e) { … } //</a:t>
            </a:r>
            <a:endParaRPr lang="en-US" dirty="0"/>
          </a:p>
        </p:txBody>
      </p:sp>
      <p:sp>
        <p:nvSpPr>
          <p:cNvPr id="5" name="Rectangle 4"/>
          <p:cNvSpPr/>
          <p:nvPr/>
        </p:nvSpPr>
        <p:spPr>
          <a:xfrm>
            <a:off x="225084" y="5866228"/>
            <a:ext cx="11966916" cy="830997"/>
          </a:xfrm>
          <a:prstGeom prst="rect">
            <a:avLst/>
          </a:prstGeom>
        </p:spPr>
        <p:txBody>
          <a:bodyPr wrap="square">
            <a:spAutoFit/>
          </a:bodyPr>
          <a:lstStyle/>
          <a:p>
            <a:r>
              <a:rPr lang="en-US" sz="2400" dirty="0" smtClean="0"/>
              <a:t>The client assumes that the server is listening for TCP connection requests on port  </a:t>
            </a:r>
            <a:r>
              <a:rPr lang="en-US" sz="2400" b="1" u="sng" dirty="0" err="1" smtClean="0"/>
              <a:t>serverPort</a:t>
            </a:r>
            <a:r>
              <a:rPr lang="en-US" sz="2400" i="1" dirty="0" smtClean="0"/>
              <a:t>. </a:t>
            </a:r>
          </a:p>
          <a:p>
            <a:r>
              <a:rPr lang="en-US" sz="2400" i="1" dirty="0" smtClean="0"/>
              <a:t>The Socket constructor throws an </a:t>
            </a:r>
            <a:r>
              <a:rPr lang="en-US" sz="2400" i="1" dirty="0" err="1" smtClean="0"/>
              <a:t>IOException</a:t>
            </a:r>
            <a:r>
              <a:rPr lang="en-US" sz="2400" i="1" dirty="0" smtClean="0"/>
              <a:t> if it cannot make a connection.</a:t>
            </a:r>
            <a:endParaRPr 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2832"/>
          </a:xfrm>
        </p:spPr>
        <p:txBody>
          <a:bodyPr>
            <a:normAutofit fontScale="90000"/>
          </a:bodyPr>
          <a:lstStyle/>
          <a:p>
            <a:pPr lvl="1" algn="l" rtl="0">
              <a:lnSpc>
                <a:spcPct val="90000"/>
              </a:lnSpc>
              <a:spcBef>
                <a:spcPct val="0"/>
              </a:spcBef>
            </a:pPr>
            <a:r>
              <a:rPr lang="en-US" sz="3200" dirty="0" smtClean="0"/>
              <a:t>Client creates:</a:t>
            </a:r>
            <a:br>
              <a:rPr lang="en-US" sz="3200" dirty="0" smtClean="0"/>
            </a:br>
            <a:endParaRPr lang="en-US" sz="3200" dirty="0"/>
          </a:p>
        </p:txBody>
      </p:sp>
      <p:sp>
        <p:nvSpPr>
          <p:cNvPr id="3" name="Content Placeholder 2"/>
          <p:cNvSpPr>
            <a:spLocks noGrp="1"/>
          </p:cNvSpPr>
          <p:nvPr>
            <p:ph idx="1"/>
          </p:nvPr>
        </p:nvSpPr>
        <p:spPr>
          <a:xfrm>
            <a:off x="196948" y="1167618"/>
            <a:ext cx="11995051" cy="5009345"/>
          </a:xfrm>
        </p:spPr>
        <p:txBody>
          <a:bodyPr>
            <a:normAutofit/>
          </a:bodyPr>
          <a:lstStyle/>
          <a:p>
            <a:pPr marL="228600" lvl="1">
              <a:spcBef>
                <a:spcPts val="1000"/>
              </a:spcBef>
            </a:pPr>
            <a:r>
              <a:rPr lang="en-US" sz="2800" dirty="0" smtClean="0"/>
              <a:t>an input stream to receive data from its socket &amp; an output stream to send data to the socket at the server’s end of the channel. (Looks like file I/O!)</a:t>
            </a:r>
          </a:p>
          <a:p>
            <a:pPr marL="228600" lvl="1">
              <a:spcBef>
                <a:spcPts val="1000"/>
              </a:spcBef>
              <a:buNone/>
            </a:pPr>
            <a:endParaRPr lang="en-US" sz="2800" dirty="0" smtClean="0"/>
          </a:p>
          <a:p>
            <a:pPr lvl="1">
              <a:buNone/>
            </a:pPr>
            <a:r>
              <a:rPr lang="en-US" dirty="0" err="1" smtClean="0"/>
              <a:t>PrintWriter</a:t>
            </a:r>
            <a:r>
              <a:rPr lang="en-US" dirty="0" smtClean="0"/>
              <a:t> </a:t>
            </a:r>
            <a:r>
              <a:rPr lang="en-US" dirty="0" err="1" smtClean="0"/>
              <a:t>toServer</a:t>
            </a:r>
            <a:r>
              <a:rPr lang="en-US" dirty="0" smtClean="0"/>
              <a:t> = new </a:t>
            </a:r>
            <a:r>
              <a:rPr lang="en-US" dirty="0" err="1" smtClean="0"/>
              <a:t>PrintWriter</a:t>
            </a:r>
            <a:r>
              <a:rPr lang="en-US" dirty="0" smtClean="0"/>
              <a:t>(</a:t>
            </a:r>
            <a:r>
              <a:rPr lang="en-US" dirty="0" err="1" smtClean="0"/>
              <a:t>socket.getOutputStream</a:t>
            </a:r>
            <a:r>
              <a:rPr lang="en-US" dirty="0" smtClean="0"/>
              <a:t>(),true);</a:t>
            </a:r>
          </a:p>
          <a:p>
            <a:pPr lvl="1">
              <a:buNone/>
            </a:pPr>
            <a:r>
              <a:rPr lang="en-US" dirty="0" err="1" smtClean="0"/>
              <a:t>BufferedReader</a:t>
            </a:r>
            <a:r>
              <a:rPr lang="en-US" dirty="0" smtClean="0"/>
              <a:t> </a:t>
            </a:r>
            <a:r>
              <a:rPr lang="en-US" dirty="0" err="1" smtClean="0"/>
              <a:t>fromServer</a:t>
            </a:r>
            <a:r>
              <a:rPr lang="en-US" dirty="0" smtClean="0"/>
              <a:t> = new </a:t>
            </a:r>
            <a:r>
              <a:rPr lang="en-US" dirty="0" err="1" smtClean="0"/>
              <a:t>BufferedReader</a:t>
            </a:r>
            <a:r>
              <a:rPr lang="en-US" dirty="0" smtClean="0"/>
              <a:t>(new</a:t>
            </a:r>
          </a:p>
          <a:p>
            <a:pPr lvl="1">
              <a:buNone/>
            </a:pPr>
            <a:r>
              <a:rPr lang="en-US" dirty="0" smtClean="0"/>
              <a:t>							</a:t>
            </a:r>
            <a:r>
              <a:rPr lang="en-US" dirty="0" err="1" smtClean="0"/>
              <a:t>inputStreamReader</a:t>
            </a:r>
            <a:r>
              <a:rPr lang="en-US" dirty="0" smtClean="0"/>
              <a:t>(</a:t>
            </a:r>
            <a:r>
              <a:rPr lang="en-US" dirty="0" err="1" smtClean="0"/>
              <a:t>socket.getInputStream</a:t>
            </a:r>
            <a:r>
              <a:rPr lang="en-US" dirty="0" smtClean="0"/>
              <a:t>()));</a:t>
            </a:r>
          </a:p>
          <a:p>
            <a:pPr lvl="1">
              <a:buNone/>
            </a:pPr>
            <a:r>
              <a:rPr lang="en-US" dirty="0" err="1" smtClean="0"/>
              <a:t>toServer.println</a:t>
            </a:r>
            <a:r>
              <a:rPr lang="en-US" dirty="0" smtClean="0"/>
              <a:t>("Hello"); // send a message to the server</a:t>
            </a:r>
          </a:p>
          <a:p>
            <a:pPr lvl="1">
              <a:buNone/>
            </a:pPr>
            <a:r>
              <a:rPr lang="en-US" dirty="0" smtClean="0"/>
              <a:t>String line = </a:t>
            </a:r>
            <a:r>
              <a:rPr lang="en-US" dirty="0" err="1" smtClean="0"/>
              <a:t>fromServer.readLine</a:t>
            </a:r>
            <a:r>
              <a:rPr lang="en-US" dirty="0" smtClean="0"/>
              <a:t>(); // receive the server’s reply</a:t>
            </a:r>
          </a:p>
          <a:p>
            <a:pPr lvl="1">
              <a:buNone/>
            </a:pPr>
            <a:r>
              <a:rPr lang="en-US" dirty="0" err="1" smtClean="0"/>
              <a:t>System.out.println</a:t>
            </a:r>
            <a:r>
              <a:rPr lang="en-US" dirty="0" smtClean="0"/>
              <a:t> ("Client received: " + line + “ from Server”);</a:t>
            </a:r>
          </a:p>
          <a:p>
            <a:pPr lvl="1">
              <a:buNone/>
            </a:pPr>
            <a:r>
              <a:rPr lang="en-US" dirty="0" err="1" smtClean="0"/>
              <a:t>toServer.close</a:t>
            </a:r>
            <a:r>
              <a:rPr lang="en-US" dirty="0" smtClean="0"/>
              <a:t>(); </a:t>
            </a:r>
          </a:p>
          <a:p>
            <a:pPr lvl="1">
              <a:buNone/>
            </a:pPr>
            <a:r>
              <a:rPr lang="en-US" dirty="0" err="1" smtClean="0"/>
              <a:t>fromServer.close</a:t>
            </a:r>
            <a:r>
              <a:rPr lang="en-US" dirty="0" smtClean="0"/>
              <a:t>(); </a:t>
            </a:r>
          </a:p>
          <a:p>
            <a:pPr lvl="1">
              <a:buNone/>
            </a:pPr>
            <a:r>
              <a:rPr lang="en-US" dirty="0" err="1" smtClean="0"/>
              <a:t>socket.close</a:t>
            </a:r>
            <a:r>
              <a:rPr lang="en-US" dirty="0" smtClean="0"/>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 </a:t>
            </a:r>
            <a:r>
              <a:rPr lang="en-US" b="1" dirty="0" err="1" smtClean="0"/>
              <a:t>ServerSocket</a:t>
            </a:r>
            <a:endParaRPr lang="en-US" dirty="0"/>
          </a:p>
        </p:txBody>
      </p:sp>
      <p:sp>
        <p:nvSpPr>
          <p:cNvPr id="3" name="Content Placeholder 2"/>
          <p:cNvSpPr>
            <a:spLocks noGrp="1"/>
          </p:cNvSpPr>
          <p:nvPr>
            <p:ph idx="1"/>
          </p:nvPr>
        </p:nvSpPr>
        <p:spPr/>
        <p:txBody>
          <a:bodyPr/>
          <a:lstStyle/>
          <a:p>
            <a:r>
              <a:rPr lang="en-US" dirty="0" smtClean="0"/>
              <a:t>The server begins by creating a </a:t>
            </a:r>
            <a:r>
              <a:rPr lang="en-US" i="1" dirty="0" err="1" smtClean="0"/>
              <a:t>ServerSocket</a:t>
            </a:r>
            <a:r>
              <a:rPr lang="en-US" i="1" dirty="0" smtClean="0"/>
              <a:t>.</a:t>
            </a:r>
          </a:p>
          <a:p>
            <a:pPr>
              <a:buNone/>
            </a:pPr>
            <a:r>
              <a:rPr lang="en-US" dirty="0" err="1" smtClean="0"/>
              <a:t>int</a:t>
            </a:r>
            <a:r>
              <a:rPr lang="en-US" dirty="0" smtClean="0"/>
              <a:t> </a:t>
            </a:r>
            <a:r>
              <a:rPr lang="en-US" dirty="0" err="1" smtClean="0"/>
              <a:t>serverPort</a:t>
            </a:r>
            <a:r>
              <a:rPr lang="en-US" dirty="0" smtClean="0"/>
              <a:t> = 2020;</a:t>
            </a:r>
          </a:p>
          <a:p>
            <a:pPr>
              <a:buNone/>
            </a:pPr>
            <a:r>
              <a:rPr lang="en-US" dirty="0" err="1" smtClean="0"/>
              <a:t>ServerSocket</a:t>
            </a:r>
            <a:r>
              <a:rPr lang="en-US" dirty="0" smtClean="0"/>
              <a:t> listen;</a:t>
            </a:r>
          </a:p>
          <a:p>
            <a:pPr>
              <a:buNone/>
            </a:pPr>
            <a:r>
              <a:rPr lang="en-US" dirty="0" smtClean="0"/>
              <a:t>try { listen = new </a:t>
            </a:r>
            <a:r>
              <a:rPr lang="en-US" dirty="0" err="1" smtClean="0"/>
              <a:t>ServerSocket</a:t>
            </a:r>
            <a:r>
              <a:rPr lang="en-US" dirty="0" smtClean="0"/>
              <a:t>(</a:t>
            </a:r>
            <a:r>
              <a:rPr lang="en-US" dirty="0" err="1" smtClean="0"/>
              <a:t>serverPort</a:t>
            </a:r>
            <a:r>
              <a:rPr lang="en-US" dirty="0" smtClean="0"/>
              <a:t>); }</a:t>
            </a:r>
          </a:p>
          <a:p>
            <a:pPr>
              <a:buNone/>
            </a:pPr>
            <a:r>
              <a:rPr lang="en-US" dirty="0" smtClean="0"/>
              <a:t>catch (</a:t>
            </a:r>
            <a:r>
              <a:rPr lang="en-US" dirty="0" err="1" smtClean="0"/>
              <a:t>IOException</a:t>
            </a:r>
            <a:r>
              <a:rPr lang="en-US" dirty="0" smtClean="0"/>
              <a:t> e) { … }</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Middleware Layers</a:t>
            </a:r>
            <a:endParaRPr lang="en-US" dirty="0"/>
          </a:p>
        </p:txBody>
      </p:sp>
      <p:pic>
        <p:nvPicPr>
          <p:cNvPr id="4" name="Picture 4"/>
          <p:cNvPicPr>
            <a:picLocks noGrp="1" noChangeAspect="1" noChangeArrowheads="1"/>
          </p:cNvPicPr>
          <p:nvPr>
            <p:ph idx="1"/>
          </p:nvPr>
        </p:nvPicPr>
        <p:blipFill>
          <a:blip r:embed="rId2"/>
          <a:stretch>
            <a:fillRect/>
          </a:stretch>
        </p:blipFill>
        <p:spPr bwMode="auto">
          <a:xfrm>
            <a:off x="838200" y="2066077"/>
            <a:ext cx="10515600" cy="3870434"/>
          </a:xfrm>
          <a:prstGeom prst="rect">
            <a:avLst/>
          </a:prstGeom>
          <a:noFill/>
          <a:ln w="9525" cap="flat">
            <a:noFill/>
            <a:round/>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lstStyle/>
          <a:p>
            <a:r>
              <a:rPr lang="en-US" b="1" dirty="0" smtClean="0"/>
              <a:t>Class </a:t>
            </a:r>
            <a:r>
              <a:rPr lang="en-US" b="1" dirty="0" err="1" smtClean="0"/>
              <a:t>ServerSocket</a:t>
            </a:r>
            <a:endParaRPr lang="en-US" dirty="0"/>
          </a:p>
        </p:txBody>
      </p:sp>
      <p:sp>
        <p:nvSpPr>
          <p:cNvPr id="3" name="Content Placeholder 2"/>
          <p:cNvSpPr>
            <a:spLocks noGrp="1"/>
          </p:cNvSpPr>
          <p:nvPr>
            <p:ph idx="1"/>
          </p:nvPr>
        </p:nvSpPr>
        <p:spPr>
          <a:xfrm>
            <a:off x="365761" y="1237957"/>
            <a:ext cx="11563642" cy="4939006"/>
          </a:xfrm>
        </p:spPr>
        <p:txBody>
          <a:bodyPr/>
          <a:lstStyle/>
          <a:p>
            <a:r>
              <a:rPr lang="en-US" dirty="0" smtClean="0"/>
              <a:t>The server then calls the </a:t>
            </a:r>
            <a:r>
              <a:rPr lang="en-US" i="1" dirty="0" smtClean="0"/>
              <a:t>accept() method of the </a:t>
            </a:r>
            <a:r>
              <a:rPr lang="en-US" i="1" dirty="0" err="1" smtClean="0"/>
              <a:t>ServerSocket</a:t>
            </a:r>
            <a:r>
              <a:rPr lang="en-US" i="1" dirty="0" smtClean="0"/>
              <a:t>:</a:t>
            </a:r>
          </a:p>
          <a:p>
            <a:r>
              <a:rPr lang="en-US" dirty="0" smtClean="0"/>
              <a:t>method </a:t>
            </a:r>
            <a:r>
              <a:rPr lang="en-US" i="1" dirty="0" smtClean="0"/>
              <a:t>accept() waits until a client requests a connection</a:t>
            </a:r>
          </a:p>
          <a:p>
            <a:r>
              <a:rPr lang="en-US" dirty="0" smtClean="0"/>
              <a:t>it then returns a </a:t>
            </a:r>
            <a:r>
              <a:rPr lang="en-US" i="1" dirty="0" smtClean="0"/>
              <a:t>Socket that connects the client to the server</a:t>
            </a:r>
          </a:p>
          <a:p>
            <a:r>
              <a:rPr lang="en-US" dirty="0" smtClean="0"/>
              <a:t>server gets input and output streams and communicates with the client.</a:t>
            </a:r>
          </a:p>
          <a:p>
            <a:r>
              <a:rPr lang="en-US" dirty="0" smtClean="0"/>
              <a:t>client, server, or both, close the connection, and the server waits for a connection request from another client.</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1015" y="182880"/>
            <a:ext cx="11980985" cy="6316394"/>
          </a:xfrm>
        </p:spPr>
        <p:txBody>
          <a:bodyPr>
            <a:normAutofit fontScale="92500"/>
          </a:bodyPr>
          <a:lstStyle/>
          <a:p>
            <a:pPr>
              <a:buNone/>
            </a:pPr>
            <a:r>
              <a:rPr lang="en-US" dirty="0" smtClean="0"/>
              <a:t>try {</a:t>
            </a:r>
          </a:p>
          <a:p>
            <a:pPr>
              <a:buNone/>
            </a:pPr>
            <a:r>
              <a:rPr lang="en-US" dirty="0" smtClean="0"/>
              <a:t>listen = new </a:t>
            </a:r>
            <a:r>
              <a:rPr lang="en-US" dirty="0" err="1" smtClean="0"/>
              <a:t>ServerSocket</a:t>
            </a:r>
            <a:r>
              <a:rPr lang="en-US" dirty="0" smtClean="0"/>
              <a:t>(</a:t>
            </a:r>
            <a:r>
              <a:rPr lang="en-US" dirty="0" err="1" smtClean="0"/>
              <a:t>serverPort</a:t>
            </a:r>
            <a:r>
              <a:rPr lang="en-US" dirty="0" smtClean="0"/>
              <a:t>);</a:t>
            </a:r>
          </a:p>
          <a:p>
            <a:pPr>
              <a:buNone/>
            </a:pPr>
            <a:r>
              <a:rPr lang="en-US" dirty="0" smtClean="0"/>
              <a:t>while (true) {</a:t>
            </a:r>
          </a:p>
          <a:p>
            <a:pPr>
              <a:buNone/>
            </a:pPr>
            <a:r>
              <a:rPr lang="en-US" dirty="0" smtClean="0"/>
              <a:t>Socket </a:t>
            </a:r>
            <a:r>
              <a:rPr lang="en-US" dirty="0" err="1" smtClean="0"/>
              <a:t>socket</a:t>
            </a:r>
            <a:r>
              <a:rPr lang="en-US" dirty="0" smtClean="0"/>
              <a:t> = </a:t>
            </a:r>
            <a:r>
              <a:rPr lang="en-US" dirty="0" err="1" smtClean="0"/>
              <a:t>listen.accept</a:t>
            </a:r>
            <a:r>
              <a:rPr lang="en-US" dirty="0" smtClean="0"/>
              <a:t>(); // wait for a client request</a:t>
            </a:r>
          </a:p>
          <a:p>
            <a:pPr>
              <a:buNone/>
            </a:pPr>
            <a:r>
              <a:rPr lang="en-US" dirty="0" err="1" smtClean="0"/>
              <a:t>toClient</a:t>
            </a:r>
            <a:r>
              <a:rPr lang="en-US" dirty="0" smtClean="0"/>
              <a:t> = new </a:t>
            </a:r>
            <a:r>
              <a:rPr lang="en-US" dirty="0" err="1" smtClean="0"/>
              <a:t>PrintWriter</a:t>
            </a:r>
            <a:r>
              <a:rPr lang="en-US" dirty="0" smtClean="0"/>
              <a:t>(</a:t>
            </a:r>
            <a:r>
              <a:rPr lang="en-US" dirty="0" err="1" smtClean="0"/>
              <a:t>socket.getOutputStream</a:t>
            </a:r>
            <a:r>
              <a:rPr lang="en-US" dirty="0" smtClean="0"/>
              <a:t>(),true);</a:t>
            </a:r>
          </a:p>
          <a:p>
            <a:pPr>
              <a:buNone/>
            </a:pPr>
            <a:r>
              <a:rPr lang="en-US" dirty="0" err="1" smtClean="0"/>
              <a:t>fromClient</a:t>
            </a:r>
            <a:r>
              <a:rPr lang="en-US" dirty="0" smtClean="0"/>
              <a:t> = new </a:t>
            </a:r>
            <a:r>
              <a:rPr lang="en-US" dirty="0" err="1" smtClean="0"/>
              <a:t>BufferedReader</a:t>
            </a:r>
            <a:r>
              <a:rPr lang="en-US" dirty="0" smtClean="0"/>
              <a:t>(new </a:t>
            </a:r>
            <a:r>
              <a:rPr lang="en-US" dirty="0" err="1" smtClean="0"/>
              <a:t>InputStreamReader</a:t>
            </a:r>
            <a:r>
              <a:rPr lang="en-US" dirty="0" smtClean="0"/>
              <a:t>(</a:t>
            </a:r>
            <a:r>
              <a:rPr lang="en-US" dirty="0" err="1" smtClean="0"/>
              <a:t>socket.getInputStream</a:t>
            </a:r>
            <a:r>
              <a:rPr lang="en-US" dirty="0" smtClean="0"/>
              <a:t>()));</a:t>
            </a:r>
          </a:p>
          <a:p>
            <a:pPr>
              <a:buNone/>
            </a:pPr>
            <a:r>
              <a:rPr lang="en-US" dirty="0" smtClean="0"/>
              <a:t>String line = </a:t>
            </a:r>
            <a:r>
              <a:rPr lang="en-US" dirty="0" err="1" smtClean="0"/>
              <a:t>fromClient.readLine</a:t>
            </a:r>
            <a:r>
              <a:rPr lang="en-US" dirty="0" smtClean="0"/>
              <a:t>(); // receive a message from the client</a:t>
            </a:r>
          </a:p>
          <a:p>
            <a:pPr>
              <a:buNone/>
            </a:pPr>
            <a:r>
              <a:rPr lang="en-US" dirty="0" err="1" smtClean="0"/>
              <a:t>System.out.println</a:t>
            </a:r>
            <a:r>
              <a:rPr lang="en-US" dirty="0" smtClean="0"/>
              <a:t>("Server received " + line);</a:t>
            </a:r>
          </a:p>
          <a:p>
            <a:pPr>
              <a:buNone/>
            </a:pPr>
            <a:r>
              <a:rPr lang="en-US" dirty="0" err="1" smtClean="0"/>
              <a:t>toClient.println</a:t>
            </a:r>
            <a:r>
              <a:rPr lang="en-US" dirty="0" smtClean="0"/>
              <a:t>("Good-bye"); // send a reply to the client</a:t>
            </a:r>
          </a:p>
          <a:p>
            <a:pPr>
              <a:buNone/>
            </a:pPr>
            <a:r>
              <a:rPr lang="en-US" dirty="0" smtClean="0"/>
              <a:t>}}</a:t>
            </a:r>
          </a:p>
          <a:p>
            <a:pPr>
              <a:buNone/>
            </a:pPr>
            <a:r>
              <a:rPr lang="en-US" dirty="0" smtClean="0"/>
              <a:t>catch (</a:t>
            </a:r>
            <a:r>
              <a:rPr lang="en-US" dirty="0" err="1" smtClean="0"/>
              <a:t>IOException</a:t>
            </a:r>
            <a:r>
              <a:rPr lang="en-US" dirty="0" smtClean="0"/>
              <a:t> e) { … }</a:t>
            </a:r>
          </a:p>
          <a:p>
            <a:pPr>
              <a:buNone/>
            </a:pPr>
            <a:r>
              <a:rPr lang="en-US" dirty="0" smtClean="0"/>
              <a:t>finally { if (listen != null) try { </a:t>
            </a:r>
            <a:r>
              <a:rPr lang="en-US" dirty="0" err="1" smtClean="0"/>
              <a:t>listen.close</a:t>
            </a:r>
            <a:r>
              <a:rPr lang="en-US" dirty="0" smtClean="0"/>
              <a:t>();}</a:t>
            </a:r>
          </a:p>
          <a:p>
            <a:pPr>
              <a:buNone/>
            </a:pPr>
            <a:r>
              <a:rPr lang="en-US" dirty="0" smtClean="0"/>
              <a:t>catch (</a:t>
            </a:r>
            <a:r>
              <a:rPr lang="en-US" dirty="0" err="1" smtClean="0"/>
              <a:t>IOException</a:t>
            </a:r>
            <a:r>
              <a:rPr lang="en-US" dirty="0" smtClean="0"/>
              <a:t> e) { </a:t>
            </a:r>
            <a:r>
              <a:rPr lang="en-US" dirty="0" err="1" smtClean="0"/>
              <a:t>e.printStackTrace</a:t>
            </a:r>
            <a:r>
              <a:rPr lang="en-US" dirty="0" smtClean="0"/>
              <a:t>(); }}</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 </a:t>
            </a:r>
            <a:r>
              <a:rPr lang="en-US" b="1" dirty="0" err="1" smtClean="0"/>
              <a:t>ServerSocket</a:t>
            </a:r>
            <a:endParaRPr lang="en-US" dirty="0"/>
          </a:p>
        </p:txBody>
      </p:sp>
      <p:sp>
        <p:nvSpPr>
          <p:cNvPr id="3" name="Content Placeholder 2"/>
          <p:cNvSpPr>
            <a:spLocks noGrp="1"/>
          </p:cNvSpPr>
          <p:nvPr>
            <p:ph idx="1"/>
          </p:nvPr>
        </p:nvSpPr>
        <p:spPr>
          <a:xfrm>
            <a:off x="0" y="1825625"/>
            <a:ext cx="12192000" cy="4351338"/>
          </a:xfrm>
        </p:spPr>
        <p:txBody>
          <a:bodyPr/>
          <a:lstStyle/>
          <a:p>
            <a:r>
              <a:rPr lang="en-US" dirty="0" smtClean="0"/>
              <a:t>The server can create a separate thread to handle the client’s requests.</a:t>
            </a:r>
          </a:p>
          <a:p>
            <a:r>
              <a:rPr lang="en-US" dirty="0" smtClean="0"/>
              <a:t>Socket </a:t>
            </a:r>
            <a:r>
              <a:rPr lang="en-US" dirty="0" err="1" smtClean="0"/>
              <a:t>socket</a:t>
            </a:r>
            <a:r>
              <a:rPr lang="en-US" dirty="0" smtClean="0"/>
              <a:t> = </a:t>
            </a:r>
            <a:r>
              <a:rPr lang="en-US" dirty="0" err="1" smtClean="0"/>
              <a:t>listen.accept</a:t>
            </a:r>
            <a:r>
              <a:rPr lang="en-US" dirty="0" smtClean="0"/>
              <a:t>();</a:t>
            </a:r>
          </a:p>
          <a:p>
            <a:r>
              <a:rPr lang="en-US" dirty="0" err="1" smtClean="0"/>
              <a:t>clientHandler</a:t>
            </a:r>
            <a:r>
              <a:rPr lang="en-US" dirty="0" smtClean="0"/>
              <a:t> c = new </a:t>
            </a:r>
            <a:r>
              <a:rPr lang="en-US" dirty="0" err="1" smtClean="0"/>
              <a:t>clientHandler</a:t>
            </a:r>
            <a:r>
              <a:rPr lang="en-US" dirty="0" smtClean="0"/>
              <a:t>(socket); // </a:t>
            </a:r>
            <a:r>
              <a:rPr lang="en-US" i="1" dirty="0" err="1" smtClean="0"/>
              <a:t>clientHandler</a:t>
            </a:r>
            <a:r>
              <a:rPr lang="en-US" i="1" dirty="0" smtClean="0"/>
              <a:t> extends Thread</a:t>
            </a:r>
          </a:p>
          <a:p>
            <a:r>
              <a:rPr lang="en-US" dirty="0" err="1" smtClean="0"/>
              <a:t>c.start</a:t>
            </a:r>
            <a:r>
              <a:rPr lang="en-US" dirty="0" smtClean="0"/>
              <a:t>();</a:t>
            </a:r>
          </a:p>
          <a:p>
            <a:r>
              <a:rPr lang="en-US" dirty="0" smtClean="0"/>
              <a:t>The </a:t>
            </a:r>
            <a:r>
              <a:rPr lang="en-US" i="1" dirty="0" smtClean="0"/>
              <a:t>run() method of class </a:t>
            </a:r>
            <a:r>
              <a:rPr lang="en-US" i="1" dirty="0" err="1" smtClean="0"/>
              <a:t>clientHandler</a:t>
            </a:r>
            <a:r>
              <a:rPr lang="en-US" i="1" dirty="0" smtClean="0"/>
              <a:t> uses input and output streams obtained from the socket to communicate with the client, exactly as shown above.</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175609" cy="1325563"/>
          </a:xfrm>
        </p:spPr>
        <p:txBody>
          <a:bodyPr/>
          <a:lstStyle/>
          <a:p>
            <a:r>
              <a:rPr lang="en-US" dirty="0" smtClean="0"/>
              <a:t>A client and server program using TCP sockets</a:t>
            </a:r>
            <a:endParaRPr lang="en-US" dirty="0"/>
          </a:p>
        </p:txBody>
      </p:sp>
      <p:sp>
        <p:nvSpPr>
          <p:cNvPr id="3" name="Content Placeholder 2"/>
          <p:cNvSpPr>
            <a:spLocks noGrp="1"/>
          </p:cNvSpPr>
          <p:nvPr>
            <p:ph idx="1"/>
          </p:nvPr>
        </p:nvSpPr>
        <p:spPr>
          <a:xfrm>
            <a:off x="436098" y="1825625"/>
            <a:ext cx="10917702" cy="4351338"/>
          </a:xfrm>
        </p:spPr>
        <p:txBody>
          <a:bodyPr>
            <a:normAutofit/>
          </a:bodyPr>
          <a:lstStyle/>
          <a:p>
            <a:pPr>
              <a:buNone/>
            </a:pPr>
            <a:r>
              <a:rPr lang="en-US" smtClean="0">
                <a:hlinkClick r:id="rId2" action="ppaction://hlinkfile"/>
              </a:rPr>
              <a:t>..\..\TCP CLIENT AND SERVER SOCKET PROGRAM_CHAPTER 4.docx</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7612"/>
          </a:xfrm>
        </p:spPr>
        <p:txBody>
          <a:bodyPr>
            <a:normAutofit fontScale="90000"/>
          </a:bodyPr>
          <a:lstStyle/>
          <a:p>
            <a:r>
              <a:rPr lang="en-IN" b="1" dirty="0"/>
              <a:t>UDP </a:t>
            </a:r>
            <a:r>
              <a:rPr lang="en-IN" b="1" dirty="0" smtClean="0"/>
              <a:t>Datagram </a:t>
            </a:r>
            <a:r>
              <a:rPr lang="en-IN" b="1" dirty="0"/>
              <a:t>C</a:t>
            </a:r>
            <a:r>
              <a:rPr lang="en-IN" b="1" dirty="0" smtClean="0"/>
              <a:t>ommunication</a:t>
            </a:r>
            <a:endParaRPr lang="en-IN" b="1" dirty="0"/>
          </a:p>
        </p:txBody>
      </p:sp>
      <p:sp>
        <p:nvSpPr>
          <p:cNvPr id="3" name="Content Placeholder 2"/>
          <p:cNvSpPr>
            <a:spLocks noGrp="1"/>
          </p:cNvSpPr>
          <p:nvPr>
            <p:ph idx="1"/>
          </p:nvPr>
        </p:nvSpPr>
        <p:spPr>
          <a:xfrm>
            <a:off x="838200" y="1042738"/>
            <a:ext cx="10515600" cy="5134225"/>
          </a:xfrm>
        </p:spPr>
        <p:txBody>
          <a:bodyPr>
            <a:normAutofit/>
          </a:bodyPr>
          <a:lstStyle/>
          <a:p>
            <a:pPr algn="just"/>
            <a:r>
              <a:rPr lang="en-IN" dirty="0"/>
              <a:t>A datagram sent by UDP is transmitted from a sending process to a receiving </a:t>
            </a:r>
            <a:r>
              <a:rPr lang="en-IN" dirty="0" smtClean="0"/>
              <a:t>process without </a:t>
            </a:r>
            <a:r>
              <a:rPr lang="en-IN" dirty="0"/>
              <a:t>acknowledgement or retries. If a failure occurs, the message may not arrive. </a:t>
            </a:r>
            <a:endParaRPr lang="en-IN" dirty="0" smtClean="0"/>
          </a:p>
          <a:p>
            <a:pPr algn="just"/>
            <a:r>
              <a:rPr lang="en-IN" dirty="0" smtClean="0"/>
              <a:t>To </a:t>
            </a:r>
            <a:r>
              <a:rPr lang="en-IN" dirty="0"/>
              <a:t>send or receive </a:t>
            </a:r>
            <a:r>
              <a:rPr lang="en-IN" dirty="0" smtClean="0"/>
              <a:t>messages, </a:t>
            </a:r>
            <a:r>
              <a:rPr lang="en-IN" dirty="0"/>
              <a:t>a process must first create a socket bound to </a:t>
            </a:r>
            <a:r>
              <a:rPr lang="en-IN" dirty="0" smtClean="0"/>
              <a:t>an Internet </a:t>
            </a:r>
            <a:r>
              <a:rPr lang="en-IN" dirty="0"/>
              <a:t>address of the local host and a local port. A server will bind its socket to a </a:t>
            </a:r>
            <a:r>
              <a:rPr lang="en-IN" i="1" dirty="0" smtClean="0"/>
              <a:t>server port </a:t>
            </a:r>
            <a:r>
              <a:rPr lang="en-IN" dirty="0"/>
              <a:t>– one that it makes known to clients so that they can send messages to it. </a:t>
            </a:r>
            <a:endParaRPr lang="en-IN" dirty="0" smtClean="0"/>
          </a:p>
          <a:p>
            <a:pPr algn="just"/>
            <a:r>
              <a:rPr lang="en-IN" dirty="0" smtClean="0"/>
              <a:t>A client binds </a:t>
            </a:r>
            <a:r>
              <a:rPr lang="en-IN" dirty="0"/>
              <a:t>its socket to any free local port. The </a:t>
            </a:r>
            <a:r>
              <a:rPr lang="en-IN" i="1" dirty="0"/>
              <a:t>receive </a:t>
            </a:r>
            <a:r>
              <a:rPr lang="en-IN" dirty="0"/>
              <a:t>method returns the Internet </a:t>
            </a:r>
            <a:r>
              <a:rPr lang="en-IN" dirty="0" smtClean="0"/>
              <a:t>address and </a:t>
            </a:r>
            <a:r>
              <a:rPr lang="en-IN" dirty="0"/>
              <a:t>port of the sender, in addition to the message, allowing the recipient to send a reply.</a:t>
            </a:r>
          </a:p>
        </p:txBody>
      </p:sp>
    </p:spTree>
    <p:extLst>
      <p:ext uri="{BB962C8B-B14F-4D97-AF65-F5344CB8AC3E}">
        <p14:creationId xmlns="" xmlns:p14="http://schemas.microsoft.com/office/powerpoint/2010/main" val="19808042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5528"/>
          </a:xfrm>
        </p:spPr>
        <p:txBody>
          <a:bodyPr>
            <a:normAutofit fontScale="90000"/>
          </a:bodyPr>
          <a:lstStyle/>
          <a:p>
            <a:r>
              <a:rPr lang="en-IN" b="1" dirty="0" smtClean="0"/>
              <a:t>Issues in UDP </a:t>
            </a:r>
            <a:r>
              <a:rPr lang="en-IN" b="1" dirty="0"/>
              <a:t>Datagram </a:t>
            </a:r>
            <a:r>
              <a:rPr lang="en-IN" b="1" dirty="0" smtClean="0"/>
              <a:t>Communication (cont.)</a:t>
            </a:r>
            <a:endParaRPr lang="en-IN" dirty="0"/>
          </a:p>
        </p:txBody>
      </p:sp>
      <p:sp>
        <p:nvSpPr>
          <p:cNvPr id="3" name="Content Placeholder 2"/>
          <p:cNvSpPr>
            <a:spLocks noGrp="1"/>
          </p:cNvSpPr>
          <p:nvPr>
            <p:ph idx="1"/>
          </p:nvPr>
        </p:nvSpPr>
        <p:spPr>
          <a:xfrm>
            <a:off x="838200" y="1010654"/>
            <a:ext cx="10515600" cy="5166309"/>
          </a:xfrm>
        </p:spPr>
        <p:txBody>
          <a:bodyPr>
            <a:normAutofit/>
          </a:bodyPr>
          <a:lstStyle/>
          <a:p>
            <a:pPr marL="0" indent="0" algn="just">
              <a:buNone/>
            </a:pPr>
            <a:r>
              <a:rPr lang="en-IN" b="1" i="1" dirty="0" smtClean="0"/>
              <a:t>Message size</a:t>
            </a:r>
            <a:r>
              <a:rPr lang="en-IN" b="1" dirty="0" smtClean="0"/>
              <a:t>:</a:t>
            </a:r>
            <a:r>
              <a:rPr lang="en-IN" dirty="0" smtClean="0"/>
              <a:t> </a:t>
            </a:r>
          </a:p>
          <a:p>
            <a:pPr algn="just"/>
            <a:r>
              <a:rPr lang="en-IN" dirty="0" smtClean="0"/>
              <a:t>The receiving process needs to specify an array of bytes of a particular size in which to receive a message. If the message is too big for the array, it is truncated on arrival. </a:t>
            </a:r>
          </a:p>
          <a:p>
            <a:pPr algn="just"/>
            <a:r>
              <a:rPr lang="en-IN" dirty="0" smtClean="0"/>
              <a:t>The underlying IP protocol allows packet lengths of up to 216 bytes, which includes the headers as well as the message. However, most environments impose a size restriction of 8 kilobytes. Any application requiring messages larger than the maximum must fragment them into chunks of that size. </a:t>
            </a:r>
          </a:p>
          <a:p>
            <a:pPr algn="just"/>
            <a:r>
              <a:rPr lang="en-IN" dirty="0" smtClean="0"/>
              <a:t>Generally, an application, for example DNS, will decide on a size that is not excessively large but is adequate for its intended use.</a:t>
            </a:r>
            <a:endParaRPr lang="en-IN" dirty="0"/>
          </a:p>
        </p:txBody>
      </p:sp>
    </p:spTree>
    <p:extLst>
      <p:ext uri="{BB962C8B-B14F-4D97-AF65-F5344CB8AC3E}">
        <p14:creationId xmlns="" xmlns:p14="http://schemas.microsoft.com/office/powerpoint/2010/main" val="18197107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5528"/>
          </a:xfrm>
        </p:spPr>
        <p:txBody>
          <a:bodyPr>
            <a:normAutofit fontScale="90000"/>
          </a:bodyPr>
          <a:lstStyle/>
          <a:p>
            <a:r>
              <a:rPr lang="en-IN" b="1" dirty="0"/>
              <a:t>Issues in UDP Datagram Communication (cont.)</a:t>
            </a:r>
            <a:endParaRPr lang="en-IN" dirty="0"/>
          </a:p>
        </p:txBody>
      </p:sp>
      <p:sp>
        <p:nvSpPr>
          <p:cNvPr id="3" name="Content Placeholder 2"/>
          <p:cNvSpPr>
            <a:spLocks noGrp="1"/>
          </p:cNvSpPr>
          <p:nvPr>
            <p:ph idx="1"/>
          </p:nvPr>
        </p:nvSpPr>
        <p:spPr>
          <a:xfrm>
            <a:off x="838200" y="1010654"/>
            <a:ext cx="10515600" cy="5502441"/>
          </a:xfrm>
        </p:spPr>
        <p:txBody>
          <a:bodyPr>
            <a:normAutofit fontScale="77500" lnSpcReduction="20000"/>
          </a:bodyPr>
          <a:lstStyle/>
          <a:p>
            <a:pPr marL="0" indent="0" algn="just">
              <a:buNone/>
            </a:pPr>
            <a:r>
              <a:rPr lang="en-IN" b="1" i="1" dirty="0"/>
              <a:t>Blocking</a:t>
            </a:r>
            <a:r>
              <a:rPr lang="en-IN" b="1" dirty="0"/>
              <a:t>: </a:t>
            </a:r>
            <a:endParaRPr lang="en-IN" b="1" dirty="0" smtClean="0"/>
          </a:p>
          <a:p>
            <a:pPr algn="just"/>
            <a:r>
              <a:rPr lang="en-IN" dirty="0" smtClean="0"/>
              <a:t>Sockets </a:t>
            </a:r>
            <a:r>
              <a:rPr lang="en-IN" dirty="0"/>
              <a:t>normally provide non-blocking </a:t>
            </a:r>
            <a:r>
              <a:rPr lang="en-IN" i="1" dirty="0"/>
              <a:t>sends </a:t>
            </a:r>
            <a:r>
              <a:rPr lang="en-IN" dirty="0"/>
              <a:t>and blocking </a:t>
            </a:r>
            <a:r>
              <a:rPr lang="en-IN" i="1" dirty="0"/>
              <a:t>receives </a:t>
            </a:r>
            <a:r>
              <a:rPr lang="en-IN" dirty="0" smtClean="0"/>
              <a:t>for datagram communication. </a:t>
            </a:r>
            <a:br>
              <a:rPr lang="en-IN" dirty="0" smtClean="0"/>
            </a:br>
            <a:r>
              <a:rPr lang="en-IN" dirty="0" smtClean="0"/>
              <a:t>The </a:t>
            </a:r>
            <a:r>
              <a:rPr lang="en-IN" i="1" dirty="0"/>
              <a:t>send </a:t>
            </a:r>
            <a:r>
              <a:rPr lang="en-IN" dirty="0"/>
              <a:t>operation returns when it has handed the message to </a:t>
            </a:r>
            <a:r>
              <a:rPr lang="en-IN" dirty="0" smtClean="0"/>
              <a:t>the underlying </a:t>
            </a:r>
            <a:r>
              <a:rPr lang="en-IN" dirty="0"/>
              <a:t>UDP and IP protocols, which are responsible for transmitting it to </a:t>
            </a:r>
            <a:r>
              <a:rPr lang="en-IN" dirty="0" smtClean="0"/>
              <a:t>its destination</a:t>
            </a:r>
            <a:r>
              <a:rPr lang="en-IN" dirty="0"/>
              <a:t>. </a:t>
            </a:r>
            <a:endParaRPr lang="en-IN" dirty="0" smtClean="0"/>
          </a:p>
          <a:p>
            <a:pPr algn="just"/>
            <a:r>
              <a:rPr lang="en-IN" dirty="0" smtClean="0"/>
              <a:t>On </a:t>
            </a:r>
            <a:r>
              <a:rPr lang="en-IN" dirty="0"/>
              <a:t>arrival, the message is placed in a queue for the socket that is </a:t>
            </a:r>
            <a:r>
              <a:rPr lang="en-IN" dirty="0" smtClean="0"/>
              <a:t>bound to </a:t>
            </a:r>
            <a:r>
              <a:rPr lang="en-IN" dirty="0"/>
              <a:t>the destination port. </a:t>
            </a:r>
            <a:endParaRPr lang="en-IN" dirty="0" smtClean="0"/>
          </a:p>
          <a:p>
            <a:pPr algn="just"/>
            <a:r>
              <a:rPr lang="en-IN" dirty="0" smtClean="0"/>
              <a:t>The </a:t>
            </a:r>
            <a:r>
              <a:rPr lang="en-IN" dirty="0"/>
              <a:t>message can be collected from the queue by </a:t>
            </a:r>
            <a:r>
              <a:rPr lang="en-IN" dirty="0" smtClean="0"/>
              <a:t>an outstanding </a:t>
            </a:r>
            <a:r>
              <a:rPr lang="en-IN" dirty="0"/>
              <a:t>or future invocation of </a:t>
            </a:r>
            <a:r>
              <a:rPr lang="en-IN" i="1" dirty="0"/>
              <a:t>receive </a:t>
            </a:r>
            <a:r>
              <a:rPr lang="en-IN" dirty="0"/>
              <a:t>on that socket</a:t>
            </a:r>
            <a:r>
              <a:rPr lang="en-IN" dirty="0" smtClean="0"/>
              <a:t>.</a:t>
            </a:r>
          </a:p>
          <a:p>
            <a:pPr algn="just"/>
            <a:r>
              <a:rPr lang="en-IN" dirty="0" smtClean="0"/>
              <a:t> </a:t>
            </a:r>
            <a:r>
              <a:rPr lang="en-IN" dirty="0"/>
              <a:t>Messages are discarded </a:t>
            </a:r>
            <a:r>
              <a:rPr lang="en-IN" dirty="0" smtClean="0"/>
              <a:t>at the </a:t>
            </a:r>
            <a:r>
              <a:rPr lang="en-IN" dirty="0"/>
              <a:t>destination if no process already has a socket bound to the destination port</a:t>
            </a:r>
            <a:r>
              <a:rPr lang="en-IN" dirty="0" smtClean="0"/>
              <a:t>. </a:t>
            </a:r>
          </a:p>
          <a:p>
            <a:pPr algn="just"/>
            <a:r>
              <a:rPr lang="en-IN" dirty="0" smtClean="0"/>
              <a:t>The </a:t>
            </a:r>
            <a:r>
              <a:rPr lang="en-IN" dirty="0"/>
              <a:t>method </a:t>
            </a:r>
            <a:r>
              <a:rPr lang="en-IN" i="1" dirty="0"/>
              <a:t>receive </a:t>
            </a:r>
            <a:r>
              <a:rPr lang="en-IN" dirty="0"/>
              <a:t>blocks until a datagram is received, unless a timeout </a:t>
            </a:r>
            <a:r>
              <a:rPr lang="en-IN" dirty="0" smtClean="0"/>
              <a:t>has been </a:t>
            </a:r>
            <a:r>
              <a:rPr lang="en-IN" dirty="0"/>
              <a:t>set on the socket. </a:t>
            </a:r>
            <a:endParaRPr lang="en-IN" dirty="0" smtClean="0"/>
          </a:p>
          <a:p>
            <a:pPr algn="just"/>
            <a:r>
              <a:rPr lang="en-IN" dirty="0" smtClean="0"/>
              <a:t>If </a:t>
            </a:r>
            <a:r>
              <a:rPr lang="en-IN" dirty="0"/>
              <a:t>the process that invokes the </a:t>
            </a:r>
            <a:r>
              <a:rPr lang="en-IN" i="1" dirty="0"/>
              <a:t>receive </a:t>
            </a:r>
            <a:r>
              <a:rPr lang="en-IN" dirty="0"/>
              <a:t>method has other </a:t>
            </a:r>
            <a:r>
              <a:rPr lang="en-IN" dirty="0" smtClean="0"/>
              <a:t>work to </a:t>
            </a:r>
            <a:r>
              <a:rPr lang="en-IN" dirty="0"/>
              <a:t>do while waiting for the message, it should arrange to use a separate thread</a:t>
            </a:r>
            <a:r>
              <a:rPr lang="en-IN" dirty="0" smtClean="0"/>
              <a:t>. </a:t>
            </a:r>
          </a:p>
          <a:p>
            <a:pPr algn="just"/>
            <a:r>
              <a:rPr lang="en-IN" dirty="0" smtClean="0"/>
              <a:t>For </a:t>
            </a:r>
            <a:r>
              <a:rPr lang="en-IN" dirty="0"/>
              <a:t>example, when a server receives a </a:t>
            </a:r>
            <a:r>
              <a:rPr lang="en-IN" dirty="0" smtClean="0"/>
              <a:t>message from </a:t>
            </a:r>
            <a:r>
              <a:rPr lang="en-IN" dirty="0"/>
              <a:t>a client, the message may specify work to do, in which case the server will </a:t>
            </a:r>
            <a:r>
              <a:rPr lang="en-IN" dirty="0" smtClean="0"/>
              <a:t>use separate </a:t>
            </a:r>
            <a:r>
              <a:rPr lang="en-IN" dirty="0"/>
              <a:t>threads to do the work and to wait for messages from other clients</a:t>
            </a:r>
            <a:r>
              <a:rPr lang="en-IN" i="1" dirty="0"/>
              <a:t>.</a:t>
            </a:r>
            <a:endParaRPr lang="en-IN" dirty="0"/>
          </a:p>
        </p:txBody>
      </p:sp>
    </p:spTree>
    <p:extLst>
      <p:ext uri="{BB962C8B-B14F-4D97-AF65-F5344CB8AC3E}">
        <p14:creationId xmlns="" xmlns:p14="http://schemas.microsoft.com/office/powerpoint/2010/main" val="8905121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9696"/>
          </a:xfrm>
        </p:spPr>
        <p:txBody>
          <a:bodyPr>
            <a:normAutofit fontScale="90000"/>
          </a:bodyPr>
          <a:lstStyle/>
          <a:p>
            <a:r>
              <a:rPr lang="en-IN" b="1" dirty="0"/>
              <a:t>Issues in UDP Datagram Communication (cont.)</a:t>
            </a:r>
            <a:endParaRPr lang="en-IN" dirty="0"/>
          </a:p>
        </p:txBody>
      </p:sp>
      <p:sp>
        <p:nvSpPr>
          <p:cNvPr id="3" name="Content Placeholder 2"/>
          <p:cNvSpPr>
            <a:spLocks noGrp="1"/>
          </p:cNvSpPr>
          <p:nvPr>
            <p:ph idx="1"/>
          </p:nvPr>
        </p:nvSpPr>
        <p:spPr>
          <a:xfrm>
            <a:off x="838200" y="1074822"/>
            <a:ext cx="10515600" cy="5102141"/>
          </a:xfrm>
        </p:spPr>
        <p:txBody>
          <a:bodyPr>
            <a:normAutofit/>
          </a:bodyPr>
          <a:lstStyle/>
          <a:p>
            <a:pPr marL="0" indent="0" algn="just">
              <a:buNone/>
            </a:pPr>
            <a:r>
              <a:rPr lang="en-IN" b="1" i="1" dirty="0"/>
              <a:t>Timeouts</a:t>
            </a:r>
            <a:r>
              <a:rPr lang="en-IN" b="1" dirty="0"/>
              <a:t>: </a:t>
            </a:r>
            <a:endParaRPr lang="en-IN" b="1" dirty="0" smtClean="0"/>
          </a:p>
          <a:p>
            <a:pPr marL="0" indent="0" algn="just">
              <a:buNone/>
            </a:pPr>
            <a:r>
              <a:rPr lang="en-IN" dirty="0" smtClean="0"/>
              <a:t>The </a:t>
            </a:r>
            <a:r>
              <a:rPr lang="en-IN" i="1" dirty="0"/>
              <a:t>receive </a:t>
            </a:r>
            <a:r>
              <a:rPr lang="en-IN" dirty="0"/>
              <a:t>that blocks forever is suitable for use by a server that is </a:t>
            </a:r>
            <a:r>
              <a:rPr lang="en-IN" dirty="0" smtClean="0"/>
              <a:t>waiting to </a:t>
            </a:r>
            <a:r>
              <a:rPr lang="en-IN" dirty="0"/>
              <a:t>receive requests from its clients. But in some programs, it is not appropriate that </a:t>
            </a:r>
            <a:r>
              <a:rPr lang="en-IN" dirty="0" smtClean="0"/>
              <a:t>a process </a:t>
            </a:r>
            <a:r>
              <a:rPr lang="en-IN" dirty="0"/>
              <a:t>that has invoked a </a:t>
            </a:r>
            <a:r>
              <a:rPr lang="en-IN" i="1" dirty="0"/>
              <a:t>receive </a:t>
            </a:r>
            <a:r>
              <a:rPr lang="en-IN" dirty="0"/>
              <a:t>operation should wait indefinitely in </a:t>
            </a:r>
            <a:r>
              <a:rPr lang="en-IN" dirty="0" smtClean="0"/>
              <a:t>situations where </a:t>
            </a:r>
            <a:r>
              <a:rPr lang="en-IN" dirty="0"/>
              <a:t>the sending process may have crashed or the expected message may have </a:t>
            </a:r>
            <a:r>
              <a:rPr lang="en-IN" dirty="0" smtClean="0"/>
              <a:t>been lost</a:t>
            </a:r>
            <a:r>
              <a:rPr lang="en-IN" dirty="0"/>
              <a:t>. </a:t>
            </a:r>
            <a:endParaRPr lang="en-IN" dirty="0" smtClean="0"/>
          </a:p>
          <a:p>
            <a:pPr marL="0" indent="0" algn="just">
              <a:buNone/>
            </a:pPr>
            <a:r>
              <a:rPr lang="en-IN" dirty="0" smtClean="0"/>
              <a:t>To </a:t>
            </a:r>
            <a:r>
              <a:rPr lang="en-IN" dirty="0"/>
              <a:t>allow for such requirements, timeouts can be set on sockets. Choosing </a:t>
            </a:r>
            <a:r>
              <a:rPr lang="en-IN" dirty="0" smtClean="0"/>
              <a:t>an appropriate </a:t>
            </a:r>
            <a:r>
              <a:rPr lang="en-IN" dirty="0"/>
              <a:t>timeout interval is difficult, but it should be fairly large in </a:t>
            </a:r>
            <a:r>
              <a:rPr lang="en-IN" dirty="0" smtClean="0"/>
              <a:t>comparison with </a:t>
            </a:r>
            <a:r>
              <a:rPr lang="en-IN" dirty="0"/>
              <a:t>the time required to transmit a message.</a:t>
            </a:r>
          </a:p>
        </p:txBody>
      </p:sp>
    </p:spTree>
    <p:extLst>
      <p:ext uri="{BB962C8B-B14F-4D97-AF65-F5344CB8AC3E}">
        <p14:creationId xmlns="" xmlns:p14="http://schemas.microsoft.com/office/powerpoint/2010/main" val="40896311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1570"/>
          </a:xfrm>
        </p:spPr>
        <p:txBody>
          <a:bodyPr>
            <a:normAutofit fontScale="90000"/>
          </a:bodyPr>
          <a:lstStyle/>
          <a:p>
            <a:r>
              <a:rPr lang="en-IN" b="1" dirty="0"/>
              <a:t>Issues in UDP Datagram Communication (cont.)</a:t>
            </a:r>
            <a:endParaRPr lang="en-IN" dirty="0"/>
          </a:p>
        </p:txBody>
      </p:sp>
      <p:sp>
        <p:nvSpPr>
          <p:cNvPr id="3" name="Content Placeholder 2"/>
          <p:cNvSpPr>
            <a:spLocks noGrp="1"/>
          </p:cNvSpPr>
          <p:nvPr>
            <p:ph idx="1"/>
          </p:nvPr>
        </p:nvSpPr>
        <p:spPr>
          <a:xfrm>
            <a:off x="838200" y="1026696"/>
            <a:ext cx="10515600" cy="5150267"/>
          </a:xfrm>
        </p:spPr>
        <p:txBody>
          <a:bodyPr>
            <a:normAutofit/>
          </a:bodyPr>
          <a:lstStyle/>
          <a:p>
            <a:pPr marL="0" indent="0" algn="just">
              <a:buNone/>
            </a:pPr>
            <a:r>
              <a:rPr lang="en-IN" b="1" i="1" dirty="0"/>
              <a:t>Receive from any</a:t>
            </a:r>
            <a:r>
              <a:rPr lang="en-IN" b="1" dirty="0"/>
              <a:t>: </a:t>
            </a:r>
            <a:endParaRPr lang="en-IN" b="1" dirty="0" smtClean="0"/>
          </a:p>
          <a:p>
            <a:pPr algn="just"/>
            <a:r>
              <a:rPr lang="en-IN" dirty="0" smtClean="0"/>
              <a:t>The </a:t>
            </a:r>
            <a:r>
              <a:rPr lang="en-IN" i="1" dirty="0"/>
              <a:t>receive </a:t>
            </a:r>
            <a:r>
              <a:rPr lang="en-IN" dirty="0"/>
              <a:t>method does not specify an origin for messages</a:t>
            </a:r>
            <a:r>
              <a:rPr lang="en-IN" dirty="0" smtClean="0"/>
              <a:t>. Instead</a:t>
            </a:r>
            <a:r>
              <a:rPr lang="en-IN" dirty="0"/>
              <a:t>, an invocation of </a:t>
            </a:r>
            <a:r>
              <a:rPr lang="en-IN" i="1" dirty="0"/>
              <a:t>receive </a:t>
            </a:r>
            <a:r>
              <a:rPr lang="en-IN" dirty="0"/>
              <a:t>gets a message addressed to its socket from </a:t>
            </a:r>
            <a:r>
              <a:rPr lang="en-IN" dirty="0" smtClean="0"/>
              <a:t>any origin</a:t>
            </a:r>
            <a:r>
              <a:rPr lang="en-IN" dirty="0"/>
              <a:t>. </a:t>
            </a:r>
            <a:endParaRPr lang="en-IN" dirty="0" smtClean="0"/>
          </a:p>
          <a:p>
            <a:pPr algn="just"/>
            <a:r>
              <a:rPr lang="en-IN" dirty="0" smtClean="0"/>
              <a:t>The </a:t>
            </a:r>
            <a:r>
              <a:rPr lang="en-IN" i="1" dirty="0"/>
              <a:t>receive </a:t>
            </a:r>
            <a:r>
              <a:rPr lang="en-IN" dirty="0"/>
              <a:t>method returns the Internet address and local port of the sender</a:t>
            </a:r>
            <a:r>
              <a:rPr lang="en-IN" dirty="0" smtClean="0"/>
              <a:t>, allowing </a:t>
            </a:r>
            <a:r>
              <a:rPr lang="en-IN" dirty="0"/>
              <a:t>the recipient to check where the message came from. </a:t>
            </a:r>
            <a:endParaRPr lang="en-IN" dirty="0" smtClean="0"/>
          </a:p>
          <a:p>
            <a:pPr algn="just"/>
            <a:r>
              <a:rPr lang="en-IN" dirty="0" smtClean="0"/>
              <a:t>It </a:t>
            </a:r>
            <a:r>
              <a:rPr lang="en-IN" dirty="0"/>
              <a:t>is possible </a:t>
            </a:r>
            <a:r>
              <a:rPr lang="en-IN" dirty="0" smtClean="0"/>
              <a:t>to connect </a:t>
            </a:r>
            <a:r>
              <a:rPr lang="en-IN" dirty="0"/>
              <a:t>a datagram socket to a particular remote port and Internet address, in </a:t>
            </a:r>
            <a:r>
              <a:rPr lang="en-IN" dirty="0" smtClean="0"/>
              <a:t>which case </a:t>
            </a:r>
            <a:r>
              <a:rPr lang="en-IN" dirty="0"/>
              <a:t>the socket is only able to send messages to and receive messages from </a:t>
            </a:r>
            <a:r>
              <a:rPr lang="en-IN" dirty="0" smtClean="0"/>
              <a:t>that address</a:t>
            </a:r>
            <a:r>
              <a:rPr lang="en-IN" dirty="0"/>
              <a:t>.</a:t>
            </a:r>
          </a:p>
        </p:txBody>
      </p:sp>
    </p:spTree>
    <p:extLst>
      <p:ext uri="{BB962C8B-B14F-4D97-AF65-F5344CB8AC3E}">
        <p14:creationId xmlns="" xmlns:p14="http://schemas.microsoft.com/office/powerpoint/2010/main" val="999992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53022"/>
          </a:xfrm>
        </p:spPr>
        <p:txBody>
          <a:bodyPr>
            <a:normAutofit fontScale="90000"/>
          </a:bodyPr>
          <a:lstStyle/>
          <a:p>
            <a:r>
              <a:rPr lang="en-IN" b="1" dirty="0"/>
              <a:t>Failure </a:t>
            </a:r>
            <a:r>
              <a:rPr lang="en-IN" b="1" dirty="0" smtClean="0"/>
              <a:t>Model </a:t>
            </a:r>
            <a:r>
              <a:rPr lang="en-IN" b="1" dirty="0"/>
              <a:t>for UDP </a:t>
            </a:r>
            <a:r>
              <a:rPr lang="en-IN" b="1" dirty="0" smtClean="0"/>
              <a:t>Datagrams</a:t>
            </a:r>
            <a:endParaRPr lang="en-IN" b="1" dirty="0"/>
          </a:p>
        </p:txBody>
      </p:sp>
      <p:sp>
        <p:nvSpPr>
          <p:cNvPr id="3" name="Content Placeholder 2"/>
          <p:cNvSpPr>
            <a:spLocks noGrp="1"/>
          </p:cNvSpPr>
          <p:nvPr>
            <p:ph idx="1"/>
          </p:nvPr>
        </p:nvSpPr>
        <p:spPr>
          <a:xfrm>
            <a:off x="838200" y="818148"/>
            <a:ext cx="10515600" cy="5678905"/>
          </a:xfrm>
        </p:spPr>
        <p:txBody>
          <a:bodyPr>
            <a:normAutofit lnSpcReduction="10000"/>
          </a:bodyPr>
          <a:lstStyle/>
          <a:p>
            <a:pPr algn="just"/>
            <a:r>
              <a:rPr lang="en-IN" dirty="0"/>
              <a:t>A</a:t>
            </a:r>
            <a:r>
              <a:rPr lang="en-IN" dirty="0" smtClean="0"/>
              <a:t> </a:t>
            </a:r>
            <a:r>
              <a:rPr lang="en-IN" dirty="0"/>
              <a:t>failure model </a:t>
            </a:r>
            <a:r>
              <a:rPr lang="en-IN" dirty="0" smtClean="0"/>
              <a:t>for communication </a:t>
            </a:r>
            <a:r>
              <a:rPr lang="en-IN" dirty="0"/>
              <a:t>channels and defines reliable communication in terms of two properties</a:t>
            </a:r>
            <a:r>
              <a:rPr lang="en-IN" dirty="0" smtClean="0"/>
              <a:t>: integrity </a:t>
            </a:r>
            <a:r>
              <a:rPr lang="en-IN" dirty="0"/>
              <a:t>and validity</a:t>
            </a:r>
            <a:r>
              <a:rPr lang="en-IN" dirty="0" smtClean="0"/>
              <a:t>.</a:t>
            </a:r>
          </a:p>
          <a:p>
            <a:pPr algn="just"/>
            <a:r>
              <a:rPr lang="en-IN" dirty="0" smtClean="0"/>
              <a:t>The </a:t>
            </a:r>
            <a:r>
              <a:rPr lang="en-IN" dirty="0"/>
              <a:t>integrity property requires that messages should not </a:t>
            </a:r>
            <a:r>
              <a:rPr lang="en-IN" dirty="0" smtClean="0"/>
              <a:t>be corrupted </a:t>
            </a:r>
            <a:r>
              <a:rPr lang="en-IN" dirty="0"/>
              <a:t>or duplicated. The use of a checksum ensures that there is a </a:t>
            </a:r>
            <a:r>
              <a:rPr lang="en-IN" dirty="0" smtClean="0"/>
              <a:t>negligible probability </a:t>
            </a:r>
            <a:r>
              <a:rPr lang="en-IN" dirty="0"/>
              <a:t>that any message received is corrupted. UDP datagrams suffer from </a:t>
            </a:r>
            <a:r>
              <a:rPr lang="en-IN" dirty="0" smtClean="0"/>
              <a:t>the following </a:t>
            </a:r>
            <a:r>
              <a:rPr lang="en-IN" dirty="0"/>
              <a:t>failures:</a:t>
            </a:r>
          </a:p>
          <a:p>
            <a:pPr lvl="1" algn="just"/>
            <a:r>
              <a:rPr lang="en-IN" b="1" i="1" dirty="0"/>
              <a:t>Omission failures</a:t>
            </a:r>
            <a:r>
              <a:rPr lang="en-IN" b="1" dirty="0"/>
              <a:t>: </a:t>
            </a:r>
            <a:r>
              <a:rPr lang="en-IN" dirty="0"/>
              <a:t>Messages may be dropped occasionally, either because of </a:t>
            </a:r>
            <a:r>
              <a:rPr lang="en-IN" dirty="0" smtClean="0"/>
              <a:t>a checksum </a:t>
            </a:r>
            <a:r>
              <a:rPr lang="en-IN" dirty="0"/>
              <a:t>error or because no buffer space is available at the source or destination</a:t>
            </a:r>
            <a:r>
              <a:rPr lang="en-IN" dirty="0" smtClean="0"/>
              <a:t>. To </a:t>
            </a:r>
            <a:r>
              <a:rPr lang="en-IN" dirty="0"/>
              <a:t>simplify the discussion, we regard send-omission and receive-omission </a:t>
            </a:r>
            <a:r>
              <a:rPr lang="en-IN" dirty="0" smtClean="0"/>
              <a:t>failures as </a:t>
            </a:r>
            <a:r>
              <a:rPr lang="en-IN" dirty="0"/>
              <a:t>omission failures in the communication channel.</a:t>
            </a:r>
          </a:p>
          <a:p>
            <a:pPr lvl="1" algn="just"/>
            <a:r>
              <a:rPr lang="en-IN" b="1" i="1" dirty="0"/>
              <a:t>Ordering</a:t>
            </a:r>
            <a:r>
              <a:rPr lang="en-IN" b="1" dirty="0"/>
              <a:t>: </a:t>
            </a:r>
            <a:r>
              <a:rPr lang="en-IN" dirty="0"/>
              <a:t>Messages can sometimes be delivered out of sender order</a:t>
            </a:r>
            <a:r>
              <a:rPr lang="en-IN" dirty="0" smtClean="0"/>
              <a:t>.</a:t>
            </a:r>
          </a:p>
          <a:p>
            <a:pPr algn="just"/>
            <a:r>
              <a:rPr lang="en-IN" dirty="0"/>
              <a:t>Applications using UDP datagrams are left to provide their own checks to achieve </a:t>
            </a:r>
            <a:r>
              <a:rPr lang="en-IN" dirty="0" smtClean="0"/>
              <a:t>the quality </a:t>
            </a:r>
            <a:r>
              <a:rPr lang="en-IN" dirty="0"/>
              <a:t>of reliable communication they require. A reliable delivery service may </a:t>
            </a:r>
            <a:r>
              <a:rPr lang="en-IN" dirty="0" smtClean="0"/>
              <a:t>be constructed </a:t>
            </a:r>
            <a:r>
              <a:rPr lang="en-IN" dirty="0"/>
              <a:t>from one that suffers from omission failures by the use </a:t>
            </a:r>
            <a:r>
              <a:rPr lang="en-IN" dirty="0" smtClean="0"/>
              <a:t>of acknowledgements</a:t>
            </a:r>
            <a:r>
              <a:rPr lang="en-IN" dirty="0"/>
              <a:t>.</a:t>
            </a:r>
          </a:p>
        </p:txBody>
      </p:sp>
    </p:spTree>
    <p:extLst>
      <p:ext uri="{BB962C8B-B14F-4D97-AF65-F5344CB8AC3E}">
        <p14:creationId xmlns="" xmlns:p14="http://schemas.microsoft.com/office/powerpoint/2010/main" val="3947484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3233"/>
          </a:xfrm>
        </p:spPr>
        <p:txBody>
          <a:bodyPr>
            <a:normAutofit fontScale="90000"/>
          </a:bodyPr>
          <a:lstStyle/>
          <a:p>
            <a:r>
              <a:rPr lang="en-IN" b="1" dirty="0" smtClean="0"/>
              <a:t>Introduction (cont.)</a:t>
            </a:r>
            <a:endParaRPr lang="en-IN" dirty="0"/>
          </a:p>
        </p:txBody>
      </p:sp>
      <p:sp>
        <p:nvSpPr>
          <p:cNvPr id="3" name="Content Placeholder 2"/>
          <p:cNvSpPr>
            <a:spLocks noGrp="1"/>
          </p:cNvSpPr>
          <p:nvPr>
            <p:ph idx="1"/>
          </p:nvPr>
        </p:nvSpPr>
        <p:spPr>
          <a:xfrm>
            <a:off x="838200" y="898358"/>
            <a:ext cx="10515600" cy="5518484"/>
          </a:xfrm>
        </p:spPr>
        <p:txBody>
          <a:bodyPr>
            <a:normAutofit lnSpcReduction="10000"/>
          </a:bodyPr>
          <a:lstStyle/>
          <a:p>
            <a:pPr algn="just"/>
            <a:r>
              <a:rPr lang="en-IN" dirty="0" smtClean="0"/>
              <a:t>In this chapter we will see how middleware and application programs can use transport level protocols UDP and TCP.</a:t>
            </a:r>
          </a:p>
          <a:p>
            <a:pPr algn="just"/>
            <a:r>
              <a:rPr lang="en-IN" dirty="0"/>
              <a:t>The application program interface to UDP provides a </a:t>
            </a:r>
            <a:r>
              <a:rPr lang="en-IN" i="1" dirty="0"/>
              <a:t>message passing </a:t>
            </a:r>
            <a:r>
              <a:rPr lang="en-IN" dirty="0" smtClean="0"/>
              <a:t>abstraction – </a:t>
            </a:r>
            <a:r>
              <a:rPr lang="en-IN" dirty="0"/>
              <a:t>the simplest form of interprocess communication. This enables a sending process </a:t>
            </a:r>
            <a:r>
              <a:rPr lang="en-IN" dirty="0" smtClean="0"/>
              <a:t>to transmit </a:t>
            </a:r>
            <a:r>
              <a:rPr lang="en-IN" dirty="0"/>
              <a:t>a single message to a receiving process. </a:t>
            </a:r>
            <a:endParaRPr lang="en-IN" dirty="0" smtClean="0"/>
          </a:p>
          <a:p>
            <a:pPr algn="just"/>
            <a:r>
              <a:rPr lang="en-IN" dirty="0" smtClean="0"/>
              <a:t>The </a:t>
            </a:r>
            <a:r>
              <a:rPr lang="en-IN" dirty="0"/>
              <a:t>independent packets </a:t>
            </a:r>
            <a:r>
              <a:rPr lang="en-IN" dirty="0" smtClean="0"/>
              <a:t>containing these </a:t>
            </a:r>
            <a:r>
              <a:rPr lang="en-IN" dirty="0"/>
              <a:t>messages are called </a:t>
            </a:r>
            <a:r>
              <a:rPr lang="en-IN" i="1" dirty="0"/>
              <a:t>datagrams</a:t>
            </a:r>
            <a:r>
              <a:rPr lang="en-IN" dirty="0"/>
              <a:t>. </a:t>
            </a:r>
            <a:r>
              <a:rPr lang="en-IN" b="1" dirty="0"/>
              <a:t>In the Java and UNIX APIs, the sender </a:t>
            </a:r>
            <a:r>
              <a:rPr lang="en-IN" b="1" dirty="0" smtClean="0"/>
              <a:t>specifies the </a:t>
            </a:r>
            <a:r>
              <a:rPr lang="en-IN" b="1" dirty="0"/>
              <a:t>destination using a socket – an indirect reference to a particular port used by </a:t>
            </a:r>
            <a:r>
              <a:rPr lang="en-IN" b="1" dirty="0" smtClean="0"/>
              <a:t>the destination </a:t>
            </a:r>
            <a:r>
              <a:rPr lang="en-IN" b="1" dirty="0"/>
              <a:t>process at a destination computer</a:t>
            </a:r>
            <a:r>
              <a:rPr lang="en-IN" b="1" dirty="0" smtClean="0"/>
              <a:t>.</a:t>
            </a:r>
          </a:p>
          <a:p>
            <a:pPr algn="just"/>
            <a:r>
              <a:rPr lang="en-IN" dirty="0"/>
              <a:t>The application program interface to TCP provides the abstraction of a </a:t>
            </a:r>
            <a:r>
              <a:rPr lang="en-IN" dirty="0" smtClean="0"/>
              <a:t>two-way </a:t>
            </a:r>
            <a:r>
              <a:rPr lang="en-IN" i="1" dirty="0" smtClean="0"/>
              <a:t>stream </a:t>
            </a:r>
            <a:r>
              <a:rPr lang="en-IN" dirty="0"/>
              <a:t>between pairs of processes. The information communicated consists of a </a:t>
            </a:r>
            <a:r>
              <a:rPr lang="en-IN" dirty="0" smtClean="0"/>
              <a:t>stream of </a:t>
            </a:r>
            <a:r>
              <a:rPr lang="en-IN" dirty="0"/>
              <a:t>data items with no message boundaries.</a:t>
            </a:r>
          </a:p>
        </p:txBody>
      </p:sp>
    </p:spTree>
    <p:extLst>
      <p:ext uri="{BB962C8B-B14F-4D97-AF65-F5344CB8AC3E}">
        <p14:creationId xmlns="" xmlns:p14="http://schemas.microsoft.com/office/powerpoint/2010/main" val="41478179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0117"/>
          </a:xfrm>
        </p:spPr>
        <p:txBody>
          <a:bodyPr/>
          <a:lstStyle/>
          <a:p>
            <a:r>
              <a:rPr lang="en-IN" b="1" dirty="0" smtClean="0"/>
              <a:t>Use of UDP</a:t>
            </a:r>
            <a:endParaRPr lang="en-IN" b="1" dirty="0"/>
          </a:p>
        </p:txBody>
      </p:sp>
      <p:sp>
        <p:nvSpPr>
          <p:cNvPr id="3" name="Content Placeholder 2"/>
          <p:cNvSpPr>
            <a:spLocks noGrp="1"/>
          </p:cNvSpPr>
          <p:nvPr>
            <p:ph idx="1"/>
          </p:nvPr>
        </p:nvSpPr>
        <p:spPr>
          <a:xfrm>
            <a:off x="838200" y="1074821"/>
            <a:ext cx="10515600" cy="5102142"/>
          </a:xfrm>
        </p:spPr>
        <p:txBody>
          <a:bodyPr>
            <a:normAutofit/>
          </a:bodyPr>
          <a:lstStyle/>
          <a:p>
            <a:pPr algn="just"/>
            <a:r>
              <a:rPr lang="en-IN" dirty="0"/>
              <a:t>For some applications, it is acceptable to use a service that is liable </a:t>
            </a:r>
            <a:r>
              <a:rPr lang="en-IN" dirty="0" smtClean="0"/>
              <a:t>to occasional </a:t>
            </a:r>
            <a:r>
              <a:rPr lang="en-IN" dirty="0"/>
              <a:t>omission failures. </a:t>
            </a:r>
            <a:endParaRPr lang="en-IN" dirty="0" smtClean="0"/>
          </a:p>
          <a:p>
            <a:pPr algn="just"/>
            <a:r>
              <a:rPr lang="en-IN" dirty="0" smtClean="0"/>
              <a:t>For </a:t>
            </a:r>
            <a:r>
              <a:rPr lang="en-IN" dirty="0"/>
              <a:t>example, the Domain Name System, </a:t>
            </a:r>
            <a:r>
              <a:rPr lang="en-IN" dirty="0" smtClean="0"/>
              <a:t>which </a:t>
            </a:r>
            <a:r>
              <a:rPr lang="en-IN" dirty="0"/>
              <a:t>looks </a:t>
            </a:r>
            <a:r>
              <a:rPr lang="en-IN" dirty="0" smtClean="0"/>
              <a:t>up DNS </a:t>
            </a:r>
            <a:r>
              <a:rPr lang="en-IN" dirty="0"/>
              <a:t>names in the Internet, is implemented over UDP. Voice over IP (VOIP) also </a:t>
            </a:r>
            <a:r>
              <a:rPr lang="en-IN" dirty="0" smtClean="0"/>
              <a:t>runs over </a:t>
            </a:r>
            <a:r>
              <a:rPr lang="en-IN" dirty="0"/>
              <a:t>UDP. </a:t>
            </a:r>
            <a:endParaRPr lang="en-IN" dirty="0" smtClean="0"/>
          </a:p>
          <a:p>
            <a:pPr algn="just"/>
            <a:r>
              <a:rPr lang="en-IN" dirty="0" smtClean="0"/>
              <a:t>UDP </a:t>
            </a:r>
            <a:r>
              <a:rPr lang="en-IN" dirty="0"/>
              <a:t>datagrams are sometimes an attractive choice because they do </a:t>
            </a:r>
            <a:r>
              <a:rPr lang="en-IN" dirty="0" smtClean="0"/>
              <a:t>not suffer </a:t>
            </a:r>
            <a:r>
              <a:rPr lang="en-IN" dirty="0"/>
              <a:t>from the overheads associated with guaranteed message delivery. There are </a:t>
            </a:r>
            <a:r>
              <a:rPr lang="en-IN" dirty="0" smtClean="0"/>
              <a:t>three main </a:t>
            </a:r>
            <a:r>
              <a:rPr lang="en-IN" dirty="0"/>
              <a:t>sources of overhead:</a:t>
            </a:r>
          </a:p>
          <a:p>
            <a:pPr lvl="1" algn="just"/>
            <a:r>
              <a:rPr lang="en-IN" dirty="0" smtClean="0"/>
              <a:t>the </a:t>
            </a:r>
            <a:r>
              <a:rPr lang="en-IN" dirty="0"/>
              <a:t>need to store state information at the source and destination;</a:t>
            </a:r>
          </a:p>
          <a:p>
            <a:pPr lvl="1" algn="just"/>
            <a:r>
              <a:rPr lang="en-IN" dirty="0" smtClean="0"/>
              <a:t>the </a:t>
            </a:r>
            <a:r>
              <a:rPr lang="en-IN" dirty="0"/>
              <a:t>transmission of extra messages;</a:t>
            </a:r>
          </a:p>
          <a:p>
            <a:pPr lvl="1" algn="just"/>
            <a:r>
              <a:rPr lang="en-IN" dirty="0" smtClean="0"/>
              <a:t>latency </a:t>
            </a:r>
            <a:r>
              <a:rPr lang="en-IN" dirty="0"/>
              <a:t>for the sender.</a:t>
            </a:r>
          </a:p>
        </p:txBody>
      </p:sp>
    </p:spTree>
    <p:extLst>
      <p:ext uri="{BB962C8B-B14F-4D97-AF65-F5344CB8AC3E}">
        <p14:creationId xmlns="" xmlns:p14="http://schemas.microsoft.com/office/powerpoint/2010/main" val="7848062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0725"/>
          </a:xfrm>
        </p:spPr>
        <p:txBody>
          <a:bodyPr/>
          <a:lstStyle/>
          <a:p>
            <a:r>
              <a:rPr lang="en-IN" b="1" dirty="0"/>
              <a:t>Java API for UDP </a:t>
            </a:r>
            <a:r>
              <a:rPr lang="en-IN" b="1" dirty="0" smtClean="0"/>
              <a:t>Datagrams</a:t>
            </a:r>
            <a:endParaRPr lang="en-IN" b="1" dirty="0"/>
          </a:p>
        </p:txBody>
      </p:sp>
      <p:sp>
        <p:nvSpPr>
          <p:cNvPr id="3" name="Content Placeholder 2"/>
          <p:cNvSpPr>
            <a:spLocks noGrp="1"/>
          </p:cNvSpPr>
          <p:nvPr>
            <p:ph idx="1"/>
          </p:nvPr>
        </p:nvSpPr>
        <p:spPr>
          <a:xfrm>
            <a:off x="838200" y="1085850"/>
            <a:ext cx="10515600" cy="5091113"/>
          </a:xfrm>
        </p:spPr>
        <p:txBody>
          <a:bodyPr/>
          <a:lstStyle/>
          <a:p>
            <a:pPr algn="just"/>
            <a:r>
              <a:rPr lang="en-IN" dirty="0"/>
              <a:t>The Java API provides datagram communication </a:t>
            </a:r>
            <a:r>
              <a:rPr lang="en-IN" dirty="0" smtClean="0"/>
              <a:t>by means </a:t>
            </a:r>
            <a:r>
              <a:rPr lang="en-IN" dirty="0"/>
              <a:t>of two classes: </a:t>
            </a:r>
            <a:r>
              <a:rPr lang="en-IN" i="1" dirty="0" err="1"/>
              <a:t>DatagramPacket</a:t>
            </a:r>
            <a:r>
              <a:rPr lang="en-IN" i="1" dirty="0"/>
              <a:t> </a:t>
            </a:r>
            <a:r>
              <a:rPr lang="en-IN" dirty="0"/>
              <a:t>and </a:t>
            </a:r>
            <a:r>
              <a:rPr lang="en-IN" i="1" dirty="0" err="1"/>
              <a:t>DatagramSocket</a:t>
            </a:r>
            <a:r>
              <a:rPr lang="en-IN" dirty="0" smtClean="0"/>
              <a:t>.</a:t>
            </a:r>
          </a:p>
          <a:p>
            <a:pPr algn="just"/>
            <a:r>
              <a:rPr lang="en-IN" b="1" i="1" dirty="0" err="1"/>
              <a:t>DatagramPacket</a:t>
            </a:r>
            <a:r>
              <a:rPr lang="en-IN" b="1" dirty="0"/>
              <a:t>: </a:t>
            </a:r>
            <a:r>
              <a:rPr lang="en-IN" dirty="0"/>
              <a:t>This class provides a constructor that makes an instance out of </a:t>
            </a:r>
            <a:r>
              <a:rPr lang="en-IN" dirty="0" smtClean="0"/>
              <a:t>an array </a:t>
            </a:r>
            <a:r>
              <a:rPr lang="en-IN" dirty="0"/>
              <a:t>of bytes comprising a message, the length of the message and the </a:t>
            </a:r>
            <a:r>
              <a:rPr lang="en-IN" dirty="0" smtClean="0"/>
              <a:t>Internet address </a:t>
            </a:r>
            <a:r>
              <a:rPr lang="en-IN" dirty="0"/>
              <a:t>and local port number of the destination socket, as follows:</a:t>
            </a:r>
          </a:p>
        </p:txBody>
      </p:sp>
      <p:pic>
        <p:nvPicPr>
          <p:cNvPr id="4" name="Picture 3"/>
          <p:cNvPicPr>
            <a:picLocks noChangeAspect="1"/>
          </p:cNvPicPr>
          <p:nvPr/>
        </p:nvPicPr>
        <p:blipFill>
          <a:blip r:embed="rId2"/>
          <a:stretch>
            <a:fillRect/>
          </a:stretch>
        </p:blipFill>
        <p:spPr>
          <a:xfrm>
            <a:off x="990600" y="3876674"/>
            <a:ext cx="10363199" cy="1876426"/>
          </a:xfrm>
          <a:prstGeom prst="rect">
            <a:avLst/>
          </a:prstGeom>
        </p:spPr>
      </p:pic>
    </p:spTree>
    <p:extLst>
      <p:ext uri="{BB962C8B-B14F-4D97-AF65-F5344CB8AC3E}">
        <p14:creationId xmlns="" xmlns:p14="http://schemas.microsoft.com/office/powerpoint/2010/main" val="5020443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96600" cy="720725"/>
          </a:xfrm>
        </p:spPr>
        <p:txBody>
          <a:bodyPr>
            <a:normAutofit fontScale="90000"/>
          </a:bodyPr>
          <a:lstStyle/>
          <a:p>
            <a:r>
              <a:rPr lang="en-IN" b="1" dirty="0"/>
              <a:t>Java API for UDP </a:t>
            </a:r>
            <a:r>
              <a:rPr lang="en-IN" b="1" dirty="0" smtClean="0"/>
              <a:t>Datagrams- </a:t>
            </a:r>
            <a:r>
              <a:rPr lang="en-IN" b="1" dirty="0" err="1" smtClean="0"/>
              <a:t>DatagramPacket</a:t>
            </a:r>
            <a:r>
              <a:rPr lang="en-IN" b="1" dirty="0" smtClean="0"/>
              <a:t> (cont.)</a:t>
            </a:r>
            <a:endParaRPr lang="en-IN" dirty="0"/>
          </a:p>
        </p:txBody>
      </p:sp>
      <p:sp>
        <p:nvSpPr>
          <p:cNvPr id="3" name="Content Placeholder 2"/>
          <p:cNvSpPr>
            <a:spLocks noGrp="1"/>
          </p:cNvSpPr>
          <p:nvPr>
            <p:ph idx="1"/>
          </p:nvPr>
        </p:nvSpPr>
        <p:spPr>
          <a:xfrm>
            <a:off x="838200" y="1085850"/>
            <a:ext cx="10515600" cy="5091113"/>
          </a:xfrm>
        </p:spPr>
        <p:txBody>
          <a:bodyPr>
            <a:normAutofit/>
          </a:bodyPr>
          <a:lstStyle/>
          <a:p>
            <a:pPr algn="just"/>
            <a:r>
              <a:rPr lang="en-IN" dirty="0"/>
              <a:t>An instance of </a:t>
            </a:r>
            <a:r>
              <a:rPr lang="en-IN" i="1" dirty="0" err="1"/>
              <a:t>DatagramPacket</a:t>
            </a:r>
            <a:r>
              <a:rPr lang="en-IN" i="1" dirty="0"/>
              <a:t> </a:t>
            </a:r>
            <a:r>
              <a:rPr lang="en-IN" dirty="0"/>
              <a:t>may be transmitted between processes when </a:t>
            </a:r>
            <a:r>
              <a:rPr lang="en-IN" dirty="0" smtClean="0"/>
              <a:t>one process </a:t>
            </a:r>
            <a:r>
              <a:rPr lang="en-IN" i="1" dirty="0"/>
              <a:t>sends </a:t>
            </a:r>
            <a:r>
              <a:rPr lang="en-IN" dirty="0"/>
              <a:t>it and another </a:t>
            </a:r>
            <a:r>
              <a:rPr lang="en-IN" i="1" dirty="0"/>
              <a:t>receives </a:t>
            </a:r>
            <a:r>
              <a:rPr lang="en-IN" dirty="0"/>
              <a:t>it.</a:t>
            </a:r>
          </a:p>
          <a:p>
            <a:pPr algn="just"/>
            <a:r>
              <a:rPr lang="en-IN" dirty="0"/>
              <a:t>This class provides another constructor for use when receiving a message. </a:t>
            </a:r>
            <a:r>
              <a:rPr lang="en-IN" dirty="0" smtClean="0"/>
              <a:t>Its arguments </a:t>
            </a:r>
            <a:r>
              <a:rPr lang="en-IN" dirty="0"/>
              <a:t>specify an array of bytes in which to receive the message and the </a:t>
            </a:r>
            <a:r>
              <a:rPr lang="en-IN" dirty="0" smtClean="0"/>
              <a:t>length of </a:t>
            </a:r>
            <a:r>
              <a:rPr lang="en-IN" dirty="0"/>
              <a:t>the array. </a:t>
            </a:r>
            <a:endParaRPr lang="en-IN" dirty="0" smtClean="0"/>
          </a:p>
          <a:p>
            <a:pPr algn="just"/>
            <a:r>
              <a:rPr lang="en-IN" dirty="0" smtClean="0"/>
              <a:t>A </a:t>
            </a:r>
            <a:r>
              <a:rPr lang="en-IN" dirty="0"/>
              <a:t>received message is put in the </a:t>
            </a:r>
            <a:r>
              <a:rPr lang="en-IN" i="1" dirty="0" err="1"/>
              <a:t>DatagramPacket</a:t>
            </a:r>
            <a:r>
              <a:rPr lang="en-IN" i="1" dirty="0"/>
              <a:t> </a:t>
            </a:r>
            <a:r>
              <a:rPr lang="en-IN" dirty="0"/>
              <a:t>together with </a:t>
            </a:r>
            <a:r>
              <a:rPr lang="en-IN" dirty="0" smtClean="0"/>
              <a:t>its length </a:t>
            </a:r>
            <a:r>
              <a:rPr lang="en-IN" dirty="0"/>
              <a:t>and the Internet address and port of the sending socket. The message can </a:t>
            </a:r>
            <a:r>
              <a:rPr lang="en-IN" dirty="0" smtClean="0"/>
              <a:t>be retrieved </a:t>
            </a:r>
            <a:r>
              <a:rPr lang="en-IN" dirty="0"/>
              <a:t>from the </a:t>
            </a:r>
            <a:r>
              <a:rPr lang="en-IN" i="1" dirty="0" err="1"/>
              <a:t>DatagramPacket</a:t>
            </a:r>
            <a:r>
              <a:rPr lang="en-IN" i="1" dirty="0"/>
              <a:t> </a:t>
            </a:r>
            <a:r>
              <a:rPr lang="en-IN" dirty="0"/>
              <a:t>by means of the method </a:t>
            </a:r>
            <a:r>
              <a:rPr lang="en-IN" i="1" dirty="0" err="1"/>
              <a:t>getData</a:t>
            </a:r>
            <a:r>
              <a:rPr lang="en-IN" i="1" dirty="0"/>
              <a:t>. </a:t>
            </a:r>
            <a:endParaRPr lang="en-IN" i="1" dirty="0" smtClean="0"/>
          </a:p>
          <a:p>
            <a:pPr algn="just"/>
            <a:r>
              <a:rPr lang="en-IN" dirty="0" smtClean="0"/>
              <a:t>The methods </a:t>
            </a:r>
            <a:r>
              <a:rPr lang="en-IN" i="1" dirty="0" err="1" smtClean="0"/>
              <a:t>getPort</a:t>
            </a:r>
            <a:r>
              <a:rPr lang="en-IN" i="1" dirty="0" smtClean="0"/>
              <a:t> </a:t>
            </a:r>
            <a:r>
              <a:rPr lang="en-IN" dirty="0"/>
              <a:t>and </a:t>
            </a:r>
            <a:r>
              <a:rPr lang="en-IN" i="1" dirty="0" err="1"/>
              <a:t>getAddress</a:t>
            </a:r>
            <a:r>
              <a:rPr lang="en-IN" i="1" dirty="0"/>
              <a:t> </a:t>
            </a:r>
            <a:r>
              <a:rPr lang="en-IN" dirty="0"/>
              <a:t>access the port and Internet address.</a:t>
            </a:r>
          </a:p>
        </p:txBody>
      </p:sp>
    </p:spTree>
    <p:extLst>
      <p:ext uri="{BB962C8B-B14F-4D97-AF65-F5344CB8AC3E}">
        <p14:creationId xmlns="" xmlns:p14="http://schemas.microsoft.com/office/powerpoint/2010/main" val="23554708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3575"/>
          </a:xfrm>
        </p:spPr>
        <p:txBody>
          <a:bodyPr>
            <a:normAutofit fontScale="90000"/>
          </a:bodyPr>
          <a:lstStyle/>
          <a:p>
            <a:r>
              <a:rPr lang="en-IN" b="1" dirty="0"/>
              <a:t>Java API for UDP Datagrams- </a:t>
            </a:r>
            <a:r>
              <a:rPr lang="en-IN" b="1" dirty="0" err="1" smtClean="0"/>
              <a:t>DatagramSocket</a:t>
            </a:r>
            <a:endParaRPr lang="en-IN" dirty="0"/>
          </a:p>
        </p:txBody>
      </p:sp>
      <p:sp>
        <p:nvSpPr>
          <p:cNvPr id="3" name="Content Placeholder 2"/>
          <p:cNvSpPr>
            <a:spLocks noGrp="1"/>
          </p:cNvSpPr>
          <p:nvPr>
            <p:ph idx="1"/>
          </p:nvPr>
        </p:nvSpPr>
        <p:spPr>
          <a:xfrm>
            <a:off x="838200" y="1028700"/>
            <a:ext cx="10515600" cy="5148263"/>
          </a:xfrm>
        </p:spPr>
        <p:txBody>
          <a:bodyPr>
            <a:noAutofit/>
          </a:bodyPr>
          <a:lstStyle/>
          <a:p>
            <a:pPr algn="just"/>
            <a:r>
              <a:rPr lang="en-IN" sz="2600" dirty="0"/>
              <a:t>This class supports sockets for sending and receiving </a:t>
            </a:r>
            <a:r>
              <a:rPr lang="en-IN" sz="2600" dirty="0" smtClean="0"/>
              <a:t>UDP datagrams</a:t>
            </a:r>
            <a:r>
              <a:rPr lang="en-IN" sz="2600" dirty="0"/>
              <a:t>. </a:t>
            </a:r>
            <a:endParaRPr lang="en-IN" sz="2600" dirty="0" smtClean="0"/>
          </a:p>
          <a:p>
            <a:pPr algn="just"/>
            <a:r>
              <a:rPr lang="en-IN" sz="2600" dirty="0" smtClean="0"/>
              <a:t>It </a:t>
            </a:r>
            <a:r>
              <a:rPr lang="en-IN" sz="2600" dirty="0"/>
              <a:t>provides a constructor that takes a port number as its argument, for </a:t>
            </a:r>
            <a:r>
              <a:rPr lang="en-IN" sz="2600" dirty="0" smtClean="0"/>
              <a:t>use by </a:t>
            </a:r>
            <a:r>
              <a:rPr lang="en-IN" sz="2600" dirty="0"/>
              <a:t>processes that need to use a particular port. </a:t>
            </a:r>
            <a:r>
              <a:rPr lang="en-IN" sz="2600" dirty="0" smtClean="0"/>
              <a:t>It </a:t>
            </a:r>
            <a:r>
              <a:rPr lang="en-IN" sz="2600" dirty="0"/>
              <a:t>also provides a </a:t>
            </a:r>
            <a:r>
              <a:rPr lang="en-IN" sz="2600" dirty="0" smtClean="0"/>
              <a:t>no-argument constructor </a:t>
            </a:r>
            <a:r>
              <a:rPr lang="en-IN" sz="2600" dirty="0"/>
              <a:t>that allows the system to choose a free local port. </a:t>
            </a:r>
            <a:endParaRPr lang="en-IN" sz="2600" dirty="0" smtClean="0"/>
          </a:p>
          <a:p>
            <a:pPr algn="just"/>
            <a:r>
              <a:rPr lang="en-IN" sz="2600" dirty="0" smtClean="0"/>
              <a:t>These </a:t>
            </a:r>
            <a:r>
              <a:rPr lang="en-IN" sz="2600" dirty="0"/>
              <a:t>constructors </a:t>
            </a:r>
            <a:r>
              <a:rPr lang="en-IN" sz="2600" dirty="0" smtClean="0"/>
              <a:t>can throw </a:t>
            </a:r>
            <a:r>
              <a:rPr lang="en-IN" sz="2600" dirty="0"/>
              <a:t>a </a:t>
            </a:r>
            <a:r>
              <a:rPr lang="en-IN" sz="2600" i="1" dirty="0" err="1"/>
              <a:t>SocketException</a:t>
            </a:r>
            <a:r>
              <a:rPr lang="en-IN" sz="2600" i="1" dirty="0"/>
              <a:t> </a:t>
            </a:r>
            <a:r>
              <a:rPr lang="en-IN" sz="2600" dirty="0"/>
              <a:t>if the chosen port is already in use or if a reserved port (</a:t>
            </a:r>
            <a:r>
              <a:rPr lang="en-IN" sz="2600" dirty="0" smtClean="0"/>
              <a:t>a number </a:t>
            </a:r>
            <a:r>
              <a:rPr lang="en-IN" sz="2600" dirty="0"/>
              <a:t>below 1024) is specified when running over UNIX</a:t>
            </a:r>
            <a:r>
              <a:rPr lang="en-IN" sz="2600" dirty="0" smtClean="0"/>
              <a:t>.</a:t>
            </a:r>
          </a:p>
          <a:p>
            <a:pPr algn="just"/>
            <a:r>
              <a:rPr lang="en-IN" sz="2600" dirty="0"/>
              <a:t>The class </a:t>
            </a:r>
            <a:r>
              <a:rPr lang="en-IN" sz="2600" i="1" dirty="0" err="1"/>
              <a:t>DatagramSocket</a:t>
            </a:r>
            <a:r>
              <a:rPr lang="en-IN" sz="2600" i="1" dirty="0"/>
              <a:t> </a:t>
            </a:r>
            <a:r>
              <a:rPr lang="en-IN" sz="2600" dirty="0"/>
              <a:t>provides methods that include the following:</a:t>
            </a:r>
          </a:p>
          <a:p>
            <a:pPr algn="just"/>
            <a:r>
              <a:rPr lang="en-IN" sz="2600" b="1" i="1" dirty="0"/>
              <a:t>send </a:t>
            </a:r>
            <a:r>
              <a:rPr lang="en-IN" sz="2600" b="1" dirty="0"/>
              <a:t>and </a:t>
            </a:r>
            <a:r>
              <a:rPr lang="en-IN" sz="2600" b="1" i="1" dirty="0"/>
              <a:t>receive</a:t>
            </a:r>
            <a:r>
              <a:rPr lang="en-IN" sz="2600" b="1" dirty="0"/>
              <a:t>: </a:t>
            </a:r>
            <a:r>
              <a:rPr lang="en-IN" sz="2600" dirty="0"/>
              <a:t>These methods are for transmitting datagrams between a </a:t>
            </a:r>
            <a:r>
              <a:rPr lang="en-IN" sz="2600" dirty="0" smtClean="0"/>
              <a:t>pair of </a:t>
            </a:r>
            <a:r>
              <a:rPr lang="en-IN" sz="2600" dirty="0"/>
              <a:t>sockets. The argument of </a:t>
            </a:r>
            <a:r>
              <a:rPr lang="en-IN" sz="2600" i="1" dirty="0"/>
              <a:t>send </a:t>
            </a:r>
            <a:r>
              <a:rPr lang="en-IN" sz="2600" dirty="0"/>
              <a:t>is an instance of </a:t>
            </a:r>
            <a:r>
              <a:rPr lang="en-IN" sz="2600" i="1" dirty="0" err="1"/>
              <a:t>DatagramPacket</a:t>
            </a:r>
            <a:r>
              <a:rPr lang="en-IN" sz="2600" i="1" dirty="0"/>
              <a:t> </a:t>
            </a:r>
            <a:r>
              <a:rPr lang="en-IN" sz="2600" dirty="0" smtClean="0"/>
              <a:t>containing a </a:t>
            </a:r>
            <a:r>
              <a:rPr lang="en-IN" sz="2600" dirty="0"/>
              <a:t>message and its destination. The argument of </a:t>
            </a:r>
            <a:r>
              <a:rPr lang="en-IN" sz="2600" i="1" dirty="0"/>
              <a:t>receive </a:t>
            </a:r>
            <a:r>
              <a:rPr lang="en-IN" sz="2600" dirty="0"/>
              <a:t>is an </a:t>
            </a:r>
            <a:r>
              <a:rPr lang="en-IN" sz="2600" dirty="0" smtClean="0"/>
              <a:t>empty </a:t>
            </a:r>
            <a:r>
              <a:rPr lang="en-IN" sz="2600" i="1" dirty="0" err="1" smtClean="0"/>
              <a:t>DatagramPacket</a:t>
            </a:r>
            <a:r>
              <a:rPr lang="en-IN" sz="2600" i="1" dirty="0" smtClean="0"/>
              <a:t> </a:t>
            </a:r>
            <a:r>
              <a:rPr lang="en-IN" sz="2600" dirty="0"/>
              <a:t>in which to put the message, its length and its origin. </a:t>
            </a:r>
            <a:r>
              <a:rPr lang="en-IN" sz="2600" dirty="0" smtClean="0"/>
              <a:t>The methods </a:t>
            </a:r>
            <a:r>
              <a:rPr lang="en-IN" sz="2600" i="1" dirty="0"/>
              <a:t>send </a:t>
            </a:r>
            <a:r>
              <a:rPr lang="en-IN" sz="2600" dirty="0"/>
              <a:t>and </a:t>
            </a:r>
            <a:r>
              <a:rPr lang="en-IN" sz="2600" i="1" dirty="0"/>
              <a:t>receive </a:t>
            </a:r>
            <a:r>
              <a:rPr lang="en-IN" sz="2600" dirty="0"/>
              <a:t>can throw </a:t>
            </a:r>
            <a:r>
              <a:rPr lang="en-IN" sz="2600" i="1" dirty="0" err="1"/>
              <a:t>IOExceptions</a:t>
            </a:r>
            <a:r>
              <a:rPr lang="en-IN" sz="2600" dirty="0"/>
              <a:t>.</a:t>
            </a:r>
          </a:p>
        </p:txBody>
      </p:sp>
    </p:spTree>
    <p:extLst>
      <p:ext uri="{BB962C8B-B14F-4D97-AF65-F5344CB8AC3E}">
        <p14:creationId xmlns="" xmlns:p14="http://schemas.microsoft.com/office/powerpoint/2010/main" val="34667438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Java API for UDP Datagrams- </a:t>
            </a:r>
            <a:r>
              <a:rPr lang="en-IN" b="1" dirty="0" err="1" smtClean="0"/>
              <a:t>DatagramSocket</a:t>
            </a:r>
            <a:r>
              <a:rPr lang="en-IN" b="1" dirty="0" smtClean="0"/>
              <a:t> (cont.)</a:t>
            </a:r>
            <a:endParaRPr lang="en-IN" dirty="0"/>
          </a:p>
        </p:txBody>
      </p:sp>
      <p:sp>
        <p:nvSpPr>
          <p:cNvPr id="3" name="Content Placeholder 2"/>
          <p:cNvSpPr>
            <a:spLocks noGrp="1"/>
          </p:cNvSpPr>
          <p:nvPr>
            <p:ph idx="1"/>
          </p:nvPr>
        </p:nvSpPr>
        <p:spPr/>
        <p:txBody>
          <a:bodyPr/>
          <a:lstStyle/>
          <a:p>
            <a:pPr algn="just"/>
            <a:r>
              <a:rPr lang="en-IN" b="1" i="1" dirty="0" err="1"/>
              <a:t>setSoTimeout</a:t>
            </a:r>
            <a:r>
              <a:rPr lang="en-IN" b="1" dirty="0"/>
              <a:t>: </a:t>
            </a:r>
            <a:r>
              <a:rPr lang="en-IN" dirty="0"/>
              <a:t>This method allows a timeout to be set. With a timeout set, the </a:t>
            </a:r>
            <a:r>
              <a:rPr lang="en-IN" i="1" dirty="0" smtClean="0"/>
              <a:t>receive </a:t>
            </a:r>
            <a:r>
              <a:rPr lang="en-IN" dirty="0" smtClean="0"/>
              <a:t>method </a:t>
            </a:r>
            <a:r>
              <a:rPr lang="en-IN" dirty="0"/>
              <a:t>will block for the time specified and then throw an </a:t>
            </a:r>
            <a:r>
              <a:rPr lang="en-IN" i="1" dirty="0" err="1"/>
              <a:t>InterruptedIOException</a:t>
            </a:r>
            <a:r>
              <a:rPr lang="en-IN" dirty="0"/>
              <a:t>.</a:t>
            </a:r>
          </a:p>
          <a:p>
            <a:pPr algn="just"/>
            <a:r>
              <a:rPr lang="en-IN" b="1" i="1" dirty="0"/>
              <a:t>connect</a:t>
            </a:r>
            <a:r>
              <a:rPr lang="en-IN" b="1" dirty="0"/>
              <a:t>: </a:t>
            </a:r>
            <a:r>
              <a:rPr lang="en-IN" dirty="0"/>
              <a:t>This method is used for connecting to a particular remote port </a:t>
            </a:r>
            <a:r>
              <a:rPr lang="en-IN" dirty="0" smtClean="0"/>
              <a:t>and Internet </a:t>
            </a:r>
            <a:r>
              <a:rPr lang="en-IN" dirty="0"/>
              <a:t>address, in which case the socket is only able to send messages to </a:t>
            </a:r>
            <a:r>
              <a:rPr lang="en-IN" dirty="0" smtClean="0"/>
              <a:t>and receive </a:t>
            </a:r>
            <a:r>
              <a:rPr lang="en-IN" dirty="0"/>
              <a:t>messages from that address.</a:t>
            </a:r>
          </a:p>
        </p:txBody>
      </p:sp>
    </p:spTree>
    <p:extLst>
      <p:ext uri="{BB962C8B-B14F-4D97-AF65-F5344CB8AC3E}">
        <p14:creationId xmlns="" xmlns:p14="http://schemas.microsoft.com/office/powerpoint/2010/main" val="21193639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4020"/>
          </a:xfrm>
        </p:spPr>
        <p:txBody>
          <a:bodyPr/>
          <a:lstStyle/>
          <a:p>
            <a:r>
              <a:rPr lang="en-US" dirty="0" smtClean="0"/>
              <a:t>Java </a:t>
            </a:r>
            <a:r>
              <a:rPr lang="en-US" dirty="0" err="1" smtClean="0"/>
              <a:t>DatagramSocket</a:t>
            </a:r>
            <a:r>
              <a:rPr lang="en-US" dirty="0" smtClean="0"/>
              <a:t> class</a:t>
            </a:r>
            <a:endParaRPr lang="en-US" dirty="0"/>
          </a:p>
        </p:txBody>
      </p:sp>
      <p:sp>
        <p:nvSpPr>
          <p:cNvPr id="3" name="Content Placeholder 2"/>
          <p:cNvSpPr>
            <a:spLocks noGrp="1"/>
          </p:cNvSpPr>
          <p:nvPr>
            <p:ph idx="1"/>
          </p:nvPr>
        </p:nvSpPr>
        <p:spPr>
          <a:xfrm>
            <a:off x="309489" y="1294228"/>
            <a:ext cx="11605845" cy="4882735"/>
          </a:xfrm>
        </p:spPr>
        <p:txBody>
          <a:bodyPr>
            <a:normAutofit fontScale="92500" lnSpcReduction="10000"/>
          </a:bodyPr>
          <a:lstStyle/>
          <a:p>
            <a:r>
              <a:rPr lang="en-US" dirty="0" smtClean="0"/>
              <a:t>A connection-less socket for sending and receiving datagram packets. It is a mechanism used for transmitting datagram packets over network.</a:t>
            </a:r>
          </a:p>
          <a:p>
            <a:r>
              <a:rPr lang="en-US" dirty="0" smtClean="0"/>
              <a:t>A datagram is basically an information but there is no guarantee of its content, arrival or arrival time.</a:t>
            </a:r>
          </a:p>
          <a:p>
            <a:r>
              <a:rPr lang="en-US" dirty="0" smtClean="0"/>
              <a:t>Constructors of </a:t>
            </a:r>
            <a:r>
              <a:rPr lang="en-US" dirty="0" err="1" smtClean="0"/>
              <a:t>DatagramSocket</a:t>
            </a:r>
            <a:r>
              <a:rPr lang="en-US" dirty="0" smtClean="0"/>
              <a:t> class</a:t>
            </a:r>
          </a:p>
          <a:p>
            <a:pPr lvl="1"/>
            <a:r>
              <a:rPr lang="en-US" b="1" dirty="0" err="1" smtClean="0"/>
              <a:t>DatagramSocket</a:t>
            </a:r>
            <a:r>
              <a:rPr lang="en-US" b="1" dirty="0" smtClean="0"/>
              <a:t>() throws </a:t>
            </a:r>
            <a:r>
              <a:rPr lang="en-US" b="1" dirty="0" err="1" smtClean="0"/>
              <a:t>SocketEeption</a:t>
            </a:r>
            <a:r>
              <a:rPr lang="en-US" b="1" dirty="0" smtClean="0"/>
              <a:t>:</a:t>
            </a:r>
            <a:r>
              <a:rPr lang="en-US" dirty="0" smtClean="0"/>
              <a:t> it creates a datagram socket and binds it with the available Port Number on the </a:t>
            </a:r>
            <a:r>
              <a:rPr lang="en-US" dirty="0" err="1" smtClean="0"/>
              <a:t>localhost</a:t>
            </a:r>
            <a:r>
              <a:rPr lang="en-US" dirty="0" smtClean="0"/>
              <a:t> machine.</a:t>
            </a:r>
          </a:p>
          <a:p>
            <a:pPr lvl="1"/>
            <a:r>
              <a:rPr lang="en-US" b="1" dirty="0" err="1" smtClean="0"/>
              <a:t>DatagramSocket</a:t>
            </a:r>
            <a:r>
              <a:rPr lang="en-US" b="1" dirty="0" smtClean="0"/>
              <a:t>(</a:t>
            </a:r>
            <a:r>
              <a:rPr lang="en-US" b="1" dirty="0" err="1" smtClean="0"/>
              <a:t>int</a:t>
            </a:r>
            <a:r>
              <a:rPr lang="en-US" b="1" dirty="0" smtClean="0"/>
              <a:t> port) throws </a:t>
            </a:r>
            <a:r>
              <a:rPr lang="en-US" b="1" dirty="0" err="1" smtClean="0"/>
              <a:t>SocketEeption</a:t>
            </a:r>
            <a:r>
              <a:rPr lang="en-US" b="1" dirty="0" smtClean="0"/>
              <a:t>:</a:t>
            </a:r>
            <a:r>
              <a:rPr lang="en-US" dirty="0" smtClean="0"/>
              <a:t> it creates a datagram socket and binds it with the given Port Number.</a:t>
            </a:r>
          </a:p>
          <a:p>
            <a:pPr lvl="1"/>
            <a:r>
              <a:rPr lang="en-US" b="1" dirty="0" err="1" smtClean="0"/>
              <a:t>DatagramSocket</a:t>
            </a:r>
            <a:r>
              <a:rPr lang="en-US" b="1" dirty="0" smtClean="0"/>
              <a:t>(</a:t>
            </a:r>
            <a:r>
              <a:rPr lang="en-US" b="1" dirty="0" err="1" smtClean="0"/>
              <a:t>int</a:t>
            </a:r>
            <a:r>
              <a:rPr lang="en-US" b="1" dirty="0" smtClean="0"/>
              <a:t> port, </a:t>
            </a:r>
            <a:r>
              <a:rPr lang="en-US" b="1" dirty="0" err="1" smtClean="0"/>
              <a:t>InetAddress</a:t>
            </a:r>
            <a:r>
              <a:rPr lang="en-US" b="1" dirty="0" smtClean="0"/>
              <a:t> address) throws </a:t>
            </a:r>
            <a:r>
              <a:rPr lang="en-US" b="1" dirty="0" err="1" smtClean="0"/>
              <a:t>SocketEeption</a:t>
            </a:r>
            <a:r>
              <a:rPr lang="en-US" b="1" dirty="0" smtClean="0"/>
              <a:t>:</a:t>
            </a:r>
            <a:r>
              <a:rPr lang="en-US" dirty="0" smtClean="0"/>
              <a:t> it creates a datagram socket and binds it with the specified port number and host address.</a:t>
            </a:r>
          </a:p>
          <a:p>
            <a:r>
              <a:rPr lang="en-US" dirty="0" smtClean="0"/>
              <a:t>void send(</a:t>
            </a:r>
            <a:r>
              <a:rPr lang="en-US" dirty="0" err="1" smtClean="0"/>
              <a:t>DatagramPacket</a:t>
            </a:r>
            <a:r>
              <a:rPr lang="en-US" dirty="0" smtClean="0"/>
              <a:t> p): It sends the datagram packet from the socket.</a:t>
            </a:r>
          </a:p>
          <a:p>
            <a:r>
              <a:rPr lang="en-US" dirty="0" smtClean="0"/>
              <a:t>void receive(</a:t>
            </a:r>
            <a:r>
              <a:rPr lang="en-US" dirty="0" err="1" smtClean="0"/>
              <a:t>DatagramPacket</a:t>
            </a:r>
            <a:r>
              <a:rPr lang="en-US" dirty="0" smtClean="0"/>
              <a:t> p):It receives the datagram packet from the socket.</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3170"/>
          </a:xfrm>
        </p:spPr>
        <p:txBody>
          <a:bodyPr>
            <a:normAutofit fontScale="90000"/>
          </a:bodyPr>
          <a:lstStyle/>
          <a:p>
            <a:r>
              <a:rPr lang="en-US" dirty="0" smtClean="0"/>
              <a:t>Java </a:t>
            </a:r>
            <a:r>
              <a:rPr lang="en-US" dirty="0" err="1" smtClean="0"/>
              <a:t>DatagramPacket</a:t>
            </a:r>
            <a:r>
              <a:rPr lang="en-US" dirty="0" smtClean="0"/>
              <a:t> Class</a:t>
            </a:r>
            <a:br>
              <a:rPr lang="en-US" dirty="0" smtClean="0"/>
            </a:br>
            <a:endParaRPr lang="en-US" dirty="0"/>
          </a:p>
        </p:txBody>
      </p:sp>
      <p:sp>
        <p:nvSpPr>
          <p:cNvPr id="3" name="Content Placeholder 2"/>
          <p:cNvSpPr>
            <a:spLocks noGrp="1"/>
          </p:cNvSpPr>
          <p:nvPr>
            <p:ph idx="1"/>
          </p:nvPr>
        </p:nvSpPr>
        <p:spPr>
          <a:xfrm>
            <a:off x="838200" y="1350498"/>
            <a:ext cx="10515600" cy="4826465"/>
          </a:xfrm>
        </p:spPr>
        <p:txBody>
          <a:bodyPr>
            <a:normAutofit/>
          </a:bodyPr>
          <a:lstStyle/>
          <a:p>
            <a:r>
              <a:rPr lang="en-US" b="1" dirty="0" smtClean="0"/>
              <a:t>Java </a:t>
            </a:r>
            <a:r>
              <a:rPr lang="en-US" b="1" dirty="0" err="1" smtClean="0"/>
              <a:t>DatagramPacket</a:t>
            </a:r>
            <a:r>
              <a:rPr lang="en-US" dirty="0" smtClean="0"/>
              <a:t> is a message that can be sent or received. </a:t>
            </a:r>
          </a:p>
          <a:p>
            <a:r>
              <a:rPr lang="en-US" dirty="0" smtClean="0"/>
              <a:t>It is a data container.</a:t>
            </a:r>
          </a:p>
          <a:p>
            <a:r>
              <a:rPr lang="en-US" dirty="0" smtClean="0"/>
              <a:t> If you send multiple packet, it may arrive in any order. Additionally, packet delivery is not guaranteed.</a:t>
            </a:r>
          </a:p>
          <a:p>
            <a:r>
              <a:rPr lang="en-US" dirty="0" smtClean="0"/>
              <a:t>Constructors of </a:t>
            </a:r>
            <a:r>
              <a:rPr lang="en-US" dirty="0" err="1" smtClean="0"/>
              <a:t>DatagramPacket</a:t>
            </a:r>
            <a:r>
              <a:rPr lang="en-US" dirty="0" smtClean="0"/>
              <a:t> class:</a:t>
            </a:r>
          </a:p>
          <a:p>
            <a:pPr lvl="1"/>
            <a:r>
              <a:rPr lang="en-US" b="1" dirty="0" err="1" smtClean="0"/>
              <a:t>DatagramPacket</a:t>
            </a:r>
            <a:r>
              <a:rPr lang="en-US" b="1" dirty="0" smtClean="0"/>
              <a:t>(byte[] </a:t>
            </a:r>
            <a:r>
              <a:rPr lang="en-US" b="1" dirty="0" err="1" smtClean="0"/>
              <a:t>barr</a:t>
            </a:r>
            <a:r>
              <a:rPr lang="en-US" b="1" dirty="0" smtClean="0"/>
              <a:t>, </a:t>
            </a:r>
            <a:r>
              <a:rPr lang="en-US" b="1" dirty="0" err="1" smtClean="0"/>
              <a:t>int</a:t>
            </a:r>
            <a:r>
              <a:rPr lang="en-US" b="1" dirty="0" smtClean="0"/>
              <a:t> length):</a:t>
            </a:r>
            <a:r>
              <a:rPr lang="en-US" dirty="0" smtClean="0"/>
              <a:t> it creates a datagram packet. This constructor is used to receive the packets.</a:t>
            </a:r>
          </a:p>
          <a:p>
            <a:pPr lvl="1"/>
            <a:r>
              <a:rPr lang="en-US" b="1" dirty="0" err="1" smtClean="0"/>
              <a:t>DatagramPacket</a:t>
            </a:r>
            <a:r>
              <a:rPr lang="en-US" b="1" dirty="0" smtClean="0"/>
              <a:t>(byte[] </a:t>
            </a:r>
            <a:r>
              <a:rPr lang="en-US" b="1" dirty="0" err="1" smtClean="0"/>
              <a:t>barr</a:t>
            </a:r>
            <a:r>
              <a:rPr lang="en-US" b="1" dirty="0" smtClean="0"/>
              <a:t>, </a:t>
            </a:r>
            <a:r>
              <a:rPr lang="en-US" b="1" dirty="0" err="1" smtClean="0"/>
              <a:t>int</a:t>
            </a:r>
            <a:r>
              <a:rPr lang="en-US" b="1" dirty="0" smtClean="0"/>
              <a:t> length, </a:t>
            </a:r>
            <a:r>
              <a:rPr lang="en-US" b="1" dirty="0" err="1" smtClean="0"/>
              <a:t>InetAddress</a:t>
            </a:r>
            <a:r>
              <a:rPr lang="en-US" b="1" dirty="0" smtClean="0"/>
              <a:t> address, </a:t>
            </a:r>
            <a:r>
              <a:rPr lang="en-US" b="1" dirty="0" err="1" smtClean="0"/>
              <a:t>int</a:t>
            </a:r>
            <a:r>
              <a:rPr lang="en-US" b="1" dirty="0" smtClean="0"/>
              <a:t> port):</a:t>
            </a:r>
            <a:r>
              <a:rPr lang="en-US" dirty="0" smtClean="0"/>
              <a:t> it creates a datagram packet. This constructor is used to send the packets.</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71550" y="266700"/>
            <a:ext cx="10306050" cy="6362699"/>
          </a:xfrm>
          <a:prstGeom prst="rect">
            <a:avLst/>
          </a:prstGeom>
        </p:spPr>
      </p:pic>
    </p:spTree>
    <p:extLst>
      <p:ext uri="{BB962C8B-B14F-4D97-AF65-F5344CB8AC3E}">
        <p14:creationId xmlns="" xmlns:p14="http://schemas.microsoft.com/office/powerpoint/2010/main" val="34977365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28700" y="285751"/>
            <a:ext cx="10229850" cy="6292888"/>
          </a:xfrm>
          <a:prstGeom prst="rect">
            <a:avLst/>
          </a:prstGeom>
        </p:spPr>
      </p:pic>
    </p:spTree>
    <p:extLst>
      <p:ext uri="{BB962C8B-B14F-4D97-AF65-F5344CB8AC3E}">
        <p14:creationId xmlns="" xmlns:p14="http://schemas.microsoft.com/office/powerpoint/2010/main" val="41061149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75"/>
          </a:xfrm>
        </p:spPr>
        <p:txBody>
          <a:bodyPr/>
          <a:lstStyle/>
          <a:p>
            <a:r>
              <a:rPr lang="en-IN" b="1" dirty="0"/>
              <a:t>External D</a:t>
            </a:r>
            <a:r>
              <a:rPr lang="en-IN" b="1" dirty="0" smtClean="0"/>
              <a:t>ata Representation </a:t>
            </a:r>
            <a:r>
              <a:rPr lang="en-IN" b="1" dirty="0"/>
              <a:t>and </a:t>
            </a:r>
            <a:r>
              <a:rPr lang="en-IN" b="1" dirty="0" smtClean="0"/>
              <a:t>Marshalling</a:t>
            </a:r>
            <a:endParaRPr lang="en-IN" b="1" dirty="0"/>
          </a:p>
        </p:txBody>
      </p:sp>
      <p:sp>
        <p:nvSpPr>
          <p:cNvPr id="3" name="Content Placeholder 2"/>
          <p:cNvSpPr>
            <a:spLocks noGrp="1"/>
          </p:cNvSpPr>
          <p:nvPr>
            <p:ph idx="1"/>
          </p:nvPr>
        </p:nvSpPr>
        <p:spPr>
          <a:xfrm>
            <a:off x="838200" y="1143000"/>
            <a:ext cx="10515600" cy="5033963"/>
          </a:xfrm>
        </p:spPr>
        <p:txBody>
          <a:bodyPr>
            <a:normAutofit/>
          </a:bodyPr>
          <a:lstStyle/>
          <a:p>
            <a:pPr algn="just"/>
            <a:r>
              <a:rPr lang="en-IN" dirty="0"/>
              <a:t>The information stored in running programs is represented as data structures – </a:t>
            </a:r>
            <a:r>
              <a:rPr lang="en-IN" dirty="0" smtClean="0"/>
              <a:t>for example</a:t>
            </a:r>
            <a:r>
              <a:rPr lang="en-IN" dirty="0"/>
              <a:t>, by sets of interconnected objects – whereas the information in </a:t>
            </a:r>
            <a:r>
              <a:rPr lang="en-IN" dirty="0" smtClean="0"/>
              <a:t>messages consists </a:t>
            </a:r>
            <a:r>
              <a:rPr lang="en-IN" dirty="0"/>
              <a:t>of sequences of bytes. </a:t>
            </a:r>
            <a:endParaRPr lang="en-IN" dirty="0" smtClean="0"/>
          </a:p>
          <a:p>
            <a:pPr algn="just"/>
            <a:r>
              <a:rPr lang="en-IN" dirty="0" smtClean="0"/>
              <a:t>Irrespective </a:t>
            </a:r>
            <a:r>
              <a:rPr lang="en-IN" dirty="0"/>
              <a:t>of the form of communication used, the </a:t>
            </a:r>
            <a:r>
              <a:rPr lang="en-IN" dirty="0" smtClean="0"/>
              <a:t>data structures </a:t>
            </a:r>
            <a:r>
              <a:rPr lang="en-IN" dirty="0"/>
              <a:t>must be flattened (converted to a sequence of bytes) before transmission </a:t>
            </a:r>
            <a:r>
              <a:rPr lang="en-IN" dirty="0" smtClean="0"/>
              <a:t>and rebuilt </a:t>
            </a:r>
            <a:r>
              <a:rPr lang="en-IN" dirty="0"/>
              <a:t>on arrival. </a:t>
            </a:r>
            <a:endParaRPr lang="en-IN" dirty="0" smtClean="0"/>
          </a:p>
          <a:p>
            <a:pPr algn="just"/>
            <a:r>
              <a:rPr lang="en-IN" dirty="0" smtClean="0"/>
              <a:t>The </a:t>
            </a:r>
            <a:r>
              <a:rPr lang="en-IN" dirty="0"/>
              <a:t>individual primitive data items transmitted in messages can </a:t>
            </a:r>
            <a:r>
              <a:rPr lang="en-IN" dirty="0" smtClean="0"/>
              <a:t>be data </a:t>
            </a:r>
            <a:r>
              <a:rPr lang="en-IN" dirty="0"/>
              <a:t>values of many different types, and not all computers store primitive values such </a:t>
            </a:r>
            <a:r>
              <a:rPr lang="en-IN" dirty="0" smtClean="0"/>
              <a:t>as integers </a:t>
            </a:r>
            <a:r>
              <a:rPr lang="en-IN" dirty="0"/>
              <a:t>in the same order. The representation of floating-point numbers also </a:t>
            </a:r>
            <a:r>
              <a:rPr lang="en-IN" dirty="0" smtClean="0"/>
              <a:t>differs between </a:t>
            </a:r>
            <a:r>
              <a:rPr lang="en-IN" dirty="0"/>
              <a:t>architectures.</a:t>
            </a:r>
          </a:p>
        </p:txBody>
      </p:sp>
    </p:spTree>
    <p:extLst>
      <p:ext uri="{BB962C8B-B14F-4D97-AF65-F5344CB8AC3E}">
        <p14:creationId xmlns="" xmlns:p14="http://schemas.microsoft.com/office/powerpoint/2010/main" val="3476466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8873"/>
            <a:ext cx="10515600" cy="597402"/>
          </a:xfrm>
        </p:spPr>
        <p:txBody>
          <a:bodyPr>
            <a:normAutofit fontScale="90000"/>
          </a:bodyPr>
          <a:lstStyle/>
          <a:p>
            <a:r>
              <a:rPr lang="en-IN" b="1" dirty="0" smtClean="0"/>
              <a:t>Introduction (cont.)</a:t>
            </a:r>
            <a:endParaRPr lang="en-IN" dirty="0"/>
          </a:p>
        </p:txBody>
      </p:sp>
      <p:sp>
        <p:nvSpPr>
          <p:cNvPr id="3" name="Content Placeholder 2"/>
          <p:cNvSpPr>
            <a:spLocks noGrp="1"/>
          </p:cNvSpPr>
          <p:nvPr>
            <p:ph idx="1"/>
          </p:nvPr>
        </p:nvSpPr>
        <p:spPr>
          <a:xfrm>
            <a:off x="838200" y="866275"/>
            <a:ext cx="10515600" cy="5310688"/>
          </a:xfrm>
        </p:spPr>
        <p:txBody>
          <a:bodyPr>
            <a:normAutofit/>
          </a:bodyPr>
          <a:lstStyle/>
          <a:p>
            <a:pPr algn="just"/>
            <a:r>
              <a:rPr lang="en-IN" dirty="0"/>
              <a:t>Streams provide a building block </a:t>
            </a:r>
            <a:r>
              <a:rPr lang="en-IN" dirty="0" smtClean="0"/>
              <a:t>for producer-consumer </a:t>
            </a:r>
            <a:r>
              <a:rPr lang="en-IN" dirty="0"/>
              <a:t>communication. </a:t>
            </a:r>
            <a:endParaRPr lang="en-IN" dirty="0" smtClean="0"/>
          </a:p>
          <a:p>
            <a:pPr algn="just"/>
            <a:r>
              <a:rPr lang="en-IN" dirty="0" smtClean="0"/>
              <a:t>A </a:t>
            </a:r>
            <a:r>
              <a:rPr lang="en-IN" dirty="0"/>
              <a:t>producer and a consumer form a pair </a:t>
            </a:r>
            <a:r>
              <a:rPr lang="en-IN" dirty="0" smtClean="0"/>
              <a:t>of processes </a:t>
            </a:r>
            <a:r>
              <a:rPr lang="en-IN" dirty="0"/>
              <a:t>in which the role of the first is to produce data items and the role of the </a:t>
            </a:r>
            <a:r>
              <a:rPr lang="en-IN" dirty="0" smtClean="0"/>
              <a:t>second is </a:t>
            </a:r>
            <a:r>
              <a:rPr lang="en-IN" dirty="0"/>
              <a:t>to consume them. </a:t>
            </a:r>
            <a:endParaRPr lang="en-IN" dirty="0" smtClean="0"/>
          </a:p>
          <a:p>
            <a:pPr algn="just"/>
            <a:r>
              <a:rPr lang="en-IN" dirty="0" smtClean="0"/>
              <a:t>The </a:t>
            </a:r>
            <a:r>
              <a:rPr lang="en-IN" dirty="0"/>
              <a:t>data items sent by the producer to the consumer are queued </a:t>
            </a:r>
            <a:r>
              <a:rPr lang="en-IN" dirty="0" smtClean="0"/>
              <a:t>on arrival </a:t>
            </a:r>
            <a:r>
              <a:rPr lang="en-IN" dirty="0"/>
              <a:t>at the receiving host until the consumer is ready to receive them. </a:t>
            </a:r>
            <a:endParaRPr lang="en-IN" dirty="0" smtClean="0"/>
          </a:p>
          <a:p>
            <a:pPr algn="just"/>
            <a:r>
              <a:rPr lang="en-IN" dirty="0" smtClean="0"/>
              <a:t>The consumer must </a:t>
            </a:r>
            <a:r>
              <a:rPr lang="en-IN" dirty="0"/>
              <a:t>wait when no data items are available. The producer must wait if the storage </a:t>
            </a:r>
            <a:r>
              <a:rPr lang="en-IN" dirty="0" smtClean="0"/>
              <a:t>used to </a:t>
            </a:r>
            <a:r>
              <a:rPr lang="en-IN" dirty="0"/>
              <a:t>hold the queued data items is exhausted.</a:t>
            </a:r>
          </a:p>
        </p:txBody>
      </p:sp>
    </p:spTree>
    <p:extLst>
      <p:ext uri="{BB962C8B-B14F-4D97-AF65-F5344CB8AC3E}">
        <p14:creationId xmlns="" xmlns:p14="http://schemas.microsoft.com/office/powerpoint/2010/main" val="34394525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3348"/>
          </a:xfrm>
        </p:spPr>
        <p:txBody>
          <a:bodyPr>
            <a:normAutofit fontScale="90000"/>
          </a:bodyPr>
          <a:lstStyle/>
          <a:p>
            <a:r>
              <a:rPr lang="en-IN" b="1" dirty="0"/>
              <a:t>External Data Representation and </a:t>
            </a:r>
            <a:r>
              <a:rPr lang="en-IN" b="1" dirty="0" smtClean="0"/>
              <a:t>Marshalling (cont.)</a:t>
            </a:r>
            <a:endParaRPr lang="en-IN" dirty="0"/>
          </a:p>
        </p:txBody>
      </p:sp>
      <p:sp>
        <p:nvSpPr>
          <p:cNvPr id="3" name="Content Placeholder 2"/>
          <p:cNvSpPr>
            <a:spLocks noGrp="1"/>
          </p:cNvSpPr>
          <p:nvPr>
            <p:ph idx="1"/>
          </p:nvPr>
        </p:nvSpPr>
        <p:spPr>
          <a:xfrm>
            <a:off x="838200" y="1620982"/>
            <a:ext cx="10515600" cy="4555981"/>
          </a:xfrm>
        </p:spPr>
        <p:txBody>
          <a:bodyPr>
            <a:normAutofit/>
          </a:bodyPr>
          <a:lstStyle/>
          <a:p>
            <a:pPr algn="just"/>
            <a:r>
              <a:rPr lang="en-IN" dirty="0"/>
              <a:t>There are two variants for the ordering of integers: the </a:t>
            </a:r>
            <a:r>
              <a:rPr lang="en-IN" dirty="0" smtClean="0"/>
              <a:t>so-called </a:t>
            </a:r>
            <a:r>
              <a:rPr lang="en-IN" i="1" dirty="0" smtClean="0"/>
              <a:t>big-endian </a:t>
            </a:r>
            <a:r>
              <a:rPr lang="en-IN" dirty="0"/>
              <a:t>order, in which the most significant byte comes first; and </a:t>
            </a:r>
            <a:r>
              <a:rPr lang="en-IN" i="1" dirty="0"/>
              <a:t>little-endian </a:t>
            </a:r>
            <a:r>
              <a:rPr lang="en-IN" dirty="0"/>
              <a:t>order</a:t>
            </a:r>
            <a:r>
              <a:rPr lang="en-IN" dirty="0" smtClean="0"/>
              <a:t>, in </a:t>
            </a:r>
            <a:r>
              <a:rPr lang="en-IN" dirty="0"/>
              <a:t>which it comes last. </a:t>
            </a:r>
            <a:endParaRPr lang="en-IN" dirty="0" smtClean="0"/>
          </a:p>
          <a:p>
            <a:pPr algn="just"/>
            <a:r>
              <a:rPr lang="en-IN" dirty="0" smtClean="0"/>
              <a:t>Another </a:t>
            </a:r>
            <a:r>
              <a:rPr lang="en-IN" dirty="0"/>
              <a:t>issue is the set of codes used to represent characters: </a:t>
            </a:r>
            <a:r>
              <a:rPr lang="en-IN" dirty="0" smtClean="0"/>
              <a:t>for example</a:t>
            </a:r>
            <a:r>
              <a:rPr lang="en-IN" dirty="0"/>
              <a:t>, the majority of applications on systems such as UNIX use ASCII </a:t>
            </a:r>
            <a:r>
              <a:rPr lang="en-IN" dirty="0" smtClean="0"/>
              <a:t>character coding</a:t>
            </a:r>
            <a:r>
              <a:rPr lang="en-IN" dirty="0"/>
              <a:t>, taking one byte per character, whereas the Unicode standard allows for </a:t>
            </a:r>
            <a:r>
              <a:rPr lang="en-IN" dirty="0" smtClean="0"/>
              <a:t>the representation </a:t>
            </a:r>
            <a:r>
              <a:rPr lang="en-IN" dirty="0"/>
              <a:t>of texts in many different languages and takes two bytes per character</a:t>
            </a:r>
            <a:r>
              <a:rPr lang="en-IN" dirty="0" smtClean="0"/>
              <a:t>.</a:t>
            </a:r>
          </a:p>
        </p:txBody>
      </p:sp>
    </p:spTree>
    <p:extLst>
      <p:ext uri="{BB962C8B-B14F-4D97-AF65-F5344CB8AC3E}">
        <p14:creationId xmlns="" xmlns:p14="http://schemas.microsoft.com/office/powerpoint/2010/main" val="29147821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External Data Representation and Marshalling (cont.)</a:t>
            </a:r>
            <a:endParaRPr lang="en-IN" dirty="0"/>
          </a:p>
        </p:txBody>
      </p:sp>
      <p:sp>
        <p:nvSpPr>
          <p:cNvPr id="3" name="Content Placeholder 2"/>
          <p:cNvSpPr>
            <a:spLocks noGrp="1"/>
          </p:cNvSpPr>
          <p:nvPr>
            <p:ph idx="1"/>
          </p:nvPr>
        </p:nvSpPr>
        <p:spPr/>
        <p:txBody>
          <a:bodyPr>
            <a:normAutofit/>
          </a:bodyPr>
          <a:lstStyle/>
          <a:p>
            <a:pPr algn="just"/>
            <a:r>
              <a:rPr lang="en-IN" dirty="0"/>
              <a:t>One of the following methods can be used to enable any two computers to exchange binary data values:</a:t>
            </a:r>
          </a:p>
          <a:p>
            <a:pPr lvl="1" algn="just"/>
            <a:r>
              <a:rPr lang="en-IN" sz="2800" dirty="0"/>
              <a:t>The values are converted to an agreed external format before transmission and converted to the local form on receipt; if the two computers are known to be the same type, the conversion to external format can be omitted. </a:t>
            </a:r>
          </a:p>
          <a:p>
            <a:pPr lvl="1" algn="just"/>
            <a:r>
              <a:rPr lang="en-IN" sz="2800" dirty="0"/>
              <a:t>The values are transmitted in the sender’s format, together with an indication </a:t>
            </a:r>
            <a:r>
              <a:rPr lang="en-IN" sz="2800" dirty="0" smtClean="0"/>
              <a:t>of the </a:t>
            </a:r>
            <a:r>
              <a:rPr lang="en-IN" sz="2800" dirty="0"/>
              <a:t>format used, and the recipient converts the values if necessary.</a:t>
            </a:r>
          </a:p>
        </p:txBody>
      </p:sp>
    </p:spTree>
    <p:extLst>
      <p:ext uri="{BB962C8B-B14F-4D97-AF65-F5344CB8AC3E}">
        <p14:creationId xmlns="" xmlns:p14="http://schemas.microsoft.com/office/powerpoint/2010/main" val="42609187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4748"/>
          </a:xfrm>
        </p:spPr>
        <p:txBody>
          <a:bodyPr>
            <a:normAutofit fontScale="90000"/>
          </a:bodyPr>
          <a:lstStyle/>
          <a:p>
            <a:r>
              <a:rPr lang="en-IN" b="1" dirty="0"/>
              <a:t>External Data Representation and Marshalling (cont.)</a:t>
            </a:r>
            <a:endParaRPr lang="en-IN" dirty="0"/>
          </a:p>
        </p:txBody>
      </p:sp>
      <p:sp>
        <p:nvSpPr>
          <p:cNvPr id="3" name="Content Placeholder 2"/>
          <p:cNvSpPr>
            <a:spLocks noGrp="1"/>
          </p:cNvSpPr>
          <p:nvPr>
            <p:ph idx="1"/>
          </p:nvPr>
        </p:nvSpPr>
        <p:spPr>
          <a:xfrm>
            <a:off x="838200" y="1350818"/>
            <a:ext cx="10515600" cy="4826145"/>
          </a:xfrm>
        </p:spPr>
        <p:txBody>
          <a:bodyPr>
            <a:noAutofit/>
          </a:bodyPr>
          <a:lstStyle/>
          <a:p>
            <a:pPr algn="just"/>
            <a:r>
              <a:rPr lang="en-IN" sz="2650" dirty="0" smtClean="0"/>
              <a:t>Bytes </a:t>
            </a:r>
            <a:r>
              <a:rPr lang="en-IN" sz="2650" dirty="0"/>
              <a:t>themselves are never altered during transmission. To </a:t>
            </a:r>
            <a:r>
              <a:rPr lang="en-IN" sz="2650" dirty="0" smtClean="0"/>
              <a:t>support RMI </a:t>
            </a:r>
            <a:r>
              <a:rPr lang="en-IN" sz="2650" dirty="0"/>
              <a:t>or RPC, any data type that can be passed as an argument or returned as a result </a:t>
            </a:r>
            <a:r>
              <a:rPr lang="en-IN" sz="2650" dirty="0" smtClean="0"/>
              <a:t>must be </a:t>
            </a:r>
            <a:r>
              <a:rPr lang="en-IN" sz="2650" dirty="0"/>
              <a:t>able to be flattened and the individual primitive data values represented in an </a:t>
            </a:r>
            <a:r>
              <a:rPr lang="en-IN" sz="2650" dirty="0" smtClean="0"/>
              <a:t>agreed format</a:t>
            </a:r>
            <a:r>
              <a:rPr lang="en-IN" sz="2650" dirty="0"/>
              <a:t>. An agreed standard for the representation of data structures and primitive </a:t>
            </a:r>
            <a:r>
              <a:rPr lang="en-IN" sz="2650" dirty="0" smtClean="0"/>
              <a:t>values is </a:t>
            </a:r>
            <a:r>
              <a:rPr lang="en-IN" sz="2650" dirty="0"/>
              <a:t>called an </a:t>
            </a:r>
            <a:r>
              <a:rPr lang="en-IN" sz="2650" i="1" dirty="0"/>
              <a:t>external data representation</a:t>
            </a:r>
            <a:r>
              <a:rPr lang="en-IN" sz="2650" dirty="0" smtClean="0"/>
              <a:t>.</a:t>
            </a:r>
          </a:p>
          <a:p>
            <a:pPr algn="just"/>
            <a:r>
              <a:rPr lang="en-IN" sz="2650" b="1" i="1" dirty="0"/>
              <a:t>Marshalling</a:t>
            </a:r>
            <a:r>
              <a:rPr lang="en-IN" sz="2650" i="1" dirty="0"/>
              <a:t> </a:t>
            </a:r>
            <a:r>
              <a:rPr lang="en-IN" sz="2650" dirty="0"/>
              <a:t>is the process of taking a collection of data items and </a:t>
            </a:r>
            <a:r>
              <a:rPr lang="en-IN" sz="2650" dirty="0" smtClean="0"/>
              <a:t>assembling them </a:t>
            </a:r>
            <a:r>
              <a:rPr lang="en-IN" sz="2650" dirty="0"/>
              <a:t>into a form suitable for transmission in a message. </a:t>
            </a:r>
            <a:r>
              <a:rPr lang="en-IN" sz="2650" i="1" dirty="0" err="1"/>
              <a:t>Unmarshalling</a:t>
            </a:r>
            <a:r>
              <a:rPr lang="en-IN" sz="2650" i="1" dirty="0"/>
              <a:t> </a:t>
            </a:r>
            <a:r>
              <a:rPr lang="en-IN" sz="2650" dirty="0"/>
              <a:t>is the </a:t>
            </a:r>
            <a:r>
              <a:rPr lang="en-IN" sz="2650" dirty="0" smtClean="0"/>
              <a:t>process of  disassembling </a:t>
            </a:r>
            <a:r>
              <a:rPr lang="en-IN" sz="2650" dirty="0"/>
              <a:t>them on arrival to produce an equivalent collection of data items at </a:t>
            </a:r>
            <a:r>
              <a:rPr lang="en-IN" sz="2650" dirty="0" smtClean="0"/>
              <a:t>the destination</a:t>
            </a:r>
            <a:r>
              <a:rPr lang="en-IN" sz="2650" dirty="0"/>
              <a:t>. Thus marshalling consists of the translation of structured data items </a:t>
            </a:r>
            <a:r>
              <a:rPr lang="en-IN" sz="2650" dirty="0" smtClean="0"/>
              <a:t>and primitive </a:t>
            </a:r>
            <a:r>
              <a:rPr lang="en-IN" sz="2650" dirty="0"/>
              <a:t>values into an external data representation. Similarly, </a:t>
            </a:r>
            <a:r>
              <a:rPr lang="en-IN" sz="2650" dirty="0" err="1"/>
              <a:t>unmarshalling</a:t>
            </a:r>
            <a:r>
              <a:rPr lang="en-IN" sz="2650" dirty="0"/>
              <a:t> </a:t>
            </a:r>
            <a:r>
              <a:rPr lang="en-IN" sz="2650" dirty="0" smtClean="0"/>
              <a:t>consists of </a:t>
            </a:r>
            <a:r>
              <a:rPr lang="en-IN" sz="2650" dirty="0"/>
              <a:t>the generation of primitive values from their external data representation and </a:t>
            </a:r>
            <a:r>
              <a:rPr lang="en-IN" sz="2650" dirty="0" smtClean="0"/>
              <a:t>the rebuilding </a:t>
            </a:r>
            <a:r>
              <a:rPr lang="en-IN" sz="2650" dirty="0"/>
              <a:t>of the data structures.</a:t>
            </a:r>
          </a:p>
        </p:txBody>
      </p:sp>
    </p:spTree>
    <p:extLst>
      <p:ext uri="{BB962C8B-B14F-4D97-AF65-F5344CB8AC3E}">
        <p14:creationId xmlns="" xmlns:p14="http://schemas.microsoft.com/office/powerpoint/2010/main" val="2533635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4130"/>
          </a:xfrm>
        </p:spPr>
        <p:txBody>
          <a:bodyPr>
            <a:normAutofit fontScale="90000"/>
          </a:bodyPr>
          <a:lstStyle/>
          <a:p>
            <a:r>
              <a:rPr lang="en-IN" b="1" dirty="0"/>
              <a:t>External Data Representation and Marshalling (cont.)</a:t>
            </a:r>
            <a:endParaRPr lang="en-IN" dirty="0"/>
          </a:p>
        </p:txBody>
      </p:sp>
      <p:sp>
        <p:nvSpPr>
          <p:cNvPr id="3" name="Content Placeholder 2"/>
          <p:cNvSpPr>
            <a:spLocks noGrp="1"/>
          </p:cNvSpPr>
          <p:nvPr>
            <p:ph idx="1"/>
          </p:nvPr>
        </p:nvSpPr>
        <p:spPr>
          <a:xfrm>
            <a:off x="838200" y="1496291"/>
            <a:ext cx="10515600" cy="4680672"/>
          </a:xfrm>
        </p:spPr>
        <p:txBody>
          <a:bodyPr>
            <a:normAutofit/>
          </a:bodyPr>
          <a:lstStyle/>
          <a:p>
            <a:pPr marL="0" indent="0" algn="just">
              <a:buNone/>
            </a:pPr>
            <a:r>
              <a:rPr lang="en-IN" dirty="0"/>
              <a:t>Three </a:t>
            </a:r>
            <a:r>
              <a:rPr lang="en-IN" b="1" dirty="0"/>
              <a:t>alternative approaches</a:t>
            </a:r>
            <a:r>
              <a:rPr lang="en-IN" dirty="0"/>
              <a:t> to external data representation and marshalling </a:t>
            </a:r>
            <a:r>
              <a:rPr lang="en-IN" dirty="0" smtClean="0"/>
              <a:t>are:</a:t>
            </a:r>
          </a:p>
          <a:p>
            <a:pPr marL="514350" indent="-514350" algn="just">
              <a:buFont typeface="+mj-lt"/>
              <a:buAutoNum type="arabicPeriod"/>
            </a:pPr>
            <a:r>
              <a:rPr lang="en-IN" dirty="0"/>
              <a:t>CORBA’s common data representation, which is concerned with an </a:t>
            </a:r>
            <a:r>
              <a:rPr lang="en-IN" dirty="0" smtClean="0"/>
              <a:t>external representation </a:t>
            </a:r>
            <a:r>
              <a:rPr lang="en-IN" dirty="0"/>
              <a:t>for the structured and primitive types that can be passed as </a:t>
            </a:r>
            <a:r>
              <a:rPr lang="en-IN" dirty="0" smtClean="0"/>
              <a:t>the arguments </a:t>
            </a:r>
            <a:r>
              <a:rPr lang="en-IN" dirty="0"/>
              <a:t>and results of remote method invocations in CORBA. It can be used </a:t>
            </a:r>
            <a:r>
              <a:rPr lang="en-IN" dirty="0" smtClean="0"/>
              <a:t>by a </a:t>
            </a:r>
            <a:r>
              <a:rPr lang="en-IN" dirty="0"/>
              <a:t>variety of programming </a:t>
            </a:r>
            <a:r>
              <a:rPr lang="en-IN" dirty="0" smtClean="0"/>
              <a:t>languages.</a:t>
            </a:r>
          </a:p>
          <a:p>
            <a:pPr marL="514350" indent="-514350" algn="just">
              <a:buFont typeface="+mj-lt"/>
              <a:buAutoNum type="arabicPeriod"/>
            </a:pPr>
            <a:r>
              <a:rPr lang="en-IN" dirty="0" smtClean="0"/>
              <a:t>Java’s </a:t>
            </a:r>
            <a:r>
              <a:rPr lang="en-IN" dirty="0"/>
              <a:t>object serialization, which is concerned with the flattening and </a:t>
            </a:r>
            <a:r>
              <a:rPr lang="en-IN" dirty="0" smtClean="0"/>
              <a:t>external data </a:t>
            </a:r>
            <a:r>
              <a:rPr lang="en-IN" dirty="0"/>
              <a:t>representation of any single object or tree of objects that may need to </a:t>
            </a:r>
            <a:r>
              <a:rPr lang="en-IN" dirty="0" smtClean="0"/>
              <a:t>be transmitted </a:t>
            </a:r>
            <a:r>
              <a:rPr lang="en-IN" dirty="0"/>
              <a:t>in a message or stored on a disk. It is for use only by Java.</a:t>
            </a:r>
          </a:p>
        </p:txBody>
      </p:sp>
    </p:spTree>
    <p:extLst>
      <p:ext uri="{BB962C8B-B14F-4D97-AF65-F5344CB8AC3E}">
        <p14:creationId xmlns="" xmlns:p14="http://schemas.microsoft.com/office/powerpoint/2010/main" val="39029105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1784"/>
          </a:xfrm>
        </p:spPr>
        <p:txBody>
          <a:bodyPr>
            <a:normAutofit fontScale="90000"/>
          </a:bodyPr>
          <a:lstStyle/>
          <a:p>
            <a:r>
              <a:rPr lang="en-IN" b="1" dirty="0"/>
              <a:t>External Data Representation and </a:t>
            </a:r>
            <a:r>
              <a:rPr lang="en-IN" b="1" dirty="0" smtClean="0"/>
              <a:t>Marshalling- alternative approaches (cont</a:t>
            </a:r>
            <a:r>
              <a:rPr lang="en-IN" b="1" dirty="0"/>
              <a:t>.)</a:t>
            </a:r>
            <a:endParaRPr lang="en-IN" dirty="0"/>
          </a:p>
        </p:txBody>
      </p:sp>
      <p:sp>
        <p:nvSpPr>
          <p:cNvPr id="3" name="Content Placeholder 2"/>
          <p:cNvSpPr>
            <a:spLocks noGrp="1"/>
          </p:cNvSpPr>
          <p:nvPr>
            <p:ph idx="1"/>
          </p:nvPr>
        </p:nvSpPr>
        <p:spPr>
          <a:xfrm>
            <a:off x="838200" y="1662545"/>
            <a:ext cx="10515600" cy="4514418"/>
          </a:xfrm>
        </p:spPr>
        <p:txBody>
          <a:bodyPr>
            <a:noAutofit/>
          </a:bodyPr>
          <a:lstStyle/>
          <a:p>
            <a:pPr marL="514350" indent="-514350" algn="just">
              <a:buFont typeface="+mj-lt"/>
              <a:buAutoNum type="arabicPeriod" startAt="3"/>
            </a:pPr>
            <a:r>
              <a:rPr lang="en-IN" dirty="0" smtClean="0"/>
              <a:t>XML </a:t>
            </a:r>
            <a:r>
              <a:rPr lang="en-IN" dirty="0"/>
              <a:t>(Extensible </a:t>
            </a:r>
            <a:r>
              <a:rPr lang="en-IN" dirty="0" err="1"/>
              <a:t>Markup</a:t>
            </a:r>
            <a:r>
              <a:rPr lang="en-IN" dirty="0"/>
              <a:t> Language), which defines a textual </a:t>
            </a:r>
            <a:r>
              <a:rPr lang="en-IN" dirty="0" smtClean="0"/>
              <a:t>format for representing </a:t>
            </a:r>
            <a:r>
              <a:rPr lang="en-IN" dirty="0"/>
              <a:t>structured data. It was originally intended for documents </a:t>
            </a:r>
            <a:r>
              <a:rPr lang="en-IN" dirty="0" smtClean="0"/>
              <a:t>containing textual </a:t>
            </a:r>
            <a:r>
              <a:rPr lang="en-IN" dirty="0"/>
              <a:t>self-describing structured data – for example documents accessible on </a:t>
            </a:r>
            <a:r>
              <a:rPr lang="en-IN" dirty="0" smtClean="0"/>
              <a:t>the Web </a:t>
            </a:r>
            <a:r>
              <a:rPr lang="en-IN" dirty="0"/>
              <a:t>– but it is now also used to represent the data sent in messages exchanged </a:t>
            </a:r>
            <a:r>
              <a:rPr lang="en-IN" dirty="0" smtClean="0"/>
              <a:t>by clients </a:t>
            </a:r>
            <a:r>
              <a:rPr lang="en-IN" dirty="0"/>
              <a:t>and servers in web </a:t>
            </a:r>
            <a:r>
              <a:rPr lang="en-IN" dirty="0" smtClean="0"/>
              <a:t>services.</a:t>
            </a:r>
          </a:p>
        </p:txBody>
      </p:sp>
    </p:spTree>
    <p:extLst>
      <p:ext uri="{BB962C8B-B14F-4D97-AF65-F5344CB8AC3E}">
        <p14:creationId xmlns="" xmlns:p14="http://schemas.microsoft.com/office/powerpoint/2010/main" val="22735970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External Data Representation and Marshalling- alternative approaches (cont.)</a:t>
            </a:r>
            <a:endParaRPr lang="en-IN" dirty="0"/>
          </a:p>
        </p:txBody>
      </p:sp>
      <p:sp>
        <p:nvSpPr>
          <p:cNvPr id="3" name="Content Placeholder 2"/>
          <p:cNvSpPr>
            <a:spLocks noGrp="1"/>
          </p:cNvSpPr>
          <p:nvPr>
            <p:ph idx="1"/>
          </p:nvPr>
        </p:nvSpPr>
        <p:spPr/>
        <p:txBody>
          <a:bodyPr/>
          <a:lstStyle/>
          <a:p>
            <a:pPr algn="just"/>
            <a:r>
              <a:rPr lang="en-IN" dirty="0"/>
              <a:t>In the first two cases, the marshalling and </a:t>
            </a:r>
            <a:r>
              <a:rPr lang="en-IN" dirty="0" err="1"/>
              <a:t>unmarshalling</a:t>
            </a:r>
            <a:r>
              <a:rPr lang="en-IN" dirty="0"/>
              <a:t> activities are intended to be carried out by a middleware layer without any involvement on the part of the application programmer. Even in the case of XML, which is textual and therefore more accessible to hand-encoding, software for marshalling and </a:t>
            </a:r>
            <a:r>
              <a:rPr lang="en-IN" dirty="0" err="1"/>
              <a:t>unmarshalling</a:t>
            </a:r>
            <a:r>
              <a:rPr lang="en-IN" dirty="0"/>
              <a:t> is available for all commonly used platforms and programming environments. Because marshalling requires the consideration of all the finest details of the representation of the primitive components of composite objects, the process is likely to be error-prone if carried out by hand. Compactness is another issue that can be addressed in the design of automatically generated marshalling procedures.</a:t>
            </a:r>
          </a:p>
          <a:p>
            <a:pPr algn="just"/>
            <a:endParaRPr lang="en-IN" dirty="0"/>
          </a:p>
        </p:txBody>
      </p:sp>
    </p:spTree>
    <p:extLst>
      <p:ext uri="{BB962C8B-B14F-4D97-AF65-F5344CB8AC3E}">
        <p14:creationId xmlns="" xmlns:p14="http://schemas.microsoft.com/office/powerpoint/2010/main" val="3197125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8039"/>
          </a:xfrm>
        </p:spPr>
        <p:txBody>
          <a:bodyPr>
            <a:normAutofit fontScale="90000"/>
          </a:bodyPr>
          <a:lstStyle/>
          <a:p>
            <a:r>
              <a:rPr lang="en-IN" b="1" dirty="0"/>
              <a:t>External Data Representation and Marshalling- alternative approaches (cont.)</a:t>
            </a:r>
            <a:endParaRPr lang="en-IN" dirty="0"/>
          </a:p>
        </p:txBody>
      </p:sp>
      <p:sp>
        <p:nvSpPr>
          <p:cNvPr id="3" name="Content Placeholder 2"/>
          <p:cNvSpPr>
            <a:spLocks noGrp="1"/>
          </p:cNvSpPr>
          <p:nvPr>
            <p:ph idx="1"/>
          </p:nvPr>
        </p:nvSpPr>
        <p:spPr>
          <a:xfrm>
            <a:off x="838200" y="1413164"/>
            <a:ext cx="10515600" cy="4763799"/>
          </a:xfrm>
        </p:spPr>
        <p:txBody>
          <a:bodyPr>
            <a:noAutofit/>
          </a:bodyPr>
          <a:lstStyle/>
          <a:p>
            <a:pPr algn="just"/>
            <a:r>
              <a:rPr lang="en-IN" sz="2650" dirty="0"/>
              <a:t>In the first two approaches, the primitive data types are marshalled into a </a:t>
            </a:r>
            <a:r>
              <a:rPr lang="en-IN" sz="2650" dirty="0" smtClean="0"/>
              <a:t>binary form</a:t>
            </a:r>
            <a:r>
              <a:rPr lang="en-IN" sz="2650" dirty="0"/>
              <a:t>. In the third approach (XML), the primitive data types are represented textually</a:t>
            </a:r>
            <a:r>
              <a:rPr lang="en-IN" sz="2650" dirty="0" smtClean="0"/>
              <a:t>. The </a:t>
            </a:r>
            <a:r>
              <a:rPr lang="en-IN" sz="2650" dirty="0"/>
              <a:t>textual representation of a data value will generally be longer than the </a:t>
            </a:r>
            <a:r>
              <a:rPr lang="en-IN" sz="2650" dirty="0" smtClean="0"/>
              <a:t>equivalent binary  representation</a:t>
            </a:r>
            <a:r>
              <a:rPr lang="en-IN" sz="2650" dirty="0"/>
              <a:t>. The HTTP </a:t>
            </a:r>
            <a:r>
              <a:rPr lang="en-IN" sz="2650" dirty="0" smtClean="0"/>
              <a:t>protocol </a:t>
            </a:r>
            <a:r>
              <a:rPr lang="en-IN" sz="2650" dirty="0"/>
              <a:t>is </a:t>
            </a:r>
            <a:r>
              <a:rPr lang="en-IN" sz="2650" dirty="0" smtClean="0"/>
              <a:t>another example </a:t>
            </a:r>
            <a:r>
              <a:rPr lang="en-IN" sz="2650" dirty="0"/>
              <a:t>of the textual approach</a:t>
            </a:r>
            <a:r>
              <a:rPr lang="en-IN" sz="2650" dirty="0" smtClean="0"/>
              <a:t>.</a:t>
            </a:r>
          </a:p>
          <a:p>
            <a:pPr algn="just"/>
            <a:r>
              <a:rPr lang="en-IN" sz="2650" dirty="0"/>
              <a:t>Another issue with regard to the design of marshalling methods is whether </a:t>
            </a:r>
            <a:r>
              <a:rPr lang="en-IN" sz="2650" dirty="0" smtClean="0"/>
              <a:t>the marshalled </a:t>
            </a:r>
            <a:r>
              <a:rPr lang="en-IN" sz="2650" dirty="0"/>
              <a:t>data should include information concerning the type of its contents. </a:t>
            </a:r>
            <a:r>
              <a:rPr lang="en-IN" sz="2650" dirty="0" smtClean="0"/>
              <a:t>For example</a:t>
            </a:r>
            <a:r>
              <a:rPr lang="en-IN" sz="2650" dirty="0"/>
              <a:t>, CORBA’s representation includes just the values of the objects transmitted</a:t>
            </a:r>
            <a:r>
              <a:rPr lang="en-IN" sz="2650" dirty="0" smtClean="0"/>
              <a:t>, and </a:t>
            </a:r>
            <a:r>
              <a:rPr lang="en-IN" sz="2650" dirty="0"/>
              <a:t>nothing about their types. On the other hand, both Java serialization and XML </a:t>
            </a:r>
            <a:r>
              <a:rPr lang="en-IN" sz="2650" dirty="0" smtClean="0"/>
              <a:t>do include </a:t>
            </a:r>
            <a:r>
              <a:rPr lang="en-IN" sz="2650" dirty="0"/>
              <a:t>type information, but in different ways. Java puts all of the required </a:t>
            </a:r>
            <a:r>
              <a:rPr lang="en-IN" sz="2650" dirty="0" smtClean="0"/>
              <a:t>type information </a:t>
            </a:r>
            <a:r>
              <a:rPr lang="en-IN" sz="2650" dirty="0"/>
              <a:t>into the serialized form, but XML documents may refer to </a:t>
            </a:r>
            <a:r>
              <a:rPr lang="en-IN" sz="2650" dirty="0" smtClean="0"/>
              <a:t>externally defined </a:t>
            </a:r>
            <a:r>
              <a:rPr lang="en-IN" sz="2650" dirty="0"/>
              <a:t>sets of names (with types) called </a:t>
            </a:r>
            <a:r>
              <a:rPr lang="en-IN" sz="2650" i="1" dirty="0"/>
              <a:t>namespaces</a:t>
            </a:r>
            <a:r>
              <a:rPr lang="en-IN" sz="2650" dirty="0"/>
              <a:t>.</a:t>
            </a:r>
          </a:p>
        </p:txBody>
      </p:sp>
    </p:spTree>
    <p:extLst>
      <p:ext uri="{BB962C8B-B14F-4D97-AF65-F5344CB8AC3E}">
        <p14:creationId xmlns="" xmlns:p14="http://schemas.microsoft.com/office/powerpoint/2010/main" val="26467994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7257"/>
          </a:xfrm>
        </p:spPr>
        <p:txBody>
          <a:bodyPr>
            <a:normAutofit fontScale="90000"/>
          </a:bodyPr>
          <a:lstStyle/>
          <a:p>
            <a:r>
              <a:rPr lang="en-IN" b="1" dirty="0"/>
              <a:t>External Data Representation and Marshalling- alternative approaches (cont.)</a:t>
            </a:r>
            <a:endParaRPr lang="en-IN" dirty="0"/>
          </a:p>
        </p:txBody>
      </p:sp>
      <p:sp>
        <p:nvSpPr>
          <p:cNvPr id="3" name="Content Placeholder 2"/>
          <p:cNvSpPr>
            <a:spLocks noGrp="1"/>
          </p:cNvSpPr>
          <p:nvPr>
            <p:ph idx="1"/>
          </p:nvPr>
        </p:nvSpPr>
        <p:spPr>
          <a:xfrm>
            <a:off x="838200" y="1683327"/>
            <a:ext cx="10515600" cy="4493636"/>
          </a:xfrm>
        </p:spPr>
        <p:txBody>
          <a:bodyPr/>
          <a:lstStyle/>
          <a:p>
            <a:pPr algn="just"/>
            <a:r>
              <a:rPr lang="en-IN" dirty="0"/>
              <a:t>Although we are interested in the use of an external data representation for </a:t>
            </a:r>
            <a:r>
              <a:rPr lang="en-IN" dirty="0" smtClean="0"/>
              <a:t>the arguments </a:t>
            </a:r>
            <a:r>
              <a:rPr lang="en-IN" dirty="0"/>
              <a:t>and results of RMIs and RPCs, it does have a more general use </a:t>
            </a:r>
            <a:r>
              <a:rPr lang="en-IN" dirty="0" smtClean="0"/>
              <a:t>for representing </a:t>
            </a:r>
            <a:r>
              <a:rPr lang="en-IN" dirty="0"/>
              <a:t>data structures, objects or structured documents in a form suitable </a:t>
            </a:r>
            <a:r>
              <a:rPr lang="en-IN" dirty="0" smtClean="0"/>
              <a:t>for transmission </a:t>
            </a:r>
            <a:r>
              <a:rPr lang="en-IN" dirty="0"/>
              <a:t>in messages or storing in files.</a:t>
            </a:r>
          </a:p>
        </p:txBody>
      </p:sp>
    </p:spTree>
    <p:extLst>
      <p:ext uri="{BB962C8B-B14F-4D97-AF65-F5344CB8AC3E}">
        <p14:creationId xmlns="" xmlns:p14="http://schemas.microsoft.com/office/powerpoint/2010/main" val="2973731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9486"/>
          </a:xfrm>
        </p:spPr>
        <p:txBody>
          <a:bodyPr>
            <a:normAutofit fontScale="90000"/>
          </a:bodyPr>
          <a:lstStyle/>
          <a:p>
            <a:r>
              <a:rPr lang="en-IN" b="1" dirty="0"/>
              <a:t>The API for the Internet </a:t>
            </a:r>
            <a:r>
              <a:rPr lang="en-IN" b="1" dirty="0" smtClean="0"/>
              <a:t>Protocols</a:t>
            </a:r>
            <a:endParaRPr lang="en-IN" b="1" dirty="0"/>
          </a:p>
        </p:txBody>
      </p:sp>
      <p:sp>
        <p:nvSpPr>
          <p:cNvPr id="3" name="Content Placeholder 2"/>
          <p:cNvSpPr>
            <a:spLocks noGrp="1"/>
          </p:cNvSpPr>
          <p:nvPr>
            <p:ph idx="1"/>
          </p:nvPr>
        </p:nvSpPr>
        <p:spPr>
          <a:xfrm>
            <a:off x="838200" y="994612"/>
            <a:ext cx="10515600" cy="5422230"/>
          </a:xfrm>
        </p:spPr>
        <p:txBody>
          <a:bodyPr>
            <a:normAutofit/>
          </a:bodyPr>
          <a:lstStyle/>
          <a:p>
            <a:pPr algn="just"/>
            <a:r>
              <a:rPr lang="en-IN" dirty="0" smtClean="0"/>
              <a:t>We will discuss</a:t>
            </a:r>
          </a:p>
          <a:p>
            <a:pPr lvl="1" algn="just"/>
            <a:r>
              <a:rPr lang="en-IN" dirty="0" smtClean="0"/>
              <a:t> </a:t>
            </a:r>
            <a:r>
              <a:rPr lang="en-IN" sz="2800" dirty="0" smtClean="0"/>
              <a:t>The general characteristics of inter process communication. </a:t>
            </a:r>
          </a:p>
          <a:p>
            <a:pPr lvl="1" algn="just"/>
            <a:r>
              <a:rPr lang="en-IN" sz="2800" dirty="0" smtClean="0"/>
              <a:t>Data transmission through UDP messages or TCP streams.</a:t>
            </a:r>
          </a:p>
        </p:txBody>
      </p:sp>
    </p:spTree>
    <p:extLst>
      <p:ext uri="{BB962C8B-B14F-4D97-AF65-F5344CB8AC3E}">
        <p14:creationId xmlns="" xmlns:p14="http://schemas.microsoft.com/office/powerpoint/2010/main" val="2144971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105" y="365125"/>
            <a:ext cx="10860506" cy="597401"/>
          </a:xfrm>
        </p:spPr>
        <p:txBody>
          <a:bodyPr>
            <a:normAutofit fontScale="90000"/>
          </a:bodyPr>
          <a:lstStyle/>
          <a:p>
            <a:r>
              <a:rPr lang="en-IN" b="1" dirty="0"/>
              <a:t>C</a:t>
            </a:r>
            <a:r>
              <a:rPr lang="en-IN" b="1" dirty="0" smtClean="0"/>
              <a:t>haracteristics </a:t>
            </a:r>
            <a:r>
              <a:rPr lang="en-IN" b="1" dirty="0"/>
              <a:t>of </a:t>
            </a:r>
            <a:r>
              <a:rPr lang="en-IN" b="1" dirty="0" smtClean="0"/>
              <a:t>Interprocess </a:t>
            </a:r>
            <a:r>
              <a:rPr lang="en-IN" b="1" dirty="0"/>
              <a:t>C</a:t>
            </a:r>
            <a:r>
              <a:rPr lang="en-IN" b="1" dirty="0" smtClean="0"/>
              <a:t>ommunication</a:t>
            </a:r>
            <a:endParaRPr lang="en-IN" b="1" dirty="0"/>
          </a:p>
        </p:txBody>
      </p:sp>
      <p:sp>
        <p:nvSpPr>
          <p:cNvPr id="3" name="Content Placeholder 2"/>
          <p:cNvSpPr>
            <a:spLocks noGrp="1"/>
          </p:cNvSpPr>
          <p:nvPr>
            <p:ph idx="1"/>
          </p:nvPr>
        </p:nvSpPr>
        <p:spPr>
          <a:xfrm>
            <a:off x="802105" y="1090863"/>
            <a:ext cx="10732169" cy="5086100"/>
          </a:xfrm>
        </p:spPr>
        <p:txBody>
          <a:bodyPr/>
          <a:lstStyle/>
          <a:p>
            <a:pPr algn="just"/>
            <a:r>
              <a:rPr lang="en-IN" dirty="0"/>
              <a:t>Message passing between a pair of processes can be supported by two </a:t>
            </a:r>
            <a:r>
              <a:rPr lang="en-IN" dirty="0" smtClean="0"/>
              <a:t>message communication </a:t>
            </a:r>
            <a:r>
              <a:rPr lang="en-IN" dirty="0"/>
              <a:t>operations, </a:t>
            </a:r>
            <a:r>
              <a:rPr lang="en-IN" i="1" dirty="0"/>
              <a:t>send </a:t>
            </a:r>
            <a:r>
              <a:rPr lang="en-IN" dirty="0"/>
              <a:t>and </a:t>
            </a:r>
            <a:r>
              <a:rPr lang="en-IN" i="1" dirty="0"/>
              <a:t>receive</a:t>
            </a:r>
            <a:r>
              <a:rPr lang="en-IN" dirty="0"/>
              <a:t>, defined in terms of destinations </a:t>
            </a:r>
            <a:r>
              <a:rPr lang="en-IN" dirty="0" smtClean="0"/>
              <a:t>and messages</a:t>
            </a:r>
            <a:r>
              <a:rPr lang="en-IN" dirty="0"/>
              <a:t>. </a:t>
            </a:r>
            <a:endParaRPr lang="en-IN" dirty="0" smtClean="0"/>
          </a:p>
          <a:p>
            <a:pPr algn="just"/>
            <a:r>
              <a:rPr lang="en-IN" dirty="0" smtClean="0"/>
              <a:t>To </a:t>
            </a:r>
            <a:r>
              <a:rPr lang="en-IN" dirty="0"/>
              <a:t>communicate, one process sends a message (a sequence of bytes) to </a:t>
            </a:r>
            <a:r>
              <a:rPr lang="en-IN" dirty="0" smtClean="0"/>
              <a:t>a destination </a:t>
            </a:r>
            <a:r>
              <a:rPr lang="en-IN" dirty="0"/>
              <a:t>and another process at the destination receives the message. </a:t>
            </a:r>
            <a:endParaRPr lang="en-IN" dirty="0" smtClean="0"/>
          </a:p>
          <a:p>
            <a:pPr algn="just"/>
            <a:r>
              <a:rPr lang="en-IN" dirty="0" smtClean="0"/>
              <a:t>This activity involves </a:t>
            </a:r>
            <a:r>
              <a:rPr lang="en-IN" dirty="0"/>
              <a:t>the communication of data from the sending process to the receiving </a:t>
            </a:r>
            <a:r>
              <a:rPr lang="en-IN" dirty="0" smtClean="0"/>
              <a:t>process and </a:t>
            </a:r>
            <a:r>
              <a:rPr lang="en-IN" dirty="0"/>
              <a:t>may involve the synchronization of the two processes.</a:t>
            </a:r>
          </a:p>
        </p:txBody>
      </p:sp>
    </p:spTree>
    <p:extLst>
      <p:ext uri="{BB962C8B-B14F-4D97-AF65-F5344CB8AC3E}">
        <p14:creationId xmlns="" xmlns:p14="http://schemas.microsoft.com/office/powerpoint/2010/main" val="4248364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8000"/>
                </a:solidFill>
              </a:rPr>
              <a:t>Operations</a:t>
            </a:r>
            <a:r>
              <a:rPr lang="en-US" dirty="0" smtClean="0"/>
              <a:t> provided in Inter process Communications </a:t>
            </a:r>
            <a:r>
              <a:rPr lang="en-US" dirty="0" smtClean="0">
                <a:solidFill>
                  <a:srgbClr val="0000CC"/>
                </a:solidFill>
              </a:rPr>
              <a:t>API</a:t>
            </a:r>
            <a:endParaRPr lang="en-US" dirty="0"/>
          </a:p>
        </p:txBody>
      </p:sp>
      <p:sp>
        <p:nvSpPr>
          <p:cNvPr id="3" name="Content Placeholder 2"/>
          <p:cNvSpPr>
            <a:spLocks noGrp="1"/>
          </p:cNvSpPr>
          <p:nvPr>
            <p:ph idx="1"/>
          </p:nvPr>
        </p:nvSpPr>
        <p:spPr/>
        <p:txBody>
          <a:bodyPr/>
          <a:lstStyle/>
          <a:p>
            <a:pPr>
              <a:buFontTx/>
              <a:buChar char="•"/>
            </a:pPr>
            <a:r>
              <a:rPr lang="en-US" b="1" dirty="0" smtClean="0">
                <a:solidFill>
                  <a:srgbClr val="008000"/>
                </a:solidFill>
              </a:rPr>
              <a:t>Connect</a:t>
            </a:r>
            <a:r>
              <a:rPr lang="en-US" dirty="0" smtClean="0"/>
              <a:t> </a:t>
            </a:r>
            <a:r>
              <a:rPr lang="en-US" dirty="0" smtClean="0"/>
              <a:t>(sender address, receiver address), for      connection-oriented communication.</a:t>
            </a:r>
          </a:p>
          <a:p>
            <a:pPr>
              <a:buFontTx/>
              <a:buChar char="•"/>
            </a:pPr>
            <a:r>
              <a:rPr lang="en-US" b="1" dirty="0" smtClean="0">
                <a:solidFill>
                  <a:srgbClr val="008000"/>
                </a:solidFill>
              </a:rPr>
              <a:t>Send</a:t>
            </a:r>
            <a:r>
              <a:rPr lang="en-US" dirty="0" smtClean="0"/>
              <a:t> ( [receiver],  message</a:t>
            </a:r>
            <a:r>
              <a:rPr lang="en-US" dirty="0" smtClean="0"/>
              <a:t>)</a:t>
            </a:r>
          </a:p>
          <a:p>
            <a:pPr>
              <a:buFontTx/>
              <a:buChar char="•"/>
            </a:pPr>
            <a:r>
              <a:rPr lang="en-US" b="1" dirty="0" smtClean="0">
                <a:solidFill>
                  <a:srgbClr val="008000"/>
                </a:solidFill>
              </a:rPr>
              <a:t>Receive</a:t>
            </a:r>
            <a:r>
              <a:rPr lang="en-US" dirty="0" smtClean="0"/>
              <a:t> ( [sender],  message storage object)</a:t>
            </a:r>
          </a:p>
          <a:p>
            <a:pPr>
              <a:buFontTx/>
              <a:buChar char="•"/>
            </a:pPr>
            <a:r>
              <a:rPr lang="en-US" b="1" dirty="0" smtClean="0">
                <a:solidFill>
                  <a:srgbClr val="008000"/>
                </a:solidFill>
              </a:rPr>
              <a:t>Disconnect</a:t>
            </a:r>
            <a:r>
              <a:rPr lang="en-US" dirty="0" smtClean="0"/>
              <a:t>  </a:t>
            </a:r>
            <a:r>
              <a:rPr lang="en-US" dirty="0" smtClean="0"/>
              <a:t>(connection identifier), for </a:t>
            </a:r>
            <a:r>
              <a:rPr lang="en-US" dirty="0" smtClean="0">
                <a:solidFill>
                  <a:srgbClr val="0000CC"/>
                </a:solidFill>
              </a:rPr>
              <a:t>connection-oriented</a:t>
            </a:r>
            <a:r>
              <a:rPr lang="en-US" dirty="0" smtClean="0"/>
              <a:t> communication.</a:t>
            </a:r>
            <a:r>
              <a:rPr lang="en-US" sz="1800" dirty="0" smtClean="0"/>
              <a:t>      </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Times New Roman" pitchFamily="18" charset="0"/>
              </a:rPr>
              <a:t>Inter process Communication in basic HTTP</a:t>
            </a:r>
            <a:r>
              <a:rPr lang="en-US" dirty="0" smtClean="0"/>
              <a:t> </a:t>
            </a:r>
            <a:endParaRPr lang="en-US" dirty="0"/>
          </a:p>
        </p:txBody>
      </p:sp>
      <p:graphicFrame>
        <p:nvGraphicFramePr>
          <p:cNvPr id="1026" name="Object 2"/>
          <p:cNvGraphicFramePr>
            <a:graphicFrameLocks noChangeAspect="1"/>
          </p:cNvGraphicFramePr>
          <p:nvPr>
            <p:ph idx="1"/>
          </p:nvPr>
        </p:nvGraphicFramePr>
        <p:xfrm>
          <a:off x="2065338" y="1631950"/>
          <a:ext cx="7867650" cy="4291013"/>
        </p:xfrm>
        <a:graphic>
          <a:graphicData uri="http://schemas.openxmlformats.org/presentationml/2006/ole">
            <p:oleObj spid="_x0000_s1026" name="SmartDraw" r:id="rId3" imgW="4507920" imgH="2459520" progId="">
              <p:embed/>
            </p:oleObj>
          </a:graphicData>
        </a:graphic>
      </p:graphicFrame>
      <p:sp>
        <p:nvSpPr>
          <p:cNvPr id="5" name="Rectangle 4"/>
          <p:cNvSpPr/>
          <p:nvPr/>
        </p:nvSpPr>
        <p:spPr>
          <a:xfrm>
            <a:off x="1167618" y="6071940"/>
            <a:ext cx="10550769" cy="461665"/>
          </a:xfrm>
          <a:prstGeom prst="rect">
            <a:avLst/>
          </a:prstGeom>
        </p:spPr>
        <p:txBody>
          <a:bodyPr wrap="square">
            <a:spAutoFit/>
          </a:bodyPr>
          <a:lstStyle/>
          <a:p>
            <a:pPr>
              <a:spcBef>
                <a:spcPct val="50000"/>
              </a:spcBef>
            </a:pPr>
            <a:r>
              <a:rPr lang="en-US" sz="2400" b="1" dirty="0" smtClean="0"/>
              <a:t>Processing order: C1, S1, C2, S2, S3, C3, C4, S4 </a:t>
            </a:r>
            <a:endParaRPr lang="en-US" sz="24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1702</TotalTime>
  <Words>4360</Words>
  <Application>Microsoft Office PowerPoint</Application>
  <PresentationFormat>Custom</PresentationFormat>
  <Paragraphs>275</Paragraphs>
  <Slides>57</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59" baseType="lpstr">
      <vt:lpstr>Office Theme</vt:lpstr>
      <vt:lpstr>SmartDraw</vt:lpstr>
      <vt:lpstr>INTER PROCESS COMMUNICATION</vt:lpstr>
      <vt:lpstr>Introduction</vt:lpstr>
      <vt:lpstr>Middleware Layers</vt:lpstr>
      <vt:lpstr>Introduction (cont.)</vt:lpstr>
      <vt:lpstr>Introduction (cont.)</vt:lpstr>
      <vt:lpstr>The API for the Internet Protocols</vt:lpstr>
      <vt:lpstr>Characteristics of Interprocess Communication</vt:lpstr>
      <vt:lpstr>Operations provided in Inter process Communications API</vt:lpstr>
      <vt:lpstr>Inter process Communication in basic HTTP </vt:lpstr>
      <vt:lpstr>Synchronous and Asynchronous Communication</vt:lpstr>
      <vt:lpstr>Synchronous send and receive</vt:lpstr>
      <vt:lpstr>Synchronous and Asynchronous Communication (cont.)</vt:lpstr>
      <vt:lpstr>Asynchronous send and synchronous receive</vt:lpstr>
      <vt:lpstr>Synchronous and Asynchronous Communication (cont.)</vt:lpstr>
      <vt:lpstr>Message Destinations</vt:lpstr>
      <vt:lpstr>Message Destinations (cont.)</vt:lpstr>
      <vt:lpstr>Reliability</vt:lpstr>
      <vt:lpstr>Ordering</vt:lpstr>
      <vt:lpstr>Sockets</vt:lpstr>
      <vt:lpstr>Sockets (cont.)</vt:lpstr>
      <vt:lpstr>Java API for Internet Addresses</vt:lpstr>
      <vt:lpstr>Java API for Internet Addresses</vt:lpstr>
      <vt:lpstr>Java InetAddress Class Methods </vt:lpstr>
      <vt:lpstr>TCP Sockets</vt:lpstr>
      <vt:lpstr>java.net.Socket Class</vt:lpstr>
      <vt:lpstr>Java.io.PrintWriter Class</vt:lpstr>
      <vt:lpstr>TCP Sockets in Java</vt:lpstr>
      <vt:lpstr>Client creates: </vt:lpstr>
      <vt:lpstr>Class ServerSocket</vt:lpstr>
      <vt:lpstr>Class ServerSocket</vt:lpstr>
      <vt:lpstr>Slide 31</vt:lpstr>
      <vt:lpstr>Class ServerSocket</vt:lpstr>
      <vt:lpstr>A client and server program using TCP sockets</vt:lpstr>
      <vt:lpstr>UDP Datagram Communication</vt:lpstr>
      <vt:lpstr>Issues in UDP Datagram Communication (cont.)</vt:lpstr>
      <vt:lpstr>Issues in UDP Datagram Communication (cont.)</vt:lpstr>
      <vt:lpstr>Issues in UDP Datagram Communication (cont.)</vt:lpstr>
      <vt:lpstr>Issues in UDP Datagram Communication (cont.)</vt:lpstr>
      <vt:lpstr>Failure Model for UDP Datagrams</vt:lpstr>
      <vt:lpstr>Use of UDP</vt:lpstr>
      <vt:lpstr>Java API for UDP Datagrams</vt:lpstr>
      <vt:lpstr>Java API for UDP Datagrams- DatagramPacket (cont.)</vt:lpstr>
      <vt:lpstr>Java API for UDP Datagrams- DatagramSocket</vt:lpstr>
      <vt:lpstr>Java API for UDP Datagrams- DatagramSocket (cont.)</vt:lpstr>
      <vt:lpstr>Java DatagramSocket class</vt:lpstr>
      <vt:lpstr>Java DatagramPacket Class </vt:lpstr>
      <vt:lpstr>Slide 47</vt:lpstr>
      <vt:lpstr>Slide 48</vt:lpstr>
      <vt:lpstr>External Data Representation and Marshalling</vt:lpstr>
      <vt:lpstr>External Data Representation and Marshalling (cont.)</vt:lpstr>
      <vt:lpstr>External Data Representation and Marshalling (cont.)</vt:lpstr>
      <vt:lpstr>External Data Representation and Marshalling (cont.)</vt:lpstr>
      <vt:lpstr>External Data Representation and Marshalling (cont.)</vt:lpstr>
      <vt:lpstr>External Data Representation and Marshalling- alternative approaches (cont.)</vt:lpstr>
      <vt:lpstr>External Data Representation and Marshalling- alternative approaches (cont.)</vt:lpstr>
      <vt:lpstr>External Data Representation and Marshalling- alternative approaches (cont.)</vt:lpstr>
      <vt:lpstr>External Data Representation and Marshalling- alternative approaches (cont.)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Interprocess Communication</dc:title>
  <dc:creator>Swarnima</dc:creator>
  <cp:lastModifiedBy>user</cp:lastModifiedBy>
  <cp:revision>170</cp:revision>
  <dcterms:created xsi:type="dcterms:W3CDTF">2021-11-29T06:22:44Z</dcterms:created>
  <dcterms:modified xsi:type="dcterms:W3CDTF">2023-10-05T06:24:54Z</dcterms:modified>
</cp:coreProperties>
</file>