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324"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5643" autoAdjust="0"/>
    <p:restoredTop sz="94660"/>
  </p:normalViewPr>
  <p:slideViewPr>
    <p:cSldViewPr snapToGrid="0">
      <p:cViewPr varScale="1">
        <p:scale>
          <a:sx n="73" d="100"/>
          <a:sy n="73" d="100"/>
        </p:scale>
        <p:origin x="-100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200562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196584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344060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392812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313036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44306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2526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218738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312000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304409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4A3E11-291B-4A91-8BB2-FAB14FAB10F8}" type="datetimeFigureOut">
              <a:rPr lang="en-IN" smtClean="0"/>
              <a:pPr/>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379639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A3E11-291B-4A91-8BB2-FAB14FAB10F8}" type="datetimeFigureOut">
              <a:rPr lang="en-IN" smtClean="0"/>
              <a:pPr/>
              <a:t>29-10-2022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1C072-8AC3-49EB-ABFD-BDF5FACC2280}" type="slidenum">
              <a:rPr lang="en-IN" smtClean="0"/>
              <a:pPr/>
              <a:t>‹#›</a:t>
            </a:fld>
            <a:endParaRPr lang="en-IN"/>
          </a:p>
        </p:txBody>
      </p:sp>
    </p:spTree>
    <p:extLst>
      <p:ext uri="{BB962C8B-B14F-4D97-AF65-F5344CB8AC3E}">
        <p14:creationId xmlns="" xmlns:p14="http://schemas.microsoft.com/office/powerpoint/2010/main" val="968723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14843"/>
            <a:ext cx="9144000" cy="2387600"/>
          </a:xfrm>
        </p:spPr>
        <p:txBody>
          <a:bodyPr>
            <a:noAutofit/>
          </a:bodyPr>
          <a:lstStyle/>
          <a:p>
            <a:r>
              <a:rPr lang="en-IN" sz="8800" b="1" dirty="0" smtClean="0">
                <a:latin typeface="+mn-lt"/>
              </a:rPr>
              <a:t>Networking and Internetworking</a:t>
            </a:r>
            <a:endParaRPr lang="en-IN" sz="8800" b="1" dirty="0">
              <a:latin typeface="+mn-lt"/>
            </a:endParaRPr>
          </a:p>
        </p:txBody>
      </p:sp>
    </p:spTree>
    <p:extLst>
      <p:ext uri="{BB962C8B-B14F-4D97-AF65-F5344CB8AC3E}">
        <p14:creationId xmlns="" xmlns:p14="http://schemas.microsoft.com/office/powerpoint/2010/main" val="366441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765"/>
            <a:ext cx="10515600" cy="915035"/>
          </a:xfrm>
        </p:spPr>
        <p:txBody>
          <a:bodyPr/>
          <a:lstStyle/>
          <a:p>
            <a:r>
              <a:rPr lang="en-IN" b="1" dirty="0">
                <a:latin typeface="+mn-lt"/>
              </a:rPr>
              <a:t>1. Performance (cont.)</a:t>
            </a:r>
            <a:endParaRPr lang="en-IN" dirty="0">
              <a:latin typeface="+mn-lt"/>
            </a:endParaRPr>
          </a:p>
        </p:txBody>
      </p:sp>
      <p:sp>
        <p:nvSpPr>
          <p:cNvPr id="3" name="Content Placeholder 2"/>
          <p:cNvSpPr>
            <a:spLocks noGrp="1"/>
          </p:cNvSpPr>
          <p:nvPr>
            <p:ph idx="1"/>
          </p:nvPr>
        </p:nvSpPr>
        <p:spPr>
          <a:xfrm>
            <a:off x="404949" y="1092926"/>
            <a:ext cx="11377747" cy="5110163"/>
          </a:xfrm>
        </p:spPr>
        <p:txBody>
          <a:bodyPr/>
          <a:lstStyle/>
          <a:p>
            <a:pPr algn="just"/>
            <a:r>
              <a:rPr lang="en-IN" dirty="0" smtClean="0"/>
              <a:t>But networks often outperform hard disks;  networked access to a local web server or file server with a large in-memory cache of frequently used files can match or outstrip access to files stored on a local hard disk.</a:t>
            </a:r>
          </a:p>
          <a:p>
            <a:pPr algn="just"/>
            <a:r>
              <a:rPr lang="en-IN" dirty="0" smtClean="0"/>
              <a:t>On </a:t>
            </a:r>
            <a:r>
              <a:rPr lang="en-IN" dirty="0"/>
              <a:t>the Internet, round-trip latencies are in the 5–500 </a:t>
            </a:r>
            <a:r>
              <a:rPr lang="en-IN" dirty="0" err="1"/>
              <a:t>ms</a:t>
            </a:r>
            <a:r>
              <a:rPr lang="en-IN" dirty="0"/>
              <a:t> range, with means </a:t>
            </a:r>
            <a:r>
              <a:rPr lang="en-IN" dirty="0" smtClean="0"/>
              <a:t>of 20–200 </a:t>
            </a:r>
            <a:r>
              <a:rPr lang="en-IN" dirty="0" err="1"/>
              <a:t>ms</a:t>
            </a:r>
            <a:r>
              <a:rPr lang="en-IN" dirty="0"/>
              <a:t> depending on </a:t>
            </a:r>
            <a:r>
              <a:rPr lang="en-IN" dirty="0" smtClean="0"/>
              <a:t>distance, so </a:t>
            </a:r>
            <a:r>
              <a:rPr lang="en-IN" dirty="0"/>
              <a:t>requests </a:t>
            </a:r>
            <a:r>
              <a:rPr lang="en-IN" dirty="0" smtClean="0"/>
              <a:t>transmitted across </a:t>
            </a:r>
            <a:r>
              <a:rPr lang="en-IN" dirty="0"/>
              <a:t>the Internet are 10–100 times slower than those sent on fast local networks. </a:t>
            </a:r>
            <a:endParaRPr lang="en-IN" dirty="0" smtClean="0"/>
          </a:p>
          <a:p>
            <a:pPr algn="just"/>
            <a:r>
              <a:rPr lang="en-IN" dirty="0" smtClean="0"/>
              <a:t>The bulk </a:t>
            </a:r>
            <a:r>
              <a:rPr lang="en-IN" dirty="0"/>
              <a:t>of this time difference derives from switching delays at routers and contention </a:t>
            </a:r>
            <a:r>
              <a:rPr lang="en-IN" dirty="0" smtClean="0"/>
              <a:t>for network circuits.</a:t>
            </a:r>
            <a:endParaRPr lang="en-IN" dirty="0"/>
          </a:p>
        </p:txBody>
      </p:sp>
    </p:spTree>
    <p:extLst>
      <p:ext uri="{BB962C8B-B14F-4D97-AF65-F5344CB8AC3E}">
        <p14:creationId xmlns="" xmlns:p14="http://schemas.microsoft.com/office/powerpoint/2010/main" val="256783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10515600" cy="731519"/>
          </a:xfrm>
        </p:spPr>
        <p:txBody>
          <a:bodyPr/>
          <a:lstStyle/>
          <a:p>
            <a:r>
              <a:rPr lang="en-IN" b="1" dirty="0" smtClean="0">
                <a:latin typeface="+mn-lt"/>
              </a:rPr>
              <a:t>2. </a:t>
            </a:r>
            <a:r>
              <a:rPr lang="en-IN" b="1" dirty="0">
                <a:latin typeface="+mn-lt"/>
              </a:rPr>
              <a:t>S</a:t>
            </a:r>
            <a:r>
              <a:rPr lang="en-IN" b="1" dirty="0" smtClean="0">
                <a:latin typeface="+mn-lt"/>
              </a:rPr>
              <a:t>calability</a:t>
            </a:r>
            <a:endParaRPr lang="en-IN" b="1" dirty="0">
              <a:latin typeface="+mn-lt"/>
            </a:endParaRPr>
          </a:p>
        </p:txBody>
      </p:sp>
      <p:sp>
        <p:nvSpPr>
          <p:cNvPr id="3" name="Content Placeholder 2"/>
          <p:cNvSpPr>
            <a:spLocks noGrp="1"/>
          </p:cNvSpPr>
          <p:nvPr>
            <p:ph idx="1"/>
          </p:nvPr>
        </p:nvSpPr>
        <p:spPr>
          <a:xfrm>
            <a:off x="838200" y="1051560"/>
            <a:ext cx="10515600" cy="5125403"/>
          </a:xfrm>
        </p:spPr>
        <p:txBody>
          <a:bodyPr>
            <a:normAutofit/>
          </a:bodyPr>
          <a:lstStyle/>
          <a:p>
            <a:pPr algn="just"/>
            <a:r>
              <a:rPr lang="en-IN" dirty="0"/>
              <a:t>Computer networks are an indispensable part of the infrastructure </a:t>
            </a:r>
            <a:r>
              <a:rPr lang="en-IN" dirty="0" smtClean="0"/>
              <a:t>of modern </a:t>
            </a:r>
            <a:r>
              <a:rPr lang="en-IN" dirty="0"/>
              <a:t>societies. </a:t>
            </a:r>
            <a:r>
              <a:rPr lang="en-IN" dirty="0" smtClean="0"/>
              <a:t>The growth </a:t>
            </a:r>
            <a:r>
              <a:rPr lang="en-IN" dirty="0"/>
              <a:t>since then has been so rapid and </a:t>
            </a:r>
            <a:r>
              <a:rPr lang="en-IN" dirty="0" smtClean="0"/>
              <a:t>diverse </a:t>
            </a:r>
            <a:r>
              <a:rPr lang="en-IN" dirty="0"/>
              <a:t>that it is </a:t>
            </a:r>
            <a:r>
              <a:rPr lang="en-IN" dirty="0" smtClean="0"/>
              <a:t>difficult </a:t>
            </a:r>
            <a:r>
              <a:rPr lang="en-IN" dirty="0"/>
              <a:t>to find recent </a:t>
            </a:r>
            <a:r>
              <a:rPr lang="en-IN" dirty="0" smtClean="0"/>
              <a:t>reliable statistics</a:t>
            </a:r>
            <a:r>
              <a:rPr lang="en-IN" dirty="0"/>
              <a:t>. </a:t>
            </a:r>
            <a:endParaRPr lang="en-IN" dirty="0" smtClean="0"/>
          </a:p>
          <a:p>
            <a:pPr algn="just"/>
            <a:r>
              <a:rPr lang="en-IN" dirty="0" smtClean="0"/>
              <a:t>It </a:t>
            </a:r>
            <a:r>
              <a:rPr lang="en-IN" dirty="0"/>
              <a:t>is realistic to expect it to include several billion nodes and hundreds </a:t>
            </a:r>
            <a:r>
              <a:rPr lang="en-IN" dirty="0" smtClean="0"/>
              <a:t>of millions </a:t>
            </a:r>
            <a:r>
              <a:rPr lang="en-IN" dirty="0"/>
              <a:t>of active hosts</a:t>
            </a:r>
            <a:r>
              <a:rPr lang="en-IN" dirty="0" smtClean="0"/>
              <a:t>.</a:t>
            </a:r>
          </a:p>
          <a:p>
            <a:pPr algn="just"/>
            <a:r>
              <a:rPr lang="en-IN" dirty="0"/>
              <a:t>These numbers indicate the future changes in size and load that the Internet </a:t>
            </a:r>
            <a:r>
              <a:rPr lang="en-IN" dirty="0" smtClean="0"/>
              <a:t>must handle</a:t>
            </a:r>
            <a:r>
              <a:rPr lang="en-IN" dirty="0"/>
              <a:t>. The network technologies on which it is based were not designed to cope </a:t>
            </a:r>
            <a:r>
              <a:rPr lang="en-IN" dirty="0" smtClean="0"/>
              <a:t>with even </a:t>
            </a:r>
            <a:r>
              <a:rPr lang="en-IN" dirty="0"/>
              <a:t>the Internet’s current scale, but they have performed remarkably well. </a:t>
            </a:r>
            <a:r>
              <a:rPr lang="en-IN" dirty="0" smtClean="0"/>
              <a:t>Some substantial </a:t>
            </a:r>
            <a:r>
              <a:rPr lang="en-IN" dirty="0"/>
              <a:t>changes to the addressing and routing mechanisms are in progress in </a:t>
            </a:r>
            <a:r>
              <a:rPr lang="en-IN" dirty="0" smtClean="0"/>
              <a:t>order to </a:t>
            </a:r>
            <a:r>
              <a:rPr lang="en-IN" dirty="0"/>
              <a:t>handle the next phase of the </a:t>
            </a:r>
            <a:r>
              <a:rPr lang="en-IN"/>
              <a:t>Internet’s </a:t>
            </a:r>
            <a:r>
              <a:rPr lang="en-IN" smtClean="0"/>
              <a:t>growth.</a:t>
            </a:r>
            <a:endParaRPr lang="en-IN" dirty="0"/>
          </a:p>
        </p:txBody>
      </p:sp>
    </p:spTree>
    <p:extLst>
      <p:ext uri="{BB962C8B-B14F-4D97-AF65-F5344CB8AC3E}">
        <p14:creationId xmlns="" xmlns:p14="http://schemas.microsoft.com/office/powerpoint/2010/main" val="215544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1"/>
            <a:ext cx="10515600" cy="883919"/>
          </a:xfrm>
        </p:spPr>
        <p:txBody>
          <a:bodyPr/>
          <a:lstStyle/>
          <a:p>
            <a:r>
              <a:rPr lang="en-IN" b="1" dirty="0">
                <a:latin typeface="+mn-lt"/>
              </a:rPr>
              <a:t>2. </a:t>
            </a:r>
            <a:r>
              <a:rPr lang="en-IN" b="1" dirty="0" smtClean="0">
                <a:latin typeface="+mn-lt"/>
              </a:rPr>
              <a:t>Scalability (cont.)</a:t>
            </a:r>
            <a:endParaRPr lang="en-IN" b="1" dirty="0">
              <a:latin typeface="+mn-lt"/>
            </a:endParaRPr>
          </a:p>
        </p:txBody>
      </p:sp>
      <p:sp>
        <p:nvSpPr>
          <p:cNvPr id="3" name="Content Placeholder 2"/>
          <p:cNvSpPr>
            <a:spLocks noGrp="1"/>
          </p:cNvSpPr>
          <p:nvPr>
            <p:ph idx="1"/>
          </p:nvPr>
        </p:nvSpPr>
        <p:spPr>
          <a:xfrm>
            <a:off x="838200" y="1280160"/>
            <a:ext cx="10515600" cy="4896803"/>
          </a:xfrm>
        </p:spPr>
        <p:txBody>
          <a:bodyPr/>
          <a:lstStyle/>
          <a:p>
            <a:pPr algn="just"/>
            <a:r>
              <a:rPr lang="en-IN" dirty="0"/>
              <a:t>For simple client-server applications such as the Web, we would expect future traffic </a:t>
            </a:r>
            <a:r>
              <a:rPr lang="en-IN" dirty="0" smtClean="0"/>
              <a:t>to grow </a:t>
            </a:r>
            <a:r>
              <a:rPr lang="en-IN" dirty="0"/>
              <a:t>at least in proportion to the number of active users. </a:t>
            </a:r>
            <a:endParaRPr lang="en-IN" dirty="0" smtClean="0"/>
          </a:p>
          <a:p>
            <a:pPr algn="just"/>
            <a:r>
              <a:rPr lang="en-IN" dirty="0" smtClean="0"/>
              <a:t>The </a:t>
            </a:r>
            <a:r>
              <a:rPr lang="en-IN" dirty="0"/>
              <a:t>ability of the </a:t>
            </a:r>
            <a:r>
              <a:rPr lang="en-IN" dirty="0" smtClean="0"/>
              <a:t>Internet’s infrastructure </a:t>
            </a:r>
            <a:r>
              <a:rPr lang="en-IN" dirty="0"/>
              <a:t>to cope with this growth will depend upon the economics of use, </a:t>
            </a:r>
            <a:r>
              <a:rPr lang="en-IN" dirty="0" smtClean="0"/>
              <a:t>in particular </a:t>
            </a:r>
            <a:r>
              <a:rPr lang="en-IN" dirty="0"/>
              <a:t>charges to users and the patterns of communication that actually occur – </a:t>
            </a:r>
            <a:r>
              <a:rPr lang="en-IN" dirty="0" smtClean="0"/>
              <a:t>for example</a:t>
            </a:r>
            <a:r>
              <a:rPr lang="en-IN" dirty="0"/>
              <a:t>, their degree of locality.</a:t>
            </a:r>
          </a:p>
        </p:txBody>
      </p:sp>
    </p:spTree>
    <p:extLst>
      <p:ext uri="{BB962C8B-B14F-4D97-AF65-F5344CB8AC3E}">
        <p14:creationId xmlns="" xmlns:p14="http://schemas.microsoft.com/office/powerpoint/2010/main" val="187506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172"/>
          </a:xfrm>
        </p:spPr>
        <p:txBody>
          <a:bodyPr/>
          <a:lstStyle/>
          <a:p>
            <a:r>
              <a:rPr lang="en-IN" b="1" dirty="0" smtClean="0"/>
              <a:t>3. Reliability</a:t>
            </a:r>
            <a:endParaRPr lang="en-IN" b="1" dirty="0"/>
          </a:p>
        </p:txBody>
      </p:sp>
      <p:sp>
        <p:nvSpPr>
          <p:cNvPr id="3" name="Content Placeholder 2"/>
          <p:cNvSpPr>
            <a:spLocks noGrp="1"/>
          </p:cNvSpPr>
          <p:nvPr>
            <p:ph idx="1"/>
          </p:nvPr>
        </p:nvSpPr>
        <p:spPr>
          <a:xfrm>
            <a:off x="838200" y="1190298"/>
            <a:ext cx="10515600" cy="4986665"/>
          </a:xfrm>
        </p:spPr>
        <p:txBody>
          <a:bodyPr>
            <a:normAutofit/>
          </a:bodyPr>
          <a:lstStyle/>
          <a:p>
            <a:pPr algn="just"/>
            <a:r>
              <a:rPr lang="en-IN" dirty="0"/>
              <a:t>Many applications are able to recover from </a:t>
            </a:r>
            <a:r>
              <a:rPr lang="en-IN" dirty="0" smtClean="0"/>
              <a:t>communication failures </a:t>
            </a:r>
            <a:r>
              <a:rPr lang="en-IN" dirty="0"/>
              <a:t>and hence do not require guaranteed error-free communication</a:t>
            </a:r>
            <a:r>
              <a:rPr lang="en-IN" dirty="0" smtClean="0"/>
              <a:t>.</a:t>
            </a:r>
          </a:p>
          <a:p>
            <a:pPr algn="just"/>
            <a:r>
              <a:rPr lang="en-IN" dirty="0"/>
              <a:t>The </a:t>
            </a:r>
            <a:r>
              <a:rPr lang="en-IN" dirty="0" smtClean="0"/>
              <a:t>end-to-end argument further </a:t>
            </a:r>
            <a:r>
              <a:rPr lang="en-IN" dirty="0"/>
              <a:t>supports the view that the communication </a:t>
            </a:r>
            <a:r>
              <a:rPr lang="en-IN" dirty="0" smtClean="0"/>
              <a:t>subsystem need </a:t>
            </a:r>
            <a:r>
              <a:rPr lang="en-IN" dirty="0"/>
              <a:t>not provide totally error-free communication; the detection of </a:t>
            </a:r>
            <a:r>
              <a:rPr lang="en-IN" dirty="0" smtClean="0"/>
              <a:t>communication errors </a:t>
            </a:r>
            <a:r>
              <a:rPr lang="en-IN" dirty="0"/>
              <a:t>and their correction is often best performed by application-level software. </a:t>
            </a:r>
            <a:endParaRPr lang="en-IN" dirty="0" smtClean="0"/>
          </a:p>
          <a:p>
            <a:pPr algn="just"/>
            <a:r>
              <a:rPr lang="en-IN" dirty="0" smtClean="0"/>
              <a:t>The reliability </a:t>
            </a:r>
            <a:r>
              <a:rPr lang="en-IN" dirty="0"/>
              <a:t>of most physical transmission media is very high. When errors occur </a:t>
            </a:r>
            <a:r>
              <a:rPr lang="en-IN" dirty="0" smtClean="0"/>
              <a:t>they are </a:t>
            </a:r>
            <a:r>
              <a:rPr lang="en-IN" dirty="0"/>
              <a:t>usually due to failures in the software at the sender or receiver (for </a:t>
            </a:r>
            <a:r>
              <a:rPr lang="en-IN" dirty="0" smtClean="0"/>
              <a:t>example, failure </a:t>
            </a:r>
            <a:r>
              <a:rPr lang="en-IN" dirty="0"/>
              <a:t>by the receiving computer to accept a packet) or buffer overflow rather </a:t>
            </a:r>
            <a:r>
              <a:rPr lang="en-IN" dirty="0" smtClean="0"/>
              <a:t>than errors </a:t>
            </a:r>
            <a:r>
              <a:rPr lang="en-IN" dirty="0"/>
              <a:t>in the network.</a:t>
            </a:r>
          </a:p>
        </p:txBody>
      </p:sp>
    </p:spTree>
    <p:extLst>
      <p:ext uri="{BB962C8B-B14F-4D97-AF65-F5344CB8AC3E}">
        <p14:creationId xmlns="" xmlns:p14="http://schemas.microsoft.com/office/powerpoint/2010/main" val="402411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IN" b="1" dirty="0" smtClean="0"/>
              <a:t>4. Security</a:t>
            </a:r>
            <a:endParaRPr lang="en-IN" b="1" dirty="0"/>
          </a:p>
        </p:txBody>
      </p:sp>
      <p:sp>
        <p:nvSpPr>
          <p:cNvPr id="3" name="Content Placeholder 2"/>
          <p:cNvSpPr>
            <a:spLocks noGrp="1"/>
          </p:cNvSpPr>
          <p:nvPr>
            <p:ph idx="1"/>
          </p:nvPr>
        </p:nvSpPr>
        <p:spPr>
          <a:xfrm>
            <a:off x="838200" y="990600"/>
            <a:ext cx="10515600" cy="5186363"/>
          </a:xfrm>
        </p:spPr>
        <p:txBody>
          <a:bodyPr>
            <a:normAutofit lnSpcReduction="10000"/>
          </a:bodyPr>
          <a:lstStyle/>
          <a:p>
            <a:pPr algn="just"/>
            <a:r>
              <a:rPr lang="en-IN" dirty="0"/>
              <a:t>The first level of defence adopted by most organizations is </a:t>
            </a:r>
            <a:r>
              <a:rPr lang="en-IN" dirty="0" smtClean="0"/>
              <a:t>to protect </a:t>
            </a:r>
            <a:r>
              <a:rPr lang="en-IN" dirty="0"/>
              <a:t>its networks and the computers attached to them with a </a:t>
            </a:r>
            <a:r>
              <a:rPr lang="en-IN" i="1" dirty="0"/>
              <a:t>firewall</a:t>
            </a:r>
            <a:r>
              <a:rPr lang="en-IN" dirty="0"/>
              <a:t>. A </a:t>
            </a:r>
            <a:r>
              <a:rPr lang="en-IN" dirty="0" smtClean="0"/>
              <a:t>firewall creates </a:t>
            </a:r>
            <a:r>
              <a:rPr lang="en-IN" dirty="0"/>
              <a:t>a protection boundary between the organization’s intranet and the rest of </a:t>
            </a:r>
            <a:r>
              <a:rPr lang="en-IN" dirty="0" smtClean="0"/>
              <a:t>the Internet</a:t>
            </a:r>
            <a:r>
              <a:rPr lang="en-IN" dirty="0"/>
              <a:t>. </a:t>
            </a:r>
            <a:endParaRPr lang="en-IN" dirty="0" smtClean="0"/>
          </a:p>
          <a:p>
            <a:pPr algn="just"/>
            <a:r>
              <a:rPr lang="en-IN" dirty="0" smtClean="0"/>
              <a:t>The </a:t>
            </a:r>
            <a:r>
              <a:rPr lang="en-IN" dirty="0"/>
              <a:t>purpose of the firewall is to protect the resources in all of the </a:t>
            </a:r>
            <a:r>
              <a:rPr lang="en-IN" dirty="0" smtClean="0"/>
              <a:t>computers inside </a:t>
            </a:r>
            <a:r>
              <a:rPr lang="en-IN" dirty="0"/>
              <a:t>the organization from access by external users or processes and to control the </a:t>
            </a:r>
            <a:r>
              <a:rPr lang="en-IN" dirty="0" smtClean="0"/>
              <a:t>use of </a:t>
            </a:r>
            <a:r>
              <a:rPr lang="en-IN" dirty="0"/>
              <a:t>resources outside the firewall by users inside the organization</a:t>
            </a:r>
            <a:r>
              <a:rPr lang="en-IN" dirty="0" smtClean="0"/>
              <a:t>.</a:t>
            </a:r>
          </a:p>
          <a:p>
            <a:pPr algn="just"/>
            <a:r>
              <a:rPr lang="en-IN" dirty="0"/>
              <a:t>A firewall runs on a gateway – a computer that stands at the network entry </a:t>
            </a:r>
            <a:r>
              <a:rPr lang="en-IN" dirty="0" smtClean="0"/>
              <a:t>point to </a:t>
            </a:r>
            <a:r>
              <a:rPr lang="en-IN" dirty="0"/>
              <a:t>an organization’s intranet. The firewall receives and filters all of the </a:t>
            </a:r>
            <a:r>
              <a:rPr lang="en-IN" dirty="0" smtClean="0"/>
              <a:t>messages travelling </a:t>
            </a:r>
            <a:r>
              <a:rPr lang="en-IN" dirty="0"/>
              <a:t>into and out of an organization. It is configured according to </a:t>
            </a:r>
            <a:r>
              <a:rPr lang="en-IN" dirty="0" smtClean="0"/>
              <a:t>the organization’s </a:t>
            </a:r>
            <a:r>
              <a:rPr lang="en-IN" dirty="0"/>
              <a:t>security policy to allow certain incoming and outgoing messages to </a:t>
            </a:r>
            <a:r>
              <a:rPr lang="en-IN" dirty="0" smtClean="0"/>
              <a:t>pass through </a:t>
            </a:r>
            <a:r>
              <a:rPr lang="en-IN" dirty="0"/>
              <a:t>it and to reject all others.</a:t>
            </a:r>
          </a:p>
        </p:txBody>
      </p:sp>
    </p:spTree>
    <p:extLst>
      <p:ext uri="{BB962C8B-B14F-4D97-AF65-F5344CB8AC3E}">
        <p14:creationId xmlns="" xmlns:p14="http://schemas.microsoft.com/office/powerpoint/2010/main" val="188141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lstStyle/>
          <a:p>
            <a:r>
              <a:rPr lang="en-IN" b="1" dirty="0"/>
              <a:t>4. </a:t>
            </a:r>
            <a:r>
              <a:rPr lang="en-IN" b="1" dirty="0" smtClean="0"/>
              <a:t>Security (cont.)</a:t>
            </a:r>
            <a:endParaRPr lang="en-IN" dirty="0"/>
          </a:p>
        </p:txBody>
      </p:sp>
      <p:sp>
        <p:nvSpPr>
          <p:cNvPr id="3" name="Content Placeholder 2"/>
          <p:cNvSpPr>
            <a:spLocks noGrp="1"/>
          </p:cNvSpPr>
          <p:nvPr>
            <p:ph idx="1"/>
          </p:nvPr>
        </p:nvSpPr>
        <p:spPr>
          <a:xfrm>
            <a:off x="838200" y="1234440"/>
            <a:ext cx="10515600" cy="4942523"/>
          </a:xfrm>
        </p:spPr>
        <p:txBody>
          <a:bodyPr>
            <a:normAutofit lnSpcReduction="10000"/>
          </a:bodyPr>
          <a:lstStyle/>
          <a:p>
            <a:pPr algn="just"/>
            <a:r>
              <a:rPr lang="en-IN" dirty="0"/>
              <a:t>To enable distributed applications to move beyond the restrictions imposed </a:t>
            </a:r>
            <a:r>
              <a:rPr lang="en-IN" dirty="0" smtClean="0"/>
              <a:t>by firewalls </a:t>
            </a:r>
            <a:r>
              <a:rPr lang="en-IN" dirty="0"/>
              <a:t>there is a need to produce a secure network environment in which a wide </a:t>
            </a:r>
            <a:r>
              <a:rPr lang="en-IN" dirty="0" smtClean="0"/>
              <a:t>range of </a:t>
            </a:r>
            <a:r>
              <a:rPr lang="en-IN" dirty="0"/>
              <a:t>distributed applications can be deployed, with end-to-end authentication, privacy </a:t>
            </a:r>
            <a:r>
              <a:rPr lang="en-IN" dirty="0" smtClean="0"/>
              <a:t>and security</a:t>
            </a:r>
            <a:r>
              <a:rPr lang="en-IN" dirty="0"/>
              <a:t>. </a:t>
            </a:r>
            <a:endParaRPr lang="en-IN" dirty="0" smtClean="0"/>
          </a:p>
          <a:p>
            <a:pPr algn="just"/>
            <a:r>
              <a:rPr lang="en-IN" dirty="0" smtClean="0"/>
              <a:t>This </a:t>
            </a:r>
            <a:r>
              <a:rPr lang="en-IN" dirty="0"/>
              <a:t>finer-grained and more flexible form of security can be achieved </a:t>
            </a:r>
            <a:r>
              <a:rPr lang="en-IN" dirty="0" smtClean="0"/>
              <a:t>through the </a:t>
            </a:r>
            <a:r>
              <a:rPr lang="en-IN" dirty="0"/>
              <a:t>use of cryptographic techniques</a:t>
            </a:r>
            <a:r>
              <a:rPr lang="en-IN" dirty="0" smtClean="0"/>
              <a:t>.</a:t>
            </a:r>
          </a:p>
          <a:p>
            <a:pPr algn="just"/>
            <a:r>
              <a:rPr lang="en-IN" dirty="0"/>
              <a:t>It is usually applied at a level above </a:t>
            </a:r>
            <a:r>
              <a:rPr lang="en-IN" dirty="0" smtClean="0"/>
              <a:t>the communication subsystem.</a:t>
            </a:r>
            <a:endParaRPr lang="en-IN" dirty="0"/>
          </a:p>
          <a:p>
            <a:pPr algn="just"/>
            <a:r>
              <a:rPr lang="en-IN" dirty="0"/>
              <a:t>Exceptions include the need to protect network components such as routers </a:t>
            </a:r>
            <a:r>
              <a:rPr lang="en-IN" dirty="0" smtClean="0"/>
              <a:t>against unauthorized </a:t>
            </a:r>
            <a:r>
              <a:rPr lang="en-IN" dirty="0" smtClean="0"/>
              <a:t>interference.</a:t>
            </a:r>
          </a:p>
          <a:p>
            <a:pPr algn="just"/>
            <a:r>
              <a:rPr lang="en-IN" dirty="0" smtClean="0"/>
              <a:t>The </a:t>
            </a:r>
            <a:r>
              <a:rPr lang="en-IN" dirty="0"/>
              <a:t>need for secure links to </a:t>
            </a:r>
            <a:r>
              <a:rPr lang="en-IN" dirty="0" smtClean="0"/>
              <a:t>mobile devices </a:t>
            </a:r>
            <a:r>
              <a:rPr lang="en-IN" dirty="0"/>
              <a:t>and other external nodes to enable them to participate in a secure intranet – </a:t>
            </a:r>
            <a:r>
              <a:rPr lang="en-IN" dirty="0" smtClean="0"/>
              <a:t>the </a:t>
            </a:r>
            <a:r>
              <a:rPr lang="en-IN" i="1" dirty="0" smtClean="0"/>
              <a:t>virtual </a:t>
            </a:r>
            <a:r>
              <a:rPr lang="en-IN" i="1" dirty="0"/>
              <a:t>private network </a:t>
            </a:r>
            <a:r>
              <a:rPr lang="en-IN" dirty="0"/>
              <a:t>(VPN) </a:t>
            </a:r>
            <a:r>
              <a:rPr lang="en-IN" dirty="0" smtClean="0"/>
              <a:t>concept.</a:t>
            </a:r>
            <a:endParaRPr lang="en-IN" dirty="0"/>
          </a:p>
        </p:txBody>
      </p:sp>
    </p:spTree>
    <p:extLst>
      <p:ext uri="{BB962C8B-B14F-4D97-AF65-F5344CB8AC3E}">
        <p14:creationId xmlns="" xmlns:p14="http://schemas.microsoft.com/office/powerpoint/2010/main" val="396649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Security (cont.)</a:t>
            </a:r>
            <a:endParaRPr lang="en-US" dirty="0"/>
          </a:p>
        </p:txBody>
      </p:sp>
      <p:sp>
        <p:nvSpPr>
          <p:cNvPr id="3" name="Content Placeholder 2"/>
          <p:cNvSpPr>
            <a:spLocks noGrp="1"/>
          </p:cNvSpPr>
          <p:nvPr>
            <p:ph idx="1"/>
          </p:nvPr>
        </p:nvSpPr>
        <p:spPr/>
        <p:txBody>
          <a:bodyPr/>
          <a:lstStyle/>
          <a:p>
            <a:r>
              <a:rPr lang="en-US" dirty="0" smtClean="0"/>
              <a:t>A </a:t>
            </a:r>
            <a:r>
              <a:rPr lang="en-US" dirty="0" smtClean="0"/>
              <a:t>Virtual Private Network (VPN) </a:t>
            </a:r>
            <a:r>
              <a:rPr lang="en-US" dirty="0" smtClean="0"/>
              <a:t>hides your IP address by letting the network redirect it through a specially configured remote server run by a VPN host. </a:t>
            </a:r>
            <a:endParaRPr lang="en-US" dirty="0" smtClean="0"/>
          </a:p>
          <a:p>
            <a:r>
              <a:rPr lang="en-US" dirty="0" smtClean="0"/>
              <a:t>I</a:t>
            </a:r>
            <a:r>
              <a:rPr lang="en-US" dirty="0" smtClean="0"/>
              <a:t>f </a:t>
            </a:r>
            <a:r>
              <a:rPr lang="en-US" dirty="0" smtClean="0"/>
              <a:t>you surf online with a VPN, the VPN server becomes the source of your data. </a:t>
            </a:r>
          </a:p>
          <a:p>
            <a:r>
              <a:rPr lang="en-US" dirty="0" smtClean="0"/>
              <a:t>Y</a:t>
            </a:r>
            <a:r>
              <a:rPr lang="en-US" dirty="0" smtClean="0"/>
              <a:t>our </a:t>
            </a:r>
            <a:r>
              <a:rPr lang="en-US" dirty="0" smtClean="0"/>
              <a:t>Internet Service Provider (ISP) and other third parties cannot see which websites you visit or what data you send and receive online.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3115"/>
          </a:xfrm>
        </p:spPr>
        <p:txBody>
          <a:bodyPr/>
          <a:lstStyle/>
          <a:p>
            <a:r>
              <a:rPr lang="en-IN" b="1" dirty="0" smtClean="0"/>
              <a:t>5. Mobility</a:t>
            </a:r>
            <a:endParaRPr lang="en-IN" b="1" dirty="0"/>
          </a:p>
        </p:txBody>
      </p:sp>
      <p:sp>
        <p:nvSpPr>
          <p:cNvPr id="3" name="Content Placeholder 2"/>
          <p:cNvSpPr>
            <a:spLocks noGrp="1"/>
          </p:cNvSpPr>
          <p:nvPr>
            <p:ph idx="1"/>
          </p:nvPr>
        </p:nvSpPr>
        <p:spPr>
          <a:xfrm>
            <a:off x="838200" y="1158240"/>
            <a:ext cx="10515600" cy="5018723"/>
          </a:xfrm>
        </p:spPr>
        <p:txBody>
          <a:bodyPr>
            <a:normAutofit/>
          </a:bodyPr>
          <a:lstStyle/>
          <a:p>
            <a:pPr algn="just"/>
            <a:r>
              <a:rPr lang="en-IN" dirty="0"/>
              <a:t>Mobile devices such as laptop computers and Internet-capable </a:t>
            </a:r>
            <a:r>
              <a:rPr lang="en-IN" dirty="0" smtClean="0"/>
              <a:t>mobile phones </a:t>
            </a:r>
            <a:r>
              <a:rPr lang="en-IN" dirty="0"/>
              <a:t>are moved frequently between locations and reconnected at convenient </a:t>
            </a:r>
            <a:r>
              <a:rPr lang="en-IN" dirty="0" smtClean="0"/>
              <a:t>network connection </a:t>
            </a:r>
            <a:r>
              <a:rPr lang="en-IN" dirty="0"/>
              <a:t>points or even used while on the move. </a:t>
            </a:r>
            <a:endParaRPr lang="en-IN" dirty="0" smtClean="0"/>
          </a:p>
          <a:p>
            <a:pPr algn="just"/>
            <a:r>
              <a:rPr lang="en-IN" dirty="0" smtClean="0"/>
              <a:t>Wireless </a:t>
            </a:r>
            <a:r>
              <a:rPr lang="en-IN" dirty="0"/>
              <a:t>networks </a:t>
            </a:r>
            <a:r>
              <a:rPr lang="en-IN" dirty="0" smtClean="0"/>
              <a:t>provide connectivity </a:t>
            </a:r>
            <a:r>
              <a:rPr lang="en-IN" dirty="0"/>
              <a:t>to such devices, but the addressing and routing schemes of the </a:t>
            </a:r>
            <a:r>
              <a:rPr lang="en-IN" dirty="0" smtClean="0"/>
              <a:t>Internet were </a:t>
            </a:r>
            <a:r>
              <a:rPr lang="en-IN" dirty="0"/>
              <a:t>developed before the advent of these mobile devices and are not well adapted </a:t>
            </a:r>
            <a:r>
              <a:rPr lang="en-IN" dirty="0" smtClean="0"/>
              <a:t>to their </a:t>
            </a:r>
            <a:r>
              <a:rPr lang="en-IN" dirty="0"/>
              <a:t>need for intermittent connection to many different subnets</a:t>
            </a:r>
            <a:r>
              <a:rPr lang="en-IN" dirty="0" smtClean="0"/>
              <a:t>.</a:t>
            </a:r>
          </a:p>
          <a:p>
            <a:pPr algn="just"/>
            <a:r>
              <a:rPr lang="en-IN" dirty="0" smtClean="0"/>
              <a:t>The Internet’s mechanisms </a:t>
            </a:r>
            <a:r>
              <a:rPr lang="en-IN" dirty="0"/>
              <a:t>have been adapted and extended to support mobility, but the </a:t>
            </a:r>
            <a:r>
              <a:rPr lang="en-IN" dirty="0" smtClean="0"/>
              <a:t>expected future </a:t>
            </a:r>
            <a:r>
              <a:rPr lang="en-IN" dirty="0"/>
              <a:t>growth in the use of mobile devices will demand further development.</a:t>
            </a:r>
          </a:p>
        </p:txBody>
      </p:sp>
    </p:spTree>
    <p:extLst>
      <p:ext uri="{BB962C8B-B14F-4D97-AF65-F5344CB8AC3E}">
        <p14:creationId xmlns="" xmlns:p14="http://schemas.microsoft.com/office/powerpoint/2010/main" val="222773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smtClean="0"/>
              <a:t>6. Quality of Service</a:t>
            </a:r>
            <a:endParaRPr lang="en-IN" b="1" dirty="0"/>
          </a:p>
        </p:txBody>
      </p:sp>
      <p:sp>
        <p:nvSpPr>
          <p:cNvPr id="3" name="Content Placeholder 2"/>
          <p:cNvSpPr>
            <a:spLocks noGrp="1"/>
          </p:cNvSpPr>
          <p:nvPr>
            <p:ph idx="1"/>
          </p:nvPr>
        </p:nvSpPr>
        <p:spPr>
          <a:xfrm>
            <a:off x="838200" y="1143000"/>
            <a:ext cx="10515600" cy="5033963"/>
          </a:xfrm>
        </p:spPr>
        <p:txBody>
          <a:bodyPr>
            <a:normAutofit/>
          </a:bodyPr>
          <a:lstStyle/>
          <a:p>
            <a:pPr algn="just"/>
            <a:r>
              <a:rPr lang="en-IN" dirty="0" smtClean="0"/>
              <a:t>The ability to </a:t>
            </a:r>
            <a:r>
              <a:rPr lang="en-IN" dirty="0"/>
              <a:t>meet deadlines when transmitting and processing streams of real-time </a:t>
            </a:r>
            <a:r>
              <a:rPr lang="en-IN" dirty="0" smtClean="0"/>
              <a:t>multimedia data</a:t>
            </a:r>
            <a:r>
              <a:rPr lang="en-IN" dirty="0"/>
              <a:t>. </a:t>
            </a:r>
            <a:endParaRPr lang="en-IN" dirty="0" smtClean="0"/>
          </a:p>
          <a:p>
            <a:pPr algn="just"/>
            <a:r>
              <a:rPr lang="en-IN" dirty="0" smtClean="0"/>
              <a:t>This </a:t>
            </a:r>
            <a:r>
              <a:rPr lang="en-IN" dirty="0"/>
              <a:t>imposes major new requirements on computer networks</a:t>
            </a:r>
            <a:r>
              <a:rPr lang="en-IN" dirty="0" smtClean="0"/>
              <a:t>.</a:t>
            </a:r>
          </a:p>
          <a:p>
            <a:pPr algn="just"/>
            <a:r>
              <a:rPr lang="en-IN" dirty="0" smtClean="0"/>
              <a:t> </a:t>
            </a:r>
            <a:r>
              <a:rPr lang="en-IN" dirty="0"/>
              <a:t>Applications </a:t>
            </a:r>
            <a:r>
              <a:rPr lang="en-IN" dirty="0" smtClean="0"/>
              <a:t>that transmit </a:t>
            </a:r>
            <a:r>
              <a:rPr lang="en-IN" dirty="0"/>
              <a:t>multimedia data require guaranteed bandwidth and bounded latencies for </a:t>
            </a:r>
            <a:r>
              <a:rPr lang="en-IN" dirty="0" smtClean="0"/>
              <a:t>the communication </a:t>
            </a:r>
            <a:r>
              <a:rPr lang="en-IN" dirty="0"/>
              <a:t>channels that they use. </a:t>
            </a:r>
            <a:endParaRPr lang="en-IN" dirty="0" smtClean="0"/>
          </a:p>
          <a:p>
            <a:pPr algn="just"/>
            <a:r>
              <a:rPr lang="en-IN" dirty="0" smtClean="0"/>
              <a:t>Some </a:t>
            </a:r>
            <a:r>
              <a:rPr lang="en-IN" dirty="0"/>
              <a:t>applications vary their </a:t>
            </a:r>
            <a:r>
              <a:rPr lang="en-IN" dirty="0" smtClean="0"/>
              <a:t>demands dynamically </a:t>
            </a:r>
            <a:r>
              <a:rPr lang="en-IN" dirty="0"/>
              <a:t>and specify both a minimum acceptable quality of service and a </a:t>
            </a:r>
            <a:r>
              <a:rPr lang="en-IN" dirty="0" smtClean="0"/>
              <a:t>desired optimum</a:t>
            </a:r>
            <a:r>
              <a:rPr lang="en-IN" dirty="0"/>
              <a:t>.</a:t>
            </a:r>
          </a:p>
        </p:txBody>
      </p:sp>
    </p:spTree>
    <p:extLst>
      <p:ext uri="{BB962C8B-B14F-4D97-AF65-F5344CB8AC3E}">
        <p14:creationId xmlns="" xmlns:p14="http://schemas.microsoft.com/office/powerpoint/2010/main" val="3233375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IN" b="1" dirty="0" smtClean="0"/>
              <a:t>7. Multicasting</a:t>
            </a:r>
            <a:endParaRPr lang="en-IN" b="1" dirty="0"/>
          </a:p>
        </p:txBody>
      </p:sp>
      <p:sp>
        <p:nvSpPr>
          <p:cNvPr id="3" name="Content Placeholder 2"/>
          <p:cNvSpPr>
            <a:spLocks noGrp="1"/>
          </p:cNvSpPr>
          <p:nvPr>
            <p:ph idx="1"/>
          </p:nvPr>
        </p:nvSpPr>
        <p:spPr>
          <a:xfrm>
            <a:off x="838200" y="1325880"/>
            <a:ext cx="10515600" cy="4851083"/>
          </a:xfrm>
        </p:spPr>
        <p:txBody>
          <a:bodyPr/>
          <a:lstStyle/>
          <a:p>
            <a:pPr algn="just"/>
            <a:r>
              <a:rPr lang="en-IN" dirty="0"/>
              <a:t>Most communication in distributed systems </a:t>
            </a:r>
            <a:r>
              <a:rPr lang="en-IN" dirty="0" smtClean="0"/>
              <a:t>are </a:t>
            </a:r>
            <a:r>
              <a:rPr lang="en-IN" dirty="0"/>
              <a:t>between pairs </a:t>
            </a:r>
            <a:r>
              <a:rPr lang="en-IN" dirty="0" smtClean="0"/>
              <a:t>of processes</a:t>
            </a:r>
            <a:r>
              <a:rPr lang="en-IN" dirty="0"/>
              <a:t>, but there often is also a need for one-to-many </a:t>
            </a:r>
            <a:r>
              <a:rPr lang="en-IN" dirty="0" smtClean="0"/>
              <a:t>communication</a:t>
            </a:r>
            <a:r>
              <a:rPr lang="en-IN" dirty="0"/>
              <a:t>. </a:t>
            </a:r>
            <a:endParaRPr lang="en-IN" dirty="0" smtClean="0"/>
          </a:p>
          <a:p>
            <a:pPr algn="just"/>
            <a:r>
              <a:rPr lang="en-IN" dirty="0" smtClean="0"/>
              <a:t>While </a:t>
            </a:r>
            <a:r>
              <a:rPr lang="en-IN" dirty="0"/>
              <a:t>this </a:t>
            </a:r>
            <a:r>
              <a:rPr lang="en-IN" dirty="0" smtClean="0"/>
              <a:t>can be </a:t>
            </a:r>
            <a:r>
              <a:rPr lang="en-IN" dirty="0"/>
              <a:t>simulated by </a:t>
            </a:r>
            <a:r>
              <a:rPr lang="en-IN" i="1" dirty="0"/>
              <a:t>sends </a:t>
            </a:r>
            <a:r>
              <a:rPr lang="en-IN" dirty="0"/>
              <a:t>to several destinations, that is more costly than necessary and </a:t>
            </a:r>
            <a:r>
              <a:rPr lang="en-IN" dirty="0" smtClean="0"/>
              <a:t>may not </a:t>
            </a:r>
            <a:r>
              <a:rPr lang="en-IN" dirty="0"/>
              <a:t>exhibit the fault-tolerance characteristics required by applications. </a:t>
            </a:r>
            <a:endParaRPr lang="en-IN" dirty="0" smtClean="0"/>
          </a:p>
        </p:txBody>
      </p:sp>
    </p:spTree>
    <p:extLst>
      <p:ext uri="{BB962C8B-B14F-4D97-AF65-F5344CB8AC3E}">
        <p14:creationId xmlns="" xmlns:p14="http://schemas.microsoft.com/office/powerpoint/2010/main" val="235805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005"/>
            <a:ext cx="10515600" cy="884555"/>
          </a:xfrm>
        </p:spPr>
        <p:txBody>
          <a:bodyPr/>
          <a:lstStyle/>
          <a:p>
            <a:r>
              <a:rPr lang="en-IN" b="1" dirty="0" smtClean="0">
                <a:latin typeface="+mn-lt"/>
              </a:rPr>
              <a:t>Introduction</a:t>
            </a:r>
            <a:endParaRPr lang="en-IN" b="1" dirty="0">
              <a:latin typeface="+mn-lt"/>
            </a:endParaRPr>
          </a:p>
        </p:txBody>
      </p:sp>
      <p:sp>
        <p:nvSpPr>
          <p:cNvPr id="3" name="Content Placeholder 2"/>
          <p:cNvSpPr>
            <a:spLocks noGrp="1"/>
          </p:cNvSpPr>
          <p:nvPr>
            <p:ph idx="1"/>
          </p:nvPr>
        </p:nvSpPr>
        <p:spPr>
          <a:xfrm>
            <a:off x="838200" y="1051560"/>
            <a:ext cx="10515600" cy="5125403"/>
          </a:xfrm>
        </p:spPr>
        <p:txBody>
          <a:bodyPr>
            <a:normAutofit lnSpcReduction="10000"/>
          </a:bodyPr>
          <a:lstStyle/>
          <a:p>
            <a:pPr algn="just"/>
            <a:r>
              <a:rPr lang="en-IN" dirty="0"/>
              <a:t>Distributed systems use local area networks, wide area networks and internetworks </a:t>
            </a:r>
            <a:r>
              <a:rPr lang="en-IN" dirty="0" smtClean="0"/>
              <a:t>for communication.</a:t>
            </a:r>
          </a:p>
          <a:p>
            <a:pPr algn="just"/>
            <a:r>
              <a:rPr lang="en-IN" dirty="0" smtClean="0"/>
              <a:t>The </a:t>
            </a:r>
            <a:r>
              <a:rPr lang="en-IN" dirty="0"/>
              <a:t>performance, reliability, scalability, mobility and quality of </a:t>
            </a:r>
            <a:r>
              <a:rPr lang="en-IN" dirty="0" smtClean="0"/>
              <a:t>service characteristics </a:t>
            </a:r>
            <a:r>
              <a:rPr lang="en-IN" dirty="0"/>
              <a:t>of the underlying networks impact the behaviour of distributed </a:t>
            </a:r>
            <a:r>
              <a:rPr lang="en-IN" dirty="0" smtClean="0"/>
              <a:t>systems and </a:t>
            </a:r>
            <a:r>
              <a:rPr lang="en-IN" dirty="0"/>
              <a:t>hence affect their design. </a:t>
            </a:r>
            <a:endParaRPr lang="en-IN" dirty="0" smtClean="0"/>
          </a:p>
          <a:p>
            <a:pPr algn="just"/>
            <a:r>
              <a:rPr lang="en-IN" dirty="0" smtClean="0"/>
              <a:t>Changes </a:t>
            </a:r>
            <a:r>
              <a:rPr lang="en-IN" dirty="0"/>
              <a:t>in user requirements have resulted in </a:t>
            </a:r>
            <a:r>
              <a:rPr lang="en-IN" dirty="0" smtClean="0"/>
              <a:t>the emergence </a:t>
            </a:r>
            <a:r>
              <a:rPr lang="en-IN" dirty="0"/>
              <a:t>of wireless networks and of high-performance networks with quality of </a:t>
            </a:r>
            <a:r>
              <a:rPr lang="en-IN" dirty="0" smtClean="0"/>
              <a:t>service guarantees.</a:t>
            </a:r>
          </a:p>
          <a:p>
            <a:pPr algn="just"/>
            <a:r>
              <a:rPr lang="en-IN" dirty="0" smtClean="0"/>
              <a:t>The networks used in distributed systems are built from a variety of transmission media, including wire, cable, fibre and wireless channels; hardware devices, including routers, switches, bridges, hubs, repeaters and network interfaces; and software components, including protocol stacks, communication handlers and drivers. </a:t>
            </a:r>
          </a:p>
          <a:p>
            <a:pPr algn="just"/>
            <a:endParaRPr lang="en-IN" dirty="0"/>
          </a:p>
        </p:txBody>
      </p:sp>
    </p:spTree>
    <p:extLst>
      <p:ext uri="{BB962C8B-B14F-4D97-AF65-F5344CB8AC3E}">
        <p14:creationId xmlns="" xmlns:p14="http://schemas.microsoft.com/office/powerpoint/2010/main" val="280194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r>
              <a:rPr lang="en-IN" b="1" dirty="0" smtClean="0"/>
              <a:t>Types of Network</a:t>
            </a:r>
            <a:endParaRPr lang="en-IN" b="1" dirty="0"/>
          </a:p>
        </p:txBody>
      </p:sp>
      <p:sp>
        <p:nvSpPr>
          <p:cNvPr id="3" name="Content Placeholder 2"/>
          <p:cNvSpPr>
            <a:spLocks noGrp="1"/>
          </p:cNvSpPr>
          <p:nvPr>
            <p:ph idx="1"/>
          </p:nvPr>
        </p:nvSpPr>
        <p:spPr>
          <a:xfrm>
            <a:off x="838199" y="1097280"/>
            <a:ext cx="10813869" cy="5079683"/>
          </a:xfrm>
        </p:spPr>
        <p:txBody>
          <a:bodyPr>
            <a:normAutofit fontScale="92500"/>
          </a:bodyPr>
          <a:lstStyle/>
          <a:p>
            <a:pPr algn="just"/>
            <a:r>
              <a:rPr lang="en-IN" dirty="0" smtClean="0"/>
              <a:t>The </a:t>
            </a:r>
            <a:r>
              <a:rPr lang="en-IN" dirty="0"/>
              <a:t>main types of network that are used to support </a:t>
            </a:r>
            <a:r>
              <a:rPr lang="en-IN" dirty="0" smtClean="0"/>
              <a:t>distributed systems</a:t>
            </a:r>
            <a:r>
              <a:rPr lang="en-IN" dirty="0"/>
              <a:t>: </a:t>
            </a:r>
            <a:r>
              <a:rPr lang="en-IN" i="1" dirty="0"/>
              <a:t>personal area networks</a:t>
            </a:r>
            <a:r>
              <a:rPr lang="en-IN" dirty="0"/>
              <a:t>, </a:t>
            </a:r>
            <a:r>
              <a:rPr lang="en-IN" i="1" dirty="0"/>
              <a:t>local area networks</a:t>
            </a:r>
            <a:r>
              <a:rPr lang="en-IN" dirty="0"/>
              <a:t>, </a:t>
            </a:r>
            <a:r>
              <a:rPr lang="en-IN" i="1" dirty="0"/>
              <a:t>wide area </a:t>
            </a:r>
            <a:r>
              <a:rPr lang="en-IN" i="1" dirty="0" smtClean="0"/>
              <a:t>networks</a:t>
            </a:r>
            <a:r>
              <a:rPr lang="en-IN" dirty="0" smtClean="0"/>
              <a:t>, </a:t>
            </a:r>
            <a:r>
              <a:rPr lang="en-IN" i="1" dirty="0" smtClean="0"/>
              <a:t>metropolitan </a:t>
            </a:r>
            <a:r>
              <a:rPr lang="en-IN" i="1" dirty="0"/>
              <a:t>area networks </a:t>
            </a:r>
            <a:r>
              <a:rPr lang="en-IN" dirty="0"/>
              <a:t>and the wireless variants of </a:t>
            </a:r>
            <a:r>
              <a:rPr lang="en-IN" dirty="0" smtClean="0"/>
              <a:t>them.</a:t>
            </a:r>
          </a:p>
          <a:p>
            <a:pPr algn="just"/>
            <a:r>
              <a:rPr lang="en-IN" i="1" dirty="0"/>
              <a:t>Internetworks </a:t>
            </a:r>
            <a:r>
              <a:rPr lang="en-IN" dirty="0"/>
              <a:t>such as </a:t>
            </a:r>
            <a:r>
              <a:rPr lang="en-IN" dirty="0" smtClean="0"/>
              <a:t>the Internet </a:t>
            </a:r>
            <a:r>
              <a:rPr lang="en-IN" dirty="0"/>
              <a:t>are constructed from networks of all these types</a:t>
            </a:r>
            <a:r>
              <a:rPr lang="en-IN" dirty="0" smtClean="0"/>
              <a:t>.</a:t>
            </a:r>
          </a:p>
          <a:p>
            <a:pPr algn="just"/>
            <a:r>
              <a:rPr lang="en-IN" dirty="0" smtClean="0"/>
              <a:t>Some of the names used to refer to types of networks are confusing because they seem to refer to the physical extent (local area, wide area), but they also identify physical transmission technologies and low-level protocols. </a:t>
            </a:r>
          </a:p>
          <a:p>
            <a:pPr algn="just"/>
            <a:r>
              <a:rPr lang="en-IN" dirty="0" smtClean="0"/>
              <a:t>These </a:t>
            </a:r>
            <a:r>
              <a:rPr lang="en-IN" dirty="0"/>
              <a:t>are different for local </a:t>
            </a:r>
            <a:r>
              <a:rPr lang="en-IN" dirty="0" smtClean="0"/>
              <a:t>and wide </a:t>
            </a:r>
            <a:r>
              <a:rPr lang="en-IN" dirty="0"/>
              <a:t>area networks, although some network technologies, such as ATM (</a:t>
            </a:r>
            <a:r>
              <a:rPr lang="en-IN" dirty="0" smtClean="0"/>
              <a:t>Asynchronous Transfer </a:t>
            </a:r>
            <a:r>
              <a:rPr lang="en-IN" dirty="0"/>
              <a:t>Mode), are suitable for both local and wide area applications and some </a:t>
            </a:r>
            <a:r>
              <a:rPr lang="en-IN" dirty="0" smtClean="0"/>
              <a:t>wireless networks </a:t>
            </a:r>
            <a:r>
              <a:rPr lang="en-IN" dirty="0"/>
              <a:t>also support local and metropolitan area transmission.</a:t>
            </a:r>
          </a:p>
        </p:txBody>
      </p:sp>
    </p:spTree>
    <p:extLst>
      <p:ext uri="{BB962C8B-B14F-4D97-AF65-F5344CB8AC3E}">
        <p14:creationId xmlns="" xmlns:p14="http://schemas.microsoft.com/office/powerpoint/2010/main" val="59944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8460"/>
          </a:xfrm>
        </p:spPr>
        <p:txBody>
          <a:bodyPr/>
          <a:lstStyle/>
          <a:p>
            <a:r>
              <a:rPr lang="en-IN" b="1" dirty="0"/>
              <a:t>Types of </a:t>
            </a:r>
            <a:r>
              <a:rPr lang="en-IN" b="1" dirty="0" smtClean="0"/>
              <a:t>Network (cont.)</a:t>
            </a:r>
            <a:endParaRPr lang="en-IN" dirty="0"/>
          </a:p>
        </p:txBody>
      </p:sp>
      <p:sp>
        <p:nvSpPr>
          <p:cNvPr id="3" name="Content Placeholder 2"/>
          <p:cNvSpPr>
            <a:spLocks noGrp="1"/>
          </p:cNvSpPr>
          <p:nvPr>
            <p:ph idx="1"/>
          </p:nvPr>
        </p:nvSpPr>
        <p:spPr>
          <a:xfrm>
            <a:off x="838200" y="1213946"/>
            <a:ext cx="10515600" cy="4963017"/>
          </a:xfrm>
        </p:spPr>
        <p:txBody>
          <a:bodyPr/>
          <a:lstStyle/>
          <a:p>
            <a:pPr algn="just"/>
            <a:r>
              <a:rPr lang="en-IN" dirty="0"/>
              <a:t>We refer to networks that are composed of many interconnected networks</a:t>
            </a:r>
            <a:r>
              <a:rPr lang="en-IN" dirty="0" smtClean="0"/>
              <a:t>, integrated </a:t>
            </a:r>
            <a:r>
              <a:rPr lang="en-IN" dirty="0"/>
              <a:t>to provide a single data communication medium, as internetworks. </a:t>
            </a:r>
            <a:endParaRPr lang="en-IN" dirty="0" smtClean="0"/>
          </a:p>
          <a:p>
            <a:pPr algn="just"/>
            <a:r>
              <a:rPr lang="en-IN" dirty="0" smtClean="0"/>
              <a:t>The Internet </a:t>
            </a:r>
            <a:r>
              <a:rPr lang="en-IN" dirty="0"/>
              <a:t>is the prototypical internetwork; it is composed of millions of local</a:t>
            </a:r>
            <a:r>
              <a:rPr lang="en-IN" dirty="0" smtClean="0"/>
              <a:t>, metropolitan </a:t>
            </a:r>
            <a:r>
              <a:rPr lang="en-IN" dirty="0"/>
              <a:t>and wide area networks</a:t>
            </a:r>
            <a:r>
              <a:rPr lang="en-IN" dirty="0" smtClean="0"/>
              <a:t>.</a:t>
            </a:r>
          </a:p>
        </p:txBody>
      </p:sp>
    </p:spTree>
    <p:extLst>
      <p:ext uri="{BB962C8B-B14F-4D97-AF65-F5344CB8AC3E}">
        <p14:creationId xmlns="" xmlns:p14="http://schemas.microsoft.com/office/powerpoint/2010/main" val="376017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Network (cont.)</a:t>
            </a:r>
            <a:endParaRPr lang="en-IN" dirty="0"/>
          </a:p>
        </p:txBody>
      </p:sp>
      <p:sp>
        <p:nvSpPr>
          <p:cNvPr id="3" name="Content Placeholder 2"/>
          <p:cNvSpPr>
            <a:spLocks noGrp="1"/>
          </p:cNvSpPr>
          <p:nvPr>
            <p:ph idx="1"/>
          </p:nvPr>
        </p:nvSpPr>
        <p:spPr/>
        <p:txBody>
          <a:bodyPr>
            <a:normAutofit/>
          </a:bodyPr>
          <a:lstStyle/>
          <a:p>
            <a:pPr marL="685800" lvl="2" algn="just">
              <a:spcBef>
                <a:spcPts val="1000"/>
              </a:spcBef>
            </a:pPr>
            <a:r>
              <a:rPr lang="en-IN" sz="2600" dirty="0"/>
              <a:t>Personal area networks (PANs)</a:t>
            </a:r>
          </a:p>
          <a:p>
            <a:pPr marL="685800" lvl="2" algn="just">
              <a:spcBef>
                <a:spcPts val="1000"/>
              </a:spcBef>
            </a:pPr>
            <a:r>
              <a:rPr lang="en-IN" sz="2600" dirty="0"/>
              <a:t>Local area networks (LANs)</a:t>
            </a:r>
          </a:p>
          <a:p>
            <a:pPr marL="685800" lvl="2" algn="just">
              <a:spcBef>
                <a:spcPts val="1000"/>
              </a:spcBef>
            </a:pPr>
            <a:r>
              <a:rPr lang="en-IN" sz="2600" dirty="0"/>
              <a:t>Wide area networks (WANs)</a:t>
            </a:r>
          </a:p>
          <a:p>
            <a:pPr marL="685800" lvl="2" algn="just">
              <a:spcBef>
                <a:spcPts val="1000"/>
              </a:spcBef>
            </a:pPr>
            <a:r>
              <a:rPr lang="en-IN" sz="2600" dirty="0"/>
              <a:t>Metropolitan area networks (MANs</a:t>
            </a:r>
            <a:r>
              <a:rPr lang="en-IN" sz="2600" dirty="0" smtClean="0"/>
              <a:t>)</a:t>
            </a:r>
          </a:p>
          <a:p>
            <a:pPr marL="685800" lvl="2" algn="just">
              <a:spcBef>
                <a:spcPts val="1000"/>
              </a:spcBef>
            </a:pPr>
            <a:r>
              <a:rPr lang="en-IN" sz="2600" dirty="0"/>
              <a:t>Wireless local area networks (WLANs</a:t>
            </a:r>
            <a:r>
              <a:rPr lang="en-IN" sz="2600" dirty="0" smtClean="0"/>
              <a:t>)</a:t>
            </a:r>
          </a:p>
          <a:p>
            <a:pPr marL="685800" lvl="2" algn="just">
              <a:spcBef>
                <a:spcPts val="1000"/>
              </a:spcBef>
            </a:pPr>
            <a:r>
              <a:rPr lang="en-IN" sz="2600" dirty="0"/>
              <a:t>Wireless metropolitan area networks (WMANs</a:t>
            </a:r>
            <a:r>
              <a:rPr lang="en-IN" sz="2600" dirty="0" smtClean="0"/>
              <a:t>)</a:t>
            </a:r>
          </a:p>
          <a:p>
            <a:pPr marL="685800" lvl="2" algn="just">
              <a:spcBef>
                <a:spcPts val="1000"/>
              </a:spcBef>
            </a:pPr>
            <a:r>
              <a:rPr lang="en-IN" sz="2600" dirty="0"/>
              <a:t>Wireless wide area networks (WWANs</a:t>
            </a:r>
            <a:r>
              <a:rPr lang="en-IN" sz="2600" dirty="0" smtClean="0"/>
              <a:t>)</a:t>
            </a:r>
          </a:p>
          <a:p>
            <a:pPr marL="685800" lvl="2" algn="just">
              <a:spcBef>
                <a:spcPts val="1000"/>
              </a:spcBef>
            </a:pPr>
            <a:r>
              <a:rPr lang="en-IN" sz="2600" dirty="0"/>
              <a:t>Internetworks</a:t>
            </a:r>
          </a:p>
          <a:p>
            <a:endParaRPr lang="en-IN" sz="2600" dirty="0"/>
          </a:p>
        </p:txBody>
      </p:sp>
    </p:spTree>
    <p:extLst>
      <p:ext uri="{BB962C8B-B14F-4D97-AF65-F5344CB8AC3E}">
        <p14:creationId xmlns="" xmlns:p14="http://schemas.microsoft.com/office/powerpoint/2010/main" val="416453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944"/>
          </a:xfrm>
        </p:spPr>
        <p:txBody>
          <a:bodyPr>
            <a:normAutofit fontScale="90000"/>
          </a:bodyPr>
          <a:lstStyle/>
          <a:p>
            <a:r>
              <a:rPr lang="en-IN" b="1" dirty="0"/>
              <a:t>Personal area networks (PANs)</a:t>
            </a:r>
            <a:br>
              <a:rPr lang="en-IN" b="1" dirty="0"/>
            </a:br>
            <a:endParaRPr lang="en-IN" b="1" dirty="0"/>
          </a:p>
        </p:txBody>
      </p:sp>
      <p:sp>
        <p:nvSpPr>
          <p:cNvPr id="3" name="Content Placeholder 2"/>
          <p:cNvSpPr>
            <a:spLocks noGrp="1"/>
          </p:cNvSpPr>
          <p:nvPr>
            <p:ph idx="1"/>
          </p:nvPr>
        </p:nvSpPr>
        <p:spPr>
          <a:xfrm>
            <a:off x="838200" y="1103586"/>
            <a:ext cx="10515600" cy="5073377"/>
          </a:xfrm>
        </p:spPr>
        <p:txBody>
          <a:bodyPr>
            <a:normAutofit/>
          </a:bodyPr>
          <a:lstStyle/>
          <a:p>
            <a:pPr algn="just"/>
            <a:r>
              <a:rPr lang="en-IN" dirty="0"/>
              <a:t>PANs are a subcategory of local networks in </a:t>
            </a:r>
            <a:r>
              <a:rPr lang="en-IN" dirty="0" smtClean="0"/>
              <a:t>which the </a:t>
            </a:r>
            <a:r>
              <a:rPr lang="en-IN" dirty="0"/>
              <a:t>various digital devices carried by a user are connected by a low-cost, </a:t>
            </a:r>
            <a:r>
              <a:rPr lang="en-IN" dirty="0" smtClean="0"/>
              <a:t>low-energy network</a:t>
            </a:r>
            <a:r>
              <a:rPr lang="en-IN" dirty="0"/>
              <a:t>. </a:t>
            </a:r>
            <a:endParaRPr lang="en-IN" dirty="0" smtClean="0"/>
          </a:p>
          <a:p>
            <a:pPr algn="just"/>
            <a:r>
              <a:rPr lang="en-IN" dirty="0" smtClean="0"/>
              <a:t>Wired </a:t>
            </a:r>
            <a:r>
              <a:rPr lang="en-IN" dirty="0"/>
              <a:t>PANs are not of much significance because few users wish to </a:t>
            </a:r>
            <a:r>
              <a:rPr lang="en-IN" dirty="0" smtClean="0"/>
              <a:t>be encumbered </a:t>
            </a:r>
            <a:r>
              <a:rPr lang="en-IN" dirty="0"/>
              <a:t>by a network of wires on their person, but wireless personal area </a:t>
            </a:r>
            <a:r>
              <a:rPr lang="en-IN" dirty="0" smtClean="0"/>
              <a:t>networks (</a:t>
            </a:r>
            <a:r>
              <a:rPr lang="en-IN" dirty="0"/>
              <a:t>WPANs) are of increasing </a:t>
            </a:r>
            <a:r>
              <a:rPr lang="en-IN" dirty="0" smtClean="0"/>
              <a:t>importance </a:t>
            </a:r>
            <a:r>
              <a:rPr lang="en-IN" dirty="0"/>
              <a:t>due to the number of personal devices such </a:t>
            </a:r>
            <a:r>
              <a:rPr lang="en-IN" dirty="0" smtClean="0"/>
              <a:t>as mobile </a:t>
            </a:r>
            <a:r>
              <a:rPr lang="en-IN" dirty="0"/>
              <a:t>phones, tablets, digital cameras, music players and so on that are now carried </a:t>
            </a:r>
            <a:r>
              <a:rPr lang="en-IN" dirty="0" smtClean="0"/>
              <a:t>by many </a:t>
            </a:r>
            <a:r>
              <a:rPr lang="en-IN" dirty="0"/>
              <a:t>people</a:t>
            </a:r>
            <a:r>
              <a:rPr lang="en-IN" dirty="0" smtClean="0"/>
              <a:t>. </a:t>
            </a:r>
          </a:p>
          <a:p>
            <a:pPr algn="just"/>
            <a:r>
              <a:rPr lang="en-IN" dirty="0" smtClean="0"/>
              <a:t>An example of WPAN is Bluetooth.</a:t>
            </a:r>
            <a:endParaRPr lang="en-IN" dirty="0"/>
          </a:p>
        </p:txBody>
      </p:sp>
    </p:spTree>
    <p:extLst>
      <p:ext uri="{BB962C8B-B14F-4D97-AF65-F5344CB8AC3E}">
        <p14:creationId xmlns="" xmlns:p14="http://schemas.microsoft.com/office/powerpoint/2010/main" val="4004520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1"/>
          </a:xfrm>
        </p:spPr>
        <p:txBody>
          <a:bodyPr/>
          <a:lstStyle/>
          <a:p>
            <a:r>
              <a:rPr lang="en-IN" b="1" dirty="0"/>
              <a:t>Local area networks (LANs)</a:t>
            </a:r>
          </a:p>
        </p:txBody>
      </p:sp>
      <p:sp>
        <p:nvSpPr>
          <p:cNvPr id="3" name="Content Placeholder 2"/>
          <p:cNvSpPr>
            <a:spLocks noGrp="1"/>
          </p:cNvSpPr>
          <p:nvPr>
            <p:ph idx="1"/>
          </p:nvPr>
        </p:nvSpPr>
        <p:spPr>
          <a:xfrm>
            <a:off x="838200" y="1135118"/>
            <a:ext cx="10515600" cy="5328744"/>
          </a:xfrm>
        </p:spPr>
        <p:txBody>
          <a:bodyPr>
            <a:normAutofit lnSpcReduction="10000"/>
          </a:bodyPr>
          <a:lstStyle/>
          <a:p>
            <a:pPr algn="just"/>
            <a:r>
              <a:rPr lang="en-IN" dirty="0"/>
              <a:t>LANs carry messages at relatively high speeds </a:t>
            </a:r>
            <a:r>
              <a:rPr lang="en-IN" dirty="0" smtClean="0"/>
              <a:t>between computers </a:t>
            </a:r>
            <a:r>
              <a:rPr lang="en-IN" dirty="0"/>
              <a:t>connected by a single communication medium, such as twisted copper wire</a:t>
            </a:r>
            <a:r>
              <a:rPr lang="en-IN" dirty="0" smtClean="0"/>
              <a:t>, </a:t>
            </a:r>
            <a:r>
              <a:rPr lang="en-IN" dirty="0"/>
              <a:t>coaxial cable or optical fibre. </a:t>
            </a:r>
            <a:endParaRPr lang="en-IN" dirty="0" smtClean="0"/>
          </a:p>
          <a:p>
            <a:pPr algn="just"/>
            <a:r>
              <a:rPr lang="en-IN" dirty="0" smtClean="0"/>
              <a:t>A </a:t>
            </a:r>
            <a:r>
              <a:rPr lang="en-IN" i="1" dirty="0"/>
              <a:t>segment </a:t>
            </a:r>
            <a:r>
              <a:rPr lang="en-IN" dirty="0"/>
              <a:t>is a section of cable that serves a department </a:t>
            </a:r>
            <a:r>
              <a:rPr lang="en-IN" dirty="0" smtClean="0"/>
              <a:t>or a </a:t>
            </a:r>
            <a:r>
              <a:rPr lang="en-IN" dirty="0"/>
              <a:t>floor of a building and may have many computers attached. No routing of messages </a:t>
            </a:r>
            <a:r>
              <a:rPr lang="en-IN" dirty="0" smtClean="0"/>
              <a:t>is required </a:t>
            </a:r>
            <a:r>
              <a:rPr lang="en-IN" dirty="0"/>
              <a:t>within a segment, since the medium provides direct connections between all </a:t>
            </a:r>
            <a:r>
              <a:rPr lang="en-IN" dirty="0" smtClean="0"/>
              <a:t>of the </a:t>
            </a:r>
            <a:r>
              <a:rPr lang="en-IN" dirty="0"/>
              <a:t>computers connected to it. </a:t>
            </a:r>
            <a:endParaRPr lang="en-IN" dirty="0" smtClean="0"/>
          </a:p>
          <a:p>
            <a:pPr algn="just"/>
            <a:r>
              <a:rPr lang="en-IN" dirty="0" smtClean="0"/>
              <a:t>The </a:t>
            </a:r>
            <a:r>
              <a:rPr lang="en-IN" dirty="0"/>
              <a:t>total system bandwidth is shared between </a:t>
            </a:r>
            <a:r>
              <a:rPr lang="en-IN" dirty="0" smtClean="0"/>
              <a:t>the computers </a:t>
            </a:r>
            <a:r>
              <a:rPr lang="en-IN" dirty="0"/>
              <a:t>connected to a segment. Larger local networks, such as those that serve </a:t>
            </a:r>
            <a:r>
              <a:rPr lang="en-IN" dirty="0" smtClean="0"/>
              <a:t>a campus </a:t>
            </a:r>
            <a:r>
              <a:rPr lang="en-IN" dirty="0"/>
              <a:t>or an office building, are composed of many segments interconnected </a:t>
            </a:r>
            <a:r>
              <a:rPr lang="en-IN" dirty="0" smtClean="0"/>
              <a:t>by switches </a:t>
            </a:r>
            <a:r>
              <a:rPr lang="en-IN" dirty="0"/>
              <a:t>or </a:t>
            </a:r>
            <a:r>
              <a:rPr lang="en-IN" dirty="0" smtClean="0"/>
              <a:t>hubs.</a:t>
            </a:r>
          </a:p>
          <a:p>
            <a:pPr algn="just"/>
            <a:r>
              <a:rPr lang="en-IN" dirty="0"/>
              <a:t>In local area networks, the total system bandwidth is high and latency is low, except when message traffic is very high.</a:t>
            </a:r>
          </a:p>
          <a:p>
            <a:pPr algn="just"/>
            <a:endParaRPr lang="en-IN" dirty="0"/>
          </a:p>
        </p:txBody>
      </p:sp>
    </p:spTree>
    <p:extLst>
      <p:ext uri="{BB962C8B-B14F-4D97-AF65-F5344CB8AC3E}">
        <p14:creationId xmlns="" xmlns:p14="http://schemas.microsoft.com/office/powerpoint/2010/main" val="3267209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r>
              <a:rPr lang="en-IN" b="1" dirty="0"/>
              <a:t>Local area networks (LANs</a:t>
            </a:r>
            <a:r>
              <a:rPr lang="en-IN" b="1" dirty="0" smtClean="0"/>
              <a:t>) (cont.)</a:t>
            </a:r>
            <a:endParaRPr lang="en-IN" b="1" dirty="0"/>
          </a:p>
        </p:txBody>
      </p:sp>
      <p:sp>
        <p:nvSpPr>
          <p:cNvPr id="3" name="Content Placeholder 2"/>
          <p:cNvSpPr>
            <a:spLocks noGrp="1"/>
          </p:cNvSpPr>
          <p:nvPr>
            <p:ph idx="1"/>
          </p:nvPr>
        </p:nvSpPr>
        <p:spPr>
          <a:xfrm>
            <a:off x="838200" y="1024760"/>
            <a:ext cx="10515600" cy="5407571"/>
          </a:xfrm>
        </p:spPr>
        <p:txBody>
          <a:bodyPr>
            <a:noAutofit/>
          </a:bodyPr>
          <a:lstStyle/>
          <a:p>
            <a:pPr algn="just"/>
            <a:r>
              <a:rPr lang="en-IN" sz="2650" dirty="0" smtClean="0"/>
              <a:t>Several </a:t>
            </a:r>
            <a:r>
              <a:rPr lang="en-IN" sz="2650" dirty="0"/>
              <a:t>local area technologies were developed in the 1970s including Ethernet</a:t>
            </a:r>
            <a:r>
              <a:rPr lang="en-IN" sz="2650" dirty="0" smtClean="0"/>
              <a:t>, token </a:t>
            </a:r>
            <a:r>
              <a:rPr lang="en-IN" sz="2650" dirty="0"/>
              <a:t>rings and slotted rings. Each provides an effective and high-performance </a:t>
            </a:r>
            <a:r>
              <a:rPr lang="en-IN" sz="2650" dirty="0" smtClean="0"/>
              <a:t>solution, but </a:t>
            </a:r>
            <a:r>
              <a:rPr lang="en-IN" sz="2650" dirty="0"/>
              <a:t>Ethernet emerged as the dominant technology for wired local area networks. It </a:t>
            </a:r>
            <a:r>
              <a:rPr lang="en-IN" sz="2650" dirty="0" smtClean="0"/>
              <a:t>was originally </a:t>
            </a:r>
            <a:r>
              <a:rPr lang="en-IN" sz="2650" dirty="0"/>
              <a:t>produced in the early 1970s with a bandwidth of 10 Mbps (million bits </a:t>
            </a:r>
            <a:r>
              <a:rPr lang="en-IN" sz="2650" dirty="0" smtClean="0"/>
              <a:t>per second</a:t>
            </a:r>
            <a:r>
              <a:rPr lang="en-IN" sz="2650" dirty="0"/>
              <a:t>) and extended to 100 Mbps, 1000 Mbps (1 gigabit per second) and 10 </a:t>
            </a:r>
            <a:r>
              <a:rPr lang="en-IN" sz="2650" dirty="0" err="1" smtClean="0"/>
              <a:t>Gbps</a:t>
            </a:r>
            <a:r>
              <a:rPr lang="en-IN" sz="2650" dirty="0" smtClean="0"/>
              <a:t> versions </a:t>
            </a:r>
            <a:r>
              <a:rPr lang="en-IN" sz="2650" dirty="0"/>
              <a:t>more recently</a:t>
            </a:r>
            <a:r>
              <a:rPr lang="en-IN" sz="2650" dirty="0" smtClean="0"/>
              <a:t>.</a:t>
            </a:r>
          </a:p>
          <a:p>
            <a:pPr algn="just"/>
            <a:r>
              <a:rPr lang="en-IN" sz="2650" dirty="0"/>
              <a:t>Their performance is generally adequate for the implementation </a:t>
            </a:r>
            <a:r>
              <a:rPr lang="en-IN" sz="2650" dirty="0" smtClean="0"/>
              <a:t>of distributed </a:t>
            </a:r>
            <a:r>
              <a:rPr lang="en-IN" sz="2650" dirty="0"/>
              <a:t>systems and applications. Ethernet technology lacks the latency </a:t>
            </a:r>
            <a:r>
              <a:rPr lang="en-IN" sz="2650" dirty="0" smtClean="0"/>
              <a:t>and bandwidth </a:t>
            </a:r>
            <a:r>
              <a:rPr lang="en-IN" sz="2650" dirty="0"/>
              <a:t>guarantees needed by many multimedia applications. ATM networks </a:t>
            </a:r>
            <a:r>
              <a:rPr lang="en-IN" sz="2650" dirty="0" smtClean="0"/>
              <a:t>were developed </a:t>
            </a:r>
            <a:r>
              <a:rPr lang="en-IN" sz="2650" dirty="0"/>
              <a:t>to fill this gap, but their cost has inhibited their adoption in local </a:t>
            </a:r>
            <a:r>
              <a:rPr lang="en-IN" sz="2650" dirty="0" smtClean="0"/>
              <a:t>area applications</a:t>
            </a:r>
            <a:r>
              <a:rPr lang="en-IN" sz="2650" dirty="0"/>
              <a:t>. Instead, high-speed Ethernets have been deployed in a switched mode </a:t>
            </a:r>
            <a:r>
              <a:rPr lang="en-IN" sz="2650" dirty="0" smtClean="0"/>
              <a:t>that overcomes </a:t>
            </a:r>
            <a:r>
              <a:rPr lang="en-IN" sz="2650" dirty="0"/>
              <a:t>these drawbacks to a significant degree, though not as effectively as ATM.</a:t>
            </a:r>
          </a:p>
        </p:txBody>
      </p:sp>
    </p:spTree>
    <p:extLst>
      <p:ext uri="{BB962C8B-B14F-4D97-AF65-F5344CB8AC3E}">
        <p14:creationId xmlns="" xmlns:p14="http://schemas.microsoft.com/office/powerpoint/2010/main" val="248577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413"/>
          </a:xfrm>
        </p:spPr>
        <p:txBody>
          <a:bodyPr/>
          <a:lstStyle/>
          <a:p>
            <a:r>
              <a:rPr lang="en-IN" b="1" dirty="0"/>
              <a:t>Wide area networks (WANs)</a:t>
            </a:r>
            <a:endParaRPr lang="en-IN" dirty="0"/>
          </a:p>
        </p:txBody>
      </p:sp>
      <p:sp>
        <p:nvSpPr>
          <p:cNvPr id="3" name="Content Placeholder 2"/>
          <p:cNvSpPr>
            <a:spLocks noGrp="1"/>
          </p:cNvSpPr>
          <p:nvPr>
            <p:ph idx="1"/>
          </p:nvPr>
        </p:nvSpPr>
        <p:spPr>
          <a:xfrm>
            <a:off x="838200" y="1308538"/>
            <a:ext cx="10515600" cy="4868425"/>
          </a:xfrm>
        </p:spPr>
        <p:txBody>
          <a:bodyPr>
            <a:normAutofit/>
          </a:bodyPr>
          <a:lstStyle/>
          <a:p>
            <a:pPr algn="just"/>
            <a:r>
              <a:rPr lang="en-IN" dirty="0"/>
              <a:t>WANs carry messages at lower speeds between </a:t>
            </a:r>
            <a:r>
              <a:rPr lang="en-IN" dirty="0" smtClean="0"/>
              <a:t>nodes that </a:t>
            </a:r>
            <a:r>
              <a:rPr lang="en-IN" dirty="0"/>
              <a:t>are often in different organizations and may be separated by large distances. </a:t>
            </a:r>
            <a:r>
              <a:rPr lang="en-IN" dirty="0" smtClean="0"/>
              <a:t>They may </a:t>
            </a:r>
            <a:r>
              <a:rPr lang="en-IN" dirty="0"/>
              <a:t>be located in different cities, countries or continents. The communication </a:t>
            </a:r>
            <a:r>
              <a:rPr lang="en-IN" dirty="0" smtClean="0"/>
              <a:t>medium is </a:t>
            </a:r>
            <a:r>
              <a:rPr lang="en-IN" dirty="0"/>
              <a:t>a set of communication circuits linking a set of dedicated computers called </a:t>
            </a:r>
            <a:r>
              <a:rPr lang="en-IN" i="1" dirty="0"/>
              <a:t>routers.</a:t>
            </a:r>
          </a:p>
          <a:p>
            <a:pPr algn="just"/>
            <a:r>
              <a:rPr lang="en-IN" dirty="0"/>
              <a:t>They manage the communication network and route messages or packets to </a:t>
            </a:r>
            <a:r>
              <a:rPr lang="en-IN" dirty="0" smtClean="0"/>
              <a:t>their destinations</a:t>
            </a:r>
            <a:r>
              <a:rPr lang="en-IN" dirty="0"/>
              <a:t>. In most networks, the routing operations introduce a delay at each point </a:t>
            </a:r>
            <a:r>
              <a:rPr lang="en-IN" dirty="0" smtClean="0"/>
              <a:t>in the </a:t>
            </a:r>
            <a:r>
              <a:rPr lang="en-IN" dirty="0"/>
              <a:t>route, so the total latency for the transmission of a message depends on the route </a:t>
            </a:r>
            <a:r>
              <a:rPr lang="en-IN" dirty="0" smtClean="0"/>
              <a:t>that it </a:t>
            </a:r>
            <a:r>
              <a:rPr lang="en-IN" dirty="0"/>
              <a:t>follows and the traffic loads in the various network segments that it traverses.</a:t>
            </a:r>
          </a:p>
        </p:txBody>
      </p:sp>
    </p:spTree>
    <p:extLst>
      <p:ext uri="{BB962C8B-B14F-4D97-AF65-F5344CB8AC3E}">
        <p14:creationId xmlns="" xmlns:p14="http://schemas.microsoft.com/office/powerpoint/2010/main" val="2819011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r>
              <a:rPr lang="en-IN" b="1" dirty="0"/>
              <a:t>Wide area networks (WANs</a:t>
            </a:r>
            <a:r>
              <a:rPr lang="en-IN" b="1" dirty="0" smtClean="0"/>
              <a:t>) (cont.)</a:t>
            </a:r>
            <a:endParaRPr lang="en-IN" dirty="0"/>
          </a:p>
        </p:txBody>
      </p:sp>
      <p:sp>
        <p:nvSpPr>
          <p:cNvPr id="3" name="Content Placeholder 2"/>
          <p:cNvSpPr>
            <a:spLocks noGrp="1"/>
          </p:cNvSpPr>
          <p:nvPr>
            <p:ph idx="1"/>
          </p:nvPr>
        </p:nvSpPr>
        <p:spPr>
          <a:xfrm>
            <a:off x="838200" y="1355834"/>
            <a:ext cx="10515600" cy="4821129"/>
          </a:xfrm>
        </p:spPr>
        <p:txBody>
          <a:bodyPr>
            <a:normAutofit/>
          </a:bodyPr>
          <a:lstStyle/>
          <a:p>
            <a:pPr algn="just"/>
            <a:r>
              <a:rPr lang="en-IN" dirty="0" smtClean="0"/>
              <a:t>In current </a:t>
            </a:r>
            <a:r>
              <a:rPr lang="en-IN" dirty="0"/>
              <a:t>networks these latencies can be as high as 0.1 to 0.5 seconds. The speed </a:t>
            </a:r>
            <a:r>
              <a:rPr lang="en-IN" dirty="0" smtClean="0"/>
              <a:t>of electronic </a:t>
            </a:r>
            <a:r>
              <a:rPr lang="en-IN" dirty="0"/>
              <a:t>signals in most media is close to the speed of light, and this sets a lower </a:t>
            </a:r>
            <a:r>
              <a:rPr lang="en-IN" dirty="0" smtClean="0"/>
              <a:t>bound on </a:t>
            </a:r>
            <a:r>
              <a:rPr lang="en-IN" dirty="0"/>
              <a:t>the transmission latency for long-distance networks. For example, the </a:t>
            </a:r>
            <a:r>
              <a:rPr lang="en-IN" dirty="0" smtClean="0"/>
              <a:t>propagation delay </a:t>
            </a:r>
            <a:r>
              <a:rPr lang="en-IN" dirty="0"/>
              <a:t>for a signal to travel from Europe to Australia via a terrestrial link is </a:t>
            </a:r>
            <a:r>
              <a:rPr lang="en-IN" dirty="0" smtClean="0"/>
              <a:t>approximately 0.13 </a:t>
            </a:r>
            <a:r>
              <a:rPr lang="en-IN" dirty="0"/>
              <a:t>seconds and signals via a geostationary satellite between any two points on </a:t>
            </a:r>
            <a:r>
              <a:rPr lang="en-IN" dirty="0" smtClean="0"/>
              <a:t>the Earth’s </a:t>
            </a:r>
            <a:r>
              <a:rPr lang="en-IN" dirty="0"/>
              <a:t>surface are subject to a delay of approximately 0.20 seconds.</a:t>
            </a:r>
          </a:p>
          <a:p>
            <a:pPr algn="just"/>
            <a:r>
              <a:rPr lang="en-IN" dirty="0"/>
              <a:t>Bandwidths available across the Internet also vary widely. Speeds of up to </a:t>
            </a:r>
            <a:r>
              <a:rPr lang="en-IN" dirty="0" smtClean="0"/>
              <a:t>600 Mbps </a:t>
            </a:r>
            <a:r>
              <a:rPr lang="en-IN" dirty="0"/>
              <a:t>are commonly available, but speeds of 1–10 Mbps are more typically </a:t>
            </a:r>
            <a:r>
              <a:rPr lang="en-IN" dirty="0" smtClean="0"/>
              <a:t>experienced for </a:t>
            </a:r>
            <a:r>
              <a:rPr lang="en-IN" dirty="0"/>
              <a:t>bulk transfers of data.</a:t>
            </a:r>
          </a:p>
        </p:txBody>
      </p:sp>
    </p:spTree>
    <p:extLst>
      <p:ext uri="{BB962C8B-B14F-4D97-AF65-F5344CB8AC3E}">
        <p14:creationId xmlns="" xmlns:p14="http://schemas.microsoft.com/office/powerpoint/2010/main" val="143929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5758"/>
          </a:xfrm>
        </p:spPr>
        <p:txBody>
          <a:bodyPr/>
          <a:lstStyle/>
          <a:p>
            <a:r>
              <a:rPr lang="en-IN" b="1" dirty="0"/>
              <a:t>Metropolitan area networks (MANs)</a:t>
            </a:r>
            <a:endParaRPr lang="en-IN" dirty="0"/>
          </a:p>
        </p:txBody>
      </p:sp>
      <p:sp>
        <p:nvSpPr>
          <p:cNvPr id="3" name="Content Placeholder 2"/>
          <p:cNvSpPr>
            <a:spLocks noGrp="1"/>
          </p:cNvSpPr>
          <p:nvPr>
            <p:ph idx="1"/>
          </p:nvPr>
        </p:nvSpPr>
        <p:spPr>
          <a:xfrm>
            <a:off x="838200" y="1308538"/>
            <a:ext cx="10515600" cy="4981903"/>
          </a:xfrm>
        </p:spPr>
        <p:txBody>
          <a:bodyPr>
            <a:noAutofit/>
          </a:bodyPr>
          <a:lstStyle/>
          <a:p>
            <a:pPr algn="just"/>
            <a:r>
              <a:rPr lang="en-IN" dirty="0"/>
              <a:t>This type of network is based on the </a:t>
            </a:r>
            <a:r>
              <a:rPr lang="en-IN" dirty="0" smtClean="0"/>
              <a:t>high-bandwidth copper </a:t>
            </a:r>
            <a:r>
              <a:rPr lang="en-IN" dirty="0"/>
              <a:t>and fibre optic cabling recently installed in some towns and cities </a:t>
            </a:r>
            <a:r>
              <a:rPr lang="en-IN" dirty="0" smtClean="0"/>
              <a:t>for the </a:t>
            </a:r>
            <a:r>
              <a:rPr lang="en-IN" dirty="0"/>
              <a:t>transmission of video, voice and other data over distances of up to 50 kilometres. </a:t>
            </a:r>
          </a:p>
          <a:p>
            <a:pPr algn="just"/>
            <a:r>
              <a:rPr lang="en-IN" dirty="0" smtClean="0"/>
              <a:t>The DSL (Digital Subscriber Line) and cable modem connections available in many countries.</a:t>
            </a:r>
          </a:p>
          <a:p>
            <a:pPr algn="just"/>
            <a:r>
              <a:rPr lang="en-IN" dirty="0" smtClean="0"/>
              <a:t>The use of twisted copper wire for DSL subscriber connections limits the range to about 5.5 km from the switch.</a:t>
            </a:r>
            <a:endParaRPr lang="en-IN" dirty="0"/>
          </a:p>
        </p:txBody>
      </p:sp>
    </p:spTree>
    <p:extLst>
      <p:ext uri="{BB962C8B-B14F-4D97-AF65-F5344CB8AC3E}">
        <p14:creationId xmlns="" xmlns:p14="http://schemas.microsoft.com/office/powerpoint/2010/main" val="915178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IN" b="1" dirty="0"/>
              <a:t>Metropolitan area networks (MANs</a:t>
            </a:r>
            <a:r>
              <a:rPr lang="en-IN" b="1" dirty="0" smtClean="0"/>
              <a:t>) (cont.)</a:t>
            </a:r>
            <a:endParaRPr lang="en-IN" dirty="0"/>
          </a:p>
        </p:txBody>
      </p:sp>
      <p:sp>
        <p:nvSpPr>
          <p:cNvPr id="3" name="Content Placeholder 2"/>
          <p:cNvSpPr>
            <a:spLocks noGrp="1"/>
          </p:cNvSpPr>
          <p:nvPr>
            <p:ph idx="1"/>
          </p:nvPr>
        </p:nvSpPr>
        <p:spPr>
          <a:xfrm>
            <a:off x="838200" y="1340069"/>
            <a:ext cx="10515600" cy="4836894"/>
          </a:xfrm>
        </p:spPr>
        <p:txBody>
          <a:bodyPr>
            <a:normAutofit/>
          </a:bodyPr>
          <a:lstStyle/>
          <a:p>
            <a:pPr algn="just"/>
            <a:r>
              <a:rPr lang="en-IN" dirty="0"/>
              <a:t>Cable modem connections use analogue signalling on cable television networks to achieve speeds of up to 15 Mbps over coaxial cable with greater range than DSL</a:t>
            </a:r>
            <a:r>
              <a:rPr lang="en-IN" dirty="0" smtClean="0"/>
              <a:t>.</a:t>
            </a:r>
          </a:p>
          <a:p>
            <a:pPr algn="just"/>
            <a:r>
              <a:rPr lang="en-IN" dirty="0"/>
              <a:t>The term DSL actually represents a family of technologies, sometimes referred </a:t>
            </a:r>
            <a:r>
              <a:rPr lang="en-IN" dirty="0" smtClean="0"/>
              <a:t>to as </a:t>
            </a:r>
            <a:r>
              <a:rPr lang="en-IN" dirty="0" err="1"/>
              <a:t>xDSL</a:t>
            </a:r>
            <a:r>
              <a:rPr lang="en-IN" dirty="0"/>
              <a:t> and including for example ADSL (or Asymmetric Digital Subscriber Line).</a:t>
            </a:r>
          </a:p>
          <a:p>
            <a:pPr algn="just"/>
            <a:r>
              <a:rPr lang="en-IN" dirty="0"/>
              <a:t>Latest developments include VDSL and VDSL2 (Very High Bit Rate DSL), which </a:t>
            </a:r>
            <a:r>
              <a:rPr lang="en-IN" dirty="0" smtClean="0"/>
              <a:t>are capable </a:t>
            </a:r>
            <a:r>
              <a:rPr lang="en-IN" dirty="0"/>
              <a:t>of speeds of up to 100 Mbps and designed to support a range of </a:t>
            </a:r>
            <a:r>
              <a:rPr lang="en-IN" dirty="0" smtClean="0"/>
              <a:t>multimedia traffic </a:t>
            </a:r>
            <a:r>
              <a:rPr lang="en-IN" dirty="0"/>
              <a:t>including High Definition TV (HDTV).</a:t>
            </a:r>
          </a:p>
        </p:txBody>
      </p:sp>
    </p:spTree>
    <p:extLst>
      <p:ext uri="{BB962C8B-B14F-4D97-AF65-F5344CB8AC3E}">
        <p14:creationId xmlns="" xmlns:p14="http://schemas.microsoft.com/office/powerpoint/2010/main" val="28264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975995"/>
          </a:xfrm>
        </p:spPr>
        <p:txBody>
          <a:bodyPr/>
          <a:lstStyle/>
          <a:p>
            <a:r>
              <a:rPr lang="en-IN" b="1" dirty="0" smtClean="0">
                <a:latin typeface="+mn-lt"/>
              </a:rPr>
              <a:t>Introduction (cont.)</a:t>
            </a:r>
            <a:endParaRPr lang="en-IN" b="1" dirty="0">
              <a:latin typeface="+mn-lt"/>
            </a:endParaRPr>
          </a:p>
        </p:txBody>
      </p:sp>
      <p:sp>
        <p:nvSpPr>
          <p:cNvPr id="3" name="Content Placeholder 2"/>
          <p:cNvSpPr>
            <a:spLocks noGrp="1"/>
          </p:cNvSpPr>
          <p:nvPr>
            <p:ph idx="1"/>
          </p:nvPr>
        </p:nvSpPr>
        <p:spPr>
          <a:xfrm>
            <a:off x="838200" y="1097280"/>
            <a:ext cx="10515600" cy="5079683"/>
          </a:xfrm>
        </p:spPr>
        <p:txBody>
          <a:bodyPr>
            <a:normAutofit/>
          </a:bodyPr>
          <a:lstStyle/>
          <a:p>
            <a:pPr algn="just"/>
            <a:r>
              <a:rPr lang="en-IN" dirty="0" smtClean="0"/>
              <a:t>The computers and other devices that use the network for communication purposes are referred to as hosts. </a:t>
            </a:r>
          </a:p>
          <a:p>
            <a:pPr algn="just"/>
            <a:r>
              <a:rPr lang="en-IN" dirty="0" smtClean="0"/>
              <a:t>The term node is used to refer to any computer or switching device attached to a network.</a:t>
            </a:r>
          </a:p>
          <a:p>
            <a:pPr algn="just"/>
            <a:r>
              <a:rPr lang="en-IN" dirty="0" smtClean="0"/>
              <a:t>The Internet is a single communication subsystem providing communication between all of the hosts that are connected to it. </a:t>
            </a:r>
          </a:p>
          <a:p>
            <a:pPr algn="just"/>
            <a:r>
              <a:rPr lang="en-IN" dirty="0" smtClean="0"/>
              <a:t>The Internet is constructed from many subnets. </a:t>
            </a:r>
          </a:p>
          <a:p>
            <a:pPr algn="just"/>
            <a:r>
              <a:rPr lang="en-IN" dirty="0" smtClean="0"/>
              <a:t>A subnet is a unit of routing (delivering data from one part of the Internet to another); it is a collection of nodes that can all be reached on the same physical network.</a:t>
            </a:r>
          </a:p>
          <a:p>
            <a:pPr algn="just"/>
            <a:endParaRPr lang="en-IN" dirty="0"/>
          </a:p>
        </p:txBody>
      </p:sp>
    </p:spTree>
    <p:extLst>
      <p:ext uri="{BB962C8B-B14F-4D97-AF65-F5344CB8AC3E}">
        <p14:creationId xmlns="" xmlns:p14="http://schemas.microsoft.com/office/powerpoint/2010/main" val="3858983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IN" b="1" dirty="0"/>
              <a:t>Wireless local area networks (WLANs)</a:t>
            </a:r>
            <a:endParaRPr lang="en-IN" dirty="0"/>
          </a:p>
        </p:txBody>
      </p:sp>
      <p:sp>
        <p:nvSpPr>
          <p:cNvPr id="3" name="Content Placeholder 2"/>
          <p:cNvSpPr>
            <a:spLocks noGrp="1"/>
          </p:cNvSpPr>
          <p:nvPr>
            <p:ph idx="1"/>
          </p:nvPr>
        </p:nvSpPr>
        <p:spPr>
          <a:xfrm>
            <a:off x="838200" y="1277008"/>
            <a:ext cx="10515600" cy="4899955"/>
          </a:xfrm>
        </p:spPr>
        <p:txBody>
          <a:bodyPr/>
          <a:lstStyle/>
          <a:p>
            <a:pPr algn="just"/>
            <a:r>
              <a:rPr lang="en-IN" dirty="0"/>
              <a:t>WLANs are </a:t>
            </a:r>
            <a:r>
              <a:rPr lang="en-IN" b="1" dirty="0">
                <a:solidFill>
                  <a:schemeClr val="accent1">
                    <a:lumMod val="75000"/>
                  </a:schemeClr>
                </a:solidFill>
              </a:rPr>
              <a:t>designed for use in place of </a:t>
            </a:r>
            <a:r>
              <a:rPr lang="en-IN" b="1" dirty="0" smtClean="0">
                <a:solidFill>
                  <a:schemeClr val="accent1">
                    <a:lumMod val="75000"/>
                  </a:schemeClr>
                </a:solidFill>
              </a:rPr>
              <a:t>wired LANs </a:t>
            </a:r>
            <a:r>
              <a:rPr lang="en-IN" dirty="0"/>
              <a:t>to </a:t>
            </a:r>
            <a:r>
              <a:rPr lang="en-IN" b="1" dirty="0">
                <a:solidFill>
                  <a:schemeClr val="accent1">
                    <a:lumMod val="75000"/>
                  </a:schemeClr>
                </a:solidFill>
              </a:rPr>
              <a:t>provide connectivity for mobile devices</a:t>
            </a:r>
            <a:r>
              <a:rPr lang="en-IN" dirty="0"/>
              <a:t>, or simply to remove the need for </a:t>
            </a:r>
            <a:r>
              <a:rPr lang="en-IN" dirty="0" smtClean="0"/>
              <a:t>a wired </a:t>
            </a:r>
            <a:r>
              <a:rPr lang="en-IN" dirty="0"/>
              <a:t>infrastructure to connect computers within homes and office buildings to </a:t>
            </a:r>
            <a:r>
              <a:rPr lang="en-IN" dirty="0" smtClean="0"/>
              <a:t>each other </a:t>
            </a:r>
            <a:r>
              <a:rPr lang="en-IN" dirty="0"/>
              <a:t>and the </a:t>
            </a:r>
            <a:r>
              <a:rPr lang="en-IN" dirty="0" smtClean="0"/>
              <a:t>Internet.</a:t>
            </a:r>
          </a:p>
          <a:p>
            <a:pPr algn="just"/>
            <a:r>
              <a:rPr lang="en-IN" dirty="0" smtClean="0"/>
              <a:t>They </a:t>
            </a:r>
            <a:r>
              <a:rPr lang="en-IN" dirty="0"/>
              <a:t>are in widespread use in several variants of the IEEE </a:t>
            </a:r>
            <a:r>
              <a:rPr lang="en-IN" dirty="0" smtClean="0"/>
              <a:t>802.11 standard </a:t>
            </a:r>
            <a:r>
              <a:rPr lang="en-IN" dirty="0"/>
              <a:t>(</a:t>
            </a:r>
            <a:r>
              <a:rPr lang="en-IN" dirty="0" err="1"/>
              <a:t>WiFi</a:t>
            </a:r>
            <a:r>
              <a:rPr lang="en-IN" dirty="0"/>
              <a:t>), offering bandwidths of 10–100 Mbps over ranges up to 1.5 kilometres.</a:t>
            </a:r>
          </a:p>
        </p:txBody>
      </p:sp>
    </p:spTree>
    <p:extLst>
      <p:ext uri="{BB962C8B-B14F-4D97-AF65-F5344CB8AC3E}">
        <p14:creationId xmlns="" xmlns:p14="http://schemas.microsoft.com/office/powerpoint/2010/main" val="2051780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Wireless metropolitan area networks (WMANs)</a:t>
            </a:r>
            <a:endParaRPr lang="en-IN" dirty="0"/>
          </a:p>
        </p:txBody>
      </p:sp>
      <p:sp>
        <p:nvSpPr>
          <p:cNvPr id="3" name="Content Placeholder 2"/>
          <p:cNvSpPr>
            <a:spLocks noGrp="1"/>
          </p:cNvSpPr>
          <p:nvPr>
            <p:ph idx="1"/>
          </p:nvPr>
        </p:nvSpPr>
        <p:spPr/>
        <p:txBody>
          <a:bodyPr/>
          <a:lstStyle/>
          <a:p>
            <a:pPr algn="just"/>
            <a:endParaRPr lang="en-IN" dirty="0" smtClean="0"/>
          </a:p>
          <a:p>
            <a:pPr algn="just"/>
            <a:r>
              <a:rPr lang="en-IN" dirty="0" smtClean="0"/>
              <a:t>The </a:t>
            </a:r>
            <a:r>
              <a:rPr lang="en-IN" dirty="0"/>
              <a:t>IEEE 802.16 WiMAX standard </a:t>
            </a:r>
            <a:r>
              <a:rPr lang="en-IN" dirty="0" smtClean="0"/>
              <a:t>is targeted </a:t>
            </a:r>
            <a:r>
              <a:rPr lang="en-IN" dirty="0"/>
              <a:t>at this class of network. </a:t>
            </a:r>
            <a:endParaRPr lang="en-IN" dirty="0" smtClean="0"/>
          </a:p>
          <a:p>
            <a:pPr algn="just"/>
            <a:endParaRPr lang="en-IN" dirty="0" smtClean="0"/>
          </a:p>
          <a:p>
            <a:pPr algn="just"/>
            <a:r>
              <a:rPr lang="en-IN" dirty="0" smtClean="0"/>
              <a:t>It </a:t>
            </a:r>
            <a:r>
              <a:rPr lang="en-IN" dirty="0"/>
              <a:t>aims to provide </a:t>
            </a:r>
            <a:r>
              <a:rPr lang="en-IN" b="1" dirty="0">
                <a:solidFill>
                  <a:schemeClr val="accent1">
                    <a:lumMod val="75000"/>
                  </a:schemeClr>
                </a:solidFill>
              </a:rPr>
              <a:t>an alternative to wired </a:t>
            </a:r>
            <a:r>
              <a:rPr lang="en-IN" b="1" dirty="0" smtClean="0">
                <a:solidFill>
                  <a:schemeClr val="accent1">
                    <a:lumMod val="75000"/>
                  </a:schemeClr>
                </a:solidFill>
              </a:rPr>
              <a:t>connections to </a:t>
            </a:r>
            <a:r>
              <a:rPr lang="en-IN" b="1" dirty="0">
                <a:solidFill>
                  <a:schemeClr val="accent1">
                    <a:lumMod val="75000"/>
                  </a:schemeClr>
                </a:solidFill>
              </a:rPr>
              <a:t>home and office buildings</a:t>
            </a:r>
            <a:r>
              <a:rPr lang="en-IN" dirty="0"/>
              <a:t> and to supersede 802.11 </a:t>
            </a:r>
            <a:r>
              <a:rPr lang="en-IN" dirty="0" err="1"/>
              <a:t>WiFi</a:t>
            </a:r>
            <a:r>
              <a:rPr lang="en-IN" dirty="0"/>
              <a:t> networks in </a:t>
            </a:r>
            <a:r>
              <a:rPr lang="en-IN" dirty="0" smtClean="0"/>
              <a:t>some applications</a:t>
            </a:r>
            <a:r>
              <a:rPr lang="en-IN" dirty="0"/>
              <a:t>.</a:t>
            </a:r>
          </a:p>
        </p:txBody>
      </p:sp>
    </p:spTree>
    <p:extLst>
      <p:ext uri="{BB962C8B-B14F-4D97-AF65-F5344CB8AC3E}">
        <p14:creationId xmlns="" xmlns:p14="http://schemas.microsoft.com/office/powerpoint/2010/main" val="273035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b="1" dirty="0"/>
              <a:t>Wireless wide area networks (WWANs)</a:t>
            </a:r>
            <a:endParaRPr lang="en-IN" dirty="0"/>
          </a:p>
        </p:txBody>
      </p:sp>
      <p:sp>
        <p:nvSpPr>
          <p:cNvPr id="3" name="Content Placeholder 2"/>
          <p:cNvSpPr>
            <a:spLocks noGrp="1"/>
          </p:cNvSpPr>
          <p:nvPr>
            <p:ph idx="1"/>
          </p:nvPr>
        </p:nvSpPr>
        <p:spPr>
          <a:xfrm>
            <a:off x="838200" y="1056290"/>
            <a:ext cx="10515600" cy="5120673"/>
          </a:xfrm>
        </p:spPr>
        <p:txBody>
          <a:bodyPr>
            <a:normAutofit/>
          </a:bodyPr>
          <a:lstStyle/>
          <a:p>
            <a:pPr algn="just"/>
            <a:r>
              <a:rPr lang="en-IN" dirty="0"/>
              <a:t>Most mobile phone networks are based </a:t>
            </a:r>
            <a:r>
              <a:rPr lang="en-IN" dirty="0" smtClean="0"/>
              <a:t>on digital </a:t>
            </a:r>
            <a:r>
              <a:rPr lang="en-IN" dirty="0"/>
              <a:t>wireless network technologies such as the GSM (Global System for </a:t>
            </a:r>
            <a:r>
              <a:rPr lang="en-IN" dirty="0" smtClean="0"/>
              <a:t>Mobile communication</a:t>
            </a:r>
            <a:r>
              <a:rPr lang="en-IN" dirty="0"/>
              <a:t>) standard, which is used in most countries of the world. </a:t>
            </a:r>
            <a:endParaRPr lang="en-IN" dirty="0" smtClean="0"/>
          </a:p>
          <a:p>
            <a:pPr algn="just"/>
            <a:r>
              <a:rPr lang="en-IN" b="1" dirty="0" smtClean="0">
                <a:solidFill>
                  <a:schemeClr val="accent1">
                    <a:lumMod val="75000"/>
                  </a:schemeClr>
                </a:solidFill>
              </a:rPr>
              <a:t>Mobile phone networks </a:t>
            </a:r>
            <a:r>
              <a:rPr lang="en-IN" b="1" dirty="0">
                <a:solidFill>
                  <a:schemeClr val="accent1">
                    <a:lumMod val="75000"/>
                  </a:schemeClr>
                </a:solidFill>
              </a:rPr>
              <a:t>are designed to operate over wide areas</a:t>
            </a:r>
            <a:r>
              <a:rPr lang="en-IN" dirty="0"/>
              <a:t> (typically entire countries </a:t>
            </a:r>
            <a:r>
              <a:rPr lang="en-IN" dirty="0" smtClean="0"/>
              <a:t>or continents</a:t>
            </a:r>
            <a:r>
              <a:rPr lang="en-IN" dirty="0"/>
              <a:t>) through the use of cellular radio connections; their data </a:t>
            </a:r>
            <a:r>
              <a:rPr lang="en-IN" dirty="0" smtClean="0"/>
              <a:t>transmission facilities </a:t>
            </a:r>
            <a:r>
              <a:rPr lang="en-IN" dirty="0"/>
              <a:t>therefore </a:t>
            </a:r>
            <a:r>
              <a:rPr lang="en-IN" b="1" dirty="0">
                <a:solidFill>
                  <a:schemeClr val="accent1">
                    <a:lumMod val="75000"/>
                  </a:schemeClr>
                </a:solidFill>
              </a:rPr>
              <a:t>offer wide area mobile connections to the Internet for </a:t>
            </a:r>
            <a:r>
              <a:rPr lang="en-IN" b="1" dirty="0" smtClean="0">
                <a:solidFill>
                  <a:schemeClr val="accent1">
                    <a:lumMod val="75000"/>
                  </a:schemeClr>
                </a:solidFill>
              </a:rPr>
              <a:t>portable devices</a:t>
            </a:r>
            <a:r>
              <a:rPr lang="en-IN" dirty="0" smtClean="0"/>
              <a:t>.</a:t>
            </a:r>
          </a:p>
          <a:p>
            <a:pPr algn="just"/>
            <a:endParaRPr lang="en-IN" dirty="0"/>
          </a:p>
          <a:p>
            <a:pPr algn="just"/>
            <a:r>
              <a:rPr lang="en-IN" dirty="0" smtClean="0"/>
              <a:t>High speed mobile phone networks are 3G and 4G.</a:t>
            </a:r>
            <a:endParaRPr lang="en-IN" dirty="0"/>
          </a:p>
        </p:txBody>
      </p:sp>
    </p:spTree>
    <p:extLst>
      <p:ext uri="{BB962C8B-B14F-4D97-AF65-F5344CB8AC3E}">
        <p14:creationId xmlns="" xmlns:p14="http://schemas.microsoft.com/office/powerpoint/2010/main" val="29085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IN" b="1" dirty="0"/>
              <a:t>Internetworks</a:t>
            </a:r>
            <a:endParaRPr lang="en-IN" dirty="0"/>
          </a:p>
        </p:txBody>
      </p:sp>
      <p:sp>
        <p:nvSpPr>
          <p:cNvPr id="3" name="Content Placeholder 2"/>
          <p:cNvSpPr>
            <a:spLocks noGrp="1"/>
          </p:cNvSpPr>
          <p:nvPr>
            <p:ph idx="1"/>
          </p:nvPr>
        </p:nvSpPr>
        <p:spPr>
          <a:xfrm>
            <a:off x="838200" y="1135118"/>
            <a:ext cx="10515600" cy="5041845"/>
          </a:xfrm>
        </p:spPr>
        <p:txBody>
          <a:bodyPr>
            <a:normAutofit/>
          </a:bodyPr>
          <a:lstStyle/>
          <a:p>
            <a:pPr algn="just"/>
            <a:r>
              <a:rPr lang="en-IN" dirty="0"/>
              <a:t>An internetwork is a communication subsystem in which </a:t>
            </a:r>
            <a:r>
              <a:rPr lang="en-IN" b="1" dirty="0" smtClean="0">
                <a:solidFill>
                  <a:schemeClr val="accent1">
                    <a:lumMod val="75000"/>
                  </a:schemeClr>
                </a:solidFill>
              </a:rPr>
              <a:t>several networks </a:t>
            </a:r>
            <a:r>
              <a:rPr lang="en-IN" b="1" dirty="0">
                <a:solidFill>
                  <a:schemeClr val="accent1">
                    <a:lumMod val="75000"/>
                  </a:schemeClr>
                </a:solidFill>
              </a:rPr>
              <a:t>are linked together </a:t>
            </a:r>
            <a:r>
              <a:rPr lang="en-IN" dirty="0"/>
              <a:t>to provide common data </a:t>
            </a:r>
            <a:r>
              <a:rPr lang="en-IN" dirty="0" smtClean="0"/>
              <a:t> communication </a:t>
            </a:r>
            <a:r>
              <a:rPr lang="en-IN" dirty="0"/>
              <a:t>facilities </a:t>
            </a:r>
            <a:r>
              <a:rPr lang="en-IN" b="1" dirty="0" smtClean="0">
                <a:solidFill>
                  <a:schemeClr val="accent1">
                    <a:lumMod val="75000"/>
                  </a:schemeClr>
                </a:solidFill>
              </a:rPr>
              <a:t>that overlay </a:t>
            </a:r>
            <a:r>
              <a:rPr lang="en-IN" b="1" dirty="0">
                <a:solidFill>
                  <a:schemeClr val="accent1">
                    <a:lumMod val="75000"/>
                  </a:schemeClr>
                </a:solidFill>
              </a:rPr>
              <a:t>the technologies and protocols of the individual component networks </a:t>
            </a:r>
            <a:r>
              <a:rPr lang="en-IN" dirty="0"/>
              <a:t>and </a:t>
            </a:r>
            <a:r>
              <a:rPr lang="en-IN" dirty="0" smtClean="0"/>
              <a:t>the methods </a:t>
            </a:r>
            <a:r>
              <a:rPr lang="en-IN" dirty="0"/>
              <a:t>used for their interconnection</a:t>
            </a:r>
            <a:r>
              <a:rPr lang="en-IN" dirty="0" smtClean="0"/>
              <a:t>.</a:t>
            </a:r>
          </a:p>
          <a:p>
            <a:pPr algn="just"/>
            <a:r>
              <a:rPr lang="en-IN" dirty="0"/>
              <a:t>Internetworks are </a:t>
            </a:r>
            <a:r>
              <a:rPr lang="en-IN" b="1" dirty="0">
                <a:solidFill>
                  <a:schemeClr val="accent1">
                    <a:lumMod val="75000"/>
                  </a:schemeClr>
                </a:solidFill>
              </a:rPr>
              <a:t>needed for the development of extensible, open </a:t>
            </a:r>
            <a:r>
              <a:rPr lang="en-IN" b="1" dirty="0" smtClean="0">
                <a:solidFill>
                  <a:schemeClr val="accent1">
                    <a:lumMod val="75000"/>
                  </a:schemeClr>
                </a:solidFill>
              </a:rPr>
              <a:t>distributed systems</a:t>
            </a:r>
            <a:r>
              <a:rPr lang="en-IN" dirty="0" smtClean="0"/>
              <a:t>.</a:t>
            </a:r>
          </a:p>
          <a:p>
            <a:pPr algn="just"/>
            <a:r>
              <a:rPr lang="en-IN" dirty="0"/>
              <a:t>In internetworks, a </a:t>
            </a:r>
            <a:r>
              <a:rPr lang="en-IN" dirty="0" smtClean="0"/>
              <a:t>variety of </a:t>
            </a:r>
            <a:r>
              <a:rPr lang="en-IN" dirty="0"/>
              <a:t>local and wide area network </a:t>
            </a:r>
            <a:r>
              <a:rPr lang="en-IN" dirty="0" smtClean="0"/>
              <a:t> technologies </a:t>
            </a:r>
            <a:r>
              <a:rPr lang="en-IN" dirty="0"/>
              <a:t>can be integrated to provide the </a:t>
            </a:r>
            <a:r>
              <a:rPr lang="en-IN" dirty="0" smtClean="0"/>
              <a:t>networking capacity </a:t>
            </a:r>
            <a:r>
              <a:rPr lang="en-IN" dirty="0"/>
              <a:t>needed by each group of users</a:t>
            </a:r>
            <a:r>
              <a:rPr lang="en-IN" dirty="0" smtClean="0"/>
              <a:t>.</a:t>
            </a:r>
          </a:p>
          <a:p>
            <a:r>
              <a:rPr lang="en-IN" dirty="0"/>
              <a:t>The </a:t>
            </a:r>
            <a:r>
              <a:rPr lang="en-IN" b="1" dirty="0">
                <a:solidFill>
                  <a:schemeClr val="accent1">
                    <a:lumMod val="75000"/>
                  </a:schemeClr>
                </a:solidFill>
              </a:rPr>
              <a:t>Internet</a:t>
            </a:r>
            <a:r>
              <a:rPr lang="en-IN" dirty="0"/>
              <a:t> is the </a:t>
            </a:r>
            <a:r>
              <a:rPr lang="en-IN" dirty="0" smtClean="0"/>
              <a:t>major instance </a:t>
            </a:r>
            <a:r>
              <a:rPr lang="en-IN" dirty="0"/>
              <a:t>of </a:t>
            </a:r>
            <a:r>
              <a:rPr lang="en-IN" dirty="0" smtClean="0"/>
              <a:t>internetworking.</a:t>
            </a:r>
            <a:endParaRPr lang="en-IN" dirty="0"/>
          </a:p>
        </p:txBody>
      </p:sp>
    </p:spTree>
    <p:extLst>
      <p:ext uri="{BB962C8B-B14F-4D97-AF65-F5344CB8AC3E}">
        <p14:creationId xmlns="" xmlns:p14="http://schemas.microsoft.com/office/powerpoint/2010/main" val="2412744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7289"/>
          </a:xfrm>
        </p:spPr>
        <p:txBody>
          <a:bodyPr/>
          <a:lstStyle/>
          <a:p>
            <a:r>
              <a:rPr lang="en-IN" b="1" dirty="0" smtClean="0"/>
              <a:t>Network  Principles</a:t>
            </a:r>
            <a:endParaRPr lang="en-IN" b="1" dirty="0"/>
          </a:p>
        </p:txBody>
      </p:sp>
      <p:sp>
        <p:nvSpPr>
          <p:cNvPr id="3" name="Content Placeholder 2"/>
          <p:cNvSpPr>
            <a:spLocks noGrp="1"/>
          </p:cNvSpPr>
          <p:nvPr>
            <p:ph idx="1"/>
          </p:nvPr>
        </p:nvSpPr>
        <p:spPr>
          <a:xfrm>
            <a:off x="235131" y="1182414"/>
            <a:ext cx="11743509" cy="5335952"/>
          </a:xfrm>
        </p:spPr>
        <p:txBody>
          <a:bodyPr>
            <a:normAutofit/>
          </a:bodyPr>
          <a:lstStyle/>
          <a:p>
            <a:pPr algn="just"/>
            <a:r>
              <a:rPr lang="en-IN" dirty="0"/>
              <a:t>The </a:t>
            </a:r>
            <a:r>
              <a:rPr lang="en-IN" b="1" dirty="0">
                <a:solidFill>
                  <a:schemeClr val="accent1">
                    <a:lumMod val="75000"/>
                  </a:schemeClr>
                </a:solidFill>
              </a:rPr>
              <a:t>basis for all computer networks is the packet-switching </a:t>
            </a:r>
            <a:r>
              <a:rPr lang="en-IN" dirty="0"/>
              <a:t>technique first developed </a:t>
            </a:r>
            <a:r>
              <a:rPr lang="en-IN" dirty="0" smtClean="0"/>
              <a:t>in the </a:t>
            </a:r>
            <a:r>
              <a:rPr lang="en-IN" dirty="0"/>
              <a:t>1960s. </a:t>
            </a:r>
            <a:endParaRPr lang="en-IN" dirty="0" smtClean="0"/>
          </a:p>
          <a:p>
            <a:pPr algn="just"/>
            <a:r>
              <a:rPr lang="en-IN" dirty="0" smtClean="0"/>
              <a:t>This </a:t>
            </a:r>
            <a:r>
              <a:rPr lang="en-IN" dirty="0"/>
              <a:t>enables data packets addressed to different destinations to share a </a:t>
            </a:r>
            <a:r>
              <a:rPr lang="en-IN" dirty="0" smtClean="0"/>
              <a:t>single communications </a:t>
            </a:r>
            <a:r>
              <a:rPr lang="en-IN" dirty="0"/>
              <a:t>link, unlike the circuit-switching technology that underlies </a:t>
            </a:r>
            <a:r>
              <a:rPr lang="en-IN" dirty="0" smtClean="0"/>
              <a:t>conventional telephony</a:t>
            </a:r>
            <a:r>
              <a:rPr lang="en-IN" dirty="0"/>
              <a:t>. </a:t>
            </a:r>
            <a:endParaRPr lang="en-IN" dirty="0" smtClean="0"/>
          </a:p>
          <a:p>
            <a:pPr algn="just"/>
            <a:r>
              <a:rPr lang="en-IN" dirty="0" smtClean="0"/>
              <a:t>Packets </a:t>
            </a:r>
            <a:r>
              <a:rPr lang="en-IN" dirty="0"/>
              <a:t>are queued in a buffer and transmitted when the link is available.</a:t>
            </a:r>
          </a:p>
          <a:p>
            <a:pPr algn="just"/>
            <a:r>
              <a:rPr lang="en-IN" dirty="0"/>
              <a:t>Communication is asynchronous – messages arrive at </a:t>
            </a:r>
            <a:r>
              <a:rPr lang="en-IN" dirty="0" smtClean="0"/>
              <a:t>their destination </a:t>
            </a:r>
            <a:r>
              <a:rPr lang="en-IN" dirty="0"/>
              <a:t>after a </a:t>
            </a:r>
            <a:r>
              <a:rPr lang="en-IN" dirty="0" smtClean="0"/>
              <a:t>delay that varies depending upon the time that packets take to travel through the network.</a:t>
            </a:r>
            <a:endParaRPr lang="en-IN" dirty="0"/>
          </a:p>
        </p:txBody>
      </p:sp>
    </p:spTree>
    <p:extLst>
      <p:ext uri="{BB962C8B-B14F-4D97-AF65-F5344CB8AC3E}">
        <p14:creationId xmlns="" xmlns:p14="http://schemas.microsoft.com/office/powerpoint/2010/main" val="802342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7744"/>
          </a:xfrm>
        </p:spPr>
        <p:txBody>
          <a:bodyPr>
            <a:normAutofit fontScale="90000"/>
          </a:bodyPr>
          <a:lstStyle/>
          <a:p>
            <a:r>
              <a:rPr lang="en-IN" b="1" dirty="0" smtClean="0"/>
              <a:t>Packet Transmission</a:t>
            </a:r>
            <a:endParaRPr lang="en-IN" b="1" dirty="0"/>
          </a:p>
        </p:txBody>
      </p:sp>
      <p:sp>
        <p:nvSpPr>
          <p:cNvPr id="3" name="Content Placeholder 2"/>
          <p:cNvSpPr>
            <a:spLocks noGrp="1"/>
          </p:cNvSpPr>
          <p:nvPr>
            <p:ph idx="1"/>
          </p:nvPr>
        </p:nvSpPr>
        <p:spPr>
          <a:xfrm>
            <a:off x="209007" y="1103586"/>
            <a:ext cx="11717382" cy="5312980"/>
          </a:xfrm>
        </p:spPr>
        <p:txBody>
          <a:bodyPr>
            <a:normAutofit/>
          </a:bodyPr>
          <a:lstStyle/>
          <a:p>
            <a:pPr algn="just"/>
            <a:r>
              <a:rPr lang="en-IN" dirty="0"/>
              <a:t>In most applications of computer </a:t>
            </a:r>
            <a:r>
              <a:rPr lang="en-IN" dirty="0" smtClean="0"/>
              <a:t>networks, </a:t>
            </a:r>
            <a:r>
              <a:rPr lang="en-IN" dirty="0"/>
              <a:t>the requirement is for the transmission </a:t>
            </a:r>
            <a:r>
              <a:rPr lang="en-IN" dirty="0" smtClean="0"/>
              <a:t>of logical </a:t>
            </a:r>
            <a:r>
              <a:rPr lang="en-IN" dirty="0"/>
              <a:t>units of information, or </a:t>
            </a:r>
            <a:r>
              <a:rPr lang="en-IN" i="1" dirty="0"/>
              <a:t>messages </a:t>
            </a:r>
            <a:r>
              <a:rPr lang="en-IN" dirty="0"/>
              <a:t>– sequences of data items of arbitrary length.</a:t>
            </a:r>
          </a:p>
          <a:p>
            <a:pPr algn="just"/>
            <a:r>
              <a:rPr lang="en-IN" b="1" dirty="0" smtClean="0"/>
              <a:t>Before </a:t>
            </a:r>
            <a:r>
              <a:rPr lang="en-IN" b="1" dirty="0"/>
              <a:t>a message is transmitted it is subdivided into </a:t>
            </a:r>
            <a:r>
              <a:rPr lang="en-IN" b="1" i="1" dirty="0"/>
              <a:t>packets</a:t>
            </a:r>
            <a:r>
              <a:rPr lang="en-IN" dirty="0"/>
              <a:t>. </a:t>
            </a:r>
            <a:endParaRPr lang="en-IN" dirty="0" smtClean="0"/>
          </a:p>
          <a:p>
            <a:pPr algn="just"/>
            <a:r>
              <a:rPr lang="en-IN" dirty="0" smtClean="0"/>
              <a:t>The </a:t>
            </a:r>
            <a:r>
              <a:rPr lang="en-IN" dirty="0"/>
              <a:t>simplest form </a:t>
            </a:r>
            <a:r>
              <a:rPr lang="en-IN" dirty="0" smtClean="0"/>
              <a:t>of packet </a:t>
            </a:r>
            <a:r>
              <a:rPr lang="en-IN" dirty="0"/>
              <a:t>is a sequence of binary data (an array of bits or bytes) of restricted length</a:t>
            </a:r>
            <a:r>
              <a:rPr lang="en-IN" dirty="0" smtClean="0"/>
              <a:t>, </a:t>
            </a:r>
            <a:r>
              <a:rPr lang="en-IN" dirty="0"/>
              <a:t>together with addressing information sufficient to identify the source and </a:t>
            </a:r>
            <a:r>
              <a:rPr lang="en-IN" dirty="0" smtClean="0"/>
              <a:t>destination computers</a:t>
            </a:r>
            <a:r>
              <a:rPr lang="en-IN" dirty="0"/>
              <a:t>. </a:t>
            </a:r>
            <a:endParaRPr lang="en-IN" dirty="0" smtClean="0"/>
          </a:p>
          <a:p>
            <a:pPr algn="just"/>
            <a:r>
              <a:rPr lang="en-IN" dirty="0" smtClean="0"/>
              <a:t>Packets </a:t>
            </a:r>
            <a:r>
              <a:rPr lang="en-IN" dirty="0"/>
              <a:t>of restricted length are used:</a:t>
            </a:r>
          </a:p>
          <a:p>
            <a:pPr lvl="1" algn="just"/>
            <a:r>
              <a:rPr lang="en-IN" sz="2600" dirty="0" smtClean="0"/>
              <a:t>To allocate </a:t>
            </a:r>
            <a:r>
              <a:rPr lang="en-IN" sz="2600" dirty="0"/>
              <a:t>sufficient buffer </a:t>
            </a:r>
            <a:r>
              <a:rPr lang="en-IN" sz="2600" b="1" dirty="0"/>
              <a:t>storage to </a:t>
            </a:r>
            <a:r>
              <a:rPr lang="en-IN" sz="2600" b="1" dirty="0" smtClean="0"/>
              <a:t>hold the </a:t>
            </a:r>
            <a:r>
              <a:rPr lang="en-IN" sz="2600" b="1" dirty="0"/>
              <a:t>largest possible incoming packet</a:t>
            </a:r>
            <a:r>
              <a:rPr lang="en-IN" sz="2600" dirty="0"/>
              <a:t>;</a:t>
            </a:r>
          </a:p>
          <a:p>
            <a:pPr lvl="1" algn="just"/>
            <a:r>
              <a:rPr lang="en-IN" sz="2600" dirty="0" smtClean="0"/>
              <a:t>To </a:t>
            </a:r>
            <a:r>
              <a:rPr lang="en-IN" sz="2600" b="1" dirty="0"/>
              <a:t>avoid the undue delays</a:t>
            </a:r>
            <a:r>
              <a:rPr lang="en-IN" sz="2600" dirty="0"/>
              <a:t> that would occur in waiting for communication </a:t>
            </a:r>
            <a:r>
              <a:rPr lang="en-IN" sz="2600" dirty="0" smtClean="0"/>
              <a:t>channels to </a:t>
            </a:r>
            <a:r>
              <a:rPr lang="en-IN" sz="2600" dirty="0"/>
              <a:t>become free if long messages were transmitted without subdivision.</a:t>
            </a:r>
          </a:p>
        </p:txBody>
      </p:sp>
    </p:spTree>
    <p:extLst>
      <p:ext uri="{BB962C8B-B14F-4D97-AF65-F5344CB8AC3E}">
        <p14:creationId xmlns="" xmlns:p14="http://schemas.microsoft.com/office/powerpoint/2010/main" val="140489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b="1" dirty="0"/>
              <a:t>Data </a:t>
            </a:r>
            <a:r>
              <a:rPr lang="en-IN" b="1" dirty="0" smtClean="0"/>
              <a:t>Streaming</a:t>
            </a:r>
            <a:endParaRPr lang="en-IN" b="1" dirty="0"/>
          </a:p>
        </p:txBody>
      </p:sp>
      <p:sp>
        <p:nvSpPr>
          <p:cNvPr id="3" name="Content Placeholder 2"/>
          <p:cNvSpPr>
            <a:spLocks noGrp="1"/>
          </p:cNvSpPr>
          <p:nvPr>
            <p:ph idx="1"/>
          </p:nvPr>
        </p:nvSpPr>
        <p:spPr>
          <a:xfrm>
            <a:off x="838200" y="1245476"/>
            <a:ext cx="10515600" cy="5202621"/>
          </a:xfrm>
        </p:spPr>
        <p:txBody>
          <a:bodyPr>
            <a:noAutofit/>
          </a:bodyPr>
          <a:lstStyle/>
          <a:p>
            <a:pPr algn="just"/>
            <a:r>
              <a:rPr lang="en-IN" sz="2600" dirty="0"/>
              <a:t>The </a:t>
            </a:r>
            <a:r>
              <a:rPr lang="en-IN" sz="2600" b="1" dirty="0">
                <a:solidFill>
                  <a:schemeClr val="accent1">
                    <a:lumMod val="75000"/>
                  </a:schemeClr>
                </a:solidFill>
              </a:rPr>
              <a:t>transmission</a:t>
            </a:r>
            <a:r>
              <a:rPr lang="en-IN" sz="2600" dirty="0"/>
              <a:t> and display of audio and video </a:t>
            </a:r>
            <a:r>
              <a:rPr lang="en-IN" sz="2600" b="1" dirty="0">
                <a:solidFill>
                  <a:schemeClr val="accent1">
                    <a:lumMod val="75000"/>
                  </a:schemeClr>
                </a:solidFill>
              </a:rPr>
              <a:t>in real time is referred to as streaming.</a:t>
            </a:r>
          </a:p>
          <a:p>
            <a:pPr algn="just"/>
            <a:r>
              <a:rPr lang="en-IN" sz="2600" dirty="0"/>
              <a:t>It requires much higher bandwidths than most other forms of communication </a:t>
            </a:r>
            <a:r>
              <a:rPr lang="en-IN" sz="2600" dirty="0" smtClean="0"/>
              <a:t>in distributed </a:t>
            </a:r>
            <a:r>
              <a:rPr lang="en-IN" sz="2600" dirty="0"/>
              <a:t>systems. </a:t>
            </a:r>
            <a:endParaRPr lang="en-IN" sz="2600" dirty="0" smtClean="0"/>
          </a:p>
          <a:p>
            <a:pPr algn="just"/>
            <a:r>
              <a:rPr lang="en-IN" sz="2600" dirty="0" smtClean="0"/>
              <a:t>A </a:t>
            </a:r>
            <a:r>
              <a:rPr lang="en-IN" sz="2600" dirty="0"/>
              <a:t>video stream requires a bandwidth of about 1.5 Mbps if the data is compressed</a:t>
            </a:r>
            <a:r>
              <a:rPr lang="en-IN" sz="2600" dirty="0" smtClean="0"/>
              <a:t>, or </a:t>
            </a:r>
            <a:r>
              <a:rPr lang="en-IN" sz="2600" dirty="0"/>
              <a:t>120 Mbps if uncompressed. </a:t>
            </a:r>
            <a:endParaRPr lang="en-IN" sz="2600" dirty="0" smtClean="0"/>
          </a:p>
          <a:p>
            <a:pPr algn="just"/>
            <a:r>
              <a:rPr lang="en-IN" sz="2600" dirty="0" smtClean="0"/>
              <a:t>UDP </a:t>
            </a:r>
            <a:r>
              <a:rPr lang="en-IN" sz="2600" dirty="0"/>
              <a:t>internet packets are generally used to hold the </a:t>
            </a:r>
            <a:r>
              <a:rPr lang="en-IN" sz="2600" dirty="0" smtClean="0"/>
              <a:t>video frames</a:t>
            </a:r>
            <a:r>
              <a:rPr lang="en-IN" sz="2600" dirty="0"/>
              <a:t>, but because the flow is </a:t>
            </a:r>
            <a:r>
              <a:rPr lang="en-IN" sz="2600" dirty="0" smtClean="0"/>
              <a:t>continuous, </a:t>
            </a:r>
            <a:r>
              <a:rPr lang="en-IN" sz="2600" dirty="0"/>
              <a:t>the packets are handled </a:t>
            </a:r>
            <a:r>
              <a:rPr lang="en-IN" sz="2600" dirty="0" smtClean="0"/>
              <a:t>somewhat differently.</a:t>
            </a:r>
          </a:p>
          <a:p>
            <a:pPr algn="just"/>
            <a:r>
              <a:rPr lang="en-IN" sz="2600" dirty="0" smtClean="0"/>
              <a:t>The </a:t>
            </a:r>
            <a:r>
              <a:rPr lang="en-IN" sz="2600" i="1" dirty="0"/>
              <a:t>play time </a:t>
            </a:r>
            <a:r>
              <a:rPr lang="en-IN" sz="2600" dirty="0"/>
              <a:t>of a multimedia element such as a video frame is the time </a:t>
            </a:r>
            <a:r>
              <a:rPr lang="en-IN" sz="2600" dirty="0" smtClean="0"/>
              <a:t>at which </a:t>
            </a:r>
            <a:r>
              <a:rPr lang="en-IN" sz="2600" dirty="0"/>
              <a:t>it must be displayed (for a video element) or converted to sound (for a </a:t>
            </a:r>
            <a:r>
              <a:rPr lang="en-IN" sz="2600" dirty="0" smtClean="0"/>
              <a:t>sound sample</a:t>
            </a:r>
            <a:r>
              <a:rPr lang="en-IN" sz="2600" dirty="0"/>
              <a:t>). </a:t>
            </a:r>
            <a:endParaRPr lang="en-IN" sz="2600" dirty="0" smtClean="0"/>
          </a:p>
        </p:txBody>
      </p:sp>
    </p:spTree>
    <p:extLst>
      <p:ext uri="{BB962C8B-B14F-4D97-AF65-F5344CB8AC3E}">
        <p14:creationId xmlns="" xmlns:p14="http://schemas.microsoft.com/office/powerpoint/2010/main" val="2871117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2336"/>
          </a:xfrm>
        </p:spPr>
        <p:txBody>
          <a:bodyPr>
            <a:normAutofit fontScale="90000"/>
          </a:bodyPr>
          <a:lstStyle/>
          <a:p>
            <a:r>
              <a:rPr lang="en-IN" b="1" dirty="0"/>
              <a:t>Data </a:t>
            </a:r>
            <a:r>
              <a:rPr lang="en-IN" b="1" dirty="0" smtClean="0"/>
              <a:t>Streaming (cont.)</a:t>
            </a:r>
            <a:endParaRPr lang="en-IN" dirty="0"/>
          </a:p>
        </p:txBody>
      </p:sp>
      <p:sp>
        <p:nvSpPr>
          <p:cNvPr id="3" name="Content Placeholder 2"/>
          <p:cNvSpPr>
            <a:spLocks noGrp="1"/>
          </p:cNvSpPr>
          <p:nvPr>
            <p:ph idx="1"/>
          </p:nvPr>
        </p:nvSpPr>
        <p:spPr>
          <a:xfrm>
            <a:off x="838200" y="1087821"/>
            <a:ext cx="10515600" cy="5089142"/>
          </a:xfrm>
        </p:spPr>
        <p:txBody>
          <a:bodyPr>
            <a:normAutofit/>
          </a:bodyPr>
          <a:lstStyle/>
          <a:p>
            <a:pPr algn="just"/>
            <a:r>
              <a:rPr lang="en-IN" dirty="0"/>
              <a:t>For example, in a stream of video frames with a frame rate of 24 frames per second, frame </a:t>
            </a:r>
            <a:r>
              <a:rPr lang="en-IN" i="1" dirty="0"/>
              <a:t>N </a:t>
            </a:r>
            <a:r>
              <a:rPr lang="en-IN" dirty="0"/>
              <a:t>has a play time that is </a:t>
            </a:r>
            <a:r>
              <a:rPr lang="en-IN" i="1" dirty="0"/>
              <a:t>N</a:t>
            </a:r>
            <a:r>
              <a:rPr lang="en-IN" dirty="0"/>
              <a:t>/24 seconds after the stream’s start time.</a:t>
            </a:r>
          </a:p>
          <a:p>
            <a:pPr algn="just"/>
            <a:r>
              <a:rPr lang="en-IN" dirty="0"/>
              <a:t>Elements that arrive at their destination later than their play time are no longer useful and will be dropped by the receiving </a:t>
            </a:r>
            <a:r>
              <a:rPr lang="en-IN" dirty="0" smtClean="0"/>
              <a:t>process.</a:t>
            </a:r>
          </a:p>
          <a:p>
            <a:pPr algn="just"/>
            <a:r>
              <a:rPr lang="en-IN" dirty="0"/>
              <a:t>The </a:t>
            </a:r>
            <a:r>
              <a:rPr lang="en-IN" b="1" dirty="0">
                <a:solidFill>
                  <a:schemeClr val="accent1">
                    <a:lumMod val="75000"/>
                  </a:schemeClr>
                </a:solidFill>
              </a:rPr>
              <a:t>timely delivery </a:t>
            </a:r>
            <a:r>
              <a:rPr lang="en-IN" dirty="0"/>
              <a:t>of audio and video streams depends upon the availability </a:t>
            </a:r>
            <a:r>
              <a:rPr lang="en-IN" dirty="0" smtClean="0"/>
              <a:t>of connections </a:t>
            </a:r>
            <a:r>
              <a:rPr lang="en-IN" dirty="0"/>
              <a:t>with adequate quality of service – </a:t>
            </a:r>
            <a:r>
              <a:rPr lang="en-IN" b="1" dirty="0">
                <a:solidFill>
                  <a:schemeClr val="accent1">
                    <a:lumMod val="75000"/>
                  </a:schemeClr>
                </a:solidFill>
              </a:rPr>
              <a:t>bandwidth, latency and reliability </a:t>
            </a:r>
            <a:r>
              <a:rPr lang="en-IN" b="1" dirty="0" smtClean="0">
                <a:solidFill>
                  <a:schemeClr val="accent1">
                    <a:lumMod val="75000"/>
                  </a:schemeClr>
                </a:solidFill>
              </a:rPr>
              <a:t>must all </a:t>
            </a:r>
            <a:r>
              <a:rPr lang="en-IN" b="1" dirty="0">
                <a:solidFill>
                  <a:schemeClr val="accent1">
                    <a:lumMod val="75000"/>
                  </a:schemeClr>
                </a:solidFill>
              </a:rPr>
              <a:t>be considered</a:t>
            </a:r>
            <a:r>
              <a:rPr lang="en-IN" dirty="0"/>
              <a:t>. </a:t>
            </a:r>
            <a:endParaRPr lang="en-IN" dirty="0" smtClean="0"/>
          </a:p>
          <a:p>
            <a:pPr algn="just"/>
            <a:r>
              <a:rPr lang="en-IN" dirty="0" smtClean="0"/>
              <a:t>In general the </a:t>
            </a:r>
            <a:r>
              <a:rPr lang="en-IN" dirty="0"/>
              <a:t>Internet does not offer that capability, and the quality of real-time video </a:t>
            </a:r>
            <a:r>
              <a:rPr lang="en-IN" dirty="0" smtClean="0"/>
              <a:t>streams sometimes </a:t>
            </a:r>
            <a:r>
              <a:rPr lang="en-IN" dirty="0"/>
              <a:t>reflects that, but in proprietary intranets such as those operated by </a:t>
            </a:r>
            <a:r>
              <a:rPr lang="en-IN" dirty="0" smtClean="0"/>
              <a:t>media companies</a:t>
            </a:r>
            <a:r>
              <a:rPr lang="en-IN" dirty="0"/>
              <a:t>, guarantees are sometimes achieved.</a:t>
            </a:r>
          </a:p>
          <a:p>
            <a:pPr algn="just"/>
            <a:endParaRPr lang="en-IN" dirty="0"/>
          </a:p>
        </p:txBody>
      </p:sp>
    </p:spTree>
    <p:extLst>
      <p:ext uri="{BB962C8B-B14F-4D97-AF65-F5344CB8AC3E}">
        <p14:creationId xmlns="" xmlns:p14="http://schemas.microsoft.com/office/powerpoint/2010/main" val="724314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4"/>
            <a:ext cx="10515600" cy="643867"/>
          </a:xfrm>
        </p:spPr>
        <p:txBody>
          <a:bodyPr>
            <a:normAutofit fontScale="90000"/>
          </a:bodyPr>
          <a:lstStyle/>
          <a:p>
            <a:r>
              <a:rPr lang="en-IN" b="1" dirty="0"/>
              <a:t>Data Streaming (cont.)</a:t>
            </a:r>
            <a:endParaRPr lang="en-IN" dirty="0"/>
          </a:p>
        </p:txBody>
      </p:sp>
      <p:sp>
        <p:nvSpPr>
          <p:cNvPr id="3" name="Content Placeholder 2"/>
          <p:cNvSpPr>
            <a:spLocks noGrp="1"/>
          </p:cNvSpPr>
          <p:nvPr>
            <p:ph idx="1"/>
          </p:nvPr>
        </p:nvSpPr>
        <p:spPr>
          <a:xfrm>
            <a:off x="274321" y="945930"/>
            <a:ext cx="11625942" cy="5611623"/>
          </a:xfrm>
        </p:spPr>
        <p:txBody>
          <a:bodyPr>
            <a:normAutofit/>
          </a:bodyPr>
          <a:lstStyle/>
          <a:p>
            <a:pPr algn="just"/>
            <a:r>
              <a:rPr lang="en-IN" dirty="0" smtClean="0"/>
              <a:t>Establish </a:t>
            </a:r>
            <a:r>
              <a:rPr lang="en-IN" dirty="0"/>
              <a:t>a channel from the source to the destination of a multimedia stream, with </a:t>
            </a:r>
            <a:r>
              <a:rPr lang="en-IN" dirty="0" smtClean="0"/>
              <a:t>a predefined </a:t>
            </a:r>
            <a:r>
              <a:rPr lang="en-IN" dirty="0"/>
              <a:t>route through the </a:t>
            </a:r>
            <a:r>
              <a:rPr lang="en-IN" dirty="0" smtClean="0"/>
              <a:t>network is required.</a:t>
            </a:r>
          </a:p>
          <a:p>
            <a:pPr algn="just"/>
            <a:r>
              <a:rPr lang="en-IN" dirty="0" smtClean="0"/>
              <a:t>A </a:t>
            </a:r>
            <a:r>
              <a:rPr lang="en-IN" dirty="0"/>
              <a:t>reserved set of resources at each node </a:t>
            </a:r>
            <a:r>
              <a:rPr lang="en-IN" dirty="0" smtClean="0"/>
              <a:t>through which </a:t>
            </a:r>
            <a:r>
              <a:rPr lang="en-IN" dirty="0"/>
              <a:t>it will travel and buffering where appropriate to smooth any irregularities in </a:t>
            </a:r>
            <a:r>
              <a:rPr lang="en-IN" dirty="0" smtClean="0"/>
              <a:t>the flow </a:t>
            </a:r>
            <a:r>
              <a:rPr lang="en-IN" dirty="0"/>
              <a:t>of data through the </a:t>
            </a:r>
            <a:r>
              <a:rPr lang="en-IN" dirty="0" smtClean="0"/>
              <a:t>channel are required.</a:t>
            </a:r>
          </a:p>
          <a:p>
            <a:pPr algn="just"/>
            <a:r>
              <a:rPr lang="en-IN" dirty="0" smtClean="0"/>
              <a:t> </a:t>
            </a:r>
            <a:r>
              <a:rPr lang="en-IN" dirty="0"/>
              <a:t>Data can then be passed through the channel </a:t>
            </a:r>
            <a:r>
              <a:rPr lang="en-IN" dirty="0" smtClean="0"/>
              <a:t>from sender </a:t>
            </a:r>
            <a:r>
              <a:rPr lang="en-IN" dirty="0"/>
              <a:t>to receiver at the required rate.</a:t>
            </a:r>
          </a:p>
          <a:p>
            <a:pPr algn="just"/>
            <a:r>
              <a:rPr lang="en-IN" dirty="0" smtClean="0"/>
              <a:t>Asynchronous Transmission Mode (ATM) </a:t>
            </a:r>
            <a:r>
              <a:rPr lang="en-IN" dirty="0"/>
              <a:t>networks are specifically designed to provide high bandwidth </a:t>
            </a:r>
            <a:r>
              <a:rPr lang="en-IN" dirty="0" smtClean="0"/>
              <a:t>and low latencies </a:t>
            </a:r>
            <a:r>
              <a:rPr lang="en-IN" dirty="0"/>
              <a:t>and to support quality of service by the reservation of network resources. </a:t>
            </a:r>
            <a:endParaRPr lang="en-IN" dirty="0" smtClean="0"/>
          </a:p>
          <a:p>
            <a:pPr algn="just"/>
            <a:r>
              <a:rPr lang="en-IN" dirty="0" smtClean="0"/>
              <a:t>IPv6, the </a:t>
            </a:r>
            <a:r>
              <a:rPr lang="en-IN" dirty="0"/>
              <a:t>new network </a:t>
            </a:r>
            <a:r>
              <a:rPr lang="en-IN" dirty="0" smtClean="0"/>
              <a:t>protocol </a:t>
            </a:r>
            <a:r>
              <a:rPr lang="en-IN" dirty="0"/>
              <a:t>for the </a:t>
            </a:r>
            <a:r>
              <a:rPr lang="en-IN" dirty="0" smtClean="0"/>
              <a:t>Internet </a:t>
            </a:r>
            <a:r>
              <a:rPr lang="en-IN" dirty="0"/>
              <a:t>includes features </a:t>
            </a:r>
            <a:r>
              <a:rPr lang="en-IN" dirty="0" smtClean="0"/>
              <a:t>that enable </a:t>
            </a:r>
            <a:r>
              <a:rPr lang="en-IN" dirty="0"/>
              <a:t>each of the IP packets in a real-time stream to be identified and treated </a:t>
            </a:r>
            <a:r>
              <a:rPr lang="en-IN" dirty="0" smtClean="0"/>
              <a:t>separately from </a:t>
            </a:r>
            <a:r>
              <a:rPr lang="en-IN" dirty="0"/>
              <a:t>other data at the network level.</a:t>
            </a:r>
          </a:p>
        </p:txBody>
      </p:sp>
    </p:spTree>
    <p:extLst>
      <p:ext uri="{BB962C8B-B14F-4D97-AF65-F5344CB8AC3E}">
        <p14:creationId xmlns="" xmlns:p14="http://schemas.microsoft.com/office/powerpoint/2010/main" val="3974589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1338"/>
          </a:xfrm>
        </p:spPr>
        <p:txBody>
          <a:bodyPr/>
          <a:lstStyle/>
          <a:p>
            <a:r>
              <a:rPr lang="en-IN" b="1" dirty="0"/>
              <a:t>Data Streaming (cont.)</a:t>
            </a:r>
            <a:endParaRPr lang="en-IN" dirty="0"/>
          </a:p>
        </p:txBody>
      </p:sp>
      <p:sp>
        <p:nvSpPr>
          <p:cNvPr id="3" name="Content Placeholder 2"/>
          <p:cNvSpPr>
            <a:spLocks noGrp="1"/>
          </p:cNvSpPr>
          <p:nvPr>
            <p:ph idx="1"/>
          </p:nvPr>
        </p:nvSpPr>
        <p:spPr>
          <a:xfrm>
            <a:off x="838200" y="851339"/>
            <a:ext cx="10515600" cy="5325624"/>
          </a:xfrm>
        </p:spPr>
        <p:txBody>
          <a:bodyPr>
            <a:normAutofit/>
          </a:bodyPr>
          <a:lstStyle/>
          <a:p>
            <a:pPr algn="just"/>
            <a:r>
              <a:rPr lang="en-IN" b="1" dirty="0">
                <a:solidFill>
                  <a:schemeClr val="accent1">
                    <a:lumMod val="75000"/>
                  </a:schemeClr>
                </a:solidFill>
              </a:rPr>
              <a:t>Communication subsystems that provide quality of service guarantees </a:t>
            </a:r>
            <a:r>
              <a:rPr lang="en-IN" b="1" dirty="0" smtClean="0">
                <a:solidFill>
                  <a:schemeClr val="accent1">
                    <a:lumMod val="75000"/>
                  </a:schemeClr>
                </a:solidFill>
              </a:rPr>
              <a:t>require facilities </a:t>
            </a:r>
            <a:r>
              <a:rPr lang="en-IN" b="1" dirty="0">
                <a:solidFill>
                  <a:schemeClr val="accent1">
                    <a:lumMod val="75000"/>
                  </a:schemeClr>
                </a:solidFill>
              </a:rPr>
              <a:t>for the </a:t>
            </a:r>
            <a:r>
              <a:rPr lang="en-IN" b="1" dirty="0" smtClean="0">
                <a:solidFill>
                  <a:schemeClr val="accent1">
                    <a:lumMod val="75000"/>
                  </a:schemeClr>
                </a:solidFill>
              </a:rPr>
              <a:t>pre-allocation </a:t>
            </a:r>
            <a:r>
              <a:rPr lang="en-IN" b="1" dirty="0">
                <a:solidFill>
                  <a:schemeClr val="accent1">
                    <a:lumMod val="75000"/>
                  </a:schemeClr>
                </a:solidFill>
              </a:rPr>
              <a:t>of network resources</a:t>
            </a:r>
            <a:r>
              <a:rPr lang="en-IN" dirty="0"/>
              <a:t> and the enforcement of </a:t>
            </a:r>
            <a:r>
              <a:rPr lang="en-IN" dirty="0" smtClean="0"/>
              <a:t>the allocations.</a:t>
            </a:r>
          </a:p>
          <a:p>
            <a:pPr algn="just"/>
            <a:r>
              <a:rPr lang="en-IN" dirty="0"/>
              <a:t>The </a:t>
            </a:r>
            <a:r>
              <a:rPr lang="en-IN" b="1" dirty="0">
                <a:solidFill>
                  <a:schemeClr val="accent1">
                    <a:lumMod val="75000"/>
                  </a:schemeClr>
                </a:solidFill>
              </a:rPr>
              <a:t>Resource Reservation Protocol (RSVP) </a:t>
            </a:r>
            <a:r>
              <a:rPr lang="en-IN" dirty="0" smtClean="0"/>
              <a:t>[1993] enables applications </a:t>
            </a:r>
            <a:r>
              <a:rPr lang="en-IN" dirty="0"/>
              <a:t>to negotiate the </a:t>
            </a:r>
            <a:r>
              <a:rPr lang="en-IN" dirty="0" smtClean="0"/>
              <a:t>pre-allocation </a:t>
            </a:r>
            <a:r>
              <a:rPr lang="en-IN" dirty="0"/>
              <a:t>of bandwidth for real-time data </a:t>
            </a:r>
            <a:r>
              <a:rPr lang="en-IN" dirty="0" smtClean="0"/>
              <a:t>streams</a:t>
            </a:r>
            <a:r>
              <a:rPr lang="en-IN" dirty="0"/>
              <a:t>. </a:t>
            </a:r>
            <a:endParaRPr lang="en-IN" dirty="0" smtClean="0"/>
          </a:p>
          <a:p>
            <a:pPr algn="just"/>
            <a:r>
              <a:rPr lang="en-IN" dirty="0" smtClean="0"/>
              <a:t>The </a:t>
            </a:r>
            <a:r>
              <a:rPr lang="en-IN" b="1" dirty="0" smtClean="0">
                <a:solidFill>
                  <a:schemeClr val="accent1">
                    <a:lumMod val="75000"/>
                  </a:schemeClr>
                </a:solidFill>
              </a:rPr>
              <a:t>Real </a:t>
            </a:r>
            <a:r>
              <a:rPr lang="en-IN" b="1" dirty="0">
                <a:solidFill>
                  <a:schemeClr val="accent1">
                    <a:lumMod val="75000"/>
                  </a:schemeClr>
                </a:solidFill>
              </a:rPr>
              <a:t>Time Transport Protocol (RTP) </a:t>
            </a:r>
            <a:r>
              <a:rPr lang="en-IN" dirty="0" smtClean="0"/>
              <a:t>[1996</a:t>
            </a:r>
            <a:r>
              <a:rPr lang="en-IN" dirty="0"/>
              <a:t>] is an </a:t>
            </a:r>
            <a:r>
              <a:rPr lang="en-IN" dirty="0" smtClean="0"/>
              <a:t>application-level data </a:t>
            </a:r>
            <a:r>
              <a:rPr lang="en-IN" dirty="0"/>
              <a:t>transfer protocol that includes details of the play time and other </a:t>
            </a:r>
            <a:r>
              <a:rPr lang="en-IN" dirty="0" smtClean="0"/>
              <a:t>timing </a:t>
            </a:r>
            <a:r>
              <a:rPr lang="en-IN" dirty="0"/>
              <a:t>requirements in each packet. </a:t>
            </a:r>
            <a:endParaRPr lang="en-IN" dirty="0" smtClean="0"/>
          </a:p>
          <a:p>
            <a:pPr algn="just"/>
            <a:r>
              <a:rPr lang="en-IN" dirty="0" smtClean="0"/>
              <a:t>The </a:t>
            </a:r>
            <a:r>
              <a:rPr lang="en-IN" dirty="0"/>
              <a:t>availability of effective implementations of </a:t>
            </a:r>
            <a:r>
              <a:rPr lang="en-IN" dirty="0" smtClean="0"/>
              <a:t>these protocols </a:t>
            </a:r>
            <a:r>
              <a:rPr lang="en-IN" dirty="0"/>
              <a:t>in the general Internet will depend upon substantial changes to the </a:t>
            </a:r>
            <a:r>
              <a:rPr lang="en-IN" dirty="0" smtClean="0"/>
              <a:t>transport and </a:t>
            </a:r>
            <a:r>
              <a:rPr lang="en-IN" dirty="0"/>
              <a:t>network layers.</a:t>
            </a:r>
          </a:p>
        </p:txBody>
      </p:sp>
    </p:spTree>
    <p:extLst>
      <p:ext uri="{BB962C8B-B14F-4D97-AF65-F5344CB8AC3E}">
        <p14:creationId xmlns="" xmlns:p14="http://schemas.microsoft.com/office/powerpoint/2010/main" val="82972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965"/>
            <a:ext cx="10515600" cy="793115"/>
          </a:xfrm>
        </p:spPr>
        <p:txBody>
          <a:bodyPr/>
          <a:lstStyle/>
          <a:p>
            <a:r>
              <a:rPr lang="en-IN" b="1" dirty="0" smtClean="0">
                <a:latin typeface="+mn-lt"/>
              </a:rPr>
              <a:t>Introduction (cont.)</a:t>
            </a:r>
            <a:endParaRPr lang="en-IN" dirty="0">
              <a:latin typeface="+mn-lt"/>
            </a:endParaRPr>
          </a:p>
        </p:txBody>
      </p:sp>
      <p:sp>
        <p:nvSpPr>
          <p:cNvPr id="3" name="Content Placeholder 2"/>
          <p:cNvSpPr>
            <a:spLocks noGrp="1"/>
          </p:cNvSpPr>
          <p:nvPr>
            <p:ph idx="1"/>
          </p:nvPr>
        </p:nvSpPr>
        <p:spPr>
          <a:xfrm>
            <a:off x="838200" y="1021080"/>
            <a:ext cx="10515600" cy="5155883"/>
          </a:xfrm>
        </p:spPr>
        <p:txBody>
          <a:bodyPr>
            <a:normAutofit/>
          </a:bodyPr>
          <a:lstStyle/>
          <a:p>
            <a:pPr algn="just"/>
            <a:r>
              <a:rPr lang="en-IN" dirty="0" smtClean="0"/>
              <a:t>The Internet’s infrastructure includes an architecture and hardware and software components that effectively integrate diverse subnets into a single data communication service.</a:t>
            </a:r>
          </a:p>
          <a:p>
            <a:pPr algn="just"/>
            <a:r>
              <a:rPr lang="en-IN" dirty="0"/>
              <a:t>The design of a communication subsystem is strongly influenced by </a:t>
            </a:r>
            <a:r>
              <a:rPr lang="en-IN" dirty="0" smtClean="0"/>
              <a:t>the characteristics </a:t>
            </a:r>
            <a:r>
              <a:rPr lang="en-IN" dirty="0"/>
              <a:t>of the operating systems used in the computers of which the </a:t>
            </a:r>
            <a:r>
              <a:rPr lang="en-IN" dirty="0" smtClean="0"/>
              <a:t>distributed system </a:t>
            </a:r>
            <a:r>
              <a:rPr lang="en-IN" dirty="0"/>
              <a:t>is composed as well as the networks that interconnect them</a:t>
            </a:r>
            <a:r>
              <a:rPr lang="en-IN" dirty="0" smtClean="0"/>
              <a:t>.</a:t>
            </a:r>
          </a:p>
          <a:p>
            <a:pPr algn="just"/>
            <a:r>
              <a:rPr lang="en-IN" dirty="0"/>
              <a:t>This chapter is intended to provide an introductory overview of </a:t>
            </a:r>
            <a:r>
              <a:rPr lang="en-IN" dirty="0" smtClean="0"/>
              <a:t>computer networking </a:t>
            </a:r>
            <a:r>
              <a:rPr lang="en-IN" dirty="0"/>
              <a:t>with reference to the communication requirements of distributed systems.</a:t>
            </a:r>
          </a:p>
        </p:txBody>
      </p:sp>
    </p:spTree>
    <p:extLst>
      <p:ext uri="{BB962C8B-B14F-4D97-AF65-F5344CB8AC3E}">
        <p14:creationId xmlns="" xmlns:p14="http://schemas.microsoft.com/office/powerpoint/2010/main" val="323307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6"/>
          </a:xfrm>
        </p:spPr>
        <p:txBody>
          <a:bodyPr>
            <a:normAutofit fontScale="90000"/>
          </a:bodyPr>
          <a:lstStyle/>
          <a:p>
            <a:r>
              <a:rPr lang="en-IN" b="1" dirty="0"/>
              <a:t>Switching </a:t>
            </a:r>
            <a:r>
              <a:rPr lang="en-IN" b="1" dirty="0" smtClean="0"/>
              <a:t>Schemes</a:t>
            </a:r>
            <a:endParaRPr lang="en-IN" b="1" dirty="0"/>
          </a:p>
        </p:txBody>
      </p:sp>
      <p:sp>
        <p:nvSpPr>
          <p:cNvPr id="3" name="Content Placeholder 2"/>
          <p:cNvSpPr>
            <a:spLocks noGrp="1"/>
          </p:cNvSpPr>
          <p:nvPr>
            <p:ph idx="1"/>
          </p:nvPr>
        </p:nvSpPr>
        <p:spPr>
          <a:xfrm>
            <a:off x="838200" y="1163473"/>
            <a:ext cx="10515600" cy="5126968"/>
          </a:xfrm>
        </p:spPr>
        <p:txBody>
          <a:bodyPr>
            <a:normAutofit/>
          </a:bodyPr>
          <a:lstStyle/>
          <a:p>
            <a:pPr algn="just"/>
            <a:r>
              <a:rPr lang="en-IN" dirty="0"/>
              <a:t>A network consists of a set of nodes connected together by circuits. To </a:t>
            </a:r>
            <a:r>
              <a:rPr lang="en-IN" dirty="0" smtClean="0"/>
              <a:t>transmit information </a:t>
            </a:r>
            <a:r>
              <a:rPr lang="en-IN" dirty="0"/>
              <a:t>between two arbitrary nodes, a switching system is required. </a:t>
            </a:r>
            <a:endParaRPr lang="en-IN" dirty="0" smtClean="0"/>
          </a:p>
          <a:p>
            <a:pPr algn="just"/>
            <a:r>
              <a:rPr lang="en-IN" dirty="0" smtClean="0"/>
              <a:t>Here </a:t>
            </a:r>
            <a:r>
              <a:rPr lang="en-IN" dirty="0"/>
              <a:t>we </a:t>
            </a:r>
            <a:r>
              <a:rPr lang="en-IN" dirty="0" smtClean="0"/>
              <a:t>define the </a:t>
            </a:r>
            <a:r>
              <a:rPr lang="en-IN" dirty="0"/>
              <a:t>four types of switching that are used in computer </a:t>
            </a:r>
            <a:r>
              <a:rPr lang="en-IN" dirty="0" smtClean="0"/>
              <a:t>networking:</a:t>
            </a:r>
          </a:p>
          <a:p>
            <a:pPr marL="971550" lvl="1" indent="-514350" algn="just">
              <a:buFont typeface="+mj-lt"/>
              <a:buAutoNum type="arabicPeriod"/>
            </a:pPr>
            <a:r>
              <a:rPr lang="en-IN" sz="2800" dirty="0" smtClean="0"/>
              <a:t>Broadcasting</a:t>
            </a:r>
          </a:p>
          <a:p>
            <a:pPr marL="971550" lvl="1" indent="-514350" algn="just">
              <a:buFont typeface="+mj-lt"/>
              <a:buAutoNum type="arabicPeriod"/>
            </a:pPr>
            <a:r>
              <a:rPr lang="en-IN" sz="2800" dirty="0" smtClean="0"/>
              <a:t>Circuit Switching</a:t>
            </a:r>
          </a:p>
          <a:p>
            <a:pPr marL="971550" lvl="1" indent="-514350" algn="just">
              <a:buFont typeface="+mj-lt"/>
              <a:buAutoNum type="arabicPeriod"/>
            </a:pPr>
            <a:r>
              <a:rPr lang="en-IN" sz="2800" dirty="0" smtClean="0"/>
              <a:t>Packet Switching</a:t>
            </a:r>
          </a:p>
          <a:p>
            <a:pPr marL="971550" lvl="1" indent="-514350" algn="just">
              <a:buFont typeface="+mj-lt"/>
              <a:buAutoNum type="arabicPeriod"/>
            </a:pPr>
            <a:r>
              <a:rPr lang="en-IN" sz="2800" dirty="0" smtClean="0"/>
              <a:t>Frame Relay</a:t>
            </a:r>
            <a:endParaRPr lang="en-IN" sz="2800" dirty="0"/>
          </a:p>
        </p:txBody>
      </p:sp>
    </p:spTree>
    <p:extLst>
      <p:ext uri="{BB962C8B-B14F-4D97-AF65-F5344CB8AC3E}">
        <p14:creationId xmlns="" xmlns:p14="http://schemas.microsoft.com/office/powerpoint/2010/main" val="2143582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IN" b="1" dirty="0" smtClean="0"/>
              <a:t>1. Broadcasting</a:t>
            </a:r>
            <a:endParaRPr lang="en-IN" b="1" dirty="0"/>
          </a:p>
        </p:txBody>
      </p:sp>
      <p:sp>
        <p:nvSpPr>
          <p:cNvPr id="3" name="Content Placeholder 2"/>
          <p:cNvSpPr>
            <a:spLocks noGrp="1"/>
          </p:cNvSpPr>
          <p:nvPr>
            <p:ph idx="1"/>
          </p:nvPr>
        </p:nvSpPr>
        <p:spPr>
          <a:xfrm>
            <a:off x="838200" y="1135118"/>
            <a:ext cx="10515600" cy="5041845"/>
          </a:xfrm>
        </p:spPr>
        <p:txBody>
          <a:bodyPr/>
          <a:lstStyle/>
          <a:p>
            <a:pPr algn="just"/>
            <a:r>
              <a:rPr lang="en-IN" dirty="0"/>
              <a:t>Broadcasting is a transmission technique that involves no switching.</a:t>
            </a:r>
          </a:p>
          <a:p>
            <a:pPr algn="just"/>
            <a:r>
              <a:rPr lang="en-IN" dirty="0"/>
              <a:t>Everything is transmitted to every node, and it is up to potential receivers to </a:t>
            </a:r>
            <a:r>
              <a:rPr lang="en-IN" dirty="0" smtClean="0"/>
              <a:t>notice transmissions </a:t>
            </a:r>
            <a:r>
              <a:rPr lang="en-IN" dirty="0"/>
              <a:t>addressed to them. </a:t>
            </a:r>
            <a:endParaRPr lang="en-IN" dirty="0" smtClean="0"/>
          </a:p>
          <a:p>
            <a:pPr algn="just"/>
            <a:r>
              <a:rPr lang="en-IN" dirty="0" smtClean="0"/>
              <a:t>Some </a:t>
            </a:r>
            <a:r>
              <a:rPr lang="en-IN" dirty="0"/>
              <a:t>LAN technologies, including Ethernet, </a:t>
            </a:r>
            <a:r>
              <a:rPr lang="en-IN" dirty="0" smtClean="0"/>
              <a:t>are based </a:t>
            </a:r>
            <a:r>
              <a:rPr lang="en-IN" dirty="0"/>
              <a:t>on broadcasting. </a:t>
            </a:r>
            <a:endParaRPr lang="en-IN" dirty="0" smtClean="0"/>
          </a:p>
          <a:p>
            <a:pPr algn="just"/>
            <a:r>
              <a:rPr lang="en-IN" dirty="0" smtClean="0"/>
              <a:t>Wireless </a:t>
            </a:r>
            <a:r>
              <a:rPr lang="en-IN" dirty="0"/>
              <a:t>networking is necessarily based on broadcasting, but </a:t>
            </a:r>
            <a:r>
              <a:rPr lang="en-IN" dirty="0" smtClean="0"/>
              <a:t>in the </a:t>
            </a:r>
            <a:r>
              <a:rPr lang="en-IN" dirty="0"/>
              <a:t>absence of fixed circuits the broadcasts are arranged to reach nodes grouped in </a:t>
            </a:r>
            <a:r>
              <a:rPr lang="en-IN" i="1" dirty="0"/>
              <a:t>cells</a:t>
            </a:r>
            <a:r>
              <a:rPr lang="en-IN" dirty="0"/>
              <a:t>.</a:t>
            </a:r>
          </a:p>
        </p:txBody>
      </p:sp>
    </p:spTree>
    <p:extLst>
      <p:ext uri="{BB962C8B-B14F-4D97-AF65-F5344CB8AC3E}">
        <p14:creationId xmlns="" xmlns:p14="http://schemas.microsoft.com/office/powerpoint/2010/main" val="940881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572"/>
          </a:xfrm>
        </p:spPr>
        <p:txBody>
          <a:bodyPr>
            <a:normAutofit fontScale="90000"/>
          </a:bodyPr>
          <a:lstStyle/>
          <a:p>
            <a:r>
              <a:rPr lang="en-IN" b="1" dirty="0" smtClean="0"/>
              <a:t>2. Circuit Switching</a:t>
            </a:r>
            <a:endParaRPr lang="en-IN" dirty="0"/>
          </a:p>
        </p:txBody>
      </p:sp>
      <p:sp>
        <p:nvSpPr>
          <p:cNvPr id="3" name="Content Placeholder 2"/>
          <p:cNvSpPr>
            <a:spLocks noGrp="1"/>
          </p:cNvSpPr>
          <p:nvPr>
            <p:ph idx="1"/>
          </p:nvPr>
        </p:nvSpPr>
        <p:spPr>
          <a:xfrm>
            <a:off x="838200" y="1087821"/>
            <a:ext cx="10515600" cy="5089142"/>
          </a:xfrm>
        </p:spPr>
        <p:txBody>
          <a:bodyPr>
            <a:normAutofit/>
          </a:bodyPr>
          <a:lstStyle/>
          <a:p>
            <a:pPr algn="just"/>
            <a:r>
              <a:rPr lang="en-IN" dirty="0"/>
              <a:t>At one time telephone networks were the only </a:t>
            </a:r>
            <a:r>
              <a:rPr lang="en-IN" dirty="0" smtClean="0"/>
              <a:t>telecommunication networks</a:t>
            </a:r>
            <a:r>
              <a:rPr lang="en-IN" dirty="0"/>
              <a:t>. Their operation was simple to understand: when a caller dialled a number, </a:t>
            </a:r>
            <a:r>
              <a:rPr lang="en-IN" dirty="0" smtClean="0"/>
              <a:t>the pair </a:t>
            </a:r>
            <a:r>
              <a:rPr lang="en-IN" dirty="0"/>
              <a:t>of wires from her phone to the local exchange was connected by an </a:t>
            </a:r>
            <a:r>
              <a:rPr lang="en-IN" dirty="0" smtClean="0"/>
              <a:t>automatic switch </a:t>
            </a:r>
            <a:r>
              <a:rPr lang="en-IN" dirty="0"/>
              <a:t>at the exchange to the pair of wires connected to the other party’s phone. </a:t>
            </a:r>
          </a:p>
          <a:p>
            <a:pPr algn="just"/>
            <a:r>
              <a:rPr lang="en-IN" dirty="0" smtClean="0"/>
              <a:t>For a long-distance </a:t>
            </a:r>
            <a:r>
              <a:rPr lang="en-IN" dirty="0"/>
              <a:t>call the process was similar but the connection would be switched </a:t>
            </a:r>
            <a:r>
              <a:rPr lang="en-IN" dirty="0" smtClean="0"/>
              <a:t>through a </a:t>
            </a:r>
            <a:r>
              <a:rPr lang="en-IN" dirty="0"/>
              <a:t>number of intervening exchanges to its destination. This system is sometimes </a:t>
            </a:r>
            <a:r>
              <a:rPr lang="en-IN" dirty="0" smtClean="0"/>
              <a:t>referred to </a:t>
            </a:r>
            <a:r>
              <a:rPr lang="en-IN" dirty="0"/>
              <a:t>as the </a:t>
            </a:r>
            <a:r>
              <a:rPr lang="en-IN" i="1" dirty="0"/>
              <a:t>plain old telephone system</a:t>
            </a:r>
            <a:r>
              <a:rPr lang="en-IN" dirty="0"/>
              <a:t>, or POTS. It is a typical </a:t>
            </a:r>
            <a:r>
              <a:rPr lang="en-IN" i="1" dirty="0"/>
              <a:t>circuit-switching network</a:t>
            </a:r>
            <a:r>
              <a:rPr lang="en-IN" dirty="0"/>
              <a:t>.</a:t>
            </a:r>
          </a:p>
        </p:txBody>
      </p:sp>
    </p:spTree>
    <p:extLst>
      <p:ext uri="{BB962C8B-B14F-4D97-AF65-F5344CB8AC3E}">
        <p14:creationId xmlns="" xmlns:p14="http://schemas.microsoft.com/office/powerpoint/2010/main" val="490027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509"/>
          </a:xfrm>
        </p:spPr>
        <p:txBody>
          <a:bodyPr>
            <a:normAutofit fontScale="90000"/>
          </a:bodyPr>
          <a:lstStyle/>
          <a:p>
            <a:r>
              <a:rPr lang="en-IN" b="1" dirty="0" smtClean="0"/>
              <a:t>3. Packet Switching</a:t>
            </a:r>
            <a:endParaRPr lang="en-IN" b="1" dirty="0"/>
          </a:p>
        </p:txBody>
      </p:sp>
      <p:sp>
        <p:nvSpPr>
          <p:cNvPr id="3" name="Content Placeholder 2"/>
          <p:cNvSpPr>
            <a:spLocks noGrp="1"/>
          </p:cNvSpPr>
          <p:nvPr>
            <p:ph idx="1"/>
          </p:nvPr>
        </p:nvSpPr>
        <p:spPr>
          <a:xfrm>
            <a:off x="838200" y="1135117"/>
            <a:ext cx="10515600" cy="5312980"/>
          </a:xfrm>
        </p:spPr>
        <p:txBody>
          <a:bodyPr>
            <a:normAutofit/>
          </a:bodyPr>
          <a:lstStyle/>
          <a:p>
            <a:pPr algn="just"/>
            <a:r>
              <a:rPr lang="en-IN" dirty="0"/>
              <a:t>The advent of computers and digital technology brought many </a:t>
            </a:r>
            <a:r>
              <a:rPr lang="en-IN" dirty="0" smtClean="0"/>
              <a:t>new possibilities </a:t>
            </a:r>
            <a:r>
              <a:rPr lang="en-IN" dirty="0"/>
              <a:t>for telecommunication. At the most basic level, it brought processing </a:t>
            </a:r>
            <a:r>
              <a:rPr lang="en-IN" dirty="0" smtClean="0"/>
              <a:t>and storage</a:t>
            </a:r>
            <a:r>
              <a:rPr lang="en-IN" dirty="0"/>
              <a:t>. These made it possible to construct a different kind of communication </a:t>
            </a:r>
            <a:r>
              <a:rPr lang="en-IN" dirty="0" smtClean="0"/>
              <a:t>network called </a:t>
            </a:r>
            <a:r>
              <a:rPr lang="en-IN" dirty="0"/>
              <a:t>a </a:t>
            </a:r>
            <a:r>
              <a:rPr lang="en-IN" i="1" dirty="0"/>
              <a:t>store-and-forward network. </a:t>
            </a:r>
            <a:endParaRPr lang="en-IN" i="1" dirty="0" smtClean="0"/>
          </a:p>
          <a:p>
            <a:pPr algn="just"/>
            <a:r>
              <a:rPr lang="en-IN" dirty="0" smtClean="0"/>
              <a:t>Instead </a:t>
            </a:r>
            <a:r>
              <a:rPr lang="en-IN" dirty="0"/>
              <a:t>of making and breaking connections </a:t>
            </a:r>
            <a:r>
              <a:rPr lang="en-IN" dirty="0" smtClean="0"/>
              <a:t>to build </a:t>
            </a:r>
            <a:r>
              <a:rPr lang="en-IN" dirty="0"/>
              <a:t>circuits, a store-and-forward network just forwards packets from their source </a:t>
            </a:r>
            <a:r>
              <a:rPr lang="en-IN" dirty="0" smtClean="0"/>
              <a:t>to their </a:t>
            </a:r>
            <a:r>
              <a:rPr lang="en-IN" dirty="0"/>
              <a:t>destination. There is a computer at each switching node (that is, wherever </a:t>
            </a:r>
            <a:r>
              <a:rPr lang="en-IN" dirty="0" smtClean="0"/>
              <a:t>several circuits </a:t>
            </a:r>
            <a:r>
              <a:rPr lang="en-IN" dirty="0"/>
              <a:t>need to be interconnected). Each packet arriving at a node is first stored </a:t>
            </a:r>
            <a:r>
              <a:rPr lang="en-IN" dirty="0" smtClean="0"/>
              <a:t>in memory </a:t>
            </a:r>
            <a:r>
              <a:rPr lang="en-IN" dirty="0"/>
              <a:t>at the node and then processed by a program that transmits it on an </a:t>
            </a:r>
            <a:r>
              <a:rPr lang="en-IN" dirty="0" smtClean="0"/>
              <a:t>outgoing circuit</a:t>
            </a:r>
            <a:r>
              <a:rPr lang="en-IN" dirty="0"/>
              <a:t>, which transfers the packet to another node that is closer to its </a:t>
            </a:r>
            <a:r>
              <a:rPr lang="en-IN" dirty="0" smtClean="0"/>
              <a:t>ultimate destination</a:t>
            </a:r>
            <a:r>
              <a:rPr lang="en-IN" dirty="0"/>
              <a:t>.</a:t>
            </a:r>
          </a:p>
        </p:txBody>
      </p:sp>
    </p:spTree>
    <p:extLst>
      <p:ext uri="{BB962C8B-B14F-4D97-AF65-F5344CB8AC3E}">
        <p14:creationId xmlns="" xmlns:p14="http://schemas.microsoft.com/office/powerpoint/2010/main" val="603140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634"/>
          </a:xfrm>
        </p:spPr>
        <p:txBody>
          <a:bodyPr>
            <a:normAutofit fontScale="90000"/>
          </a:bodyPr>
          <a:lstStyle/>
          <a:p>
            <a:r>
              <a:rPr lang="en-IN" b="1" dirty="0" smtClean="0"/>
              <a:t>4. Frame Relay</a:t>
            </a:r>
            <a:endParaRPr lang="en-IN" b="1" dirty="0"/>
          </a:p>
        </p:txBody>
      </p:sp>
      <p:sp>
        <p:nvSpPr>
          <p:cNvPr id="3" name="Content Placeholder 2"/>
          <p:cNvSpPr>
            <a:spLocks noGrp="1"/>
          </p:cNvSpPr>
          <p:nvPr>
            <p:ph idx="1"/>
          </p:nvPr>
        </p:nvSpPr>
        <p:spPr>
          <a:xfrm>
            <a:off x="838200" y="1198179"/>
            <a:ext cx="10515600" cy="5108028"/>
          </a:xfrm>
        </p:spPr>
        <p:txBody>
          <a:bodyPr>
            <a:normAutofit/>
          </a:bodyPr>
          <a:lstStyle/>
          <a:p>
            <a:pPr algn="just"/>
            <a:r>
              <a:rPr lang="en-IN" dirty="0"/>
              <a:t>I</a:t>
            </a:r>
            <a:r>
              <a:rPr lang="en-IN" dirty="0" smtClean="0"/>
              <a:t>t </a:t>
            </a:r>
            <a:r>
              <a:rPr lang="en-IN" dirty="0"/>
              <a:t>takes anything from a few tens of microseconds to a </a:t>
            </a:r>
            <a:r>
              <a:rPr lang="en-IN" dirty="0" smtClean="0"/>
              <a:t>few milliseconds </a:t>
            </a:r>
            <a:r>
              <a:rPr lang="en-IN" dirty="0"/>
              <a:t>to switch a packet through each network node in a </a:t>
            </a:r>
            <a:r>
              <a:rPr lang="en-IN" dirty="0" smtClean="0"/>
              <a:t>store-and-forward network.</a:t>
            </a:r>
          </a:p>
          <a:p>
            <a:pPr algn="just"/>
            <a:r>
              <a:rPr lang="en-IN" dirty="0" smtClean="0"/>
              <a:t>This </a:t>
            </a:r>
            <a:r>
              <a:rPr lang="en-IN" dirty="0"/>
              <a:t>switching delay depends on the packet size, hardware speed and </a:t>
            </a:r>
            <a:r>
              <a:rPr lang="en-IN" dirty="0" smtClean="0"/>
              <a:t>quantity of </a:t>
            </a:r>
            <a:r>
              <a:rPr lang="en-IN" dirty="0"/>
              <a:t>other traffic, but its lower bound is determined by the network bandwidth, since </a:t>
            </a:r>
            <a:r>
              <a:rPr lang="en-IN" dirty="0" smtClean="0"/>
              <a:t>the entire </a:t>
            </a:r>
            <a:r>
              <a:rPr lang="en-IN" dirty="0"/>
              <a:t>packet must be received before it can be forwarded to another node. </a:t>
            </a:r>
            <a:endParaRPr lang="en-IN" dirty="0" smtClean="0"/>
          </a:p>
          <a:p>
            <a:pPr algn="just"/>
            <a:r>
              <a:rPr lang="en-IN" dirty="0" smtClean="0"/>
              <a:t>Much </a:t>
            </a:r>
            <a:r>
              <a:rPr lang="en-IN" dirty="0"/>
              <a:t>of </a:t>
            </a:r>
            <a:r>
              <a:rPr lang="en-IN" dirty="0" smtClean="0"/>
              <a:t>the Internet </a:t>
            </a:r>
            <a:r>
              <a:rPr lang="en-IN" dirty="0"/>
              <a:t>is based on store-and-forward switching, and as we have already seen, </a:t>
            </a:r>
            <a:r>
              <a:rPr lang="en-IN" dirty="0" smtClean="0"/>
              <a:t>even short </a:t>
            </a:r>
            <a:r>
              <a:rPr lang="en-IN" dirty="0"/>
              <a:t>Internet packets typically take up to 200 milliseconds to reach their destinations.</a:t>
            </a:r>
          </a:p>
          <a:p>
            <a:pPr algn="just"/>
            <a:r>
              <a:rPr lang="en-IN" dirty="0"/>
              <a:t>Delays of this magnitude are too long for real-time applications such as telephony </a:t>
            </a:r>
            <a:r>
              <a:rPr lang="en-IN" dirty="0" smtClean="0"/>
              <a:t>and </a:t>
            </a:r>
            <a:r>
              <a:rPr lang="en-IN" dirty="0"/>
              <a:t>video </a:t>
            </a:r>
            <a:r>
              <a:rPr lang="en-IN" dirty="0" smtClean="0"/>
              <a:t>conferencing.</a:t>
            </a:r>
            <a:endParaRPr lang="en-IN" dirty="0"/>
          </a:p>
        </p:txBody>
      </p:sp>
    </p:spTree>
    <p:extLst>
      <p:ext uri="{BB962C8B-B14F-4D97-AF65-F5344CB8AC3E}">
        <p14:creationId xmlns="" xmlns:p14="http://schemas.microsoft.com/office/powerpoint/2010/main" val="18515054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r>
              <a:rPr lang="en-IN" b="1" dirty="0"/>
              <a:t>4. Frame </a:t>
            </a:r>
            <a:r>
              <a:rPr lang="en-IN" b="1" dirty="0" smtClean="0"/>
              <a:t>Relay (cont.)</a:t>
            </a:r>
            <a:endParaRPr lang="en-IN" dirty="0"/>
          </a:p>
        </p:txBody>
      </p:sp>
      <p:sp>
        <p:nvSpPr>
          <p:cNvPr id="3" name="Content Placeholder 2"/>
          <p:cNvSpPr>
            <a:spLocks noGrp="1"/>
          </p:cNvSpPr>
          <p:nvPr>
            <p:ph idx="1"/>
          </p:nvPr>
        </p:nvSpPr>
        <p:spPr>
          <a:xfrm>
            <a:off x="838200" y="1135117"/>
            <a:ext cx="10515600" cy="5041846"/>
          </a:xfrm>
        </p:spPr>
        <p:txBody>
          <a:bodyPr>
            <a:normAutofit/>
          </a:bodyPr>
          <a:lstStyle/>
          <a:p>
            <a:pPr algn="just"/>
            <a:r>
              <a:rPr lang="en-IN" dirty="0"/>
              <a:t>The </a:t>
            </a:r>
            <a:r>
              <a:rPr lang="en-IN" i="1" dirty="0"/>
              <a:t>frame relay </a:t>
            </a:r>
            <a:r>
              <a:rPr lang="en-IN" dirty="0"/>
              <a:t>switching method brings some of the advantages of </a:t>
            </a:r>
            <a:r>
              <a:rPr lang="en-IN" dirty="0" smtClean="0"/>
              <a:t>circuit switching </a:t>
            </a:r>
            <a:r>
              <a:rPr lang="en-IN" dirty="0"/>
              <a:t>to packet-switching networks. They overcome the delay problems </a:t>
            </a:r>
            <a:r>
              <a:rPr lang="en-IN" dirty="0" smtClean="0"/>
              <a:t>by switching </a:t>
            </a:r>
            <a:r>
              <a:rPr lang="en-IN" dirty="0"/>
              <a:t>small packets (called </a:t>
            </a:r>
            <a:r>
              <a:rPr lang="en-IN" i="1" dirty="0"/>
              <a:t>frames</a:t>
            </a:r>
            <a:r>
              <a:rPr lang="en-IN" dirty="0"/>
              <a:t>) on the fly. </a:t>
            </a:r>
            <a:endParaRPr lang="en-IN" dirty="0" smtClean="0"/>
          </a:p>
          <a:p>
            <a:pPr algn="just"/>
            <a:r>
              <a:rPr lang="en-IN" dirty="0" smtClean="0"/>
              <a:t>The </a:t>
            </a:r>
            <a:r>
              <a:rPr lang="en-IN" dirty="0"/>
              <a:t>switching nodes (which </a:t>
            </a:r>
            <a:r>
              <a:rPr lang="en-IN" dirty="0" smtClean="0"/>
              <a:t>are usually </a:t>
            </a:r>
            <a:r>
              <a:rPr lang="en-IN" dirty="0"/>
              <a:t>special-purpose parallel digital processors) route frames based on </a:t>
            </a:r>
            <a:r>
              <a:rPr lang="en-IN" dirty="0" smtClean="0"/>
              <a:t>the examination </a:t>
            </a:r>
            <a:r>
              <a:rPr lang="en-IN" dirty="0"/>
              <a:t>of their first few bits; frames as a whole are not stored at nodes but </a:t>
            </a:r>
            <a:r>
              <a:rPr lang="en-IN" dirty="0" smtClean="0"/>
              <a:t>pass through </a:t>
            </a:r>
            <a:r>
              <a:rPr lang="en-IN" dirty="0"/>
              <a:t>them as short streams of bits. </a:t>
            </a:r>
            <a:endParaRPr lang="en-IN" dirty="0" smtClean="0"/>
          </a:p>
          <a:p>
            <a:pPr algn="just"/>
            <a:r>
              <a:rPr lang="en-IN" dirty="0" smtClean="0"/>
              <a:t>ATM </a:t>
            </a:r>
            <a:r>
              <a:rPr lang="en-IN" dirty="0"/>
              <a:t>networks are a prime example; </a:t>
            </a:r>
            <a:r>
              <a:rPr lang="en-IN" dirty="0" smtClean="0"/>
              <a:t>high-speed ATM </a:t>
            </a:r>
            <a:r>
              <a:rPr lang="en-IN" dirty="0"/>
              <a:t>networks can transmit packets across networks consisting of many nodes in a </a:t>
            </a:r>
            <a:r>
              <a:rPr lang="en-IN" dirty="0" smtClean="0"/>
              <a:t>few tens </a:t>
            </a:r>
            <a:r>
              <a:rPr lang="en-IN" dirty="0"/>
              <a:t>of microseconds.</a:t>
            </a:r>
          </a:p>
        </p:txBody>
      </p:sp>
    </p:spTree>
    <p:extLst>
      <p:ext uri="{BB962C8B-B14F-4D97-AF65-F5344CB8AC3E}">
        <p14:creationId xmlns="" xmlns:p14="http://schemas.microsoft.com/office/powerpoint/2010/main" val="13551500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165"/>
          </a:xfrm>
        </p:spPr>
        <p:txBody>
          <a:bodyPr>
            <a:normAutofit fontScale="90000"/>
          </a:bodyPr>
          <a:lstStyle/>
          <a:p>
            <a:r>
              <a:rPr lang="en-IN" b="1" dirty="0"/>
              <a:t>Protocols</a:t>
            </a:r>
          </a:p>
        </p:txBody>
      </p:sp>
      <p:sp>
        <p:nvSpPr>
          <p:cNvPr id="3" name="Content Placeholder 2"/>
          <p:cNvSpPr>
            <a:spLocks noGrp="1"/>
          </p:cNvSpPr>
          <p:nvPr>
            <p:ph idx="1"/>
          </p:nvPr>
        </p:nvSpPr>
        <p:spPr>
          <a:xfrm>
            <a:off x="838200" y="1056290"/>
            <a:ext cx="10515600" cy="5120673"/>
          </a:xfrm>
        </p:spPr>
        <p:txBody>
          <a:bodyPr>
            <a:normAutofit/>
          </a:bodyPr>
          <a:lstStyle/>
          <a:p>
            <a:pPr algn="just"/>
            <a:r>
              <a:rPr lang="en-IN" dirty="0"/>
              <a:t>The term </a:t>
            </a:r>
            <a:r>
              <a:rPr lang="en-IN" i="1" dirty="0"/>
              <a:t>protocol </a:t>
            </a:r>
            <a:r>
              <a:rPr lang="en-IN" dirty="0"/>
              <a:t>is used to refer to a well-known set of rules and formats to be </a:t>
            </a:r>
            <a:r>
              <a:rPr lang="en-IN" dirty="0" smtClean="0"/>
              <a:t>used for </a:t>
            </a:r>
            <a:r>
              <a:rPr lang="en-IN" dirty="0"/>
              <a:t>communication between processes in order to perform a given task. The </a:t>
            </a:r>
            <a:r>
              <a:rPr lang="en-IN" dirty="0" smtClean="0"/>
              <a:t>definition of </a:t>
            </a:r>
            <a:r>
              <a:rPr lang="en-IN" dirty="0"/>
              <a:t>a protocol has two important parts to it:</a:t>
            </a:r>
          </a:p>
          <a:p>
            <a:pPr lvl="1" algn="just"/>
            <a:r>
              <a:rPr lang="en-IN" sz="2800" dirty="0" smtClean="0"/>
              <a:t>a </a:t>
            </a:r>
            <a:r>
              <a:rPr lang="en-IN" sz="2800" dirty="0"/>
              <a:t>specification of the sequence of messages that must be exchanged;</a:t>
            </a:r>
          </a:p>
          <a:p>
            <a:pPr lvl="1" algn="just"/>
            <a:r>
              <a:rPr lang="en-IN" sz="2800" dirty="0" smtClean="0"/>
              <a:t>a </a:t>
            </a:r>
            <a:r>
              <a:rPr lang="en-IN" sz="2800" dirty="0"/>
              <a:t>specification of the format of the data in the messages.</a:t>
            </a:r>
          </a:p>
          <a:p>
            <a:pPr algn="just"/>
            <a:r>
              <a:rPr lang="en-IN" dirty="0"/>
              <a:t>The existence of well-known protocols enables the separate software components </a:t>
            </a:r>
            <a:r>
              <a:rPr lang="en-IN" dirty="0" smtClean="0"/>
              <a:t>of distributed </a:t>
            </a:r>
            <a:r>
              <a:rPr lang="en-IN" dirty="0"/>
              <a:t>systems to be developed independently and implemented in </a:t>
            </a:r>
            <a:r>
              <a:rPr lang="en-IN" dirty="0" smtClean="0"/>
              <a:t>different programming </a:t>
            </a:r>
            <a:r>
              <a:rPr lang="en-IN" dirty="0"/>
              <a:t>languages on computers that may have different order codes and </a:t>
            </a:r>
            <a:r>
              <a:rPr lang="en-IN" dirty="0" smtClean="0"/>
              <a:t>data representations</a:t>
            </a:r>
            <a:r>
              <a:rPr lang="en-IN" dirty="0"/>
              <a:t>.</a:t>
            </a:r>
          </a:p>
        </p:txBody>
      </p:sp>
    </p:spTree>
    <p:extLst>
      <p:ext uri="{BB962C8B-B14F-4D97-AF65-F5344CB8AC3E}">
        <p14:creationId xmlns="" xmlns:p14="http://schemas.microsoft.com/office/powerpoint/2010/main" val="3644497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1"/>
          </a:xfrm>
        </p:spPr>
        <p:txBody>
          <a:bodyPr>
            <a:normAutofit fontScale="90000"/>
          </a:bodyPr>
          <a:lstStyle/>
          <a:p>
            <a:r>
              <a:rPr lang="en-IN" b="1" dirty="0" smtClean="0"/>
              <a:t>Protocols (cont.)</a:t>
            </a:r>
            <a:endParaRPr lang="en-IN" b="1" dirty="0"/>
          </a:p>
        </p:txBody>
      </p:sp>
      <p:sp>
        <p:nvSpPr>
          <p:cNvPr id="3" name="Content Placeholder 2"/>
          <p:cNvSpPr>
            <a:spLocks noGrp="1"/>
          </p:cNvSpPr>
          <p:nvPr>
            <p:ph idx="1"/>
          </p:nvPr>
        </p:nvSpPr>
        <p:spPr>
          <a:xfrm>
            <a:off x="838200" y="977462"/>
            <a:ext cx="10515600" cy="5199501"/>
          </a:xfrm>
        </p:spPr>
        <p:txBody>
          <a:bodyPr>
            <a:noAutofit/>
          </a:bodyPr>
          <a:lstStyle/>
          <a:p>
            <a:pPr algn="just"/>
            <a:r>
              <a:rPr lang="en-IN" dirty="0"/>
              <a:t>A protocol is implemented by a pair of software modules located in the </a:t>
            </a:r>
            <a:r>
              <a:rPr lang="en-IN" dirty="0" smtClean="0"/>
              <a:t>sending and </a:t>
            </a:r>
            <a:r>
              <a:rPr lang="en-IN" dirty="0"/>
              <a:t>receiving computers. </a:t>
            </a:r>
            <a:endParaRPr lang="en-IN" dirty="0" smtClean="0"/>
          </a:p>
          <a:p>
            <a:pPr algn="just"/>
            <a:r>
              <a:rPr lang="en-IN" dirty="0" smtClean="0"/>
              <a:t>For </a:t>
            </a:r>
            <a:r>
              <a:rPr lang="en-IN" dirty="0"/>
              <a:t>example, a </a:t>
            </a:r>
            <a:r>
              <a:rPr lang="en-IN" i="1" dirty="0"/>
              <a:t>transport protocol </a:t>
            </a:r>
            <a:r>
              <a:rPr lang="en-IN" dirty="0"/>
              <a:t>transmits messages of </a:t>
            </a:r>
            <a:r>
              <a:rPr lang="en-IN" dirty="0" smtClean="0"/>
              <a:t>any length </a:t>
            </a:r>
            <a:r>
              <a:rPr lang="en-IN" dirty="0"/>
              <a:t>from a sending process to a receiving process. A process wishing to transmit </a:t>
            </a:r>
            <a:r>
              <a:rPr lang="en-IN" dirty="0" smtClean="0"/>
              <a:t>a message </a:t>
            </a:r>
            <a:r>
              <a:rPr lang="en-IN" dirty="0"/>
              <a:t>to another process issues a call to a transport protocol module, passing it </a:t>
            </a:r>
            <a:r>
              <a:rPr lang="en-IN" dirty="0" smtClean="0"/>
              <a:t>a message </a:t>
            </a:r>
            <a:r>
              <a:rPr lang="en-IN" dirty="0"/>
              <a:t>in the specified format. The transport software then concerns itself with </a:t>
            </a:r>
            <a:r>
              <a:rPr lang="en-IN" dirty="0" smtClean="0"/>
              <a:t>the transmission </a:t>
            </a:r>
            <a:r>
              <a:rPr lang="en-IN" dirty="0"/>
              <a:t>of the message to its destination, subdividing it into packets of </a:t>
            </a:r>
            <a:r>
              <a:rPr lang="en-IN" dirty="0" smtClean="0"/>
              <a:t>some specified </a:t>
            </a:r>
            <a:r>
              <a:rPr lang="en-IN" dirty="0"/>
              <a:t>size and format that can be transmitted to the destination via the </a:t>
            </a:r>
            <a:r>
              <a:rPr lang="en-IN" i="1" dirty="0" smtClean="0"/>
              <a:t>network protocol </a:t>
            </a:r>
            <a:r>
              <a:rPr lang="en-IN" dirty="0"/>
              <a:t>– another, lower-level protocol</a:t>
            </a:r>
            <a:r>
              <a:rPr lang="en-IN" dirty="0" smtClean="0"/>
              <a:t>.</a:t>
            </a:r>
          </a:p>
          <a:p>
            <a:pPr algn="just"/>
            <a:r>
              <a:rPr lang="en-IN" dirty="0"/>
              <a:t>The corresponding transport protocol </a:t>
            </a:r>
            <a:r>
              <a:rPr lang="en-IN" dirty="0" smtClean="0"/>
              <a:t>module in </a:t>
            </a:r>
            <a:r>
              <a:rPr lang="en-IN" dirty="0"/>
              <a:t>the receiving computer receives the packet via the network-level protocol module </a:t>
            </a:r>
            <a:r>
              <a:rPr lang="en-IN" dirty="0" smtClean="0"/>
              <a:t>and </a:t>
            </a:r>
            <a:r>
              <a:rPr lang="en-IN" dirty="0"/>
              <a:t>performs inverse transformations to regenerate the message before passing it to </a:t>
            </a:r>
            <a:r>
              <a:rPr lang="en-IN" dirty="0" smtClean="0"/>
              <a:t>a receiving </a:t>
            </a:r>
            <a:r>
              <a:rPr lang="en-IN" dirty="0"/>
              <a:t>process.</a:t>
            </a:r>
          </a:p>
        </p:txBody>
      </p:sp>
    </p:spTree>
    <p:extLst>
      <p:ext uri="{BB962C8B-B14F-4D97-AF65-F5344CB8AC3E}">
        <p14:creationId xmlns="" xmlns:p14="http://schemas.microsoft.com/office/powerpoint/2010/main" val="1865185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572"/>
          </a:xfrm>
        </p:spPr>
        <p:txBody>
          <a:bodyPr>
            <a:normAutofit fontScale="90000"/>
          </a:bodyPr>
          <a:lstStyle/>
          <a:p>
            <a:r>
              <a:rPr lang="en-IN" b="1" dirty="0" smtClean="0"/>
              <a:t>Protocol Layers</a:t>
            </a:r>
            <a:endParaRPr lang="en-IN" b="1" dirty="0"/>
          </a:p>
        </p:txBody>
      </p:sp>
      <p:sp>
        <p:nvSpPr>
          <p:cNvPr id="3" name="Content Placeholder 2"/>
          <p:cNvSpPr>
            <a:spLocks noGrp="1"/>
          </p:cNvSpPr>
          <p:nvPr>
            <p:ph idx="1"/>
          </p:nvPr>
        </p:nvSpPr>
        <p:spPr>
          <a:xfrm>
            <a:off x="838200" y="1150883"/>
            <a:ext cx="10515600" cy="5026080"/>
          </a:xfrm>
        </p:spPr>
        <p:txBody>
          <a:bodyPr>
            <a:normAutofit/>
          </a:bodyPr>
          <a:lstStyle/>
          <a:p>
            <a:pPr algn="just"/>
            <a:r>
              <a:rPr lang="en-IN" dirty="0"/>
              <a:t>Network software is arranged in a hierarchy of layers. Each </a:t>
            </a:r>
            <a:r>
              <a:rPr lang="en-IN" dirty="0" smtClean="0"/>
              <a:t>layer presents </a:t>
            </a:r>
            <a:r>
              <a:rPr lang="en-IN" dirty="0"/>
              <a:t>an interface to the layers above it that extends the properties of the </a:t>
            </a:r>
            <a:r>
              <a:rPr lang="en-IN" dirty="0" smtClean="0"/>
              <a:t>underlying communication </a:t>
            </a:r>
            <a:r>
              <a:rPr lang="en-IN" dirty="0"/>
              <a:t>system. A layer is represented by a module in every computer </a:t>
            </a:r>
            <a:r>
              <a:rPr lang="en-IN" dirty="0" smtClean="0"/>
              <a:t>connected to </a:t>
            </a:r>
            <a:r>
              <a:rPr lang="en-IN" dirty="0"/>
              <a:t>the network. </a:t>
            </a:r>
          </a:p>
        </p:txBody>
      </p:sp>
      <p:pic>
        <p:nvPicPr>
          <p:cNvPr id="4" name="Picture 3"/>
          <p:cNvPicPr>
            <a:picLocks noChangeAspect="1"/>
          </p:cNvPicPr>
          <p:nvPr/>
        </p:nvPicPr>
        <p:blipFill>
          <a:blip r:embed="rId2"/>
          <a:stretch>
            <a:fillRect/>
          </a:stretch>
        </p:blipFill>
        <p:spPr>
          <a:xfrm>
            <a:off x="2413273" y="3200400"/>
            <a:ext cx="7392879" cy="3165748"/>
          </a:xfrm>
          <a:prstGeom prst="rect">
            <a:avLst/>
          </a:prstGeom>
        </p:spPr>
      </p:pic>
    </p:spTree>
    <p:extLst>
      <p:ext uri="{BB962C8B-B14F-4D97-AF65-F5344CB8AC3E}">
        <p14:creationId xmlns="" xmlns:p14="http://schemas.microsoft.com/office/powerpoint/2010/main" val="2027979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r>
              <a:rPr lang="en-IN" b="1" dirty="0"/>
              <a:t>Protocol </a:t>
            </a:r>
            <a:r>
              <a:rPr lang="en-IN" b="1" dirty="0" smtClean="0"/>
              <a:t>Layers (cont.)</a:t>
            </a:r>
            <a:endParaRPr lang="en-IN" dirty="0"/>
          </a:p>
        </p:txBody>
      </p:sp>
      <p:sp>
        <p:nvSpPr>
          <p:cNvPr id="3" name="Content Placeholder 2"/>
          <p:cNvSpPr>
            <a:spLocks noGrp="1"/>
          </p:cNvSpPr>
          <p:nvPr>
            <p:ph idx="1"/>
          </p:nvPr>
        </p:nvSpPr>
        <p:spPr>
          <a:xfrm>
            <a:off x="838200" y="1324303"/>
            <a:ext cx="10515600" cy="4852660"/>
          </a:xfrm>
        </p:spPr>
        <p:txBody>
          <a:bodyPr>
            <a:normAutofit/>
          </a:bodyPr>
          <a:lstStyle/>
          <a:p>
            <a:pPr algn="just"/>
            <a:r>
              <a:rPr lang="en-IN" dirty="0" smtClean="0"/>
              <a:t>The previous figure </a:t>
            </a:r>
            <a:r>
              <a:rPr lang="en-IN" dirty="0"/>
              <a:t>illustrates the structure and the flow of data when a message is transmitted using a layered protocol. Each module appears to communicate directly with a module at the same level in another computer in the network, but in reality data is not transmitted directly between the protocol modules at each level. Instead, each layer of network software communicates by local procedure calls with the layers above and below it</a:t>
            </a:r>
            <a:r>
              <a:rPr lang="en-IN" dirty="0" smtClean="0"/>
              <a:t>.</a:t>
            </a:r>
          </a:p>
          <a:p>
            <a:pPr algn="just"/>
            <a:r>
              <a:rPr lang="en-IN" dirty="0"/>
              <a:t>On the sending side, each layer (except the topmost, or </a:t>
            </a:r>
            <a:r>
              <a:rPr lang="en-IN" i="1" dirty="0"/>
              <a:t>application layer</a:t>
            </a:r>
            <a:r>
              <a:rPr lang="en-IN" dirty="0"/>
              <a:t>) </a:t>
            </a:r>
            <a:r>
              <a:rPr lang="en-IN" dirty="0" smtClean="0"/>
              <a:t>accepts items </a:t>
            </a:r>
            <a:r>
              <a:rPr lang="en-IN" dirty="0"/>
              <a:t>of data in a specified format from the layer above it and applies </a:t>
            </a:r>
            <a:r>
              <a:rPr lang="en-IN" dirty="0" smtClean="0"/>
              <a:t>transformations to </a:t>
            </a:r>
            <a:r>
              <a:rPr lang="en-IN" dirty="0"/>
              <a:t>encapsulate the data in the format specified for that layer before passing it to the </a:t>
            </a:r>
            <a:r>
              <a:rPr lang="en-IN" dirty="0" smtClean="0"/>
              <a:t>layer below </a:t>
            </a:r>
            <a:r>
              <a:rPr lang="en-IN" dirty="0"/>
              <a:t>for further processing.</a:t>
            </a:r>
          </a:p>
          <a:p>
            <a:pPr algn="just"/>
            <a:endParaRPr lang="en-IN" dirty="0"/>
          </a:p>
        </p:txBody>
      </p:sp>
    </p:spTree>
    <p:extLst>
      <p:ext uri="{BB962C8B-B14F-4D97-AF65-F5344CB8AC3E}">
        <p14:creationId xmlns="" xmlns:p14="http://schemas.microsoft.com/office/powerpoint/2010/main" val="12717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021715"/>
          </a:xfrm>
        </p:spPr>
        <p:txBody>
          <a:bodyPr/>
          <a:lstStyle/>
          <a:p>
            <a:r>
              <a:rPr lang="en-IN" b="1" dirty="0" smtClean="0">
                <a:latin typeface="+mn-lt"/>
              </a:rPr>
              <a:t>Networking Issues for Distributed Systems</a:t>
            </a:r>
            <a:endParaRPr lang="en-IN" b="1" dirty="0">
              <a:latin typeface="+mn-lt"/>
            </a:endParaRPr>
          </a:p>
        </p:txBody>
      </p:sp>
      <p:sp>
        <p:nvSpPr>
          <p:cNvPr id="3" name="Content Placeholder 2"/>
          <p:cNvSpPr>
            <a:spLocks noGrp="1"/>
          </p:cNvSpPr>
          <p:nvPr>
            <p:ph idx="1"/>
          </p:nvPr>
        </p:nvSpPr>
        <p:spPr>
          <a:xfrm>
            <a:off x="838200" y="1158240"/>
            <a:ext cx="10515600" cy="5018723"/>
          </a:xfrm>
        </p:spPr>
        <p:txBody>
          <a:bodyPr>
            <a:normAutofit lnSpcReduction="10000"/>
          </a:bodyPr>
          <a:lstStyle/>
          <a:p>
            <a:pPr algn="just"/>
            <a:r>
              <a:rPr lang="en-IN" dirty="0"/>
              <a:t>Early computer networks were designed to meet a few, relatively simple </a:t>
            </a:r>
            <a:r>
              <a:rPr lang="en-IN" dirty="0" smtClean="0"/>
              <a:t>application requirements</a:t>
            </a:r>
            <a:r>
              <a:rPr lang="en-IN" dirty="0"/>
              <a:t>. </a:t>
            </a:r>
            <a:endParaRPr lang="en-IN" dirty="0" smtClean="0"/>
          </a:p>
          <a:p>
            <a:pPr algn="just"/>
            <a:r>
              <a:rPr lang="en-IN" dirty="0" smtClean="0"/>
              <a:t>Network </a:t>
            </a:r>
            <a:r>
              <a:rPr lang="en-IN" dirty="0"/>
              <a:t>applications such as file transfer, remote login, electronic mail </a:t>
            </a:r>
            <a:r>
              <a:rPr lang="en-IN" dirty="0" smtClean="0"/>
              <a:t>and newsgroups </a:t>
            </a:r>
            <a:r>
              <a:rPr lang="en-IN" dirty="0"/>
              <a:t>were supported. </a:t>
            </a:r>
            <a:endParaRPr lang="en-IN" dirty="0" smtClean="0"/>
          </a:p>
          <a:p>
            <a:pPr algn="just"/>
            <a:r>
              <a:rPr lang="en-IN" dirty="0" smtClean="0"/>
              <a:t>The </a:t>
            </a:r>
            <a:r>
              <a:rPr lang="en-IN" dirty="0"/>
              <a:t>subsequent development of distributed systems </a:t>
            </a:r>
            <a:r>
              <a:rPr lang="en-IN" dirty="0" smtClean="0"/>
              <a:t>with support </a:t>
            </a:r>
            <a:r>
              <a:rPr lang="en-IN" dirty="0"/>
              <a:t>for distributed application programs accessing shared files and other resources </a:t>
            </a:r>
            <a:r>
              <a:rPr lang="en-IN" dirty="0" smtClean="0"/>
              <a:t>set a </a:t>
            </a:r>
            <a:r>
              <a:rPr lang="en-IN" dirty="0"/>
              <a:t>higher standard of performance to meet the needs of interactive applications</a:t>
            </a:r>
            <a:r>
              <a:rPr lang="en-IN" dirty="0" smtClean="0"/>
              <a:t>.</a:t>
            </a:r>
          </a:p>
          <a:p>
            <a:pPr algn="just"/>
            <a:r>
              <a:rPr lang="en-IN" dirty="0" smtClean="0"/>
              <a:t>Due to the </a:t>
            </a:r>
            <a:r>
              <a:rPr lang="en-IN" dirty="0"/>
              <a:t>growth and commercialization of the Internet and </a:t>
            </a:r>
            <a:r>
              <a:rPr lang="en-IN" dirty="0" smtClean="0"/>
              <a:t>the emergence </a:t>
            </a:r>
            <a:r>
              <a:rPr lang="en-IN" dirty="0"/>
              <a:t>of many new modes of use, more stringent requirements for reliability</a:t>
            </a:r>
            <a:r>
              <a:rPr lang="en-IN" dirty="0" smtClean="0"/>
              <a:t>, scalability</a:t>
            </a:r>
            <a:r>
              <a:rPr lang="en-IN" dirty="0"/>
              <a:t>, mobility, security and quality of service have emerged.</a:t>
            </a:r>
          </a:p>
        </p:txBody>
      </p:sp>
    </p:spTree>
    <p:extLst>
      <p:ext uri="{BB962C8B-B14F-4D97-AF65-F5344CB8AC3E}">
        <p14:creationId xmlns="" xmlns:p14="http://schemas.microsoft.com/office/powerpoint/2010/main" val="2884280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51344" y="4666593"/>
            <a:ext cx="7056876" cy="2191407"/>
          </a:xfrm>
          <a:prstGeom prst="rect">
            <a:avLst/>
          </a:prstGeom>
        </p:spPr>
      </p:pic>
      <p:sp>
        <p:nvSpPr>
          <p:cNvPr id="2" name="Title 1"/>
          <p:cNvSpPr>
            <a:spLocks noGrp="1"/>
          </p:cNvSpPr>
          <p:nvPr>
            <p:ph type="title"/>
          </p:nvPr>
        </p:nvSpPr>
        <p:spPr>
          <a:xfrm>
            <a:off x="838200" y="365125"/>
            <a:ext cx="10515600" cy="549275"/>
          </a:xfrm>
        </p:spPr>
        <p:txBody>
          <a:bodyPr>
            <a:normAutofit fontScale="90000"/>
          </a:bodyPr>
          <a:lstStyle/>
          <a:p>
            <a:r>
              <a:rPr lang="en-IN" b="1" dirty="0"/>
              <a:t>Protocol Layers (cont.)</a:t>
            </a:r>
            <a:endParaRPr lang="en-IN" dirty="0"/>
          </a:p>
        </p:txBody>
      </p:sp>
      <p:sp>
        <p:nvSpPr>
          <p:cNvPr id="3" name="Content Placeholder 2"/>
          <p:cNvSpPr>
            <a:spLocks noGrp="1"/>
          </p:cNvSpPr>
          <p:nvPr>
            <p:ph idx="1"/>
          </p:nvPr>
        </p:nvSpPr>
        <p:spPr>
          <a:xfrm>
            <a:off x="838200" y="1040524"/>
            <a:ext cx="10515600" cy="5136439"/>
          </a:xfrm>
        </p:spPr>
        <p:txBody>
          <a:bodyPr>
            <a:normAutofit/>
          </a:bodyPr>
          <a:lstStyle/>
          <a:p>
            <a:pPr algn="just"/>
            <a:r>
              <a:rPr lang="en-IN" dirty="0" smtClean="0"/>
              <a:t>Figure illustrates this process as it applies to the top four </a:t>
            </a:r>
            <a:r>
              <a:rPr lang="en-IN" dirty="0"/>
              <a:t>layers of the OSI protocol suite (discussed in the next subsection). The figure </a:t>
            </a:r>
            <a:r>
              <a:rPr lang="en-IN" dirty="0" smtClean="0"/>
              <a:t>shows the </a:t>
            </a:r>
            <a:r>
              <a:rPr lang="en-IN" dirty="0"/>
              <a:t>packet headers that hold most network-related data items, but for clarity it omits </a:t>
            </a:r>
            <a:r>
              <a:rPr lang="en-IN" dirty="0" smtClean="0"/>
              <a:t>the trailers </a:t>
            </a:r>
            <a:r>
              <a:rPr lang="en-IN" dirty="0"/>
              <a:t>that are present in some types of packet; it also assumes that the </a:t>
            </a:r>
            <a:r>
              <a:rPr lang="en-IN" dirty="0" smtClean="0"/>
              <a:t>application-layer message </a:t>
            </a:r>
            <a:r>
              <a:rPr lang="en-IN" dirty="0"/>
              <a:t>to be transmitted is shorter than the underlying network’s maximum </a:t>
            </a:r>
            <a:r>
              <a:rPr lang="en-IN" dirty="0" smtClean="0"/>
              <a:t>packet size</a:t>
            </a:r>
            <a:r>
              <a:rPr lang="en-IN" dirty="0"/>
              <a:t>. If not, it would have to be encapsulated in several network-layer packets. On </a:t>
            </a:r>
            <a:r>
              <a:rPr lang="en-IN" dirty="0" smtClean="0"/>
              <a:t>the receiving </a:t>
            </a:r>
            <a:r>
              <a:rPr lang="en-IN" dirty="0"/>
              <a:t>side, the converse transformations are applied to data items received from </a:t>
            </a:r>
            <a:r>
              <a:rPr lang="en-IN" dirty="0" smtClean="0"/>
              <a:t>the layer </a:t>
            </a:r>
            <a:r>
              <a:rPr lang="en-IN" dirty="0"/>
              <a:t>below before they are passed to the layer above</a:t>
            </a:r>
            <a:r>
              <a:rPr lang="en-IN" dirty="0" smtClean="0"/>
              <a:t>.</a:t>
            </a:r>
            <a:endParaRPr lang="en-IN" dirty="0"/>
          </a:p>
        </p:txBody>
      </p:sp>
      <p:pic>
        <p:nvPicPr>
          <p:cNvPr id="5" name="Picture 4"/>
          <p:cNvPicPr>
            <a:picLocks noChangeAspect="1"/>
          </p:cNvPicPr>
          <p:nvPr/>
        </p:nvPicPr>
        <p:blipFill>
          <a:blip r:embed="rId3"/>
          <a:stretch>
            <a:fillRect/>
          </a:stretch>
        </p:blipFill>
        <p:spPr>
          <a:xfrm>
            <a:off x="1064168" y="5149747"/>
            <a:ext cx="5434355" cy="383949"/>
          </a:xfrm>
          <a:prstGeom prst="rect">
            <a:avLst/>
          </a:prstGeom>
        </p:spPr>
      </p:pic>
    </p:spTree>
    <p:extLst>
      <p:ext uri="{BB962C8B-B14F-4D97-AF65-F5344CB8AC3E}">
        <p14:creationId xmlns="" xmlns:p14="http://schemas.microsoft.com/office/powerpoint/2010/main" val="6656535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1"/>
            <a:ext cx="10515600" cy="596571"/>
          </a:xfrm>
        </p:spPr>
        <p:txBody>
          <a:bodyPr>
            <a:normAutofit fontScale="90000"/>
          </a:bodyPr>
          <a:lstStyle/>
          <a:p>
            <a:r>
              <a:rPr lang="en-IN" b="1" dirty="0"/>
              <a:t>Protocol Layers (cont.)</a:t>
            </a:r>
            <a:endParaRPr lang="en-IN" dirty="0"/>
          </a:p>
        </p:txBody>
      </p:sp>
      <p:sp>
        <p:nvSpPr>
          <p:cNvPr id="3" name="Content Placeholder 2"/>
          <p:cNvSpPr>
            <a:spLocks noGrp="1"/>
          </p:cNvSpPr>
          <p:nvPr>
            <p:ph idx="1"/>
          </p:nvPr>
        </p:nvSpPr>
        <p:spPr>
          <a:xfrm>
            <a:off x="838200" y="961697"/>
            <a:ext cx="10515600" cy="5215266"/>
          </a:xfrm>
        </p:spPr>
        <p:txBody>
          <a:bodyPr>
            <a:normAutofit lnSpcReduction="10000"/>
          </a:bodyPr>
          <a:lstStyle/>
          <a:p>
            <a:pPr algn="just"/>
            <a:r>
              <a:rPr lang="en-IN" dirty="0"/>
              <a:t>The protocol type of the </a:t>
            </a:r>
            <a:r>
              <a:rPr lang="en-IN" dirty="0" smtClean="0"/>
              <a:t>layer above </a:t>
            </a:r>
            <a:r>
              <a:rPr lang="en-IN" dirty="0"/>
              <a:t>is included in the header of each layer, to enable the protocol stack at the </a:t>
            </a:r>
            <a:r>
              <a:rPr lang="en-IN" dirty="0" smtClean="0"/>
              <a:t>receiver to </a:t>
            </a:r>
            <a:r>
              <a:rPr lang="en-IN" dirty="0"/>
              <a:t>select the correct software </a:t>
            </a:r>
            <a:r>
              <a:rPr lang="en-IN" dirty="0" smtClean="0"/>
              <a:t>components </a:t>
            </a:r>
            <a:r>
              <a:rPr lang="en-IN" dirty="0"/>
              <a:t>to unpack the packets</a:t>
            </a:r>
            <a:r>
              <a:rPr lang="en-IN" dirty="0" smtClean="0"/>
              <a:t>.</a:t>
            </a:r>
          </a:p>
          <a:p>
            <a:pPr algn="just"/>
            <a:r>
              <a:rPr lang="en-IN" dirty="0"/>
              <a:t>Thus each layer provides a service to the layer above it and extends the </a:t>
            </a:r>
            <a:r>
              <a:rPr lang="en-IN" dirty="0" smtClean="0"/>
              <a:t>service provided </a:t>
            </a:r>
            <a:r>
              <a:rPr lang="en-IN" dirty="0"/>
              <a:t>by the layer below it. At the bottom is a </a:t>
            </a:r>
            <a:r>
              <a:rPr lang="en-IN" i="1" dirty="0"/>
              <a:t>physical layer</a:t>
            </a:r>
            <a:r>
              <a:rPr lang="en-IN" dirty="0"/>
              <a:t>. This is </a:t>
            </a:r>
            <a:r>
              <a:rPr lang="en-IN" dirty="0" smtClean="0"/>
              <a:t>implemented by </a:t>
            </a:r>
            <a:r>
              <a:rPr lang="en-IN" dirty="0"/>
              <a:t>a communication medium (copper or fibre optic cables, satellite </a:t>
            </a:r>
            <a:r>
              <a:rPr lang="en-IN" dirty="0" smtClean="0"/>
              <a:t>communication channels </a:t>
            </a:r>
            <a:r>
              <a:rPr lang="en-IN" dirty="0"/>
              <a:t>or radio transmission) and by analogue signalling circuits that place signals </a:t>
            </a:r>
            <a:r>
              <a:rPr lang="en-IN" dirty="0" smtClean="0"/>
              <a:t>on the </a:t>
            </a:r>
            <a:r>
              <a:rPr lang="en-IN" dirty="0"/>
              <a:t>communication medium at the sending node and sense them at the receiving node.</a:t>
            </a:r>
          </a:p>
          <a:p>
            <a:pPr algn="just"/>
            <a:r>
              <a:rPr lang="en-IN" dirty="0"/>
              <a:t>At receiving nodes data items are received and passed upwards through the hierarchy </a:t>
            </a:r>
            <a:r>
              <a:rPr lang="en-IN" dirty="0" smtClean="0"/>
              <a:t>of software </a:t>
            </a:r>
            <a:r>
              <a:rPr lang="en-IN" dirty="0"/>
              <a:t>modules, being transformed at each stage until they are in a form that can </a:t>
            </a:r>
            <a:r>
              <a:rPr lang="en-IN" dirty="0" smtClean="0"/>
              <a:t>be passed </a:t>
            </a:r>
            <a:r>
              <a:rPr lang="en-IN" dirty="0"/>
              <a:t>to the intended recipient process.</a:t>
            </a:r>
          </a:p>
        </p:txBody>
      </p:sp>
    </p:spTree>
    <p:extLst>
      <p:ext uri="{BB962C8B-B14F-4D97-AF65-F5344CB8AC3E}">
        <p14:creationId xmlns="" xmlns:p14="http://schemas.microsoft.com/office/powerpoint/2010/main" val="41819253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smtClean="0"/>
              <a:t>Protocol Suits</a:t>
            </a:r>
            <a:endParaRPr lang="en-IN" b="1" dirty="0"/>
          </a:p>
        </p:txBody>
      </p:sp>
      <p:sp>
        <p:nvSpPr>
          <p:cNvPr id="3" name="Content Placeholder 2"/>
          <p:cNvSpPr>
            <a:spLocks noGrp="1"/>
          </p:cNvSpPr>
          <p:nvPr>
            <p:ph idx="1"/>
          </p:nvPr>
        </p:nvSpPr>
        <p:spPr>
          <a:xfrm>
            <a:off x="838200" y="914400"/>
            <a:ext cx="10515600" cy="5262563"/>
          </a:xfrm>
        </p:spPr>
        <p:txBody>
          <a:bodyPr/>
          <a:lstStyle/>
          <a:p>
            <a:pPr algn="just"/>
            <a:r>
              <a:rPr lang="en-IN" dirty="0"/>
              <a:t>A complete set of protocol layers is referred to as a </a:t>
            </a:r>
            <a:r>
              <a:rPr lang="en-IN" i="1" dirty="0"/>
              <a:t>protocol suite </a:t>
            </a:r>
            <a:r>
              <a:rPr lang="en-IN" dirty="0"/>
              <a:t>or </a:t>
            </a:r>
            <a:r>
              <a:rPr lang="en-IN" dirty="0" smtClean="0"/>
              <a:t>a </a:t>
            </a:r>
            <a:r>
              <a:rPr lang="en-IN" i="1" dirty="0" smtClean="0"/>
              <a:t>protocol </a:t>
            </a:r>
            <a:r>
              <a:rPr lang="en-IN" i="1" dirty="0"/>
              <a:t>stack</a:t>
            </a:r>
            <a:r>
              <a:rPr lang="en-IN" dirty="0"/>
              <a:t>, </a:t>
            </a:r>
            <a:r>
              <a:rPr lang="en-IN" dirty="0" smtClean="0"/>
              <a:t>reflecting </a:t>
            </a:r>
            <a:r>
              <a:rPr lang="en-IN" dirty="0"/>
              <a:t>the layered structure. </a:t>
            </a:r>
            <a:r>
              <a:rPr lang="en-IN" dirty="0" smtClean="0"/>
              <a:t>Figure </a:t>
            </a:r>
            <a:r>
              <a:rPr lang="en-IN" dirty="0"/>
              <a:t>shows a protocol stack </a:t>
            </a:r>
            <a:r>
              <a:rPr lang="en-IN" dirty="0" smtClean="0"/>
              <a:t>that conforms </a:t>
            </a:r>
            <a:r>
              <a:rPr lang="en-IN" dirty="0"/>
              <a:t>to the seven-layer Reference Model for </a:t>
            </a:r>
            <a:r>
              <a:rPr lang="en-IN" i="1" dirty="0"/>
              <a:t>Open Systems Interconnection </a:t>
            </a:r>
            <a:r>
              <a:rPr lang="en-IN" dirty="0"/>
              <a:t>(OSI</a:t>
            </a:r>
            <a:r>
              <a:rPr lang="en-IN" dirty="0" smtClean="0"/>
              <a:t>) adopted </a:t>
            </a:r>
            <a:r>
              <a:rPr lang="en-IN" dirty="0"/>
              <a:t>by the International Organization for Standardization (ISO) [ISO 1992]. </a:t>
            </a:r>
            <a:r>
              <a:rPr lang="en-IN" dirty="0" smtClean="0"/>
              <a:t>The OSI </a:t>
            </a:r>
            <a:r>
              <a:rPr lang="en-IN" dirty="0"/>
              <a:t>Reference Model was adopted in order to encourage the development of </a:t>
            </a:r>
            <a:r>
              <a:rPr lang="en-IN" dirty="0" smtClean="0"/>
              <a:t>protocol standards </a:t>
            </a:r>
            <a:r>
              <a:rPr lang="en-IN" dirty="0"/>
              <a:t>that would meet the requirements of open systems.</a:t>
            </a:r>
          </a:p>
        </p:txBody>
      </p:sp>
      <p:pic>
        <p:nvPicPr>
          <p:cNvPr id="4" name="Picture 3"/>
          <p:cNvPicPr>
            <a:picLocks noChangeAspect="1"/>
          </p:cNvPicPr>
          <p:nvPr/>
        </p:nvPicPr>
        <p:blipFill>
          <a:blip r:embed="rId2"/>
          <a:stretch>
            <a:fillRect/>
          </a:stretch>
        </p:blipFill>
        <p:spPr>
          <a:xfrm>
            <a:off x="3152774" y="3800475"/>
            <a:ext cx="6763735" cy="3057525"/>
          </a:xfrm>
          <a:prstGeom prst="rect">
            <a:avLst/>
          </a:prstGeom>
        </p:spPr>
      </p:pic>
    </p:spTree>
    <p:extLst>
      <p:ext uri="{BB962C8B-B14F-4D97-AF65-F5344CB8AC3E}">
        <p14:creationId xmlns="" xmlns:p14="http://schemas.microsoft.com/office/powerpoint/2010/main" val="22055263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041"/>
          </a:xfrm>
        </p:spPr>
        <p:txBody>
          <a:bodyPr>
            <a:normAutofit fontScale="90000"/>
          </a:bodyPr>
          <a:lstStyle/>
          <a:p>
            <a:r>
              <a:rPr lang="en-IN" b="1" dirty="0"/>
              <a:t>OSI Reference Model</a:t>
            </a:r>
          </a:p>
        </p:txBody>
      </p:sp>
      <p:pic>
        <p:nvPicPr>
          <p:cNvPr id="4" name="Content Placeholder 3"/>
          <p:cNvPicPr>
            <a:picLocks noGrp="1" noChangeAspect="1"/>
          </p:cNvPicPr>
          <p:nvPr>
            <p:ph idx="1"/>
          </p:nvPr>
        </p:nvPicPr>
        <p:blipFill>
          <a:blip r:embed="rId2"/>
          <a:stretch>
            <a:fillRect/>
          </a:stretch>
        </p:blipFill>
        <p:spPr>
          <a:xfrm>
            <a:off x="1087820" y="1104900"/>
            <a:ext cx="10265979" cy="5327431"/>
          </a:xfrm>
          <a:prstGeom prst="rect">
            <a:avLst/>
          </a:prstGeom>
        </p:spPr>
      </p:pic>
    </p:spTree>
    <p:extLst>
      <p:ext uri="{BB962C8B-B14F-4D97-AF65-F5344CB8AC3E}">
        <p14:creationId xmlns="" xmlns:p14="http://schemas.microsoft.com/office/powerpoint/2010/main" val="2785968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5"/>
            <a:ext cx="10515600" cy="738460"/>
          </a:xfrm>
        </p:spPr>
        <p:txBody>
          <a:bodyPr/>
          <a:lstStyle/>
          <a:p>
            <a:r>
              <a:rPr lang="en-IN" b="1" dirty="0"/>
              <a:t>OSI Reference </a:t>
            </a:r>
            <a:r>
              <a:rPr lang="en-IN" b="1" dirty="0" smtClean="0"/>
              <a:t>Model (cont.)</a:t>
            </a:r>
            <a:endParaRPr lang="en-IN" dirty="0"/>
          </a:p>
        </p:txBody>
      </p:sp>
      <p:sp>
        <p:nvSpPr>
          <p:cNvPr id="3" name="Content Placeholder 2"/>
          <p:cNvSpPr>
            <a:spLocks noGrp="1"/>
          </p:cNvSpPr>
          <p:nvPr>
            <p:ph idx="1"/>
          </p:nvPr>
        </p:nvSpPr>
        <p:spPr>
          <a:xfrm>
            <a:off x="838200" y="898635"/>
            <a:ext cx="10515600" cy="5278328"/>
          </a:xfrm>
        </p:spPr>
        <p:txBody>
          <a:bodyPr>
            <a:normAutofit lnSpcReduction="10000"/>
          </a:bodyPr>
          <a:lstStyle/>
          <a:p>
            <a:pPr algn="just"/>
            <a:r>
              <a:rPr lang="en-IN" dirty="0"/>
              <a:t>I</a:t>
            </a:r>
            <a:r>
              <a:rPr lang="en-IN" dirty="0" smtClean="0"/>
              <a:t>t </a:t>
            </a:r>
            <a:r>
              <a:rPr lang="en-IN" dirty="0"/>
              <a:t>is a framework for the definition of protocols and not </a:t>
            </a:r>
            <a:r>
              <a:rPr lang="en-IN" dirty="0" smtClean="0"/>
              <a:t>a definition </a:t>
            </a:r>
            <a:r>
              <a:rPr lang="en-IN" dirty="0"/>
              <a:t>for a specific suite of protocols. Protocol suites that conform to the OSI </a:t>
            </a:r>
            <a:r>
              <a:rPr lang="en-IN" dirty="0" smtClean="0"/>
              <a:t>model must </a:t>
            </a:r>
            <a:r>
              <a:rPr lang="en-IN" dirty="0"/>
              <a:t>include at least one specific protocol at each of the seven levels that the </a:t>
            </a:r>
            <a:r>
              <a:rPr lang="en-IN" dirty="0" smtClean="0"/>
              <a:t>model defines.</a:t>
            </a:r>
          </a:p>
          <a:p>
            <a:pPr algn="just"/>
            <a:r>
              <a:rPr lang="en-IN" dirty="0"/>
              <a:t>Protocol layering brings substantial benefits in simplifying and generalizing </a:t>
            </a:r>
            <a:r>
              <a:rPr lang="en-IN" dirty="0" smtClean="0"/>
              <a:t>the software </a:t>
            </a:r>
            <a:r>
              <a:rPr lang="en-IN" dirty="0"/>
              <a:t>interfaces for access to the communication services of networks, but it </a:t>
            </a:r>
            <a:r>
              <a:rPr lang="en-IN" dirty="0" smtClean="0"/>
              <a:t>also carries </a:t>
            </a:r>
            <a:r>
              <a:rPr lang="en-IN" dirty="0"/>
              <a:t>significant performance costs. </a:t>
            </a:r>
            <a:endParaRPr lang="en-IN" dirty="0" smtClean="0"/>
          </a:p>
          <a:p>
            <a:pPr algn="just"/>
            <a:r>
              <a:rPr lang="en-IN" dirty="0" smtClean="0"/>
              <a:t>The </a:t>
            </a:r>
            <a:r>
              <a:rPr lang="en-IN" dirty="0"/>
              <a:t>transmission of an application-level </a:t>
            </a:r>
            <a:r>
              <a:rPr lang="en-IN" dirty="0" smtClean="0"/>
              <a:t>message via </a:t>
            </a:r>
            <a:r>
              <a:rPr lang="en-IN" dirty="0"/>
              <a:t>a protocol stack with </a:t>
            </a:r>
            <a:r>
              <a:rPr lang="en-IN" i="1" dirty="0"/>
              <a:t>N </a:t>
            </a:r>
            <a:r>
              <a:rPr lang="en-IN" dirty="0"/>
              <a:t>layers typically involves </a:t>
            </a:r>
            <a:r>
              <a:rPr lang="en-IN" i="1" dirty="0"/>
              <a:t>N </a:t>
            </a:r>
            <a:r>
              <a:rPr lang="en-IN" dirty="0"/>
              <a:t>transfers of control to the </a:t>
            </a:r>
            <a:r>
              <a:rPr lang="en-IN" dirty="0" smtClean="0"/>
              <a:t>relevant layer </a:t>
            </a:r>
            <a:r>
              <a:rPr lang="en-IN" dirty="0"/>
              <a:t>of software in the protocol suite, at least one of which is an operating system entry</a:t>
            </a:r>
            <a:r>
              <a:rPr lang="en-IN" dirty="0" smtClean="0"/>
              <a:t>, and </a:t>
            </a:r>
            <a:r>
              <a:rPr lang="en-IN" dirty="0"/>
              <a:t>taking </a:t>
            </a:r>
            <a:r>
              <a:rPr lang="en-IN" i="1" dirty="0"/>
              <a:t>N </a:t>
            </a:r>
            <a:r>
              <a:rPr lang="en-IN" dirty="0"/>
              <a:t>copies of the data as a part of the encapsulation mechanism. All of </a:t>
            </a:r>
            <a:r>
              <a:rPr lang="en-IN" dirty="0" smtClean="0"/>
              <a:t>these overheads </a:t>
            </a:r>
            <a:r>
              <a:rPr lang="en-IN" dirty="0"/>
              <a:t>result in data transfer rates between application processes that are much </a:t>
            </a:r>
            <a:r>
              <a:rPr lang="en-IN" dirty="0" smtClean="0"/>
              <a:t>lower than </a:t>
            </a:r>
            <a:r>
              <a:rPr lang="en-IN" dirty="0"/>
              <a:t>the available network bandwidth.</a:t>
            </a:r>
          </a:p>
        </p:txBody>
      </p:sp>
    </p:spTree>
    <p:extLst>
      <p:ext uri="{BB962C8B-B14F-4D97-AF65-F5344CB8AC3E}">
        <p14:creationId xmlns="" xmlns:p14="http://schemas.microsoft.com/office/powerpoint/2010/main" val="2227304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71"/>
            <a:ext cx="10515600" cy="628102"/>
          </a:xfrm>
        </p:spPr>
        <p:txBody>
          <a:bodyPr>
            <a:normAutofit fontScale="90000"/>
          </a:bodyPr>
          <a:lstStyle/>
          <a:p>
            <a:r>
              <a:rPr lang="en-IN" b="1" dirty="0"/>
              <a:t>OSI Reference Model (cont.)</a:t>
            </a:r>
            <a:endParaRPr lang="en-IN" dirty="0"/>
          </a:p>
        </p:txBody>
      </p:sp>
      <p:sp>
        <p:nvSpPr>
          <p:cNvPr id="3" name="Content Placeholder 2"/>
          <p:cNvSpPr>
            <a:spLocks noGrp="1"/>
          </p:cNvSpPr>
          <p:nvPr>
            <p:ph idx="1"/>
          </p:nvPr>
        </p:nvSpPr>
        <p:spPr>
          <a:xfrm>
            <a:off x="838200" y="977462"/>
            <a:ext cx="10515600" cy="5612523"/>
          </a:xfrm>
        </p:spPr>
        <p:txBody>
          <a:bodyPr>
            <a:normAutofit/>
          </a:bodyPr>
          <a:lstStyle/>
          <a:p>
            <a:pPr algn="just"/>
            <a:r>
              <a:rPr lang="en-IN" dirty="0" smtClean="0"/>
              <a:t>The implementation </a:t>
            </a:r>
            <a:r>
              <a:rPr lang="en-IN" dirty="0"/>
              <a:t>of the Internet does not follow the OSI model in two </a:t>
            </a:r>
            <a:r>
              <a:rPr lang="en-IN" dirty="0" smtClean="0"/>
              <a:t>respects:</a:t>
            </a:r>
          </a:p>
          <a:p>
            <a:pPr lvl="1" algn="just"/>
            <a:r>
              <a:rPr lang="en-IN" dirty="0" smtClean="0"/>
              <a:t> </a:t>
            </a:r>
            <a:r>
              <a:rPr lang="en-IN" dirty="0"/>
              <a:t>First, </a:t>
            </a:r>
            <a:r>
              <a:rPr lang="en-IN" dirty="0" smtClean="0"/>
              <a:t>the application</a:t>
            </a:r>
            <a:r>
              <a:rPr lang="en-IN" dirty="0"/>
              <a:t>, presentation and session layers are not clearly distinguished in the </a:t>
            </a:r>
            <a:r>
              <a:rPr lang="en-IN" dirty="0" smtClean="0"/>
              <a:t>Internet protocol </a:t>
            </a:r>
            <a:r>
              <a:rPr lang="en-IN" dirty="0"/>
              <a:t>stack. Instead, the application and presentation layers are implemented </a:t>
            </a:r>
            <a:r>
              <a:rPr lang="en-IN" dirty="0" smtClean="0"/>
              <a:t>either as </a:t>
            </a:r>
            <a:r>
              <a:rPr lang="en-IN" dirty="0"/>
              <a:t>a single middleware layer or separately within each application. Thus </a:t>
            </a:r>
            <a:r>
              <a:rPr lang="en-IN" dirty="0" smtClean="0"/>
              <a:t>CORBA implements </a:t>
            </a:r>
            <a:r>
              <a:rPr lang="en-IN" dirty="0"/>
              <a:t>inter-object invocations and data representations in a middleware </a:t>
            </a:r>
            <a:r>
              <a:rPr lang="en-IN" dirty="0" smtClean="0"/>
              <a:t>library that </a:t>
            </a:r>
            <a:r>
              <a:rPr lang="en-IN" dirty="0"/>
              <a:t>is included in each application </a:t>
            </a:r>
            <a:r>
              <a:rPr lang="en-IN" dirty="0" smtClean="0"/>
              <a:t>process. Web </a:t>
            </a:r>
            <a:r>
              <a:rPr lang="en-IN" dirty="0"/>
              <a:t>browsers and other applications that require secure channels employ </a:t>
            </a:r>
            <a:r>
              <a:rPr lang="en-IN" dirty="0" smtClean="0"/>
              <a:t>the Secure </a:t>
            </a:r>
            <a:r>
              <a:rPr lang="en-IN" dirty="0"/>
              <a:t>Sockets Layer </a:t>
            </a:r>
            <a:r>
              <a:rPr lang="en-IN" dirty="0" smtClean="0"/>
              <a:t>as </a:t>
            </a:r>
            <a:r>
              <a:rPr lang="en-IN" dirty="0"/>
              <a:t>a procedure library in a similar </a:t>
            </a:r>
            <a:r>
              <a:rPr lang="en-IN" dirty="0" smtClean="0"/>
              <a:t>manner.</a:t>
            </a:r>
          </a:p>
          <a:p>
            <a:pPr lvl="1" algn="just"/>
            <a:r>
              <a:rPr lang="en-IN" dirty="0" smtClean="0"/>
              <a:t>Second</a:t>
            </a:r>
            <a:r>
              <a:rPr lang="en-IN" dirty="0"/>
              <a:t>, the session layer is integrated with the transport layer. </a:t>
            </a:r>
            <a:r>
              <a:rPr lang="en-IN" dirty="0" smtClean="0"/>
              <a:t>Internetwork protocol </a:t>
            </a:r>
            <a:r>
              <a:rPr lang="en-IN" dirty="0"/>
              <a:t>suites include an application layer, a transport layer and an </a:t>
            </a:r>
            <a:r>
              <a:rPr lang="en-IN" i="1" dirty="0"/>
              <a:t>internetwork layer</a:t>
            </a:r>
            <a:r>
              <a:rPr lang="en-IN" dirty="0" smtClean="0"/>
              <a:t>. </a:t>
            </a:r>
            <a:r>
              <a:rPr lang="en-IN" dirty="0"/>
              <a:t>The internetwork layer is a ‘virtual’ network layer that is responsible for </a:t>
            </a:r>
            <a:r>
              <a:rPr lang="en-IN" dirty="0" smtClean="0"/>
              <a:t>transmitting internetwork </a:t>
            </a:r>
            <a:r>
              <a:rPr lang="en-IN" dirty="0"/>
              <a:t>packets to a destination computer. An </a:t>
            </a:r>
            <a:r>
              <a:rPr lang="en-IN" i="1" dirty="0"/>
              <a:t>internetwork packet </a:t>
            </a:r>
            <a:r>
              <a:rPr lang="en-IN" dirty="0"/>
              <a:t>is the unit </a:t>
            </a:r>
            <a:r>
              <a:rPr lang="en-IN" dirty="0" smtClean="0"/>
              <a:t>of data </a:t>
            </a:r>
            <a:r>
              <a:rPr lang="en-IN" dirty="0"/>
              <a:t>transmitted over an internetwork.</a:t>
            </a:r>
          </a:p>
        </p:txBody>
      </p:sp>
    </p:spTree>
    <p:extLst>
      <p:ext uri="{BB962C8B-B14F-4D97-AF65-F5344CB8AC3E}">
        <p14:creationId xmlns="" xmlns:p14="http://schemas.microsoft.com/office/powerpoint/2010/main" val="3354650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1978"/>
          </a:xfrm>
        </p:spPr>
        <p:txBody>
          <a:bodyPr>
            <a:normAutofit fontScale="90000"/>
          </a:bodyPr>
          <a:lstStyle/>
          <a:p>
            <a:r>
              <a:rPr lang="en-IN" b="1" dirty="0"/>
              <a:t>OSI Reference Model (cont.)</a:t>
            </a:r>
            <a:endParaRPr lang="en-IN" dirty="0"/>
          </a:p>
        </p:txBody>
      </p:sp>
      <p:sp>
        <p:nvSpPr>
          <p:cNvPr id="3" name="Content Placeholder 2"/>
          <p:cNvSpPr>
            <a:spLocks noGrp="1"/>
          </p:cNvSpPr>
          <p:nvPr>
            <p:ph idx="1"/>
          </p:nvPr>
        </p:nvSpPr>
        <p:spPr>
          <a:xfrm>
            <a:off x="838200" y="1072056"/>
            <a:ext cx="10515600" cy="5104908"/>
          </a:xfrm>
        </p:spPr>
        <p:txBody>
          <a:bodyPr/>
          <a:lstStyle/>
          <a:p>
            <a:pPr algn="just"/>
            <a:r>
              <a:rPr lang="en-IN" dirty="0" smtClean="0"/>
              <a:t>I</a:t>
            </a:r>
            <a:r>
              <a:rPr lang="en-IN" dirty="0"/>
              <a:t>nternetwork protocols are overlaid on underlying networks as illustrated </a:t>
            </a:r>
            <a:r>
              <a:rPr lang="en-IN" dirty="0" smtClean="0"/>
              <a:t>in Figure. </a:t>
            </a:r>
            <a:r>
              <a:rPr lang="en-IN" dirty="0"/>
              <a:t>The </a:t>
            </a:r>
            <a:r>
              <a:rPr lang="en-IN" i="1" dirty="0"/>
              <a:t>network interface </a:t>
            </a:r>
            <a:r>
              <a:rPr lang="en-IN" dirty="0"/>
              <a:t>layer accepts internetwork packets and converts </a:t>
            </a:r>
            <a:r>
              <a:rPr lang="en-IN" dirty="0" smtClean="0"/>
              <a:t>them into </a:t>
            </a:r>
            <a:r>
              <a:rPr lang="en-IN" dirty="0"/>
              <a:t>packets suitable for transmission by the network layers of each underlying network.</a:t>
            </a:r>
          </a:p>
        </p:txBody>
      </p:sp>
      <p:pic>
        <p:nvPicPr>
          <p:cNvPr id="4" name="Picture 3"/>
          <p:cNvPicPr>
            <a:picLocks noChangeAspect="1"/>
          </p:cNvPicPr>
          <p:nvPr/>
        </p:nvPicPr>
        <p:blipFill>
          <a:blip r:embed="rId2"/>
          <a:stretch>
            <a:fillRect/>
          </a:stretch>
        </p:blipFill>
        <p:spPr>
          <a:xfrm>
            <a:off x="2399314" y="2853560"/>
            <a:ext cx="7343775" cy="3789800"/>
          </a:xfrm>
          <a:prstGeom prst="rect">
            <a:avLst/>
          </a:prstGeom>
        </p:spPr>
      </p:pic>
    </p:spTree>
    <p:extLst>
      <p:ext uri="{BB962C8B-B14F-4D97-AF65-F5344CB8AC3E}">
        <p14:creationId xmlns="" xmlns:p14="http://schemas.microsoft.com/office/powerpoint/2010/main" val="3669559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IN" b="1" dirty="0"/>
              <a:t>Packet </a:t>
            </a:r>
            <a:r>
              <a:rPr lang="en-IN" b="1" dirty="0" smtClean="0"/>
              <a:t>Assembly</a:t>
            </a:r>
            <a:endParaRPr lang="en-IN" b="1" dirty="0"/>
          </a:p>
        </p:txBody>
      </p:sp>
      <p:sp>
        <p:nvSpPr>
          <p:cNvPr id="3" name="Content Placeholder 2"/>
          <p:cNvSpPr>
            <a:spLocks noGrp="1"/>
          </p:cNvSpPr>
          <p:nvPr>
            <p:ph idx="1"/>
          </p:nvPr>
        </p:nvSpPr>
        <p:spPr>
          <a:xfrm>
            <a:off x="838200" y="1198180"/>
            <a:ext cx="10515600" cy="4978783"/>
          </a:xfrm>
        </p:spPr>
        <p:txBody>
          <a:bodyPr>
            <a:normAutofit lnSpcReduction="10000"/>
          </a:bodyPr>
          <a:lstStyle/>
          <a:p>
            <a:pPr algn="just"/>
            <a:r>
              <a:rPr lang="en-IN" dirty="0"/>
              <a:t>The task of dividing messages into packets before transmission </a:t>
            </a:r>
            <a:r>
              <a:rPr lang="en-IN" dirty="0" smtClean="0"/>
              <a:t>and reassembling </a:t>
            </a:r>
            <a:r>
              <a:rPr lang="en-IN" dirty="0"/>
              <a:t>them at the receiving computer is usually performed in the transport layer.</a:t>
            </a:r>
          </a:p>
          <a:p>
            <a:pPr algn="just"/>
            <a:r>
              <a:rPr lang="en-IN" dirty="0"/>
              <a:t>The network-layer protocol packets consist of a </a:t>
            </a:r>
            <a:r>
              <a:rPr lang="en-IN" i="1" dirty="0"/>
              <a:t>header </a:t>
            </a:r>
            <a:r>
              <a:rPr lang="en-IN" dirty="0"/>
              <a:t>and a </a:t>
            </a:r>
            <a:r>
              <a:rPr lang="en-IN" i="1" dirty="0"/>
              <a:t>data field</a:t>
            </a:r>
            <a:r>
              <a:rPr lang="en-IN" dirty="0"/>
              <a:t>. In </a:t>
            </a:r>
            <a:r>
              <a:rPr lang="en-IN" dirty="0" smtClean="0"/>
              <a:t>most network </a:t>
            </a:r>
            <a:r>
              <a:rPr lang="en-IN" dirty="0"/>
              <a:t>technologies, the data field is variable in length, with the maximum </a:t>
            </a:r>
            <a:r>
              <a:rPr lang="en-IN" dirty="0" smtClean="0"/>
              <a:t>length called </a:t>
            </a:r>
            <a:r>
              <a:rPr lang="en-IN" dirty="0"/>
              <a:t>the </a:t>
            </a:r>
            <a:r>
              <a:rPr lang="en-IN" i="1" dirty="0"/>
              <a:t>maximum transfer unit </a:t>
            </a:r>
            <a:r>
              <a:rPr lang="en-IN" dirty="0"/>
              <a:t>(MTU). </a:t>
            </a:r>
            <a:endParaRPr lang="en-IN" dirty="0" smtClean="0"/>
          </a:p>
          <a:p>
            <a:pPr algn="just"/>
            <a:r>
              <a:rPr lang="en-IN" dirty="0" smtClean="0"/>
              <a:t>If </a:t>
            </a:r>
            <a:r>
              <a:rPr lang="en-IN" dirty="0"/>
              <a:t>the length of a message exceeds the </a:t>
            </a:r>
            <a:r>
              <a:rPr lang="en-IN" dirty="0" smtClean="0"/>
              <a:t>MTU of </a:t>
            </a:r>
            <a:r>
              <a:rPr lang="en-IN" dirty="0"/>
              <a:t>the underlying network layer, it must be fragmented into chunks of the </a:t>
            </a:r>
            <a:r>
              <a:rPr lang="en-IN" dirty="0" smtClean="0"/>
              <a:t>appropriate size</a:t>
            </a:r>
            <a:r>
              <a:rPr lang="en-IN" dirty="0"/>
              <a:t>, with sequence numbers for use on reassembly, and transmitted in multiple packets</a:t>
            </a:r>
            <a:r>
              <a:rPr lang="en-IN" dirty="0" smtClean="0"/>
              <a:t>.</a:t>
            </a:r>
          </a:p>
          <a:p>
            <a:pPr algn="just"/>
            <a:r>
              <a:rPr lang="en-IN" dirty="0"/>
              <a:t>For example, the MTU for Ethernets is 1500 bytes – no more than that quantity of </a:t>
            </a:r>
            <a:r>
              <a:rPr lang="en-IN" dirty="0" smtClean="0"/>
              <a:t>data can </a:t>
            </a:r>
            <a:r>
              <a:rPr lang="en-IN" dirty="0"/>
              <a:t>be transmitted in a single Ethernet packet.</a:t>
            </a:r>
          </a:p>
        </p:txBody>
      </p:sp>
    </p:spTree>
    <p:extLst>
      <p:ext uri="{BB962C8B-B14F-4D97-AF65-F5344CB8AC3E}">
        <p14:creationId xmlns="" xmlns:p14="http://schemas.microsoft.com/office/powerpoint/2010/main" val="4001381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696"/>
          </a:xfrm>
        </p:spPr>
        <p:txBody>
          <a:bodyPr/>
          <a:lstStyle/>
          <a:p>
            <a:r>
              <a:rPr lang="en-IN" b="1" dirty="0"/>
              <a:t>Packet </a:t>
            </a:r>
            <a:r>
              <a:rPr lang="en-IN" b="1" dirty="0" smtClean="0"/>
              <a:t>Assembly (cont.)</a:t>
            </a:r>
            <a:endParaRPr lang="en-IN" dirty="0"/>
          </a:p>
        </p:txBody>
      </p:sp>
      <p:sp>
        <p:nvSpPr>
          <p:cNvPr id="3" name="Content Placeholder 2"/>
          <p:cNvSpPr>
            <a:spLocks noGrp="1"/>
          </p:cNvSpPr>
          <p:nvPr>
            <p:ph idx="1"/>
          </p:nvPr>
        </p:nvSpPr>
        <p:spPr>
          <a:xfrm>
            <a:off x="838200" y="1198179"/>
            <a:ext cx="10515600" cy="4963018"/>
          </a:xfrm>
        </p:spPr>
        <p:txBody>
          <a:bodyPr/>
          <a:lstStyle/>
          <a:p>
            <a:pPr algn="just"/>
            <a:r>
              <a:rPr lang="en-IN" dirty="0"/>
              <a:t>Although the IP protocol stands in the position of a network-layer protocol in </a:t>
            </a:r>
            <a:r>
              <a:rPr lang="en-IN" dirty="0" smtClean="0"/>
              <a:t>the Internet </a:t>
            </a:r>
            <a:r>
              <a:rPr lang="en-IN" dirty="0"/>
              <a:t>suite of protocols, its MTU is unusually large at 64 </a:t>
            </a:r>
            <a:r>
              <a:rPr lang="en-IN" dirty="0" err="1"/>
              <a:t>kbytes</a:t>
            </a:r>
            <a:r>
              <a:rPr lang="en-IN" dirty="0"/>
              <a:t> (8 </a:t>
            </a:r>
            <a:r>
              <a:rPr lang="en-IN" dirty="0" err="1"/>
              <a:t>kbytes</a:t>
            </a:r>
            <a:r>
              <a:rPr lang="en-IN" dirty="0"/>
              <a:t> is </a:t>
            </a:r>
            <a:r>
              <a:rPr lang="en-IN" dirty="0" smtClean="0"/>
              <a:t>often used </a:t>
            </a:r>
            <a:r>
              <a:rPr lang="en-IN" dirty="0"/>
              <a:t>in practice because some nodes are unable to handle such large packets</a:t>
            </a:r>
            <a:r>
              <a:rPr lang="en-IN" dirty="0" smtClean="0"/>
              <a:t>).</a:t>
            </a:r>
          </a:p>
          <a:p>
            <a:pPr algn="just"/>
            <a:r>
              <a:rPr lang="en-IN" dirty="0"/>
              <a:t>Whichever MTU value is adopted for IP packets, packets larger than the Ethernet </a:t>
            </a:r>
            <a:r>
              <a:rPr lang="en-IN" dirty="0" smtClean="0"/>
              <a:t>MTU can </a:t>
            </a:r>
            <a:r>
              <a:rPr lang="en-IN" dirty="0"/>
              <a:t>arise and they must be fragmented for transmission over Ethernets.</a:t>
            </a:r>
          </a:p>
        </p:txBody>
      </p:sp>
    </p:spTree>
    <p:extLst>
      <p:ext uri="{BB962C8B-B14F-4D97-AF65-F5344CB8AC3E}">
        <p14:creationId xmlns="" xmlns:p14="http://schemas.microsoft.com/office/powerpoint/2010/main" val="2457545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8916"/>
          </a:xfrm>
        </p:spPr>
        <p:txBody>
          <a:bodyPr>
            <a:normAutofit fontScale="90000"/>
          </a:bodyPr>
          <a:lstStyle/>
          <a:p>
            <a:r>
              <a:rPr lang="en-IN" b="1" dirty="0" smtClean="0"/>
              <a:t>Ports</a:t>
            </a:r>
            <a:endParaRPr lang="en-IN" b="1" dirty="0"/>
          </a:p>
        </p:txBody>
      </p:sp>
      <p:sp>
        <p:nvSpPr>
          <p:cNvPr id="3" name="Content Placeholder 2"/>
          <p:cNvSpPr>
            <a:spLocks noGrp="1"/>
          </p:cNvSpPr>
          <p:nvPr>
            <p:ph idx="1"/>
          </p:nvPr>
        </p:nvSpPr>
        <p:spPr>
          <a:xfrm>
            <a:off x="838200" y="993228"/>
            <a:ext cx="10515600" cy="5533696"/>
          </a:xfrm>
        </p:spPr>
        <p:txBody>
          <a:bodyPr>
            <a:normAutofit fontScale="92500" lnSpcReduction="20000"/>
          </a:bodyPr>
          <a:lstStyle/>
          <a:p>
            <a:pPr algn="just"/>
            <a:r>
              <a:rPr lang="en-IN" dirty="0"/>
              <a:t>The transport layer’s task is to provide a network-independent </a:t>
            </a:r>
            <a:r>
              <a:rPr lang="en-IN" dirty="0" smtClean="0"/>
              <a:t>message transport </a:t>
            </a:r>
            <a:r>
              <a:rPr lang="en-IN" dirty="0"/>
              <a:t>service between pairs of network </a:t>
            </a:r>
            <a:r>
              <a:rPr lang="en-IN" i="1" dirty="0"/>
              <a:t>ports</a:t>
            </a:r>
            <a:r>
              <a:rPr lang="en-IN" dirty="0"/>
              <a:t>. Ports are software-defined </a:t>
            </a:r>
            <a:r>
              <a:rPr lang="en-IN" dirty="0" smtClean="0"/>
              <a:t>destination points </a:t>
            </a:r>
            <a:r>
              <a:rPr lang="en-IN" dirty="0"/>
              <a:t>at a host computer. They are attached to processes, enabling data transmission </a:t>
            </a:r>
            <a:r>
              <a:rPr lang="en-IN" dirty="0" smtClean="0"/>
              <a:t>to be </a:t>
            </a:r>
            <a:r>
              <a:rPr lang="en-IN" dirty="0"/>
              <a:t>addressed to a specific process at a destination node. Next, we discuss the </a:t>
            </a:r>
            <a:r>
              <a:rPr lang="en-IN" dirty="0" smtClean="0"/>
              <a:t> addressing of </a:t>
            </a:r>
            <a:r>
              <a:rPr lang="en-IN" dirty="0"/>
              <a:t>ports as they are implemented in the Internet and most other networks</a:t>
            </a:r>
            <a:r>
              <a:rPr lang="en-IN" dirty="0" smtClean="0"/>
              <a:t>.</a:t>
            </a:r>
          </a:p>
          <a:p>
            <a:pPr algn="just"/>
            <a:endParaRPr lang="en-IN" dirty="0" smtClean="0"/>
          </a:p>
          <a:p>
            <a:pPr marL="0" indent="0" algn="just">
              <a:buNone/>
            </a:pPr>
            <a:r>
              <a:rPr lang="en-IN" sz="3500" b="1" dirty="0" smtClean="0"/>
              <a:t>Addressing</a:t>
            </a:r>
          </a:p>
          <a:p>
            <a:pPr algn="just"/>
            <a:r>
              <a:rPr lang="en-IN" dirty="0"/>
              <a:t>The transport layer is responsible for delivering messages to </a:t>
            </a:r>
            <a:r>
              <a:rPr lang="en-IN" dirty="0" smtClean="0"/>
              <a:t>destinations with </a:t>
            </a:r>
            <a:r>
              <a:rPr lang="en-IN" i="1" dirty="0"/>
              <a:t>transport addresses </a:t>
            </a:r>
            <a:r>
              <a:rPr lang="en-IN" dirty="0"/>
              <a:t>that are composed of the </a:t>
            </a:r>
            <a:r>
              <a:rPr lang="en-IN" i="1" dirty="0"/>
              <a:t>network address </a:t>
            </a:r>
            <a:r>
              <a:rPr lang="en-IN" dirty="0"/>
              <a:t>of a host </a:t>
            </a:r>
            <a:r>
              <a:rPr lang="en-IN" dirty="0" smtClean="0"/>
              <a:t>computer and </a:t>
            </a:r>
            <a:r>
              <a:rPr lang="en-IN" dirty="0"/>
              <a:t>a </a:t>
            </a:r>
            <a:r>
              <a:rPr lang="en-IN" i="1" dirty="0"/>
              <a:t>port number</a:t>
            </a:r>
            <a:r>
              <a:rPr lang="en-IN" dirty="0"/>
              <a:t>. A network address is a numeric identifier that uniquely identifies </a:t>
            </a:r>
            <a:r>
              <a:rPr lang="en-IN" dirty="0" smtClean="0"/>
              <a:t>a host </a:t>
            </a:r>
            <a:r>
              <a:rPr lang="en-IN" dirty="0"/>
              <a:t>computer and enables it to be located by nodes that are responsible for routing </a:t>
            </a:r>
            <a:r>
              <a:rPr lang="en-IN" dirty="0" smtClean="0"/>
              <a:t>data to </a:t>
            </a:r>
            <a:r>
              <a:rPr lang="en-IN" dirty="0"/>
              <a:t>it. In the Internet every host computer is assigned an IP number, which identifies </a:t>
            </a:r>
            <a:r>
              <a:rPr lang="en-IN" dirty="0" smtClean="0"/>
              <a:t>it and </a:t>
            </a:r>
            <a:r>
              <a:rPr lang="en-IN" dirty="0"/>
              <a:t>the subnet to which it is connected, enabling data to be routed to it from any </a:t>
            </a:r>
            <a:r>
              <a:rPr lang="en-IN" dirty="0" smtClean="0"/>
              <a:t>other node </a:t>
            </a:r>
            <a:r>
              <a:rPr lang="en-IN" dirty="0"/>
              <a:t>(as described in the following sections). In Ethernets there are no routing nodes</a:t>
            </a:r>
            <a:r>
              <a:rPr lang="en-IN" dirty="0" smtClean="0"/>
              <a:t>; each </a:t>
            </a:r>
            <a:r>
              <a:rPr lang="en-IN" dirty="0"/>
              <a:t>host is responsible for recognizing and picking up packets addressed to it.</a:t>
            </a:r>
            <a:endParaRPr lang="en-IN" sz="3000" b="1" dirty="0"/>
          </a:p>
        </p:txBody>
      </p:sp>
    </p:spTree>
    <p:extLst>
      <p:ext uri="{BB962C8B-B14F-4D97-AF65-F5344CB8AC3E}">
        <p14:creationId xmlns="" xmlns:p14="http://schemas.microsoft.com/office/powerpoint/2010/main" val="189513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515600" cy="945515"/>
          </a:xfrm>
        </p:spPr>
        <p:txBody>
          <a:bodyPr/>
          <a:lstStyle/>
          <a:p>
            <a:r>
              <a:rPr lang="en-IN" b="1" dirty="0" smtClean="0">
                <a:latin typeface="+mn-lt"/>
              </a:rPr>
              <a:t>1. Performance</a:t>
            </a:r>
            <a:endParaRPr lang="en-IN" b="1" dirty="0">
              <a:latin typeface="+mn-lt"/>
            </a:endParaRPr>
          </a:p>
        </p:txBody>
      </p:sp>
      <p:sp>
        <p:nvSpPr>
          <p:cNvPr id="3" name="Content Placeholder 2"/>
          <p:cNvSpPr>
            <a:spLocks noGrp="1"/>
          </p:cNvSpPr>
          <p:nvPr>
            <p:ph idx="1"/>
          </p:nvPr>
        </p:nvSpPr>
        <p:spPr>
          <a:xfrm>
            <a:off x="838200" y="1127760"/>
            <a:ext cx="10515600" cy="5334000"/>
          </a:xfrm>
        </p:spPr>
        <p:txBody>
          <a:bodyPr>
            <a:normAutofit/>
          </a:bodyPr>
          <a:lstStyle/>
          <a:p>
            <a:pPr algn="just"/>
            <a:r>
              <a:rPr lang="en-IN" dirty="0" smtClean="0"/>
              <a:t>The network performance parameters that are of primary interest for our purposes are those affecting the speed with which individual messages can be transferred between two interconnected computers.</a:t>
            </a:r>
          </a:p>
          <a:p>
            <a:pPr algn="just"/>
            <a:r>
              <a:rPr lang="en-IN" dirty="0" smtClean="0"/>
              <a:t>These are the latency and the point-to-point data transfer rate.</a:t>
            </a:r>
          </a:p>
          <a:p>
            <a:pPr lvl="1" algn="just"/>
            <a:r>
              <a:rPr lang="en-IN" sz="2800" dirty="0" smtClean="0"/>
              <a:t>Latency is the delay that occurs after a send operation is executed and before data starts to arrive at the destination computer. It can be measured as the time required to transfer an empty message. Here we are considering only network latency, which forms a part of the process-to-process latency.</a:t>
            </a:r>
          </a:p>
          <a:p>
            <a:pPr lvl="1" algn="just"/>
            <a:r>
              <a:rPr lang="en-IN" sz="2800" dirty="0" smtClean="0"/>
              <a:t>Data transfer rate is the speed at which data can be transferred between two computers in the network once transmission has begun, usually quoted in bits per second.</a:t>
            </a:r>
            <a:endParaRPr lang="en-IN" sz="2800" dirty="0"/>
          </a:p>
        </p:txBody>
      </p:sp>
    </p:spTree>
    <p:extLst>
      <p:ext uri="{BB962C8B-B14F-4D97-AF65-F5344CB8AC3E}">
        <p14:creationId xmlns="" xmlns:p14="http://schemas.microsoft.com/office/powerpoint/2010/main" val="885234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413"/>
          </a:xfrm>
        </p:spPr>
        <p:txBody>
          <a:bodyPr>
            <a:normAutofit fontScale="90000"/>
          </a:bodyPr>
          <a:lstStyle/>
          <a:p>
            <a:r>
              <a:rPr lang="en-IN" b="1" dirty="0" smtClean="0"/>
              <a:t>Addressing (cont.)</a:t>
            </a:r>
            <a:r>
              <a:rPr lang="en-IN" b="1" dirty="0"/>
              <a:t/>
            </a:r>
            <a:br>
              <a:rPr lang="en-IN" b="1" dirty="0"/>
            </a:br>
            <a:r>
              <a:rPr lang="en-IN" b="1" dirty="0" smtClean="0"/>
              <a:t> </a:t>
            </a:r>
            <a:endParaRPr lang="en-IN" dirty="0"/>
          </a:p>
        </p:txBody>
      </p:sp>
      <p:sp>
        <p:nvSpPr>
          <p:cNvPr id="3" name="Content Placeholder 2"/>
          <p:cNvSpPr>
            <a:spLocks noGrp="1"/>
          </p:cNvSpPr>
          <p:nvPr>
            <p:ph idx="1"/>
          </p:nvPr>
        </p:nvSpPr>
        <p:spPr>
          <a:xfrm>
            <a:off x="838200" y="1040524"/>
            <a:ext cx="10515600" cy="5136439"/>
          </a:xfrm>
        </p:spPr>
        <p:txBody>
          <a:bodyPr>
            <a:normAutofit/>
          </a:bodyPr>
          <a:lstStyle/>
          <a:p>
            <a:pPr algn="just"/>
            <a:r>
              <a:rPr lang="en-IN" dirty="0"/>
              <a:t>Well-known Internet services such as HTTP and FTP have been allocated </a:t>
            </a:r>
            <a:r>
              <a:rPr lang="en-IN" i="1" dirty="0" smtClean="0"/>
              <a:t>contact port </a:t>
            </a:r>
            <a:r>
              <a:rPr lang="en-IN" i="1" dirty="0"/>
              <a:t>numbers </a:t>
            </a:r>
            <a:r>
              <a:rPr lang="en-IN" dirty="0"/>
              <a:t>and these are registered with a central authority (the Internet </a:t>
            </a:r>
            <a:r>
              <a:rPr lang="en-IN" dirty="0" smtClean="0"/>
              <a:t>Assigned Numbers </a:t>
            </a:r>
            <a:r>
              <a:rPr lang="en-IN" dirty="0"/>
              <a:t>Authority (IANA) [www.iana.org I]). </a:t>
            </a:r>
            <a:endParaRPr lang="en-IN" dirty="0" smtClean="0"/>
          </a:p>
          <a:p>
            <a:pPr algn="just"/>
            <a:r>
              <a:rPr lang="en-IN" dirty="0" smtClean="0"/>
              <a:t>To </a:t>
            </a:r>
            <a:r>
              <a:rPr lang="en-IN" dirty="0"/>
              <a:t>access a service at a given host, </a:t>
            </a:r>
            <a:r>
              <a:rPr lang="en-IN" dirty="0" smtClean="0"/>
              <a:t>a request </a:t>
            </a:r>
            <a:r>
              <a:rPr lang="en-IN" dirty="0"/>
              <a:t>is sent to the relevant port at the host. Some services, such as FTP (contact port</a:t>
            </a:r>
            <a:r>
              <a:rPr lang="en-IN" dirty="0" smtClean="0"/>
              <a:t>: 21</a:t>
            </a:r>
            <a:r>
              <a:rPr lang="en-IN" dirty="0"/>
              <a:t>), then allocate a new port (with a private number) and send the number of the </a:t>
            </a:r>
            <a:r>
              <a:rPr lang="en-IN" dirty="0" smtClean="0"/>
              <a:t>new port </a:t>
            </a:r>
            <a:r>
              <a:rPr lang="en-IN" dirty="0"/>
              <a:t>to the client. </a:t>
            </a:r>
            <a:endParaRPr lang="en-IN" dirty="0" smtClean="0"/>
          </a:p>
          <a:p>
            <a:pPr algn="just"/>
            <a:r>
              <a:rPr lang="en-IN" dirty="0" smtClean="0"/>
              <a:t>The </a:t>
            </a:r>
            <a:r>
              <a:rPr lang="en-IN" dirty="0"/>
              <a:t>client uses the new port for the remainder of a transaction or </a:t>
            </a:r>
            <a:r>
              <a:rPr lang="en-IN" dirty="0" smtClean="0"/>
              <a:t>a session</a:t>
            </a:r>
            <a:r>
              <a:rPr lang="en-IN" dirty="0"/>
              <a:t>. Other services, such as HTTP (contact port: 80), transact all of their </a:t>
            </a:r>
            <a:r>
              <a:rPr lang="en-IN" dirty="0" smtClean="0"/>
              <a:t>business through </a:t>
            </a:r>
            <a:r>
              <a:rPr lang="en-IN" dirty="0"/>
              <a:t>the contact port.</a:t>
            </a:r>
          </a:p>
        </p:txBody>
      </p:sp>
    </p:spTree>
    <p:extLst>
      <p:ext uri="{BB962C8B-B14F-4D97-AF65-F5344CB8AC3E}">
        <p14:creationId xmlns="" xmlns:p14="http://schemas.microsoft.com/office/powerpoint/2010/main" val="896973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normAutofit fontScale="90000"/>
          </a:bodyPr>
          <a:lstStyle/>
          <a:p>
            <a:r>
              <a:rPr lang="en-IN" b="1" dirty="0"/>
              <a:t>Addressing (cont.)</a:t>
            </a:r>
            <a:br>
              <a:rPr lang="en-IN" b="1" dirty="0"/>
            </a:br>
            <a:endParaRPr lang="en-IN" dirty="0"/>
          </a:p>
        </p:txBody>
      </p:sp>
      <p:sp>
        <p:nvSpPr>
          <p:cNvPr id="3" name="Content Placeholder 2"/>
          <p:cNvSpPr>
            <a:spLocks noGrp="1"/>
          </p:cNvSpPr>
          <p:nvPr>
            <p:ph idx="1"/>
          </p:nvPr>
        </p:nvSpPr>
        <p:spPr>
          <a:xfrm>
            <a:off x="838200" y="993228"/>
            <a:ext cx="10515600" cy="5183735"/>
          </a:xfrm>
        </p:spPr>
        <p:txBody>
          <a:bodyPr>
            <a:normAutofit lnSpcReduction="10000"/>
          </a:bodyPr>
          <a:lstStyle/>
          <a:p>
            <a:pPr algn="just"/>
            <a:r>
              <a:rPr lang="en-IN" dirty="0"/>
              <a:t>Port numbers below 1023 are defined as </a:t>
            </a:r>
            <a:r>
              <a:rPr lang="en-IN" i="1" dirty="0"/>
              <a:t>well-known ports </a:t>
            </a:r>
            <a:r>
              <a:rPr lang="en-IN" dirty="0"/>
              <a:t>whose use is </a:t>
            </a:r>
            <a:r>
              <a:rPr lang="en-IN" dirty="0" smtClean="0"/>
              <a:t>restricted to </a:t>
            </a:r>
            <a:r>
              <a:rPr lang="en-IN" dirty="0"/>
              <a:t>privileged processes in most operating systems. The ports between 1024 and </a:t>
            </a:r>
            <a:r>
              <a:rPr lang="en-IN" dirty="0" smtClean="0"/>
              <a:t>49151 are </a:t>
            </a:r>
            <a:r>
              <a:rPr lang="en-IN" i="1" dirty="0"/>
              <a:t>registered ports </a:t>
            </a:r>
            <a:r>
              <a:rPr lang="en-IN" dirty="0"/>
              <a:t>for which IANA holds service descriptions, and the remaining </a:t>
            </a:r>
            <a:r>
              <a:rPr lang="en-IN" dirty="0" smtClean="0"/>
              <a:t>ports up </a:t>
            </a:r>
            <a:r>
              <a:rPr lang="en-IN" dirty="0"/>
              <a:t>to 65535 are available for private purposes. In practice, all of the ports above </a:t>
            </a:r>
            <a:r>
              <a:rPr lang="en-IN" dirty="0" smtClean="0"/>
              <a:t>1023 </a:t>
            </a:r>
            <a:r>
              <a:rPr lang="en-IN" dirty="0"/>
              <a:t>can be used for private purposes, but computers using them for private purposes </a:t>
            </a:r>
            <a:r>
              <a:rPr lang="en-IN" dirty="0" smtClean="0"/>
              <a:t>cannot simultaneously </a:t>
            </a:r>
            <a:r>
              <a:rPr lang="en-IN" dirty="0"/>
              <a:t>access the corresponding registered services.</a:t>
            </a:r>
          </a:p>
          <a:p>
            <a:pPr algn="just"/>
            <a:r>
              <a:rPr lang="en-IN" dirty="0"/>
              <a:t>A fixed port number allocation does not provide an adequate basis for </a:t>
            </a:r>
            <a:r>
              <a:rPr lang="en-IN" dirty="0" smtClean="0"/>
              <a:t>the development </a:t>
            </a:r>
            <a:r>
              <a:rPr lang="en-IN" dirty="0"/>
              <a:t>of distributed systems which often include a multiplicity of </a:t>
            </a:r>
            <a:r>
              <a:rPr lang="en-IN" dirty="0" smtClean="0"/>
              <a:t>servers including </a:t>
            </a:r>
            <a:r>
              <a:rPr lang="en-IN" dirty="0"/>
              <a:t>dynamically allocated ones. Solutions to this problem involve the </a:t>
            </a:r>
            <a:r>
              <a:rPr lang="en-IN" dirty="0" smtClean="0"/>
              <a:t>dynamic allocation </a:t>
            </a:r>
            <a:r>
              <a:rPr lang="en-IN" dirty="0"/>
              <a:t>of ports to services and the provision of binding mechanisms to enable </a:t>
            </a:r>
            <a:r>
              <a:rPr lang="en-IN" dirty="0" smtClean="0"/>
              <a:t>clients to </a:t>
            </a:r>
            <a:r>
              <a:rPr lang="en-IN" dirty="0"/>
              <a:t>locate services and their ports using symbolic names</a:t>
            </a:r>
          </a:p>
        </p:txBody>
      </p:sp>
    </p:spTree>
    <p:extLst>
      <p:ext uri="{BB962C8B-B14F-4D97-AF65-F5344CB8AC3E}">
        <p14:creationId xmlns="" xmlns:p14="http://schemas.microsoft.com/office/powerpoint/2010/main" val="4291553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0446"/>
          </a:xfrm>
        </p:spPr>
        <p:txBody>
          <a:bodyPr>
            <a:normAutofit fontScale="90000"/>
          </a:bodyPr>
          <a:lstStyle/>
          <a:p>
            <a:r>
              <a:rPr lang="en-IN" b="1" dirty="0" smtClean="0"/>
              <a:t>Packet Delivery</a:t>
            </a:r>
            <a:endParaRPr lang="en-IN" b="1" dirty="0"/>
          </a:p>
        </p:txBody>
      </p:sp>
      <p:sp>
        <p:nvSpPr>
          <p:cNvPr id="3" name="Content Placeholder 2"/>
          <p:cNvSpPr>
            <a:spLocks noGrp="1"/>
          </p:cNvSpPr>
          <p:nvPr>
            <p:ph idx="1"/>
          </p:nvPr>
        </p:nvSpPr>
        <p:spPr>
          <a:xfrm>
            <a:off x="838200" y="1119352"/>
            <a:ext cx="10515600" cy="5057611"/>
          </a:xfrm>
        </p:spPr>
        <p:txBody>
          <a:bodyPr>
            <a:normAutofit fontScale="92500" lnSpcReduction="10000"/>
          </a:bodyPr>
          <a:lstStyle/>
          <a:p>
            <a:pPr algn="just"/>
            <a:r>
              <a:rPr lang="en-IN" dirty="0"/>
              <a:t>There are two approaches to the delivery of packets by the </a:t>
            </a:r>
            <a:r>
              <a:rPr lang="en-IN" dirty="0" smtClean="0"/>
              <a:t>network layer:</a:t>
            </a:r>
          </a:p>
          <a:p>
            <a:pPr marL="914400" lvl="1" indent="-457200" algn="just">
              <a:buFont typeface="+mj-lt"/>
              <a:buAutoNum type="arabicPeriod"/>
            </a:pPr>
            <a:r>
              <a:rPr lang="en-IN" dirty="0"/>
              <a:t>Datagram packet </a:t>
            </a:r>
            <a:r>
              <a:rPr lang="en-IN" dirty="0" smtClean="0"/>
              <a:t>delivery</a:t>
            </a:r>
          </a:p>
          <a:p>
            <a:pPr marL="914400" lvl="1" indent="-457200" algn="just">
              <a:buFont typeface="+mj-lt"/>
              <a:buAutoNum type="arabicPeriod"/>
            </a:pPr>
            <a:r>
              <a:rPr lang="en-IN" dirty="0"/>
              <a:t>Virtual circuit packet </a:t>
            </a:r>
            <a:r>
              <a:rPr lang="en-IN" dirty="0" smtClean="0"/>
              <a:t>delivery</a:t>
            </a:r>
          </a:p>
          <a:p>
            <a:pPr marL="457200" lvl="1" indent="0" algn="just">
              <a:buNone/>
            </a:pPr>
            <a:endParaRPr lang="en-IN" sz="3000" b="1" dirty="0" smtClean="0"/>
          </a:p>
          <a:p>
            <a:pPr marL="457200" lvl="1" indent="0" algn="just">
              <a:buNone/>
            </a:pPr>
            <a:r>
              <a:rPr lang="en-IN" sz="3000" b="1" dirty="0" smtClean="0"/>
              <a:t>1. Datagram </a:t>
            </a:r>
            <a:r>
              <a:rPr lang="en-IN" sz="3000" b="1" dirty="0"/>
              <a:t>packet </a:t>
            </a:r>
            <a:r>
              <a:rPr lang="en-IN" sz="3000" b="1" dirty="0" smtClean="0"/>
              <a:t>delivery:</a:t>
            </a:r>
          </a:p>
          <a:p>
            <a:pPr algn="just"/>
            <a:r>
              <a:rPr lang="en-IN" sz="2600" dirty="0" smtClean="0"/>
              <a:t>The </a:t>
            </a:r>
            <a:r>
              <a:rPr lang="en-IN" dirty="0"/>
              <a:t>term ‘datagram’ refers to the similarity of </a:t>
            </a:r>
            <a:r>
              <a:rPr lang="en-IN" dirty="0" smtClean="0"/>
              <a:t>this delivery </a:t>
            </a:r>
            <a:r>
              <a:rPr lang="en-IN" dirty="0"/>
              <a:t>mode to the way in which letters and telegrams are delivered. The </a:t>
            </a:r>
            <a:r>
              <a:rPr lang="en-IN" dirty="0" smtClean="0"/>
              <a:t>essential feature </a:t>
            </a:r>
            <a:r>
              <a:rPr lang="en-IN" dirty="0"/>
              <a:t>of datagram networks is that the delivery of each packet is a ‘one-shot</a:t>
            </a:r>
            <a:r>
              <a:rPr lang="en-IN" dirty="0" smtClean="0"/>
              <a:t>’ process</a:t>
            </a:r>
            <a:r>
              <a:rPr lang="en-IN" dirty="0"/>
              <a:t>; no setup is required, and once the packet is delivered the network retains </a:t>
            </a:r>
            <a:r>
              <a:rPr lang="en-IN" dirty="0" smtClean="0"/>
              <a:t>no information </a:t>
            </a:r>
            <a:r>
              <a:rPr lang="en-IN" dirty="0"/>
              <a:t>about it. In a datagram network a sequence of packets transmitted by </a:t>
            </a:r>
            <a:r>
              <a:rPr lang="en-IN" dirty="0" smtClean="0"/>
              <a:t>a single </a:t>
            </a:r>
            <a:r>
              <a:rPr lang="en-IN" dirty="0"/>
              <a:t>host to a single destination may follow different routes (if, for example, </a:t>
            </a:r>
            <a:r>
              <a:rPr lang="en-IN" dirty="0" smtClean="0"/>
              <a:t>the network </a:t>
            </a:r>
            <a:r>
              <a:rPr lang="en-IN" dirty="0"/>
              <a:t>is capable of adaptation to handle failures or to mitigate the effects </a:t>
            </a:r>
            <a:r>
              <a:rPr lang="en-IN" dirty="0" smtClean="0"/>
              <a:t>of localized </a:t>
            </a:r>
            <a:r>
              <a:rPr lang="en-IN" dirty="0"/>
              <a:t>congestion), and when this occurs they may arrive out of sequence.</a:t>
            </a:r>
            <a:endParaRPr lang="en-IN" sz="7200" dirty="0"/>
          </a:p>
          <a:p>
            <a:pPr marL="457200" lvl="1" indent="0" algn="just">
              <a:buNone/>
            </a:pPr>
            <a:endParaRPr lang="en-IN" dirty="0" smtClean="0"/>
          </a:p>
        </p:txBody>
      </p:sp>
    </p:spTree>
    <p:extLst>
      <p:ext uri="{BB962C8B-B14F-4D97-AF65-F5344CB8AC3E}">
        <p14:creationId xmlns="" xmlns:p14="http://schemas.microsoft.com/office/powerpoint/2010/main" val="959414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398"/>
          </a:xfrm>
        </p:spPr>
        <p:txBody>
          <a:bodyPr>
            <a:normAutofit fontScale="90000"/>
          </a:bodyPr>
          <a:lstStyle/>
          <a:p>
            <a:r>
              <a:rPr lang="en-IN" dirty="0" smtClean="0"/>
              <a:t>1. </a:t>
            </a:r>
            <a:r>
              <a:rPr lang="en-IN" b="1" dirty="0"/>
              <a:t>Datagram packet </a:t>
            </a:r>
            <a:r>
              <a:rPr lang="en-IN" b="1" dirty="0" smtClean="0"/>
              <a:t>delivery (cont.)</a:t>
            </a:r>
            <a:endParaRPr lang="en-IN" dirty="0"/>
          </a:p>
        </p:txBody>
      </p:sp>
      <p:sp>
        <p:nvSpPr>
          <p:cNvPr id="3" name="Content Placeholder 2"/>
          <p:cNvSpPr>
            <a:spLocks noGrp="1"/>
          </p:cNvSpPr>
          <p:nvPr>
            <p:ph idx="1"/>
          </p:nvPr>
        </p:nvSpPr>
        <p:spPr>
          <a:xfrm>
            <a:off x="838200" y="1213946"/>
            <a:ext cx="10515600" cy="4963017"/>
          </a:xfrm>
        </p:spPr>
        <p:txBody>
          <a:bodyPr/>
          <a:lstStyle/>
          <a:p>
            <a:pPr algn="just"/>
            <a:r>
              <a:rPr lang="en-IN" dirty="0"/>
              <a:t>Every datagram packet contains the full network address of the source </a:t>
            </a:r>
            <a:r>
              <a:rPr lang="en-IN" dirty="0" smtClean="0"/>
              <a:t>and destination </a:t>
            </a:r>
            <a:r>
              <a:rPr lang="en-IN" dirty="0"/>
              <a:t>hosts; the latter is an essential parameter for the routing process, </a:t>
            </a:r>
            <a:r>
              <a:rPr lang="en-IN" dirty="0" smtClean="0"/>
              <a:t>which we </a:t>
            </a:r>
            <a:r>
              <a:rPr lang="en-IN" dirty="0"/>
              <a:t>describe in the next section. </a:t>
            </a:r>
            <a:endParaRPr lang="en-IN" dirty="0" smtClean="0"/>
          </a:p>
          <a:p>
            <a:pPr algn="just"/>
            <a:r>
              <a:rPr lang="en-IN" dirty="0" smtClean="0"/>
              <a:t>Datagram </a:t>
            </a:r>
            <a:r>
              <a:rPr lang="en-IN" dirty="0"/>
              <a:t>delivery is the concept on which </a:t>
            </a:r>
            <a:r>
              <a:rPr lang="en-IN" dirty="0" smtClean="0"/>
              <a:t>packet networks </a:t>
            </a:r>
            <a:r>
              <a:rPr lang="en-IN" dirty="0"/>
              <a:t>were originally based, and it can be found in most of the computer </a:t>
            </a:r>
            <a:r>
              <a:rPr lang="en-IN" dirty="0" smtClean="0"/>
              <a:t>networks in </a:t>
            </a:r>
            <a:r>
              <a:rPr lang="en-IN" dirty="0"/>
              <a:t>use today. </a:t>
            </a:r>
            <a:endParaRPr lang="en-IN" dirty="0" smtClean="0"/>
          </a:p>
          <a:p>
            <a:pPr algn="just"/>
            <a:r>
              <a:rPr lang="en-IN" dirty="0" smtClean="0"/>
              <a:t>The </a:t>
            </a:r>
            <a:r>
              <a:rPr lang="en-IN" dirty="0"/>
              <a:t>Internet’s network layer (IP), Ethernet and most wired and </a:t>
            </a:r>
            <a:r>
              <a:rPr lang="en-IN" dirty="0" smtClean="0"/>
              <a:t>wireless local </a:t>
            </a:r>
            <a:r>
              <a:rPr lang="en-IN" dirty="0"/>
              <a:t>network technologies are based on datagram delivery.</a:t>
            </a:r>
          </a:p>
        </p:txBody>
      </p:sp>
    </p:spTree>
    <p:extLst>
      <p:ext uri="{BB962C8B-B14F-4D97-AF65-F5344CB8AC3E}">
        <p14:creationId xmlns="" xmlns:p14="http://schemas.microsoft.com/office/powerpoint/2010/main" val="1253923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509"/>
          </a:xfrm>
        </p:spPr>
        <p:txBody>
          <a:bodyPr>
            <a:normAutofit fontScale="90000"/>
          </a:bodyPr>
          <a:lstStyle/>
          <a:p>
            <a:r>
              <a:rPr lang="en-IN" b="1" dirty="0" smtClean="0"/>
              <a:t>2. Virtual circuit packet delivery</a:t>
            </a:r>
            <a:endParaRPr lang="en-IN" b="1" dirty="0"/>
          </a:p>
        </p:txBody>
      </p:sp>
      <p:sp>
        <p:nvSpPr>
          <p:cNvPr id="3" name="Content Placeholder 2"/>
          <p:cNvSpPr>
            <a:spLocks noGrp="1"/>
          </p:cNvSpPr>
          <p:nvPr>
            <p:ph idx="1"/>
          </p:nvPr>
        </p:nvSpPr>
        <p:spPr>
          <a:xfrm>
            <a:off x="838200" y="1040524"/>
            <a:ext cx="10515600" cy="5136439"/>
          </a:xfrm>
        </p:spPr>
        <p:txBody>
          <a:bodyPr>
            <a:normAutofit fontScale="92500"/>
          </a:bodyPr>
          <a:lstStyle/>
          <a:p>
            <a:pPr algn="just"/>
            <a:r>
              <a:rPr lang="en-IN" dirty="0"/>
              <a:t>Some network-level services implement </a:t>
            </a:r>
            <a:r>
              <a:rPr lang="en-IN" dirty="0" smtClean="0"/>
              <a:t>packet transmission </a:t>
            </a:r>
            <a:r>
              <a:rPr lang="en-IN" dirty="0"/>
              <a:t>in a manner that is analogous to a telephone network. A virtual </a:t>
            </a:r>
            <a:r>
              <a:rPr lang="en-IN" dirty="0" smtClean="0"/>
              <a:t>circuit must </a:t>
            </a:r>
            <a:r>
              <a:rPr lang="en-IN" dirty="0"/>
              <a:t>be set up before packets can pass from a source host A to destination host B</a:t>
            </a:r>
            <a:r>
              <a:rPr lang="en-IN" dirty="0" smtClean="0"/>
              <a:t>. The </a:t>
            </a:r>
            <a:r>
              <a:rPr lang="en-IN" dirty="0"/>
              <a:t>establishment of a virtual circuit involves the identification of a route from </a:t>
            </a:r>
            <a:r>
              <a:rPr lang="en-IN" dirty="0" smtClean="0"/>
              <a:t>the source </a:t>
            </a:r>
            <a:r>
              <a:rPr lang="en-IN" dirty="0"/>
              <a:t>to the destination, possibly passing through several intermediate nodes. </a:t>
            </a:r>
            <a:r>
              <a:rPr lang="en-IN" dirty="0" smtClean="0"/>
              <a:t>At each </a:t>
            </a:r>
            <a:r>
              <a:rPr lang="en-IN" dirty="0"/>
              <a:t>node along the route a table entry is made, indicating which link should be </a:t>
            </a:r>
            <a:r>
              <a:rPr lang="en-IN" dirty="0" smtClean="0"/>
              <a:t>used for </a:t>
            </a:r>
            <a:r>
              <a:rPr lang="en-IN" dirty="0"/>
              <a:t>the next stage of the route.</a:t>
            </a:r>
          </a:p>
          <a:p>
            <a:pPr algn="just"/>
            <a:r>
              <a:rPr lang="en-IN" dirty="0"/>
              <a:t>Once a virtual circuit has been set up, it can be used to transmit any number </a:t>
            </a:r>
            <a:r>
              <a:rPr lang="en-IN" dirty="0" smtClean="0"/>
              <a:t>of packets</a:t>
            </a:r>
            <a:r>
              <a:rPr lang="en-IN" dirty="0"/>
              <a:t>. Each network-layer packet contains only a virtual circuit number in place </a:t>
            </a:r>
            <a:r>
              <a:rPr lang="en-IN" dirty="0" smtClean="0"/>
              <a:t>of the </a:t>
            </a:r>
            <a:r>
              <a:rPr lang="en-IN" dirty="0"/>
              <a:t>source and destination addresses. The addresses are not needed, because </a:t>
            </a:r>
            <a:r>
              <a:rPr lang="en-IN" dirty="0" smtClean="0"/>
              <a:t>packets are </a:t>
            </a:r>
            <a:r>
              <a:rPr lang="en-IN" dirty="0"/>
              <a:t>routed at intermediate nodes by reference to the virtual circuit number. When </a:t>
            </a:r>
            <a:r>
              <a:rPr lang="en-IN" dirty="0" smtClean="0"/>
              <a:t>a packet </a:t>
            </a:r>
            <a:r>
              <a:rPr lang="en-IN" dirty="0"/>
              <a:t>reaches its destination the source can be determined from the virtual </a:t>
            </a:r>
            <a:r>
              <a:rPr lang="en-IN" dirty="0" smtClean="0"/>
              <a:t>circuit number</a:t>
            </a:r>
            <a:r>
              <a:rPr lang="en-IN" dirty="0"/>
              <a:t>.</a:t>
            </a:r>
          </a:p>
        </p:txBody>
      </p:sp>
    </p:spTree>
    <p:extLst>
      <p:ext uri="{BB962C8B-B14F-4D97-AF65-F5344CB8AC3E}">
        <p14:creationId xmlns="" xmlns:p14="http://schemas.microsoft.com/office/powerpoint/2010/main" val="3036692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8916"/>
          </a:xfrm>
        </p:spPr>
        <p:txBody>
          <a:bodyPr>
            <a:normAutofit fontScale="90000"/>
          </a:bodyPr>
          <a:lstStyle/>
          <a:p>
            <a:r>
              <a:rPr lang="en-IN" b="1" dirty="0"/>
              <a:t>2. Virtual circuit packet </a:t>
            </a:r>
            <a:r>
              <a:rPr lang="en-IN" b="1" dirty="0" smtClean="0"/>
              <a:t>delivery (cont.)</a:t>
            </a:r>
            <a:endParaRPr lang="en-IN" dirty="0"/>
          </a:p>
        </p:txBody>
      </p:sp>
      <p:sp>
        <p:nvSpPr>
          <p:cNvPr id="3" name="Content Placeholder 2"/>
          <p:cNvSpPr>
            <a:spLocks noGrp="1"/>
          </p:cNvSpPr>
          <p:nvPr>
            <p:ph idx="1"/>
          </p:nvPr>
        </p:nvSpPr>
        <p:spPr>
          <a:xfrm>
            <a:off x="838200" y="1008992"/>
            <a:ext cx="10515600" cy="5580993"/>
          </a:xfrm>
        </p:spPr>
        <p:txBody>
          <a:bodyPr>
            <a:normAutofit fontScale="92500" lnSpcReduction="20000"/>
          </a:bodyPr>
          <a:lstStyle/>
          <a:p>
            <a:pPr algn="just"/>
            <a:r>
              <a:rPr lang="en-IN" dirty="0"/>
              <a:t>The analogy with telephone networks should not be taken too literally. In </a:t>
            </a:r>
            <a:r>
              <a:rPr lang="en-IN" dirty="0" smtClean="0"/>
              <a:t>the POTS </a:t>
            </a:r>
            <a:r>
              <a:rPr lang="en-IN" dirty="0"/>
              <a:t>a telephone call results in the establishment of a physical circuit from the </a:t>
            </a:r>
            <a:r>
              <a:rPr lang="en-IN" dirty="0" smtClean="0"/>
              <a:t>caller to </a:t>
            </a:r>
            <a:r>
              <a:rPr lang="en-IN" dirty="0"/>
              <a:t>the </a:t>
            </a:r>
            <a:r>
              <a:rPr lang="en-IN" dirty="0" err="1"/>
              <a:t>callee</a:t>
            </a:r>
            <a:r>
              <a:rPr lang="en-IN" dirty="0"/>
              <a:t>, and the voice links from which it is constructed are reserved for </a:t>
            </a:r>
            <a:r>
              <a:rPr lang="en-IN" dirty="0" smtClean="0"/>
              <a:t>their exclusive </a:t>
            </a:r>
            <a:r>
              <a:rPr lang="en-IN" dirty="0"/>
              <a:t>use. </a:t>
            </a:r>
            <a:endParaRPr lang="en-IN" dirty="0" smtClean="0"/>
          </a:p>
          <a:p>
            <a:pPr algn="just"/>
            <a:r>
              <a:rPr lang="en-IN" dirty="0" smtClean="0"/>
              <a:t>In </a:t>
            </a:r>
            <a:r>
              <a:rPr lang="en-IN" dirty="0"/>
              <a:t>virtual circuit packet delivery the circuits are represented only </a:t>
            </a:r>
            <a:r>
              <a:rPr lang="en-IN" dirty="0" smtClean="0"/>
              <a:t>by table </a:t>
            </a:r>
            <a:r>
              <a:rPr lang="en-IN" dirty="0"/>
              <a:t>entries in routing nodes, and the links along which the packets are routed </a:t>
            </a:r>
            <a:r>
              <a:rPr lang="en-IN" dirty="0" smtClean="0"/>
              <a:t>are used </a:t>
            </a:r>
            <a:r>
              <a:rPr lang="en-IN" dirty="0"/>
              <a:t>only for the time taken to transmit a packet; they are free for other uses for </a:t>
            </a:r>
            <a:r>
              <a:rPr lang="en-IN" dirty="0" smtClean="0"/>
              <a:t>the rest </a:t>
            </a:r>
            <a:r>
              <a:rPr lang="en-IN" dirty="0"/>
              <a:t>of the time. A single link may therefore be employed in many separate </a:t>
            </a:r>
            <a:r>
              <a:rPr lang="en-IN" dirty="0" smtClean="0"/>
              <a:t>virtual circuits</a:t>
            </a:r>
            <a:r>
              <a:rPr lang="en-IN" dirty="0"/>
              <a:t>. </a:t>
            </a:r>
            <a:endParaRPr lang="en-IN" dirty="0" smtClean="0"/>
          </a:p>
          <a:p>
            <a:pPr algn="just"/>
            <a:r>
              <a:rPr lang="en-IN" dirty="0" smtClean="0"/>
              <a:t>The </a:t>
            </a:r>
            <a:r>
              <a:rPr lang="en-IN" dirty="0"/>
              <a:t>most important virtual circuit network technology in current use </a:t>
            </a:r>
            <a:r>
              <a:rPr lang="en-IN" dirty="0" smtClean="0"/>
              <a:t>is ATM. </a:t>
            </a:r>
            <a:r>
              <a:rPr lang="en-IN" dirty="0"/>
              <a:t>it benefits from </a:t>
            </a:r>
            <a:r>
              <a:rPr lang="en-IN" dirty="0" smtClean="0"/>
              <a:t>lower latencies </a:t>
            </a:r>
            <a:r>
              <a:rPr lang="en-IN" dirty="0"/>
              <a:t>for the transmission of individual packets; this is a direct result of its use </a:t>
            </a:r>
            <a:r>
              <a:rPr lang="en-IN" dirty="0" smtClean="0"/>
              <a:t>of virtual </a:t>
            </a:r>
            <a:r>
              <a:rPr lang="en-IN" dirty="0"/>
              <a:t>circuits. The requirement for a setup phase does, however, result in a </a:t>
            </a:r>
            <a:r>
              <a:rPr lang="en-IN" dirty="0" smtClean="0"/>
              <a:t>short delay </a:t>
            </a:r>
            <a:r>
              <a:rPr lang="en-IN" dirty="0"/>
              <a:t>before any packets can be sent to a new destination</a:t>
            </a:r>
            <a:r>
              <a:rPr lang="en-IN" dirty="0" smtClean="0"/>
              <a:t>.</a:t>
            </a:r>
          </a:p>
          <a:p>
            <a:pPr algn="just"/>
            <a:r>
              <a:rPr lang="en-IN" dirty="0"/>
              <a:t>The distinction between datagram and virtual circuit packet delivery in the </a:t>
            </a:r>
            <a:r>
              <a:rPr lang="en-IN" dirty="0" smtClean="0"/>
              <a:t>network layer </a:t>
            </a:r>
            <a:r>
              <a:rPr lang="en-IN" dirty="0"/>
              <a:t>should not be confused with a similarly named pair of mechanisms in the </a:t>
            </a:r>
            <a:r>
              <a:rPr lang="en-IN" dirty="0" smtClean="0"/>
              <a:t>transport layer</a:t>
            </a:r>
            <a:r>
              <a:rPr lang="en-IN" dirty="0"/>
              <a:t>: connectionless and connection-oriented transmission.</a:t>
            </a:r>
          </a:p>
        </p:txBody>
      </p:sp>
    </p:spTree>
    <p:extLst>
      <p:ext uri="{BB962C8B-B14F-4D97-AF65-F5344CB8AC3E}">
        <p14:creationId xmlns="" xmlns:p14="http://schemas.microsoft.com/office/powerpoint/2010/main" val="3007077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899160"/>
          </a:xfrm>
        </p:spPr>
        <p:txBody>
          <a:bodyPr/>
          <a:lstStyle/>
          <a:p>
            <a:r>
              <a:rPr lang="en-IN" b="1" dirty="0">
                <a:latin typeface="+mn-lt"/>
              </a:rPr>
              <a:t>1. </a:t>
            </a:r>
            <a:r>
              <a:rPr lang="en-IN" b="1" dirty="0" smtClean="0">
                <a:latin typeface="+mn-lt"/>
              </a:rPr>
              <a:t>Performance (cont.)</a:t>
            </a:r>
            <a:endParaRPr lang="en-IN" b="1" dirty="0">
              <a:latin typeface="+mn-lt"/>
            </a:endParaRPr>
          </a:p>
        </p:txBody>
      </p:sp>
      <p:sp>
        <p:nvSpPr>
          <p:cNvPr id="3" name="Content Placeholder 2"/>
          <p:cNvSpPr>
            <a:spLocks noGrp="1"/>
          </p:cNvSpPr>
          <p:nvPr>
            <p:ph idx="1"/>
          </p:nvPr>
        </p:nvSpPr>
        <p:spPr>
          <a:xfrm>
            <a:off x="838200" y="1112521"/>
            <a:ext cx="10515600" cy="5064442"/>
          </a:xfrm>
        </p:spPr>
        <p:txBody>
          <a:bodyPr>
            <a:normAutofit fontScale="92500" lnSpcReduction="10000"/>
          </a:bodyPr>
          <a:lstStyle/>
          <a:p>
            <a:pPr algn="just"/>
            <a:r>
              <a:rPr lang="en-IN" dirty="0" smtClean="0"/>
              <a:t>The time required for a network to transfer a message containing length bits between two computers is:</a:t>
            </a:r>
          </a:p>
          <a:p>
            <a:pPr marL="0" indent="0" algn="just">
              <a:buNone/>
            </a:pPr>
            <a:r>
              <a:rPr lang="en-IN" sz="2600" b="1" i="1" dirty="0" smtClean="0"/>
              <a:t>	Message transmission time = latency + length ⁄ data transfer rate</a:t>
            </a:r>
          </a:p>
          <a:p>
            <a:pPr algn="just"/>
            <a:r>
              <a:rPr lang="en-IN" dirty="0"/>
              <a:t>The above equation is valid for messages whose length does not exceed a maximum </a:t>
            </a:r>
            <a:r>
              <a:rPr lang="en-IN" dirty="0" smtClean="0"/>
              <a:t>that is </a:t>
            </a:r>
            <a:r>
              <a:rPr lang="en-IN" dirty="0"/>
              <a:t>determined by the underlying network technology. Longer messages have to </a:t>
            </a:r>
            <a:r>
              <a:rPr lang="en-IN" dirty="0" smtClean="0"/>
              <a:t>be segmented </a:t>
            </a:r>
            <a:r>
              <a:rPr lang="en-IN" dirty="0"/>
              <a:t>and the transmission time is the sum of the times for the segments</a:t>
            </a:r>
            <a:r>
              <a:rPr lang="en-IN" dirty="0" smtClean="0"/>
              <a:t>.</a:t>
            </a:r>
          </a:p>
          <a:p>
            <a:pPr algn="just"/>
            <a:r>
              <a:rPr lang="en-IN" dirty="0"/>
              <a:t>The transfer rate of a network is determined primarily by its </a:t>
            </a:r>
            <a:r>
              <a:rPr lang="en-IN" dirty="0" smtClean="0"/>
              <a:t>physical characteristics</a:t>
            </a:r>
            <a:r>
              <a:rPr lang="en-IN" dirty="0"/>
              <a:t>, whereas the latency is determined primarily by software overheads</a:t>
            </a:r>
            <a:r>
              <a:rPr lang="en-IN" dirty="0" smtClean="0"/>
              <a:t>, routing </a:t>
            </a:r>
            <a:r>
              <a:rPr lang="en-IN" dirty="0"/>
              <a:t>delays and a load-dependent statistical element arising from </a:t>
            </a:r>
            <a:r>
              <a:rPr lang="en-IN" dirty="0" smtClean="0"/>
              <a:t>conflicting demands </a:t>
            </a:r>
            <a:r>
              <a:rPr lang="en-IN" dirty="0"/>
              <a:t>for access to transmission channels. </a:t>
            </a:r>
            <a:endParaRPr lang="en-IN" dirty="0" smtClean="0"/>
          </a:p>
          <a:p>
            <a:pPr algn="just"/>
            <a:r>
              <a:rPr lang="en-IN" dirty="0" smtClean="0"/>
              <a:t>Many </a:t>
            </a:r>
            <a:r>
              <a:rPr lang="en-IN" dirty="0"/>
              <a:t>of the messages transferred </a:t>
            </a:r>
            <a:r>
              <a:rPr lang="en-IN" dirty="0" smtClean="0"/>
              <a:t>between processes </a:t>
            </a:r>
            <a:r>
              <a:rPr lang="en-IN" dirty="0"/>
              <a:t>in distributed systems are small in size; latency is therefore often of equal </a:t>
            </a:r>
            <a:r>
              <a:rPr lang="en-IN" dirty="0" smtClean="0"/>
              <a:t>or greater </a:t>
            </a:r>
            <a:r>
              <a:rPr lang="en-IN" dirty="0"/>
              <a:t>significance than transfer rate in determining performance.</a:t>
            </a:r>
            <a:endParaRPr lang="en-IN" sz="2600" b="1" i="1" dirty="0"/>
          </a:p>
        </p:txBody>
      </p:sp>
    </p:spTree>
    <p:extLst>
      <p:ext uri="{BB962C8B-B14F-4D97-AF65-F5344CB8AC3E}">
        <p14:creationId xmlns="" xmlns:p14="http://schemas.microsoft.com/office/powerpoint/2010/main" val="243610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1"/>
            <a:ext cx="10515600" cy="761999"/>
          </a:xfrm>
        </p:spPr>
        <p:txBody>
          <a:bodyPr/>
          <a:lstStyle/>
          <a:p>
            <a:r>
              <a:rPr lang="en-IN" b="1" dirty="0">
                <a:latin typeface="+mn-lt"/>
              </a:rPr>
              <a:t>1. Performance (cont.)</a:t>
            </a:r>
            <a:endParaRPr lang="en-IN" dirty="0">
              <a:latin typeface="+mn-lt"/>
            </a:endParaRPr>
          </a:p>
        </p:txBody>
      </p:sp>
      <p:sp>
        <p:nvSpPr>
          <p:cNvPr id="3" name="Content Placeholder 2"/>
          <p:cNvSpPr>
            <a:spLocks noGrp="1"/>
          </p:cNvSpPr>
          <p:nvPr>
            <p:ph idx="1"/>
          </p:nvPr>
        </p:nvSpPr>
        <p:spPr>
          <a:xfrm>
            <a:off x="838200" y="1082040"/>
            <a:ext cx="10515600" cy="5379720"/>
          </a:xfrm>
        </p:spPr>
        <p:txBody>
          <a:bodyPr>
            <a:normAutofit lnSpcReduction="10000"/>
          </a:bodyPr>
          <a:lstStyle/>
          <a:p>
            <a:pPr algn="just"/>
            <a:r>
              <a:rPr lang="en-IN" dirty="0" smtClean="0"/>
              <a:t>The total system bandwidth of a network is a measure of throughput – the total volume of traffic that can be transferred across the network in a given time. </a:t>
            </a:r>
          </a:p>
          <a:p>
            <a:pPr algn="just"/>
            <a:r>
              <a:rPr lang="en-IN" dirty="0" smtClean="0"/>
              <a:t>In many local area network technologies, such as Ethernet, the full transmission capacity of the network is used for every transmission and the system bandwidth is the same as the data transfer rate. </a:t>
            </a:r>
          </a:p>
          <a:p>
            <a:pPr algn="just"/>
            <a:r>
              <a:rPr lang="en-IN" dirty="0" smtClean="0"/>
              <a:t>But in most wide area networks, messages can be transferred on several different channels simultaneously, and the total system bandwidth bears no direct relationship to the transfer rate. </a:t>
            </a:r>
          </a:p>
          <a:p>
            <a:pPr algn="just"/>
            <a:r>
              <a:rPr lang="en-IN" dirty="0" smtClean="0"/>
              <a:t>The performance of networks deteriorates in conditions of overload – when there are too many messages in the network at the same time. The precise effect of overload on the latency, data transfer rate and total system bandwidth of a network depends strongly on the network technology.</a:t>
            </a:r>
            <a:endParaRPr lang="en-IN" dirty="0"/>
          </a:p>
        </p:txBody>
      </p:sp>
    </p:spTree>
    <p:extLst>
      <p:ext uri="{BB962C8B-B14F-4D97-AF65-F5344CB8AC3E}">
        <p14:creationId xmlns="" xmlns:p14="http://schemas.microsoft.com/office/powerpoint/2010/main" val="9922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61"/>
            <a:ext cx="10515600" cy="899159"/>
          </a:xfrm>
        </p:spPr>
        <p:txBody>
          <a:bodyPr/>
          <a:lstStyle/>
          <a:p>
            <a:r>
              <a:rPr lang="en-IN" b="1" dirty="0">
                <a:latin typeface="+mn-lt"/>
              </a:rPr>
              <a:t>1. Performance (cont.)</a:t>
            </a:r>
          </a:p>
        </p:txBody>
      </p:sp>
      <p:sp>
        <p:nvSpPr>
          <p:cNvPr id="3" name="Content Placeholder 2"/>
          <p:cNvSpPr>
            <a:spLocks noGrp="1"/>
          </p:cNvSpPr>
          <p:nvPr>
            <p:ph idx="1"/>
          </p:nvPr>
        </p:nvSpPr>
        <p:spPr>
          <a:xfrm>
            <a:off x="838200" y="1112520"/>
            <a:ext cx="10515600" cy="5064443"/>
          </a:xfrm>
        </p:spPr>
        <p:txBody>
          <a:bodyPr>
            <a:normAutofit/>
          </a:bodyPr>
          <a:lstStyle/>
          <a:p>
            <a:pPr algn="just"/>
            <a:r>
              <a:rPr lang="en-IN" dirty="0" smtClean="0"/>
              <a:t>Consider </a:t>
            </a:r>
            <a:r>
              <a:rPr lang="en-IN" dirty="0"/>
              <a:t>the performance of client-server communication. The time </a:t>
            </a:r>
            <a:r>
              <a:rPr lang="en-IN" dirty="0" smtClean="0"/>
              <a:t>required to </a:t>
            </a:r>
            <a:r>
              <a:rPr lang="en-IN" dirty="0"/>
              <a:t>transmit a short request message and receive a short reply between nodes on a </a:t>
            </a:r>
            <a:r>
              <a:rPr lang="en-IN" dirty="0" smtClean="0"/>
              <a:t>lightly loaded </a:t>
            </a:r>
            <a:r>
              <a:rPr lang="en-IN" dirty="0"/>
              <a:t>local network (including system overheads) is about half a millisecond. </a:t>
            </a:r>
            <a:endParaRPr lang="en-IN" dirty="0" smtClean="0"/>
          </a:p>
          <a:p>
            <a:pPr algn="just"/>
            <a:r>
              <a:rPr lang="en-IN" dirty="0" smtClean="0"/>
              <a:t>This should </a:t>
            </a:r>
            <a:r>
              <a:rPr lang="en-IN" dirty="0"/>
              <a:t>be compared with the sub-microsecond time required to invoke an operation </a:t>
            </a:r>
            <a:r>
              <a:rPr lang="en-IN" dirty="0" smtClean="0"/>
              <a:t>on an </a:t>
            </a:r>
            <a:r>
              <a:rPr lang="en-IN" dirty="0"/>
              <a:t>application-level object in the local </a:t>
            </a:r>
            <a:r>
              <a:rPr lang="en-IN" dirty="0" smtClean="0"/>
              <a:t>memory.</a:t>
            </a:r>
          </a:p>
          <a:p>
            <a:pPr algn="just"/>
            <a:r>
              <a:rPr lang="en-IN" dirty="0"/>
              <a:t>Thus, despite advances in </a:t>
            </a:r>
            <a:r>
              <a:rPr lang="en-IN" dirty="0" smtClean="0"/>
              <a:t>network performance</a:t>
            </a:r>
            <a:r>
              <a:rPr lang="en-IN" dirty="0"/>
              <a:t>, the time required to access shared resources on a local network </a:t>
            </a:r>
            <a:r>
              <a:rPr lang="en-IN" dirty="0" smtClean="0"/>
              <a:t>remains about </a:t>
            </a:r>
            <a:r>
              <a:rPr lang="en-IN" dirty="0"/>
              <a:t>a thousand times greater than that required to access resources that are resident </a:t>
            </a:r>
            <a:r>
              <a:rPr lang="en-IN" dirty="0" smtClean="0"/>
              <a:t>in local </a:t>
            </a:r>
            <a:r>
              <a:rPr lang="en-IN" dirty="0"/>
              <a:t>memory. </a:t>
            </a:r>
            <a:endParaRPr lang="en-IN" dirty="0" smtClean="0"/>
          </a:p>
        </p:txBody>
      </p:sp>
    </p:spTree>
    <p:extLst>
      <p:ext uri="{BB962C8B-B14F-4D97-AF65-F5344CB8AC3E}">
        <p14:creationId xmlns="" xmlns:p14="http://schemas.microsoft.com/office/powerpoint/2010/main" val="98041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6983</Words>
  <Application>Microsoft Office PowerPoint</Application>
  <PresentationFormat>Custom</PresentationFormat>
  <Paragraphs>276</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Networking and Internetworking</vt:lpstr>
      <vt:lpstr>Introduction</vt:lpstr>
      <vt:lpstr>Introduction (cont.)</vt:lpstr>
      <vt:lpstr>Introduction (cont.)</vt:lpstr>
      <vt:lpstr>Networking Issues for Distributed Systems</vt:lpstr>
      <vt:lpstr>1. Performance</vt:lpstr>
      <vt:lpstr>1. Performance (cont.)</vt:lpstr>
      <vt:lpstr>1. Performance (cont.)</vt:lpstr>
      <vt:lpstr>1. Performance (cont.)</vt:lpstr>
      <vt:lpstr>1. Performance (cont.)</vt:lpstr>
      <vt:lpstr>2. Scalability</vt:lpstr>
      <vt:lpstr>2. Scalability (cont.)</vt:lpstr>
      <vt:lpstr>3. Reliability</vt:lpstr>
      <vt:lpstr>4. Security</vt:lpstr>
      <vt:lpstr>4. Security (cont.)</vt:lpstr>
      <vt:lpstr>Security (cont.)</vt:lpstr>
      <vt:lpstr>5. Mobility</vt:lpstr>
      <vt:lpstr>6. Quality of Service</vt:lpstr>
      <vt:lpstr>7. Multicasting</vt:lpstr>
      <vt:lpstr>Types of Network</vt:lpstr>
      <vt:lpstr>Types of Network (cont.)</vt:lpstr>
      <vt:lpstr>Types of Network (cont.)</vt:lpstr>
      <vt:lpstr>Personal area networks (PANs) </vt:lpstr>
      <vt:lpstr>Local area networks (LANs)</vt:lpstr>
      <vt:lpstr>Local area networks (LANs) (cont.)</vt:lpstr>
      <vt:lpstr>Wide area networks (WANs)</vt:lpstr>
      <vt:lpstr>Wide area networks (WANs) (cont.)</vt:lpstr>
      <vt:lpstr>Metropolitan area networks (MANs)</vt:lpstr>
      <vt:lpstr>Metropolitan area networks (MANs) (cont.)</vt:lpstr>
      <vt:lpstr>Wireless local area networks (WLANs)</vt:lpstr>
      <vt:lpstr>Wireless metropolitan area networks (WMANs)</vt:lpstr>
      <vt:lpstr>Wireless wide area networks (WWANs)</vt:lpstr>
      <vt:lpstr>Internetworks</vt:lpstr>
      <vt:lpstr>Network  Principles</vt:lpstr>
      <vt:lpstr>Packet Transmission</vt:lpstr>
      <vt:lpstr>Data Streaming</vt:lpstr>
      <vt:lpstr>Data Streaming (cont.)</vt:lpstr>
      <vt:lpstr>Data Streaming (cont.)</vt:lpstr>
      <vt:lpstr>Data Streaming (cont.)</vt:lpstr>
      <vt:lpstr>Switching Schemes</vt:lpstr>
      <vt:lpstr>1. Broadcasting</vt:lpstr>
      <vt:lpstr>2. Circuit Switching</vt:lpstr>
      <vt:lpstr>3. Packet Switching</vt:lpstr>
      <vt:lpstr>4. Frame Relay</vt:lpstr>
      <vt:lpstr>4. Frame Relay (cont.)</vt:lpstr>
      <vt:lpstr>Protocols</vt:lpstr>
      <vt:lpstr>Protocols (cont.)</vt:lpstr>
      <vt:lpstr>Protocol Layers</vt:lpstr>
      <vt:lpstr>Protocol Layers (cont.)</vt:lpstr>
      <vt:lpstr>Protocol Layers (cont.)</vt:lpstr>
      <vt:lpstr>Protocol Layers (cont.)</vt:lpstr>
      <vt:lpstr>Protocol Suits</vt:lpstr>
      <vt:lpstr>OSI Reference Model</vt:lpstr>
      <vt:lpstr>OSI Reference Model (cont.)</vt:lpstr>
      <vt:lpstr>OSI Reference Model (cont.)</vt:lpstr>
      <vt:lpstr>OSI Reference Model (cont.)</vt:lpstr>
      <vt:lpstr>Packet Assembly</vt:lpstr>
      <vt:lpstr>Packet Assembly (cont.)</vt:lpstr>
      <vt:lpstr>Ports</vt:lpstr>
      <vt:lpstr>Addressing (cont.)  </vt:lpstr>
      <vt:lpstr>Addressing (cont.) </vt:lpstr>
      <vt:lpstr>Packet Delivery</vt:lpstr>
      <vt:lpstr>1. Datagram packet delivery (cont.)</vt:lpstr>
      <vt:lpstr>2. Virtual circuit packet delivery</vt:lpstr>
      <vt:lpstr>2. Virtual circuit packet delivery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and Internetworking</dc:title>
  <dc:creator>Swarnima</dc:creator>
  <cp:lastModifiedBy>user</cp:lastModifiedBy>
  <cp:revision>175</cp:revision>
  <dcterms:created xsi:type="dcterms:W3CDTF">2021-11-09T16:47:39Z</dcterms:created>
  <dcterms:modified xsi:type="dcterms:W3CDTF">2022-10-29T05:39:39Z</dcterms:modified>
</cp:coreProperties>
</file>