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5" r:id="rId5"/>
    <p:sldId id="259" r:id="rId6"/>
    <p:sldId id="266" r:id="rId7"/>
    <p:sldId id="260" r:id="rId8"/>
    <p:sldId id="267" r:id="rId9"/>
    <p:sldId id="268" r:id="rId10"/>
    <p:sldId id="269" r:id="rId11"/>
    <p:sldId id="270" r:id="rId12"/>
    <p:sldId id="271" r:id="rId13"/>
    <p:sldId id="272" r:id="rId14"/>
    <p:sldId id="273" r:id="rId15"/>
    <p:sldId id="274" r:id="rId16"/>
    <p:sldId id="275" r:id="rId17"/>
    <p:sldId id="276" r:id="rId18"/>
    <p:sldId id="263"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E72258-22FC-4176-911E-B2494BF71F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46625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E72258-22FC-4176-911E-B2494BF71F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141880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E72258-22FC-4176-911E-B2494BF71F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428327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E72258-22FC-4176-911E-B2494BF71F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61346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E72258-22FC-4176-911E-B2494BF71F31}"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352356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E72258-22FC-4176-911E-B2494BF71F31}"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202466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E72258-22FC-4176-911E-B2494BF71F31}"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236956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E72258-22FC-4176-911E-B2494BF71F31}"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346500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72258-22FC-4176-911E-B2494BF71F31}"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361248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E72258-22FC-4176-911E-B2494BF71F31}"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312472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E72258-22FC-4176-911E-B2494BF71F31}"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0FAD3-E6DC-45B9-B8B2-ADCB054A7E98}" type="slidenum">
              <a:rPr lang="en-IN" smtClean="0"/>
              <a:t>‹#›</a:t>
            </a:fld>
            <a:endParaRPr lang="en-IN"/>
          </a:p>
        </p:txBody>
      </p:sp>
    </p:spTree>
    <p:extLst>
      <p:ext uri="{BB962C8B-B14F-4D97-AF65-F5344CB8AC3E}">
        <p14:creationId xmlns:p14="http://schemas.microsoft.com/office/powerpoint/2010/main" val="271057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72258-22FC-4176-911E-B2494BF71F31}" type="datetimeFigureOut">
              <a:rPr lang="en-IN" smtClean="0"/>
              <a:t>20-09-2022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0FAD3-E6DC-45B9-B8B2-ADCB054A7E98}" type="slidenum">
              <a:rPr lang="en-IN" smtClean="0"/>
              <a:t>‹#›</a:t>
            </a:fld>
            <a:endParaRPr lang="en-IN"/>
          </a:p>
        </p:txBody>
      </p:sp>
    </p:spTree>
    <p:extLst>
      <p:ext uri="{BB962C8B-B14F-4D97-AF65-F5344CB8AC3E}">
        <p14:creationId xmlns:p14="http://schemas.microsoft.com/office/powerpoint/2010/main" val="288113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7969"/>
            <a:ext cx="10515600" cy="5448994"/>
          </a:xfrm>
        </p:spPr>
        <p:txBody>
          <a:bodyPr>
            <a:normAutofit/>
          </a:bodyPr>
          <a:lstStyle/>
          <a:p>
            <a:pPr marL="0" indent="0" algn="ctr">
              <a:buNone/>
            </a:pPr>
            <a:endParaRPr lang="en-IN" sz="8800" b="1" dirty="0" smtClean="0"/>
          </a:p>
          <a:p>
            <a:pPr marL="0" indent="0" algn="ctr">
              <a:buNone/>
            </a:pPr>
            <a:r>
              <a:rPr lang="en-IN" sz="8800" b="1" dirty="0" smtClean="0"/>
              <a:t>Security Model</a:t>
            </a:r>
            <a:endParaRPr lang="en-IN" sz="8800" b="1" dirty="0"/>
          </a:p>
        </p:txBody>
      </p:sp>
    </p:spTree>
    <p:extLst>
      <p:ext uri="{BB962C8B-B14F-4D97-AF65-F5344CB8AC3E}">
        <p14:creationId xmlns:p14="http://schemas.microsoft.com/office/powerpoint/2010/main" val="164591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lstStyle/>
          <a:p>
            <a:r>
              <a:rPr lang="en-IN" b="1" dirty="0">
                <a:latin typeface="+mn-lt"/>
              </a:rPr>
              <a:t>Threats to </a:t>
            </a:r>
            <a:r>
              <a:rPr lang="en-IN" b="1" dirty="0" smtClean="0">
                <a:latin typeface="+mn-lt"/>
              </a:rPr>
              <a:t>Processes (cont.)</a:t>
            </a:r>
            <a:endParaRPr lang="en-IN" b="1" dirty="0">
              <a:latin typeface="+mn-lt"/>
            </a:endParaRPr>
          </a:p>
        </p:txBody>
      </p:sp>
      <p:sp>
        <p:nvSpPr>
          <p:cNvPr id="3" name="Content Placeholder 2"/>
          <p:cNvSpPr>
            <a:spLocks noGrp="1"/>
          </p:cNvSpPr>
          <p:nvPr>
            <p:ph idx="1"/>
          </p:nvPr>
        </p:nvSpPr>
        <p:spPr>
          <a:xfrm>
            <a:off x="838200" y="1330036"/>
            <a:ext cx="10515600" cy="4846927"/>
          </a:xfrm>
        </p:spPr>
        <p:txBody>
          <a:bodyPr>
            <a:normAutofit/>
          </a:bodyPr>
          <a:lstStyle/>
          <a:p>
            <a:pPr marL="0" indent="0" algn="just">
              <a:buNone/>
            </a:pPr>
            <a:r>
              <a:rPr lang="en-IN" sz="2600" b="1" i="1" dirty="0"/>
              <a:t>Servers</a:t>
            </a:r>
            <a:r>
              <a:rPr lang="en-IN" sz="2600" b="1" dirty="0"/>
              <a:t>:</a:t>
            </a:r>
            <a:r>
              <a:rPr lang="en-IN" sz="2600" dirty="0"/>
              <a:t> </a:t>
            </a:r>
            <a:endParaRPr lang="en-IN" sz="2600" dirty="0" smtClean="0"/>
          </a:p>
          <a:p>
            <a:pPr algn="just"/>
            <a:r>
              <a:rPr lang="en-IN" sz="2600" dirty="0" smtClean="0"/>
              <a:t>Since </a:t>
            </a:r>
            <a:r>
              <a:rPr lang="en-IN" sz="2600" dirty="0"/>
              <a:t>a server can receive invocations from many different clients, it </a:t>
            </a:r>
            <a:r>
              <a:rPr lang="en-IN" sz="2600" dirty="0" smtClean="0"/>
              <a:t>cannot necessarily </a:t>
            </a:r>
            <a:r>
              <a:rPr lang="en-IN" sz="2600" dirty="0"/>
              <a:t>determine the identity of the principal behind any particular invocation.</a:t>
            </a:r>
          </a:p>
          <a:p>
            <a:pPr algn="just"/>
            <a:r>
              <a:rPr lang="en-IN" sz="2600" dirty="0"/>
              <a:t>Even if a server requires the inclusion of the principal’s identity in each invocation</a:t>
            </a:r>
            <a:r>
              <a:rPr lang="en-IN" sz="2600" dirty="0" smtClean="0"/>
              <a:t>, an </a:t>
            </a:r>
            <a:r>
              <a:rPr lang="en-IN" sz="2600" dirty="0"/>
              <a:t>enemy might generate an invocation with a false identity. Without </a:t>
            </a:r>
            <a:r>
              <a:rPr lang="en-IN" sz="2600" dirty="0" smtClean="0"/>
              <a:t>reliable knowledge </a:t>
            </a:r>
            <a:r>
              <a:rPr lang="en-IN" sz="2600" dirty="0"/>
              <a:t>of the sender’s identity, a server cannot tell whether to perform </a:t>
            </a:r>
            <a:r>
              <a:rPr lang="en-IN" sz="2600" dirty="0" smtClean="0"/>
              <a:t>the operation </a:t>
            </a:r>
            <a:r>
              <a:rPr lang="en-IN" sz="2600" dirty="0"/>
              <a:t>or to reject it. </a:t>
            </a:r>
            <a:endParaRPr lang="en-IN" sz="2600" dirty="0" smtClean="0"/>
          </a:p>
          <a:p>
            <a:pPr algn="just"/>
            <a:r>
              <a:rPr lang="en-IN" sz="2600" dirty="0" smtClean="0"/>
              <a:t>For </a:t>
            </a:r>
            <a:r>
              <a:rPr lang="en-IN" sz="2600" dirty="0"/>
              <a:t>example, a mail server would not know whether the </a:t>
            </a:r>
            <a:r>
              <a:rPr lang="en-IN" sz="2600" dirty="0" smtClean="0"/>
              <a:t>user behind </a:t>
            </a:r>
            <a:r>
              <a:rPr lang="en-IN" sz="2600" dirty="0"/>
              <a:t>an invocation that requests a mail item from a particular mailbox is </a:t>
            </a:r>
            <a:r>
              <a:rPr lang="en-IN" sz="2600" dirty="0" smtClean="0"/>
              <a:t>allowed to </a:t>
            </a:r>
            <a:r>
              <a:rPr lang="en-IN" sz="2600" dirty="0"/>
              <a:t>do so or whether it was a request from an enemy.</a:t>
            </a:r>
          </a:p>
        </p:txBody>
      </p:sp>
    </p:spTree>
    <p:extLst>
      <p:ext uri="{BB962C8B-B14F-4D97-AF65-F5344CB8AC3E}">
        <p14:creationId xmlns:p14="http://schemas.microsoft.com/office/powerpoint/2010/main" val="422627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Threats to Processes (cont.)</a:t>
            </a:r>
            <a:endParaRPr lang="en-IN" dirty="0">
              <a:latin typeface="+mn-lt"/>
            </a:endParaRPr>
          </a:p>
        </p:txBody>
      </p:sp>
      <p:sp>
        <p:nvSpPr>
          <p:cNvPr id="3" name="Content Placeholder 2"/>
          <p:cNvSpPr>
            <a:spLocks noGrp="1"/>
          </p:cNvSpPr>
          <p:nvPr>
            <p:ph idx="1"/>
          </p:nvPr>
        </p:nvSpPr>
        <p:spPr/>
        <p:txBody>
          <a:bodyPr>
            <a:normAutofit/>
          </a:bodyPr>
          <a:lstStyle/>
          <a:p>
            <a:pPr marL="0" indent="0" algn="just">
              <a:buNone/>
            </a:pPr>
            <a:r>
              <a:rPr lang="en-IN" sz="2600" b="1" i="1" dirty="0"/>
              <a:t>Clients</a:t>
            </a:r>
            <a:r>
              <a:rPr lang="en-IN" sz="2600" b="1" dirty="0"/>
              <a:t>:</a:t>
            </a:r>
            <a:r>
              <a:rPr lang="en-IN" sz="2600" dirty="0"/>
              <a:t> </a:t>
            </a:r>
            <a:endParaRPr lang="en-IN" sz="2600" dirty="0" smtClean="0"/>
          </a:p>
          <a:p>
            <a:pPr algn="just"/>
            <a:r>
              <a:rPr lang="en-IN" sz="2600" dirty="0" smtClean="0"/>
              <a:t>When </a:t>
            </a:r>
            <a:r>
              <a:rPr lang="en-IN" sz="2600" dirty="0"/>
              <a:t>a client receives the result of an invocation from a server, it </a:t>
            </a:r>
            <a:r>
              <a:rPr lang="en-IN" sz="2600" dirty="0" smtClean="0"/>
              <a:t>cannot necessarily </a:t>
            </a:r>
            <a:r>
              <a:rPr lang="en-IN" sz="2600" dirty="0"/>
              <a:t>tell whether the source of the result message is from the intended </a:t>
            </a:r>
            <a:r>
              <a:rPr lang="en-IN" sz="2600" dirty="0" smtClean="0"/>
              <a:t>server </a:t>
            </a:r>
            <a:r>
              <a:rPr lang="en-IN" sz="2600" dirty="0"/>
              <a:t>or from an enemy, perhaps ‘spoofing’ the mail server. </a:t>
            </a:r>
            <a:endParaRPr lang="en-IN" sz="2600" dirty="0" smtClean="0"/>
          </a:p>
          <a:p>
            <a:pPr algn="just"/>
            <a:r>
              <a:rPr lang="en-IN" sz="2600" dirty="0" smtClean="0"/>
              <a:t>Thus, </a:t>
            </a:r>
            <a:r>
              <a:rPr lang="en-IN" sz="2600" dirty="0"/>
              <a:t>the client could </a:t>
            </a:r>
            <a:r>
              <a:rPr lang="en-IN" sz="2600" dirty="0" smtClean="0"/>
              <a:t>receive a </a:t>
            </a:r>
            <a:r>
              <a:rPr lang="en-IN" sz="2600" dirty="0"/>
              <a:t>result that was unrelated to the original invocation, such as a false mail item (</a:t>
            </a:r>
            <a:r>
              <a:rPr lang="en-IN" sz="2600" dirty="0" smtClean="0"/>
              <a:t>one that </a:t>
            </a:r>
            <a:r>
              <a:rPr lang="en-IN" sz="2600" dirty="0"/>
              <a:t>is not in the user’s mailbox).</a:t>
            </a:r>
          </a:p>
        </p:txBody>
      </p:sp>
    </p:spTree>
    <p:extLst>
      <p:ext uri="{BB962C8B-B14F-4D97-AF65-F5344CB8AC3E}">
        <p14:creationId xmlns:p14="http://schemas.microsoft.com/office/powerpoint/2010/main" val="26236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8410"/>
          </a:xfrm>
        </p:spPr>
        <p:txBody>
          <a:bodyPr/>
          <a:lstStyle/>
          <a:p>
            <a:r>
              <a:rPr lang="en-IN" b="1" dirty="0">
                <a:latin typeface="+mn-lt"/>
              </a:rPr>
              <a:t>Threats to </a:t>
            </a:r>
            <a:r>
              <a:rPr lang="en-IN" b="1" dirty="0" smtClean="0">
                <a:latin typeface="+mn-lt"/>
              </a:rPr>
              <a:t>Communication Channels</a:t>
            </a:r>
            <a:endParaRPr lang="en-IN" dirty="0">
              <a:latin typeface="+mn-lt"/>
            </a:endParaRPr>
          </a:p>
        </p:txBody>
      </p:sp>
      <p:sp>
        <p:nvSpPr>
          <p:cNvPr id="3" name="Content Placeholder 2"/>
          <p:cNvSpPr>
            <a:spLocks noGrp="1"/>
          </p:cNvSpPr>
          <p:nvPr>
            <p:ph idx="1"/>
          </p:nvPr>
        </p:nvSpPr>
        <p:spPr>
          <a:xfrm>
            <a:off x="838200" y="1463040"/>
            <a:ext cx="10515600" cy="4713923"/>
          </a:xfrm>
        </p:spPr>
        <p:txBody>
          <a:bodyPr>
            <a:normAutofit fontScale="92500" lnSpcReduction="10000"/>
          </a:bodyPr>
          <a:lstStyle/>
          <a:p>
            <a:pPr algn="just"/>
            <a:r>
              <a:rPr lang="en-IN" dirty="0"/>
              <a:t>An enemy can copy, alter or inject messages as </a:t>
            </a:r>
            <a:r>
              <a:rPr lang="en-IN" dirty="0" smtClean="0"/>
              <a:t>they travel </a:t>
            </a:r>
            <a:r>
              <a:rPr lang="en-IN" dirty="0"/>
              <a:t>across the network and its intervening gateways. Such attacks present a threat </a:t>
            </a:r>
            <a:r>
              <a:rPr lang="en-IN" dirty="0" smtClean="0"/>
              <a:t>to the </a:t>
            </a:r>
            <a:r>
              <a:rPr lang="en-IN" dirty="0"/>
              <a:t>privacy and integrity of information as it travels over the network and to the </a:t>
            </a:r>
            <a:r>
              <a:rPr lang="en-IN" dirty="0" smtClean="0"/>
              <a:t>integrity of </a:t>
            </a:r>
            <a:r>
              <a:rPr lang="en-IN" dirty="0"/>
              <a:t>the system. For example, a result message containing a user’s mail item might </a:t>
            </a:r>
            <a:r>
              <a:rPr lang="en-IN" dirty="0" smtClean="0"/>
              <a:t>be revealed </a:t>
            </a:r>
            <a:r>
              <a:rPr lang="en-IN" dirty="0"/>
              <a:t>to another user or it might be altered to say something quite different.</a:t>
            </a:r>
          </a:p>
          <a:p>
            <a:pPr algn="just"/>
            <a:r>
              <a:rPr lang="en-IN" dirty="0"/>
              <a:t>Another form of attack is the attempt to save copies of messages and to </a:t>
            </a:r>
            <a:r>
              <a:rPr lang="en-IN" dirty="0" smtClean="0"/>
              <a:t>replay them </a:t>
            </a:r>
            <a:r>
              <a:rPr lang="en-IN" dirty="0"/>
              <a:t>at a later time, making it possible to reuse the same message over and over again</a:t>
            </a:r>
            <a:r>
              <a:rPr lang="en-IN" dirty="0" smtClean="0"/>
              <a:t>. </a:t>
            </a:r>
            <a:endParaRPr lang="en-IN" dirty="0"/>
          </a:p>
          <a:p>
            <a:pPr algn="just"/>
            <a:r>
              <a:rPr lang="en-IN" dirty="0"/>
              <a:t>For example, someone could benefit by resending an invocation message requesting </a:t>
            </a:r>
            <a:r>
              <a:rPr lang="en-IN" dirty="0" smtClean="0"/>
              <a:t>a transfer </a:t>
            </a:r>
            <a:r>
              <a:rPr lang="en-IN" dirty="0"/>
              <a:t>of a sum of money from one bank account to another.</a:t>
            </a:r>
          </a:p>
          <a:p>
            <a:pPr algn="just"/>
            <a:r>
              <a:rPr lang="en-IN" dirty="0"/>
              <a:t>All these threats can be defeated by the use of </a:t>
            </a:r>
            <a:r>
              <a:rPr lang="en-IN" b="1" i="1" dirty="0"/>
              <a:t>secure channels</a:t>
            </a:r>
            <a:r>
              <a:rPr lang="en-IN" dirty="0"/>
              <a:t>, which </a:t>
            </a:r>
            <a:r>
              <a:rPr lang="en-IN" dirty="0" smtClean="0"/>
              <a:t>are described </a:t>
            </a:r>
            <a:r>
              <a:rPr lang="en-IN" dirty="0"/>
              <a:t>below and are based on cryptography and authentication.</a:t>
            </a:r>
          </a:p>
        </p:txBody>
      </p:sp>
    </p:spTree>
    <p:extLst>
      <p:ext uri="{BB962C8B-B14F-4D97-AF65-F5344CB8AC3E}">
        <p14:creationId xmlns:p14="http://schemas.microsoft.com/office/powerpoint/2010/main" val="246603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1"/>
            <a:ext cx="10515600" cy="848533"/>
          </a:xfrm>
        </p:spPr>
        <p:txBody>
          <a:bodyPr/>
          <a:lstStyle/>
          <a:p>
            <a:r>
              <a:rPr lang="en-IN" b="1" dirty="0">
                <a:latin typeface="+mn-lt"/>
              </a:rPr>
              <a:t>Defeating </a:t>
            </a:r>
            <a:r>
              <a:rPr lang="en-IN" b="1" dirty="0" smtClean="0">
                <a:latin typeface="+mn-lt"/>
              </a:rPr>
              <a:t>Security </a:t>
            </a:r>
            <a:r>
              <a:rPr lang="en-IN" b="1" dirty="0">
                <a:latin typeface="+mn-lt"/>
              </a:rPr>
              <a:t>T</a:t>
            </a:r>
            <a:r>
              <a:rPr lang="en-IN" b="1" dirty="0" smtClean="0">
                <a:latin typeface="+mn-lt"/>
              </a:rPr>
              <a:t>hreats</a:t>
            </a:r>
            <a:endParaRPr lang="en-IN" dirty="0">
              <a:latin typeface="+mn-lt"/>
            </a:endParaRPr>
          </a:p>
        </p:txBody>
      </p:sp>
      <p:sp>
        <p:nvSpPr>
          <p:cNvPr id="3" name="Content Placeholder 2"/>
          <p:cNvSpPr>
            <a:spLocks noGrp="1"/>
          </p:cNvSpPr>
          <p:nvPr>
            <p:ph idx="1"/>
          </p:nvPr>
        </p:nvSpPr>
        <p:spPr>
          <a:xfrm>
            <a:off x="838200" y="1230284"/>
            <a:ext cx="10515600" cy="4946679"/>
          </a:xfrm>
        </p:spPr>
        <p:txBody>
          <a:bodyPr>
            <a:normAutofit/>
          </a:bodyPr>
          <a:lstStyle/>
          <a:p>
            <a:pPr marL="0" indent="0" algn="just">
              <a:buNone/>
            </a:pPr>
            <a:r>
              <a:rPr lang="en-IN" sz="2600" dirty="0"/>
              <a:t>Here we </a:t>
            </a:r>
            <a:r>
              <a:rPr lang="en-IN" sz="2600" dirty="0" smtClean="0"/>
              <a:t>will introduce </a:t>
            </a:r>
            <a:r>
              <a:rPr lang="en-IN" sz="2600" dirty="0"/>
              <a:t>the main techniques on which </a:t>
            </a:r>
            <a:r>
              <a:rPr lang="en-IN" sz="2600" dirty="0" smtClean="0"/>
              <a:t>secure systems </a:t>
            </a:r>
            <a:r>
              <a:rPr lang="en-IN" sz="2600" dirty="0"/>
              <a:t>are based</a:t>
            </a:r>
            <a:r>
              <a:rPr lang="en-IN" sz="2600" dirty="0" smtClean="0"/>
              <a:t>.</a:t>
            </a:r>
          </a:p>
          <a:p>
            <a:pPr marL="514350" indent="-514350" algn="just">
              <a:buAutoNum type="arabicPeriod"/>
            </a:pPr>
            <a:r>
              <a:rPr lang="en-IN" sz="2600" b="1" dirty="0" smtClean="0"/>
              <a:t>Cryptography </a:t>
            </a:r>
            <a:r>
              <a:rPr lang="en-IN" sz="2600" b="1" dirty="0"/>
              <a:t>and shared secrets</a:t>
            </a:r>
            <a:r>
              <a:rPr lang="en-IN" sz="2600" b="1" dirty="0" smtClean="0"/>
              <a:t>:</a:t>
            </a:r>
          </a:p>
          <a:p>
            <a:pPr algn="just"/>
            <a:r>
              <a:rPr lang="en-IN" sz="2600" dirty="0"/>
              <a:t>Suppose that a pair of processes (for example, </a:t>
            </a:r>
            <a:r>
              <a:rPr lang="en-IN" sz="2600" dirty="0" smtClean="0"/>
              <a:t>a particular </a:t>
            </a:r>
            <a:r>
              <a:rPr lang="en-IN" sz="2600" dirty="0"/>
              <a:t>client and a particular server) share a secret; that is, they both know the </a:t>
            </a:r>
            <a:r>
              <a:rPr lang="en-IN" sz="2600" dirty="0" smtClean="0"/>
              <a:t>secret but </a:t>
            </a:r>
            <a:r>
              <a:rPr lang="en-IN" sz="2600" dirty="0"/>
              <a:t>no other process in the distributed system knows it. </a:t>
            </a:r>
            <a:endParaRPr lang="en-IN" sz="2600" dirty="0" smtClean="0"/>
          </a:p>
          <a:p>
            <a:pPr algn="just"/>
            <a:r>
              <a:rPr lang="en-IN" sz="2600" dirty="0" smtClean="0"/>
              <a:t>Then </a:t>
            </a:r>
            <a:r>
              <a:rPr lang="en-IN" sz="2600" dirty="0"/>
              <a:t>if a message </a:t>
            </a:r>
            <a:r>
              <a:rPr lang="en-IN" sz="2600" dirty="0" smtClean="0"/>
              <a:t>exchanged by that </a:t>
            </a:r>
            <a:r>
              <a:rPr lang="en-IN" sz="2600" dirty="0"/>
              <a:t>pair of processes includes information that proves the sender’s knowledge of </a:t>
            </a:r>
            <a:r>
              <a:rPr lang="en-IN" sz="2600" dirty="0" smtClean="0"/>
              <a:t>the shared </a:t>
            </a:r>
            <a:r>
              <a:rPr lang="en-IN" sz="2600" dirty="0"/>
              <a:t>secret, the </a:t>
            </a:r>
            <a:r>
              <a:rPr lang="en-IN" sz="2600" dirty="0" smtClean="0"/>
              <a:t>recipient </a:t>
            </a:r>
            <a:r>
              <a:rPr lang="en-IN" sz="2600" dirty="0"/>
              <a:t>knows for sure that the sender was the other process in </a:t>
            </a:r>
            <a:r>
              <a:rPr lang="en-IN" sz="2600" dirty="0" smtClean="0"/>
              <a:t>the pair</a:t>
            </a:r>
            <a:r>
              <a:rPr lang="en-IN" sz="2600" dirty="0"/>
              <a:t>. </a:t>
            </a:r>
            <a:endParaRPr lang="en-IN" sz="2600" dirty="0" smtClean="0"/>
          </a:p>
          <a:p>
            <a:pPr algn="just"/>
            <a:r>
              <a:rPr lang="en-IN" sz="2600" dirty="0" smtClean="0"/>
              <a:t>Of </a:t>
            </a:r>
            <a:r>
              <a:rPr lang="en-IN" sz="2600" dirty="0"/>
              <a:t>course, care must be taken to ensure that the shared secret is not revealed to </a:t>
            </a:r>
            <a:r>
              <a:rPr lang="en-IN" sz="2600" dirty="0" smtClean="0"/>
              <a:t>an enemy</a:t>
            </a:r>
            <a:r>
              <a:rPr lang="en-IN" sz="2600" dirty="0"/>
              <a:t>.</a:t>
            </a:r>
            <a:endParaRPr lang="en-IN" sz="2600" b="1" dirty="0"/>
          </a:p>
        </p:txBody>
      </p:sp>
    </p:spTree>
    <p:extLst>
      <p:ext uri="{BB962C8B-B14F-4D97-AF65-F5344CB8AC3E}">
        <p14:creationId xmlns:p14="http://schemas.microsoft.com/office/powerpoint/2010/main" val="281181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1. Cryptography </a:t>
            </a:r>
            <a:r>
              <a:rPr lang="en-IN" b="1" dirty="0">
                <a:latin typeface="+mn-lt"/>
              </a:rPr>
              <a:t>and shared </a:t>
            </a:r>
            <a:r>
              <a:rPr lang="en-IN" b="1" dirty="0" smtClean="0">
                <a:latin typeface="+mn-lt"/>
              </a:rPr>
              <a:t>secrets (cont.)</a:t>
            </a:r>
            <a:r>
              <a:rPr lang="en-IN" b="1" dirty="0">
                <a:latin typeface="+mn-lt"/>
              </a:rPr>
              <a:t/>
            </a:r>
            <a:br>
              <a:rPr lang="en-IN" b="1" dirty="0">
                <a:latin typeface="+mn-lt"/>
              </a:rPr>
            </a:br>
            <a:endParaRPr lang="en-IN" dirty="0">
              <a:latin typeface="+mn-lt"/>
            </a:endParaRPr>
          </a:p>
        </p:txBody>
      </p:sp>
      <p:sp>
        <p:nvSpPr>
          <p:cNvPr id="3" name="Content Placeholder 2"/>
          <p:cNvSpPr>
            <a:spLocks noGrp="1"/>
          </p:cNvSpPr>
          <p:nvPr>
            <p:ph idx="1"/>
          </p:nvPr>
        </p:nvSpPr>
        <p:spPr/>
        <p:txBody>
          <a:bodyPr>
            <a:normAutofit/>
          </a:bodyPr>
          <a:lstStyle/>
          <a:p>
            <a:pPr algn="just"/>
            <a:r>
              <a:rPr lang="en-IN" sz="2600" i="1" dirty="0"/>
              <a:t>Cryptography </a:t>
            </a:r>
            <a:r>
              <a:rPr lang="en-IN" sz="2600" dirty="0"/>
              <a:t>is the science of keeping messages secure, and </a:t>
            </a:r>
            <a:r>
              <a:rPr lang="en-IN" sz="2600" i="1" dirty="0"/>
              <a:t>encryption </a:t>
            </a:r>
            <a:r>
              <a:rPr lang="en-IN" sz="2600" dirty="0"/>
              <a:t>is </a:t>
            </a:r>
            <a:r>
              <a:rPr lang="en-IN" sz="2600" dirty="0" smtClean="0"/>
              <a:t>the process </a:t>
            </a:r>
            <a:r>
              <a:rPr lang="en-IN" sz="2600" dirty="0"/>
              <a:t>of scrambling a message in such a way as to hide its contents. </a:t>
            </a:r>
            <a:endParaRPr lang="en-IN" sz="2600" dirty="0" smtClean="0"/>
          </a:p>
          <a:p>
            <a:pPr algn="just"/>
            <a:r>
              <a:rPr lang="en-IN" sz="2600" dirty="0" smtClean="0"/>
              <a:t>Modern cryptography </a:t>
            </a:r>
            <a:r>
              <a:rPr lang="en-IN" sz="2600" dirty="0"/>
              <a:t>is based on encryption algorithms that use secret keys </a:t>
            </a:r>
            <a:r>
              <a:rPr lang="en-IN" sz="2600" i="1" dirty="0"/>
              <a:t>– </a:t>
            </a:r>
            <a:r>
              <a:rPr lang="en-IN" sz="2600" dirty="0"/>
              <a:t>large numbers </a:t>
            </a:r>
            <a:r>
              <a:rPr lang="en-IN" sz="2600" dirty="0" smtClean="0"/>
              <a:t>that are </a:t>
            </a:r>
            <a:r>
              <a:rPr lang="en-IN" sz="2600" dirty="0"/>
              <a:t>difficult to guess – to transform data in a manner that can only be reversed </a:t>
            </a:r>
            <a:r>
              <a:rPr lang="en-IN" sz="2600" dirty="0" smtClean="0"/>
              <a:t>with knowledge </a:t>
            </a:r>
            <a:r>
              <a:rPr lang="en-IN" sz="2600" dirty="0"/>
              <a:t>of the corresponding decryption key.</a:t>
            </a:r>
          </a:p>
        </p:txBody>
      </p:sp>
    </p:spTree>
    <p:extLst>
      <p:ext uri="{BB962C8B-B14F-4D97-AF65-F5344CB8AC3E}">
        <p14:creationId xmlns:p14="http://schemas.microsoft.com/office/powerpoint/2010/main" val="74940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9151"/>
          </a:xfrm>
        </p:spPr>
        <p:txBody>
          <a:bodyPr>
            <a:normAutofit fontScale="90000"/>
          </a:bodyPr>
          <a:lstStyle/>
          <a:p>
            <a:r>
              <a:rPr lang="en-IN" b="1" dirty="0" smtClean="0">
                <a:latin typeface="+mn-lt"/>
              </a:rPr>
              <a:t>2. Authentication</a:t>
            </a:r>
            <a:endParaRPr lang="en-IN" b="1" dirty="0">
              <a:latin typeface="+mn-lt"/>
            </a:endParaRPr>
          </a:p>
        </p:txBody>
      </p:sp>
      <p:sp>
        <p:nvSpPr>
          <p:cNvPr id="3" name="Content Placeholder 2"/>
          <p:cNvSpPr>
            <a:spLocks noGrp="1"/>
          </p:cNvSpPr>
          <p:nvPr>
            <p:ph idx="1"/>
          </p:nvPr>
        </p:nvSpPr>
        <p:spPr>
          <a:xfrm>
            <a:off x="838200" y="1113905"/>
            <a:ext cx="10515600" cy="5063058"/>
          </a:xfrm>
        </p:spPr>
        <p:txBody>
          <a:bodyPr>
            <a:noAutofit/>
          </a:bodyPr>
          <a:lstStyle/>
          <a:p>
            <a:pPr algn="just"/>
            <a:r>
              <a:rPr lang="en-IN" sz="2600" dirty="0"/>
              <a:t>The use of shared secrets and encryption provides the basis for </a:t>
            </a:r>
            <a:r>
              <a:rPr lang="en-IN" sz="2600" dirty="0" smtClean="0"/>
              <a:t>the </a:t>
            </a:r>
            <a:r>
              <a:rPr lang="en-IN" sz="2600" i="1" dirty="0" smtClean="0"/>
              <a:t>authentication </a:t>
            </a:r>
            <a:r>
              <a:rPr lang="en-IN" sz="2600" dirty="0"/>
              <a:t>of messages – proving the identities supplied by their senders. </a:t>
            </a:r>
            <a:endParaRPr lang="en-IN" sz="2600" dirty="0" smtClean="0"/>
          </a:p>
          <a:p>
            <a:pPr algn="just"/>
            <a:r>
              <a:rPr lang="en-IN" sz="2600" dirty="0" smtClean="0"/>
              <a:t>The basic authentication </a:t>
            </a:r>
            <a:r>
              <a:rPr lang="en-IN" sz="2600" dirty="0"/>
              <a:t>technique is to include in a message an encrypted portion that </a:t>
            </a:r>
            <a:r>
              <a:rPr lang="en-IN" sz="2600" dirty="0" smtClean="0"/>
              <a:t>contains enough </a:t>
            </a:r>
            <a:r>
              <a:rPr lang="en-IN" sz="2600" dirty="0"/>
              <a:t>of the contents of the message to guarantee its authenticity. </a:t>
            </a:r>
            <a:endParaRPr lang="en-IN" sz="2600" dirty="0" smtClean="0"/>
          </a:p>
          <a:p>
            <a:pPr algn="just"/>
            <a:r>
              <a:rPr lang="en-IN" sz="2600" dirty="0" smtClean="0"/>
              <a:t>The authentication portion </a:t>
            </a:r>
            <a:r>
              <a:rPr lang="en-IN" sz="2600" dirty="0"/>
              <a:t>of a request to a file server to read part of a file, for example, might include </a:t>
            </a:r>
            <a:r>
              <a:rPr lang="en-IN" sz="2600" dirty="0" smtClean="0"/>
              <a:t>a representation </a:t>
            </a:r>
            <a:r>
              <a:rPr lang="en-IN" sz="2600" dirty="0"/>
              <a:t>of the requesting principal’s identity, the identity of the file and the </a:t>
            </a:r>
            <a:r>
              <a:rPr lang="en-IN" sz="2600" dirty="0" smtClean="0"/>
              <a:t>date and </a:t>
            </a:r>
            <a:r>
              <a:rPr lang="en-IN" sz="2600" dirty="0"/>
              <a:t>time of the request, all encrypted with a secret key shared between the file </a:t>
            </a:r>
            <a:r>
              <a:rPr lang="en-IN" sz="2600" dirty="0" smtClean="0"/>
              <a:t>server and </a:t>
            </a:r>
            <a:r>
              <a:rPr lang="en-IN" sz="2600" dirty="0"/>
              <a:t>the requesting process. </a:t>
            </a:r>
            <a:endParaRPr lang="en-IN" sz="2600" dirty="0" smtClean="0"/>
          </a:p>
          <a:p>
            <a:pPr algn="just"/>
            <a:r>
              <a:rPr lang="en-IN" sz="2600" dirty="0" smtClean="0"/>
              <a:t>The </a:t>
            </a:r>
            <a:r>
              <a:rPr lang="en-IN" sz="2600" dirty="0"/>
              <a:t>server would decrypt this and check that it </a:t>
            </a:r>
            <a:r>
              <a:rPr lang="en-IN" sz="2600" dirty="0" smtClean="0"/>
              <a:t>corresponds to </a:t>
            </a:r>
            <a:r>
              <a:rPr lang="en-IN" sz="2600" dirty="0"/>
              <a:t>the unencrypted details specified in the request.</a:t>
            </a:r>
          </a:p>
        </p:txBody>
      </p:sp>
    </p:spTree>
    <p:extLst>
      <p:ext uri="{BB962C8B-B14F-4D97-AF65-F5344CB8AC3E}">
        <p14:creationId xmlns:p14="http://schemas.microsoft.com/office/powerpoint/2010/main" val="289893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526"/>
          </a:xfrm>
        </p:spPr>
        <p:txBody>
          <a:bodyPr>
            <a:normAutofit fontScale="90000"/>
          </a:bodyPr>
          <a:lstStyle/>
          <a:p>
            <a:pPr algn="just"/>
            <a:r>
              <a:rPr lang="en-IN" b="1" dirty="0" smtClean="0">
                <a:latin typeface="+mn-lt"/>
              </a:rPr>
              <a:t>3. Secure Channels</a:t>
            </a:r>
            <a:endParaRPr lang="en-IN" b="1" dirty="0">
              <a:latin typeface="+mn-lt"/>
            </a:endParaRPr>
          </a:p>
        </p:txBody>
      </p:sp>
      <p:sp>
        <p:nvSpPr>
          <p:cNvPr id="3" name="Content Placeholder 2"/>
          <p:cNvSpPr>
            <a:spLocks noGrp="1"/>
          </p:cNvSpPr>
          <p:nvPr>
            <p:ph idx="1"/>
          </p:nvPr>
        </p:nvSpPr>
        <p:spPr>
          <a:xfrm>
            <a:off x="838200" y="1130531"/>
            <a:ext cx="10515600" cy="5046432"/>
          </a:xfrm>
        </p:spPr>
        <p:txBody>
          <a:bodyPr>
            <a:normAutofit/>
          </a:bodyPr>
          <a:lstStyle/>
          <a:p>
            <a:pPr algn="just"/>
            <a:r>
              <a:rPr lang="en-IN" sz="2600" dirty="0"/>
              <a:t>Encryption and authentication are used to build secure channels as service layers on the top of the existing communication services</a:t>
            </a:r>
            <a:r>
              <a:rPr lang="en-IN" sz="2600" dirty="0" smtClean="0"/>
              <a:t>.</a:t>
            </a:r>
          </a:p>
          <a:p>
            <a:pPr algn="just"/>
            <a:r>
              <a:rPr lang="en-IN" sz="2600" dirty="0"/>
              <a:t>A secure channel is </a:t>
            </a:r>
            <a:r>
              <a:rPr lang="en-IN" sz="2600" dirty="0" smtClean="0"/>
              <a:t>a communication </a:t>
            </a:r>
            <a:r>
              <a:rPr lang="en-IN" sz="2600" dirty="0"/>
              <a:t>channel connecting a pair of processes, each of which acts on behalf </a:t>
            </a:r>
            <a:r>
              <a:rPr lang="en-IN" sz="2600" dirty="0" smtClean="0"/>
              <a:t>of a </a:t>
            </a:r>
            <a:r>
              <a:rPr lang="en-IN" sz="2600" dirty="0"/>
              <a:t>principal, as shown in </a:t>
            </a:r>
            <a:r>
              <a:rPr lang="en-IN" sz="2600" dirty="0" smtClean="0"/>
              <a:t>Figure.</a:t>
            </a:r>
            <a:endParaRPr lang="en-IN" sz="2600" dirty="0"/>
          </a:p>
        </p:txBody>
      </p:sp>
      <p:pic>
        <p:nvPicPr>
          <p:cNvPr id="4" name="Picture 3"/>
          <p:cNvPicPr>
            <a:picLocks noChangeAspect="1"/>
          </p:cNvPicPr>
          <p:nvPr/>
        </p:nvPicPr>
        <p:blipFill>
          <a:blip r:embed="rId2"/>
          <a:stretch>
            <a:fillRect/>
          </a:stretch>
        </p:blipFill>
        <p:spPr>
          <a:xfrm>
            <a:off x="3061033" y="3653747"/>
            <a:ext cx="6565106" cy="1897726"/>
          </a:xfrm>
          <a:prstGeom prst="rect">
            <a:avLst/>
          </a:prstGeom>
        </p:spPr>
      </p:pic>
    </p:spTree>
    <p:extLst>
      <p:ext uri="{BB962C8B-B14F-4D97-AF65-F5344CB8AC3E}">
        <p14:creationId xmlns:p14="http://schemas.microsoft.com/office/powerpoint/2010/main" val="167526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496"/>
            <a:ext cx="10515600" cy="715529"/>
          </a:xfrm>
        </p:spPr>
        <p:txBody>
          <a:bodyPr/>
          <a:lstStyle/>
          <a:p>
            <a:r>
              <a:rPr lang="en-IN" b="1" dirty="0">
                <a:latin typeface="+mn-lt"/>
              </a:rPr>
              <a:t>3. Secure </a:t>
            </a:r>
            <a:r>
              <a:rPr lang="en-IN" b="1" dirty="0" smtClean="0">
                <a:latin typeface="+mn-lt"/>
              </a:rPr>
              <a:t>Channels (cont.)</a:t>
            </a:r>
            <a:endParaRPr lang="en-IN" dirty="0">
              <a:latin typeface="+mn-lt"/>
            </a:endParaRPr>
          </a:p>
        </p:txBody>
      </p:sp>
      <p:sp>
        <p:nvSpPr>
          <p:cNvPr id="3" name="Content Placeholder 2"/>
          <p:cNvSpPr>
            <a:spLocks noGrp="1"/>
          </p:cNvSpPr>
          <p:nvPr>
            <p:ph idx="1"/>
          </p:nvPr>
        </p:nvSpPr>
        <p:spPr>
          <a:xfrm>
            <a:off x="838200" y="1147156"/>
            <a:ext cx="10515600" cy="5029807"/>
          </a:xfrm>
        </p:spPr>
        <p:txBody>
          <a:bodyPr>
            <a:normAutofit/>
          </a:bodyPr>
          <a:lstStyle/>
          <a:p>
            <a:pPr marL="0" indent="0" algn="just">
              <a:buNone/>
            </a:pPr>
            <a:r>
              <a:rPr lang="en-IN" sz="2600" dirty="0"/>
              <a:t>A secure channel has the following </a:t>
            </a:r>
            <a:r>
              <a:rPr lang="en-IN" sz="2600" dirty="0" smtClean="0"/>
              <a:t>properties:</a:t>
            </a:r>
          </a:p>
          <a:p>
            <a:pPr algn="just"/>
            <a:r>
              <a:rPr lang="en-IN" sz="2600" dirty="0"/>
              <a:t>Each of the processes knows reliably the identity of the principal on whose </a:t>
            </a:r>
            <a:r>
              <a:rPr lang="en-IN" sz="2600" dirty="0" smtClean="0"/>
              <a:t>behalf the </a:t>
            </a:r>
            <a:r>
              <a:rPr lang="en-IN" sz="2600" dirty="0"/>
              <a:t>other process is executing. Therefore if a client and server communicate via </a:t>
            </a:r>
            <a:r>
              <a:rPr lang="en-IN" sz="2600" dirty="0" smtClean="0"/>
              <a:t>a secure </a:t>
            </a:r>
            <a:r>
              <a:rPr lang="en-IN" sz="2600" dirty="0"/>
              <a:t>channel, the server knows the identity of the principal behind </a:t>
            </a:r>
            <a:r>
              <a:rPr lang="en-IN" sz="2600" dirty="0" smtClean="0"/>
              <a:t>the </a:t>
            </a:r>
            <a:r>
              <a:rPr lang="en-IN" sz="2600" dirty="0"/>
              <a:t>invocations and can check their access rights before performing an operation. </a:t>
            </a:r>
            <a:r>
              <a:rPr lang="en-IN" sz="2600" dirty="0" smtClean="0"/>
              <a:t>This enables </a:t>
            </a:r>
            <a:r>
              <a:rPr lang="en-IN" sz="2600" dirty="0"/>
              <a:t>the server to protect its objects correctly and allows the client to be </a:t>
            </a:r>
            <a:r>
              <a:rPr lang="en-IN" sz="2600" dirty="0" smtClean="0"/>
              <a:t>sure that </a:t>
            </a:r>
            <a:r>
              <a:rPr lang="en-IN" sz="2600" dirty="0"/>
              <a:t>it is receiving results from a </a:t>
            </a:r>
            <a:r>
              <a:rPr lang="en-IN" sz="2600" i="1" dirty="0"/>
              <a:t>bona fide </a:t>
            </a:r>
            <a:r>
              <a:rPr lang="en-IN" sz="2600" dirty="0"/>
              <a:t>server.</a:t>
            </a:r>
            <a:endParaRPr lang="en-IN" sz="2600" dirty="0" smtClean="0"/>
          </a:p>
          <a:p>
            <a:pPr algn="just"/>
            <a:r>
              <a:rPr lang="en-IN" sz="2600" dirty="0"/>
              <a:t>A secure channel ensures the privacy and integrity (protection against tampering</a:t>
            </a:r>
            <a:r>
              <a:rPr lang="en-IN" sz="2600" dirty="0" smtClean="0"/>
              <a:t>) of </a:t>
            </a:r>
            <a:r>
              <a:rPr lang="en-IN" sz="2600" dirty="0"/>
              <a:t>the data transmitted across it.</a:t>
            </a:r>
          </a:p>
          <a:p>
            <a:pPr algn="just"/>
            <a:r>
              <a:rPr lang="en-IN" sz="2600" dirty="0" smtClean="0"/>
              <a:t>Each </a:t>
            </a:r>
            <a:r>
              <a:rPr lang="en-IN" sz="2600" dirty="0"/>
              <a:t>message includes a physical or logical timestamp to prevent messages </a:t>
            </a:r>
            <a:r>
              <a:rPr lang="en-IN" sz="2600" dirty="0" smtClean="0"/>
              <a:t>from being </a:t>
            </a:r>
            <a:r>
              <a:rPr lang="en-IN" sz="2600" dirty="0"/>
              <a:t>replayed or reordered.</a:t>
            </a:r>
          </a:p>
        </p:txBody>
      </p:sp>
    </p:spTree>
    <p:extLst>
      <p:ext uri="{BB962C8B-B14F-4D97-AF65-F5344CB8AC3E}">
        <p14:creationId xmlns:p14="http://schemas.microsoft.com/office/powerpoint/2010/main" val="358882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IN" b="1" dirty="0" smtClean="0">
                <a:latin typeface="+mn-lt"/>
              </a:rPr>
              <a:t>4. Other Possible Threats</a:t>
            </a:r>
            <a:endParaRPr lang="en-IN" b="1" dirty="0">
              <a:latin typeface="+mn-lt"/>
            </a:endParaRPr>
          </a:p>
        </p:txBody>
      </p:sp>
      <p:sp>
        <p:nvSpPr>
          <p:cNvPr id="3" name="Content Placeholder 2"/>
          <p:cNvSpPr>
            <a:spLocks noGrp="1"/>
          </p:cNvSpPr>
          <p:nvPr>
            <p:ph idx="1"/>
          </p:nvPr>
        </p:nvSpPr>
        <p:spPr>
          <a:xfrm>
            <a:off x="838200" y="1313411"/>
            <a:ext cx="10515600" cy="4863552"/>
          </a:xfrm>
        </p:spPr>
        <p:txBody>
          <a:bodyPr>
            <a:noAutofit/>
          </a:bodyPr>
          <a:lstStyle/>
          <a:p>
            <a:pPr marL="0" indent="0" algn="just">
              <a:buNone/>
            </a:pPr>
            <a:r>
              <a:rPr lang="en-IN" sz="2600" b="1" dirty="0" smtClean="0"/>
              <a:t>Denial of service:</a:t>
            </a:r>
          </a:p>
          <a:p>
            <a:pPr algn="just"/>
            <a:r>
              <a:rPr lang="en-IN" sz="2600" dirty="0"/>
              <a:t>This is a form of attack in which the enemy interferes with </a:t>
            </a:r>
            <a:r>
              <a:rPr lang="en-IN" sz="2600" dirty="0" smtClean="0"/>
              <a:t>the activities </a:t>
            </a:r>
            <a:r>
              <a:rPr lang="en-IN" sz="2600" dirty="0"/>
              <a:t>of authorized users by making excessive and pointless invocations </a:t>
            </a:r>
            <a:r>
              <a:rPr lang="en-IN" sz="2600" dirty="0" smtClean="0"/>
              <a:t>on services </a:t>
            </a:r>
            <a:r>
              <a:rPr lang="en-IN" sz="2600" dirty="0"/>
              <a:t>or message transmissions in a network, resulting in overloading of </a:t>
            </a:r>
            <a:r>
              <a:rPr lang="en-IN" sz="2600" dirty="0" smtClean="0"/>
              <a:t>physical resources </a:t>
            </a:r>
            <a:r>
              <a:rPr lang="en-IN" sz="2600" dirty="0"/>
              <a:t>(network bandwidth, server processing capacity). </a:t>
            </a:r>
            <a:endParaRPr lang="en-IN" sz="2600" dirty="0" smtClean="0"/>
          </a:p>
          <a:p>
            <a:pPr algn="just"/>
            <a:r>
              <a:rPr lang="en-IN" sz="2600" dirty="0" smtClean="0"/>
              <a:t>Such </a:t>
            </a:r>
            <a:r>
              <a:rPr lang="en-IN" sz="2600" dirty="0"/>
              <a:t>attacks are </a:t>
            </a:r>
            <a:r>
              <a:rPr lang="en-IN" sz="2600" dirty="0" smtClean="0"/>
              <a:t>usually made </a:t>
            </a:r>
            <a:r>
              <a:rPr lang="en-IN" sz="2600" dirty="0"/>
              <a:t>with the intention of delaying or preventing actions by other users</a:t>
            </a:r>
            <a:r>
              <a:rPr lang="en-IN" sz="2600" dirty="0" smtClean="0"/>
              <a:t>.</a:t>
            </a:r>
          </a:p>
          <a:p>
            <a:pPr algn="just"/>
            <a:r>
              <a:rPr lang="en-IN" sz="2600" dirty="0" smtClean="0"/>
              <a:t>For example</a:t>
            </a:r>
            <a:r>
              <a:rPr lang="en-IN" sz="2600" dirty="0"/>
              <a:t>, the operation of electronic door locks in a building might be disabled by </a:t>
            </a:r>
            <a:r>
              <a:rPr lang="en-IN" sz="2600" dirty="0" smtClean="0"/>
              <a:t>an attack </a:t>
            </a:r>
            <a:r>
              <a:rPr lang="en-IN" sz="2600" dirty="0"/>
              <a:t>that saturates the computer controlling the electronic locks with </a:t>
            </a:r>
            <a:r>
              <a:rPr lang="en-IN" sz="2600" dirty="0" smtClean="0"/>
              <a:t>invalid requests.</a:t>
            </a:r>
            <a:endParaRPr lang="en-IN" sz="2600" b="1" dirty="0"/>
          </a:p>
        </p:txBody>
      </p:sp>
    </p:spTree>
    <p:extLst>
      <p:ext uri="{BB962C8B-B14F-4D97-AF65-F5344CB8AC3E}">
        <p14:creationId xmlns:p14="http://schemas.microsoft.com/office/powerpoint/2010/main" val="309848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031"/>
          </a:xfrm>
        </p:spPr>
        <p:txBody>
          <a:bodyPr/>
          <a:lstStyle/>
          <a:p>
            <a:r>
              <a:rPr lang="en-IN" b="1" dirty="0">
                <a:latin typeface="+mn-lt"/>
              </a:rPr>
              <a:t>4. Other Possible </a:t>
            </a:r>
            <a:r>
              <a:rPr lang="en-IN" b="1" dirty="0" smtClean="0">
                <a:latin typeface="+mn-lt"/>
              </a:rPr>
              <a:t>Threats (cont.)</a:t>
            </a:r>
            <a:endParaRPr lang="en-IN" dirty="0">
              <a:latin typeface="+mn-lt"/>
            </a:endParaRPr>
          </a:p>
        </p:txBody>
      </p:sp>
      <p:sp>
        <p:nvSpPr>
          <p:cNvPr id="3" name="Content Placeholder 2"/>
          <p:cNvSpPr>
            <a:spLocks noGrp="1"/>
          </p:cNvSpPr>
          <p:nvPr>
            <p:ph idx="1"/>
          </p:nvPr>
        </p:nvSpPr>
        <p:spPr>
          <a:xfrm>
            <a:off x="838200" y="1280160"/>
            <a:ext cx="10515600" cy="4896803"/>
          </a:xfrm>
        </p:spPr>
        <p:txBody>
          <a:bodyPr>
            <a:normAutofit/>
          </a:bodyPr>
          <a:lstStyle/>
          <a:p>
            <a:pPr marL="0" indent="0" algn="just">
              <a:buNone/>
            </a:pPr>
            <a:r>
              <a:rPr lang="en-IN" sz="2600" b="1" dirty="0"/>
              <a:t>Mobile code</a:t>
            </a:r>
            <a:r>
              <a:rPr lang="en-IN" sz="2600" b="1" dirty="0" smtClean="0"/>
              <a:t>:</a:t>
            </a:r>
          </a:p>
          <a:p>
            <a:pPr algn="just"/>
            <a:r>
              <a:rPr lang="en-IN" sz="2600" dirty="0" smtClean="0"/>
              <a:t>Mobile code raises new and interesting security problems for any process that receives and executes program code from elsewhere,</a:t>
            </a:r>
            <a:r>
              <a:rPr lang="en-IN" sz="2600" dirty="0"/>
              <a:t> such as the </a:t>
            </a:r>
            <a:r>
              <a:rPr lang="en-IN" sz="2600" dirty="0" smtClean="0"/>
              <a:t>email attachment.</a:t>
            </a:r>
          </a:p>
          <a:p>
            <a:pPr algn="just"/>
            <a:r>
              <a:rPr lang="en-IN" sz="2600" dirty="0"/>
              <a:t>Such code may easily play a Trojan </a:t>
            </a:r>
            <a:r>
              <a:rPr lang="en-IN" sz="2600" dirty="0" smtClean="0"/>
              <a:t>horse role</a:t>
            </a:r>
            <a:r>
              <a:rPr lang="en-IN" sz="2600" dirty="0"/>
              <a:t>, purporting to fulfil an innocent purpose but in fact including code that </a:t>
            </a:r>
            <a:r>
              <a:rPr lang="en-IN" sz="2600" dirty="0" smtClean="0"/>
              <a:t>accesses or </a:t>
            </a:r>
            <a:r>
              <a:rPr lang="en-IN" sz="2600" dirty="0"/>
              <a:t>modifies resources that are legitimately available to the host process but not to </a:t>
            </a:r>
            <a:r>
              <a:rPr lang="en-IN" sz="2600" dirty="0" smtClean="0"/>
              <a:t>the originator </a:t>
            </a:r>
            <a:r>
              <a:rPr lang="en-IN" sz="2600" dirty="0"/>
              <a:t>of the code. </a:t>
            </a:r>
            <a:endParaRPr lang="en-IN" sz="2600" dirty="0" smtClean="0"/>
          </a:p>
          <a:p>
            <a:pPr algn="just"/>
            <a:r>
              <a:rPr lang="en-IN" sz="2600" dirty="0" smtClean="0"/>
              <a:t>The </a:t>
            </a:r>
            <a:r>
              <a:rPr lang="en-IN" sz="2600" dirty="0"/>
              <a:t>methods by which such attacks might be carried out </a:t>
            </a:r>
            <a:r>
              <a:rPr lang="en-IN" sz="2600" dirty="0" smtClean="0"/>
              <a:t>are many </a:t>
            </a:r>
            <a:r>
              <a:rPr lang="en-IN" sz="2600" dirty="0"/>
              <a:t>and varied, and the host environment must be very carefully constructed </a:t>
            </a:r>
            <a:r>
              <a:rPr lang="en-IN" sz="2600" dirty="0" smtClean="0"/>
              <a:t>in order </a:t>
            </a:r>
            <a:r>
              <a:rPr lang="en-IN" sz="2600" dirty="0"/>
              <a:t>to avoid them. Many of these issues have been addressed in Java and </a:t>
            </a:r>
            <a:r>
              <a:rPr lang="en-IN" sz="2600" dirty="0" smtClean="0"/>
              <a:t>other mobile </a:t>
            </a:r>
            <a:r>
              <a:rPr lang="en-IN" sz="2600" dirty="0"/>
              <a:t>code </a:t>
            </a:r>
            <a:r>
              <a:rPr lang="en-IN" sz="2600" dirty="0" smtClean="0"/>
              <a:t>systems.</a:t>
            </a:r>
            <a:endParaRPr lang="en-IN" sz="2600" dirty="0"/>
          </a:p>
        </p:txBody>
      </p:sp>
    </p:spTree>
    <p:extLst>
      <p:ext uri="{BB962C8B-B14F-4D97-AF65-F5344CB8AC3E}">
        <p14:creationId xmlns:p14="http://schemas.microsoft.com/office/powerpoint/2010/main" val="15021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8410"/>
          </a:xfrm>
        </p:spPr>
        <p:txBody>
          <a:bodyPr/>
          <a:lstStyle/>
          <a:p>
            <a:r>
              <a:rPr lang="en-IN" b="1" dirty="0" smtClean="0">
                <a:latin typeface="+mn-lt"/>
              </a:rPr>
              <a:t>Basics of (3) Security Model</a:t>
            </a:r>
            <a:endParaRPr lang="en-IN" b="1" dirty="0">
              <a:latin typeface="+mn-lt"/>
            </a:endParaRPr>
          </a:p>
        </p:txBody>
      </p:sp>
      <p:sp>
        <p:nvSpPr>
          <p:cNvPr id="3" name="Content Placeholder 2"/>
          <p:cNvSpPr>
            <a:spLocks noGrp="1"/>
          </p:cNvSpPr>
          <p:nvPr>
            <p:ph idx="1"/>
          </p:nvPr>
        </p:nvSpPr>
        <p:spPr>
          <a:xfrm>
            <a:off x="838200" y="1263536"/>
            <a:ext cx="10515600" cy="4913427"/>
          </a:xfrm>
        </p:spPr>
        <p:txBody>
          <a:bodyPr>
            <a:normAutofit/>
          </a:bodyPr>
          <a:lstStyle/>
          <a:p>
            <a:pPr algn="just"/>
            <a:r>
              <a:rPr lang="en-IN" sz="2600" dirty="0" smtClean="0"/>
              <a:t>The architectural </a:t>
            </a:r>
            <a:r>
              <a:rPr lang="en-IN" sz="2600" dirty="0"/>
              <a:t>model provides the basis </a:t>
            </a:r>
            <a:r>
              <a:rPr lang="en-IN" sz="2600" dirty="0" smtClean="0"/>
              <a:t>for </a:t>
            </a:r>
            <a:r>
              <a:rPr lang="en-IN" sz="2600" dirty="0"/>
              <a:t>security </a:t>
            </a:r>
            <a:r>
              <a:rPr lang="en-IN" sz="2600" dirty="0" smtClean="0"/>
              <a:t>model.</a:t>
            </a:r>
          </a:p>
          <a:p>
            <a:pPr algn="just"/>
            <a:r>
              <a:rPr lang="en-IN" sz="2600" dirty="0" smtClean="0"/>
              <a:t>The security of a distributed system can be achieved by:</a:t>
            </a:r>
          </a:p>
          <a:p>
            <a:pPr lvl="1" algn="just"/>
            <a:r>
              <a:rPr lang="en-IN" sz="2600" dirty="0"/>
              <a:t>Protecting the objects against unauthorized access</a:t>
            </a:r>
          </a:p>
          <a:p>
            <a:pPr lvl="1" algn="just"/>
            <a:r>
              <a:rPr lang="en-IN" sz="2600" dirty="0" smtClean="0"/>
              <a:t>Securing </a:t>
            </a:r>
            <a:r>
              <a:rPr lang="en-IN" sz="2600" dirty="0"/>
              <a:t>the processes and the </a:t>
            </a:r>
            <a:r>
              <a:rPr lang="en-IN" sz="2600" dirty="0" smtClean="0"/>
              <a:t>channels</a:t>
            </a:r>
          </a:p>
          <a:p>
            <a:pPr lvl="1" algn="just"/>
            <a:endParaRPr lang="en-IN" sz="2600" dirty="0" smtClean="0"/>
          </a:p>
          <a:p>
            <a:pPr lvl="1" algn="just"/>
            <a:endParaRPr lang="en-IN" sz="2600" dirty="0"/>
          </a:p>
        </p:txBody>
      </p:sp>
      <p:pic>
        <p:nvPicPr>
          <p:cNvPr id="5" name="Picture 4"/>
          <p:cNvPicPr>
            <a:picLocks noChangeAspect="1"/>
          </p:cNvPicPr>
          <p:nvPr/>
        </p:nvPicPr>
        <p:blipFill>
          <a:blip r:embed="rId2"/>
          <a:stretch>
            <a:fillRect/>
          </a:stretch>
        </p:blipFill>
        <p:spPr>
          <a:xfrm>
            <a:off x="2642927" y="3563065"/>
            <a:ext cx="6906145" cy="1836247"/>
          </a:xfrm>
          <a:prstGeom prst="rect">
            <a:avLst/>
          </a:prstGeom>
        </p:spPr>
      </p:pic>
    </p:spTree>
    <p:extLst>
      <p:ext uri="{BB962C8B-B14F-4D97-AF65-F5344CB8AC3E}">
        <p14:creationId xmlns:p14="http://schemas.microsoft.com/office/powerpoint/2010/main" val="2663526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9151"/>
          </a:xfrm>
        </p:spPr>
        <p:txBody>
          <a:bodyPr>
            <a:normAutofit fontScale="90000"/>
          </a:bodyPr>
          <a:lstStyle/>
          <a:p>
            <a:r>
              <a:rPr lang="en-IN" b="1" dirty="0">
                <a:latin typeface="+mn-lt"/>
              </a:rPr>
              <a:t>The </a:t>
            </a:r>
            <a:r>
              <a:rPr lang="en-IN" b="1" dirty="0" smtClean="0">
                <a:latin typeface="+mn-lt"/>
              </a:rPr>
              <a:t>Uses </a:t>
            </a:r>
            <a:r>
              <a:rPr lang="en-IN" b="1" dirty="0">
                <a:latin typeface="+mn-lt"/>
              </a:rPr>
              <a:t>of </a:t>
            </a:r>
            <a:r>
              <a:rPr lang="en-IN" b="1" dirty="0" smtClean="0">
                <a:latin typeface="+mn-lt"/>
              </a:rPr>
              <a:t>Security </a:t>
            </a:r>
            <a:r>
              <a:rPr lang="en-IN" b="1" dirty="0">
                <a:latin typeface="+mn-lt"/>
              </a:rPr>
              <a:t>M</a:t>
            </a:r>
            <a:r>
              <a:rPr lang="en-IN" b="1" dirty="0" smtClean="0">
                <a:latin typeface="+mn-lt"/>
              </a:rPr>
              <a:t>odels</a:t>
            </a:r>
            <a:endParaRPr lang="en-IN" dirty="0">
              <a:latin typeface="+mn-lt"/>
            </a:endParaRPr>
          </a:p>
        </p:txBody>
      </p:sp>
      <p:sp>
        <p:nvSpPr>
          <p:cNvPr id="3" name="Content Placeholder 2"/>
          <p:cNvSpPr>
            <a:spLocks noGrp="1"/>
          </p:cNvSpPr>
          <p:nvPr>
            <p:ph idx="1"/>
          </p:nvPr>
        </p:nvSpPr>
        <p:spPr>
          <a:xfrm>
            <a:off x="838200" y="1130530"/>
            <a:ext cx="10515600" cy="5203767"/>
          </a:xfrm>
        </p:spPr>
        <p:txBody>
          <a:bodyPr>
            <a:normAutofit fontScale="92500" lnSpcReduction="20000"/>
          </a:bodyPr>
          <a:lstStyle/>
          <a:p>
            <a:pPr algn="just"/>
            <a:r>
              <a:rPr lang="en-IN" dirty="0"/>
              <a:t>It might be thought that the achievement of security </a:t>
            </a:r>
            <a:r>
              <a:rPr lang="en-IN" dirty="0" smtClean="0"/>
              <a:t>in DS </a:t>
            </a:r>
            <a:r>
              <a:rPr lang="en-IN" dirty="0"/>
              <a:t>would be a straightforward matter involving the control of access </a:t>
            </a:r>
            <a:r>
              <a:rPr lang="en-IN" dirty="0" smtClean="0"/>
              <a:t>to objects </a:t>
            </a:r>
            <a:r>
              <a:rPr lang="en-IN" dirty="0"/>
              <a:t>according to predefined access rights and the use of secure channels </a:t>
            </a:r>
            <a:r>
              <a:rPr lang="en-IN" dirty="0" smtClean="0"/>
              <a:t>for communication</a:t>
            </a:r>
            <a:r>
              <a:rPr lang="en-IN" dirty="0"/>
              <a:t>. Unfortunately, this is not generally the case. </a:t>
            </a:r>
            <a:endParaRPr lang="en-IN" dirty="0" smtClean="0"/>
          </a:p>
          <a:p>
            <a:pPr algn="just"/>
            <a:r>
              <a:rPr lang="en-IN" dirty="0" smtClean="0"/>
              <a:t>The </a:t>
            </a:r>
            <a:r>
              <a:rPr lang="en-IN" dirty="0"/>
              <a:t>use of </a:t>
            </a:r>
            <a:r>
              <a:rPr lang="en-IN" dirty="0" smtClean="0"/>
              <a:t>security techniques </a:t>
            </a:r>
            <a:r>
              <a:rPr lang="en-IN" dirty="0"/>
              <a:t>such as encryption and access control incurs substantial processing </a:t>
            </a:r>
            <a:r>
              <a:rPr lang="en-IN" dirty="0" smtClean="0"/>
              <a:t>and management </a:t>
            </a:r>
            <a:r>
              <a:rPr lang="en-IN" dirty="0"/>
              <a:t>costs. </a:t>
            </a:r>
            <a:endParaRPr lang="en-IN" dirty="0" smtClean="0"/>
          </a:p>
          <a:p>
            <a:pPr algn="just"/>
            <a:r>
              <a:rPr lang="en-IN" dirty="0" smtClean="0"/>
              <a:t>The </a:t>
            </a:r>
            <a:r>
              <a:rPr lang="en-IN" dirty="0"/>
              <a:t>security model outlined above provides the basis for the </a:t>
            </a:r>
            <a:r>
              <a:rPr lang="en-IN" dirty="0" smtClean="0"/>
              <a:t>analysis and </a:t>
            </a:r>
            <a:r>
              <a:rPr lang="en-IN" dirty="0"/>
              <a:t>design of secure systems in which these costs are kept to a minimum, but threats </a:t>
            </a:r>
            <a:r>
              <a:rPr lang="en-IN" dirty="0" smtClean="0"/>
              <a:t>to a </a:t>
            </a:r>
            <a:r>
              <a:rPr lang="en-IN" dirty="0"/>
              <a:t>distributed system arise at many points, and a careful analysis of the threats that </a:t>
            </a:r>
            <a:r>
              <a:rPr lang="en-IN" dirty="0" smtClean="0"/>
              <a:t>might arise </a:t>
            </a:r>
            <a:r>
              <a:rPr lang="en-IN" dirty="0"/>
              <a:t>from all possible sources in the system’s network environment, </a:t>
            </a:r>
            <a:r>
              <a:rPr lang="en-IN" dirty="0" smtClean="0"/>
              <a:t>physical environment </a:t>
            </a:r>
            <a:r>
              <a:rPr lang="en-IN" dirty="0"/>
              <a:t>and human environment is needed. This analysis involves the </a:t>
            </a:r>
            <a:r>
              <a:rPr lang="en-IN" dirty="0" smtClean="0"/>
              <a:t>construction of </a:t>
            </a:r>
            <a:r>
              <a:rPr lang="en-IN" dirty="0"/>
              <a:t>a </a:t>
            </a:r>
            <a:r>
              <a:rPr lang="en-IN" i="1" dirty="0"/>
              <a:t>threat model </a:t>
            </a:r>
            <a:r>
              <a:rPr lang="en-IN" dirty="0"/>
              <a:t>listing all the forms of attack to which the system is exposed and </a:t>
            </a:r>
            <a:r>
              <a:rPr lang="en-IN" dirty="0" smtClean="0"/>
              <a:t>an evaluation </a:t>
            </a:r>
            <a:r>
              <a:rPr lang="en-IN" dirty="0"/>
              <a:t>of the risks and consequences of each. </a:t>
            </a:r>
            <a:endParaRPr lang="en-IN" dirty="0" smtClean="0"/>
          </a:p>
          <a:p>
            <a:pPr algn="just"/>
            <a:r>
              <a:rPr lang="en-IN" dirty="0" smtClean="0"/>
              <a:t>The </a:t>
            </a:r>
            <a:r>
              <a:rPr lang="en-IN" dirty="0"/>
              <a:t>effectiveness and the cost of </a:t>
            </a:r>
            <a:r>
              <a:rPr lang="en-IN" dirty="0" smtClean="0"/>
              <a:t>the security </a:t>
            </a:r>
            <a:r>
              <a:rPr lang="en-IN" dirty="0"/>
              <a:t>techniques needed can then be balanced against the threats.</a:t>
            </a:r>
          </a:p>
        </p:txBody>
      </p:sp>
    </p:spTree>
    <p:extLst>
      <p:ext uri="{BB962C8B-B14F-4D97-AF65-F5344CB8AC3E}">
        <p14:creationId xmlns:p14="http://schemas.microsoft.com/office/powerpoint/2010/main" val="384667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Basics of (3) Security </a:t>
            </a:r>
            <a:r>
              <a:rPr lang="en-IN" b="1" dirty="0" smtClean="0">
                <a:latin typeface="+mn-lt"/>
              </a:rPr>
              <a:t>Model (cont.)</a:t>
            </a:r>
            <a:endParaRPr lang="en-IN" dirty="0">
              <a:latin typeface="+mn-lt"/>
            </a:endParaRPr>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a:pPr>
            <a:r>
              <a:rPr lang="en-IN" b="1" dirty="0"/>
              <a:t>Protecting objects</a:t>
            </a:r>
          </a:p>
          <a:p>
            <a:pPr algn="just"/>
            <a:r>
              <a:rPr lang="en-IN" dirty="0"/>
              <a:t>Figure shows a server that manages a collection of objects on behalf of some users. The users can run client programs that send  invocations to the server to perform operations on the objects. The server carries out the operation specified in each invocation and sends the result to the client.</a:t>
            </a:r>
          </a:p>
          <a:p>
            <a:pPr algn="just"/>
            <a:r>
              <a:rPr lang="en-IN" dirty="0"/>
              <a:t>Objects are intended to be used in different ways by different users. For example</a:t>
            </a:r>
            <a:r>
              <a:rPr lang="en-IN" dirty="0" smtClean="0"/>
              <a:t>, some </a:t>
            </a:r>
            <a:r>
              <a:rPr lang="en-IN" dirty="0"/>
              <a:t>objects may hold a user’s private data, such as their mailbox, and other </a:t>
            </a:r>
            <a:r>
              <a:rPr lang="en-IN" dirty="0" smtClean="0"/>
              <a:t>objects may </a:t>
            </a:r>
            <a:r>
              <a:rPr lang="en-IN" dirty="0"/>
              <a:t>hold shared data such as web pages</a:t>
            </a:r>
            <a:r>
              <a:rPr lang="en-IN" dirty="0" smtClean="0"/>
              <a:t>.</a:t>
            </a:r>
          </a:p>
          <a:p>
            <a:pPr algn="just"/>
            <a:r>
              <a:rPr lang="en-IN" dirty="0" smtClean="0"/>
              <a:t>To </a:t>
            </a:r>
            <a:r>
              <a:rPr lang="en-IN" dirty="0"/>
              <a:t>support this, access rights specify who </a:t>
            </a:r>
            <a:r>
              <a:rPr lang="en-IN" dirty="0" smtClean="0"/>
              <a:t>is allowed </a:t>
            </a:r>
            <a:r>
              <a:rPr lang="en-IN" dirty="0"/>
              <a:t>to perform the operations of an object – for example, who is allowed to read </a:t>
            </a:r>
            <a:r>
              <a:rPr lang="en-IN" dirty="0" smtClean="0"/>
              <a:t>or to </a:t>
            </a:r>
            <a:r>
              <a:rPr lang="en-IN" dirty="0"/>
              <a:t>write its state.</a:t>
            </a:r>
          </a:p>
        </p:txBody>
      </p:sp>
    </p:spTree>
    <p:extLst>
      <p:ext uri="{BB962C8B-B14F-4D97-AF65-F5344CB8AC3E}">
        <p14:creationId xmlns:p14="http://schemas.microsoft.com/office/powerpoint/2010/main" val="391294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Basics of (3) Security Model (cont.)</a:t>
            </a:r>
            <a:endParaRPr lang="en-IN" dirty="0">
              <a:latin typeface="+mn-lt"/>
            </a:endParaRPr>
          </a:p>
        </p:txBody>
      </p:sp>
      <p:sp>
        <p:nvSpPr>
          <p:cNvPr id="3" name="Content Placeholder 2"/>
          <p:cNvSpPr>
            <a:spLocks noGrp="1"/>
          </p:cNvSpPr>
          <p:nvPr>
            <p:ph idx="1"/>
          </p:nvPr>
        </p:nvSpPr>
        <p:spPr/>
        <p:txBody>
          <a:bodyPr>
            <a:normAutofit fontScale="92500" lnSpcReduction="10000"/>
          </a:bodyPr>
          <a:lstStyle/>
          <a:p>
            <a:pPr algn="just"/>
            <a:r>
              <a:rPr lang="en-IN" dirty="0" smtClean="0"/>
              <a:t>We </a:t>
            </a:r>
            <a:r>
              <a:rPr lang="en-IN" dirty="0"/>
              <a:t>must include users in our model as the beneficiaries of access rights. </a:t>
            </a:r>
            <a:r>
              <a:rPr lang="en-IN" dirty="0" smtClean="0"/>
              <a:t>We do </a:t>
            </a:r>
            <a:r>
              <a:rPr lang="en-IN" dirty="0"/>
              <a:t>so by associating with each invocation and each result the authority on which it </a:t>
            </a:r>
            <a:r>
              <a:rPr lang="en-IN" dirty="0" smtClean="0"/>
              <a:t>is issued</a:t>
            </a:r>
            <a:r>
              <a:rPr lang="en-IN" dirty="0"/>
              <a:t>. Such an authority is called a </a:t>
            </a:r>
            <a:r>
              <a:rPr lang="en-IN" i="1" dirty="0"/>
              <a:t>principal</a:t>
            </a:r>
            <a:r>
              <a:rPr lang="en-IN" dirty="0"/>
              <a:t>. A principal may be a user or a process.</a:t>
            </a:r>
          </a:p>
          <a:p>
            <a:pPr algn="just"/>
            <a:r>
              <a:rPr lang="en-IN" dirty="0"/>
              <a:t>In our illustration, the invocation comes from a user and the result from a server</a:t>
            </a:r>
            <a:r>
              <a:rPr lang="en-IN" dirty="0" smtClean="0"/>
              <a:t>.</a:t>
            </a:r>
          </a:p>
          <a:p>
            <a:pPr algn="just"/>
            <a:r>
              <a:rPr lang="en-IN" dirty="0"/>
              <a:t>The server is responsible for verifying the identity of the principal behind </a:t>
            </a:r>
            <a:r>
              <a:rPr lang="en-IN" dirty="0" smtClean="0"/>
              <a:t>each invocation </a:t>
            </a:r>
            <a:r>
              <a:rPr lang="en-IN" dirty="0"/>
              <a:t>and checking that they have sufficient access rights to </a:t>
            </a:r>
            <a:r>
              <a:rPr lang="en-IN" dirty="0" smtClean="0"/>
              <a:t>perform </a:t>
            </a:r>
            <a:r>
              <a:rPr lang="en-IN" dirty="0"/>
              <a:t>the </a:t>
            </a:r>
            <a:r>
              <a:rPr lang="en-IN" dirty="0" smtClean="0"/>
              <a:t>requested operation </a:t>
            </a:r>
            <a:r>
              <a:rPr lang="en-IN" dirty="0"/>
              <a:t>on the particular object invoked, </a:t>
            </a:r>
            <a:r>
              <a:rPr lang="en-IN" dirty="0" smtClean="0"/>
              <a:t>rejecting </a:t>
            </a:r>
            <a:r>
              <a:rPr lang="en-IN" dirty="0"/>
              <a:t>those that do not. </a:t>
            </a:r>
            <a:endParaRPr lang="en-IN" dirty="0" smtClean="0"/>
          </a:p>
          <a:p>
            <a:pPr algn="just"/>
            <a:r>
              <a:rPr lang="en-IN" dirty="0" smtClean="0"/>
              <a:t>The </a:t>
            </a:r>
            <a:r>
              <a:rPr lang="en-IN" dirty="0"/>
              <a:t>client </a:t>
            </a:r>
            <a:r>
              <a:rPr lang="en-IN" dirty="0" smtClean="0"/>
              <a:t>may check </a:t>
            </a:r>
            <a:r>
              <a:rPr lang="en-IN" dirty="0"/>
              <a:t>the identity of the principal behind the server to ensure that the result comes </a:t>
            </a:r>
            <a:r>
              <a:rPr lang="en-IN" dirty="0" smtClean="0"/>
              <a:t>from the </a:t>
            </a:r>
            <a:r>
              <a:rPr lang="en-IN" dirty="0"/>
              <a:t>required server.</a:t>
            </a:r>
          </a:p>
        </p:txBody>
      </p:sp>
    </p:spTree>
    <p:extLst>
      <p:ext uri="{BB962C8B-B14F-4D97-AF65-F5344CB8AC3E}">
        <p14:creationId xmlns:p14="http://schemas.microsoft.com/office/powerpoint/2010/main" val="400873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Basics of (3) Security Model (cont.)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IN" b="1" dirty="0" smtClean="0"/>
              <a:t>2. Securing processes and their interaction</a:t>
            </a:r>
          </a:p>
          <a:p>
            <a:pPr algn="just"/>
            <a:r>
              <a:rPr lang="en-IN" dirty="0"/>
              <a:t>Processes interact by sending messages.</a:t>
            </a:r>
          </a:p>
          <a:p>
            <a:pPr algn="just"/>
            <a:r>
              <a:rPr lang="en-IN" dirty="0"/>
              <a:t>The messages are exposed to attack because the network and the communication </a:t>
            </a:r>
            <a:r>
              <a:rPr lang="en-IN" dirty="0" smtClean="0"/>
              <a:t>service that </a:t>
            </a:r>
            <a:r>
              <a:rPr lang="en-IN" dirty="0"/>
              <a:t>they use are open, to enable any pair of processes to interact. </a:t>
            </a:r>
            <a:endParaRPr lang="en-IN" dirty="0" smtClean="0"/>
          </a:p>
          <a:p>
            <a:pPr algn="just"/>
            <a:r>
              <a:rPr lang="en-IN" dirty="0" smtClean="0"/>
              <a:t>Servers </a:t>
            </a:r>
            <a:r>
              <a:rPr lang="en-IN" dirty="0"/>
              <a:t>and </a:t>
            </a:r>
            <a:r>
              <a:rPr lang="en-IN" dirty="0" smtClean="0"/>
              <a:t>peer processes </a:t>
            </a:r>
            <a:r>
              <a:rPr lang="en-IN" dirty="0"/>
              <a:t>expose their interfaces, enabling invocations to be sent to them by any </a:t>
            </a:r>
            <a:r>
              <a:rPr lang="en-IN" dirty="0" smtClean="0"/>
              <a:t>other process.</a:t>
            </a:r>
          </a:p>
          <a:p>
            <a:pPr algn="just"/>
            <a:r>
              <a:rPr lang="en-IN" dirty="0"/>
              <a:t>Distributed systems are often deployed and used in tasks that are likely to </a:t>
            </a:r>
            <a:r>
              <a:rPr lang="en-IN" dirty="0" smtClean="0"/>
              <a:t>be subject </a:t>
            </a:r>
            <a:r>
              <a:rPr lang="en-IN" dirty="0"/>
              <a:t>to external attacks by hostile users. This is </a:t>
            </a:r>
            <a:r>
              <a:rPr lang="en-IN" dirty="0" smtClean="0"/>
              <a:t>especially </a:t>
            </a:r>
            <a:r>
              <a:rPr lang="en-IN" dirty="0"/>
              <a:t>true for applications </a:t>
            </a:r>
            <a:r>
              <a:rPr lang="en-IN" dirty="0" smtClean="0"/>
              <a:t>that </a:t>
            </a:r>
            <a:r>
              <a:rPr lang="en-IN" dirty="0"/>
              <a:t>handle financial transactions, confidential or classified information or any </a:t>
            </a:r>
            <a:r>
              <a:rPr lang="en-IN" dirty="0" smtClean="0"/>
              <a:t>other information </a:t>
            </a:r>
            <a:r>
              <a:rPr lang="en-IN" dirty="0"/>
              <a:t>whose secrecy or integrity is crucial.</a:t>
            </a:r>
            <a:endParaRPr lang="en-IN" b="1" dirty="0" smtClean="0"/>
          </a:p>
        </p:txBody>
      </p:sp>
    </p:spTree>
    <p:extLst>
      <p:ext uri="{BB962C8B-B14F-4D97-AF65-F5344CB8AC3E}">
        <p14:creationId xmlns:p14="http://schemas.microsoft.com/office/powerpoint/2010/main" val="372358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Basics of (3) Security Model (cont.)</a:t>
            </a:r>
            <a:endParaRPr lang="en-IN" dirty="0">
              <a:latin typeface="+mn-lt"/>
            </a:endParaRPr>
          </a:p>
        </p:txBody>
      </p:sp>
      <p:sp>
        <p:nvSpPr>
          <p:cNvPr id="3" name="Content Placeholder 2"/>
          <p:cNvSpPr>
            <a:spLocks noGrp="1"/>
          </p:cNvSpPr>
          <p:nvPr>
            <p:ph idx="1"/>
          </p:nvPr>
        </p:nvSpPr>
        <p:spPr/>
        <p:txBody>
          <a:bodyPr>
            <a:normAutofit/>
          </a:bodyPr>
          <a:lstStyle/>
          <a:p>
            <a:pPr algn="just"/>
            <a:r>
              <a:rPr lang="en-IN" sz="2600" dirty="0"/>
              <a:t>Integrity is threatened by </a:t>
            </a:r>
            <a:r>
              <a:rPr lang="en-IN" sz="2600" dirty="0" smtClean="0"/>
              <a:t>security violations </a:t>
            </a:r>
            <a:r>
              <a:rPr lang="en-IN" sz="2600" dirty="0"/>
              <a:t>as well as </a:t>
            </a:r>
            <a:r>
              <a:rPr lang="en-IN" sz="2600" dirty="0" smtClean="0"/>
              <a:t>communication </a:t>
            </a:r>
            <a:r>
              <a:rPr lang="en-IN" sz="2600" dirty="0"/>
              <a:t>failures. So we know that there are likely to </a:t>
            </a:r>
            <a:r>
              <a:rPr lang="en-IN" sz="2600" dirty="0" smtClean="0"/>
              <a:t>be threats </a:t>
            </a:r>
            <a:r>
              <a:rPr lang="en-IN" sz="2600" dirty="0"/>
              <a:t>to the processes of which such applications are composed and to the </a:t>
            </a:r>
            <a:r>
              <a:rPr lang="en-IN" sz="2600" dirty="0" smtClean="0"/>
              <a:t>messages travelling </a:t>
            </a:r>
            <a:r>
              <a:rPr lang="en-IN" sz="2600" dirty="0"/>
              <a:t>between the processes. </a:t>
            </a:r>
            <a:endParaRPr lang="en-IN" sz="2600" dirty="0" smtClean="0"/>
          </a:p>
          <a:p>
            <a:pPr algn="just"/>
            <a:r>
              <a:rPr lang="en-IN" sz="2600" dirty="0" smtClean="0"/>
              <a:t>But </a:t>
            </a:r>
            <a:r>
              <a:rPr lang="en-IN" sz="2600" dirty="0"/>
              <a:t>how can we </a:t>
            </a:r>
            <a:r>
              <a:rPr lang="en-IN" sz="2600" dirty="0" err="1"/>
              <a:t>analyze</a:t>
            </a:r>
            <a:r>
              <a:rPr lang="en-IN" sz="2600" dirty="0"/>
              <a:t> these threats in order </a:t>
            </a:r>
            <a:r>
              <a:rPr lang="en-IN" sz="2600" dirty="0" smtClean="0"/>
              <a:t>to identify </a:t>
            </a:r>
            <a:r>
              <a:rPr lang="en-IN" sz="2600" dirty="0"/>
              <a:t>and defeat them? The </a:t>
            </a:r>
            <a:r>
              <a:rPr lang="en-IN" sz="2600" dirty="0" smtClean="0"/>
              <a:t>further </a:t>
            </a:r>
            <a:r>
              <a:rPr lang="en-IN" sz="2600" dirty="0"/>
              <a:t>discussion introduces a model for the </a:t>
            </a:r>
            <a:r>
              <a:rPr lang="en-IN" sz="2600" dirty="0" smtClean="0"/>
              <a:t>analysis of </a:t>
            </a:r>
            <a:r>
              <a:rPr lang="en-IN" sz="2600" dirty="0"/>
              <a:t>security threats.</a:t>
            </a:r>
          </a:p>
        </p:txBody>
      </p:sp>
    </p:spTree>
    <p:extLst>
      <p:ext uri="{BB962C8B-B14F-4D97-AF65-F5344CB8AC3E}">
        <p14:creationId xmlns:p14="http://schemas.microsoft.com/office/powerpoint/2010/main" val="312999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78767" y="3416672"/>
            <a:ext cx="6312487" cy="2186087"/>
          </a:xfrm>
          <a:prstGeom prst="rect">
            <a:avLst/>
          </a:prstGeom>
        </p:spPr>
      </p:pic>
      <p:sp>
        <p:nvSpPr>
          <p:cNvPr id="2" name="Title 1"/>
          <p:cNvSpPr>
            <a:spLocks noGrp="1"/>
          </p:cNvSpPr>
          <p:nvPr>
            <p:ph type="title"/>
          </p:nvPr>
        </p:nvSpPr>
        <p:spPr>
          <a:xfrm>
            <a:off x="721822" y="0"/>
            <a:ext cx="10515600" cy="1325563"/>
          </a:xfrm>
        </p:spPr>
        <p:txBody>
          <a:bodyPr/>
          <a:lstStyle/>
          <a:p>
            <a:r>
              <a:rPr lang="en-IN" b="1" dirty="0">
                <a:latin typeface="+mn-lt"/>
              </a:rPr>
              <a:t>Security Model- </a:t>
            </a:r>
            <a:r>
              <a:rPr lang="en-IN" b="1" dirty="0" smtClean="0">
                <a:latin typeface="+mn-lt"/>
              </a:rPr>
              <a:t>The Enemy</a:t>
            </a:r>
            <a:endParaRPr lang="en-IN" dirty="0">
              <a:latin typeface="+mn-lt"/>
            </a:endParaRPr>
          </a:p>
        </p:txBody>
      </p:sp>
      <p:sp>
        <p:nvSpPr>
          <p:cNvPr id="3" name="Content Placeholder 2"/>
          <p:cNvSpPr>
            <a:spLocks noGrp="1"/>
          </p:cNvSpPr>
          <p:nvPr>
            <p:ph idx="1"/>
          </p:nvPr>
        </p:nvSpPr>
        <p:spPr>
          <a:xfrm>
            <a:off x="838200" y="1529542"/>
            <a:ext cx="10515600" cy="4647421"/>
          </a:xfrm>
        </p:spPr>
        <p:txBody>
          <a:bodyPr>
            <a:noAutofit/>
          </a:bodyPr>
          <a:lstStyle/>
          <a:p>
            <a:pPr algn="just"/>
            <a:r>
              <a:rPr lang="en-IN" sz="2600" dirty="0"/>
              <a:t>To model security threats, we postulate an enemy (sometimes also </a:t>
            </a:r>
            <a:r>
              <a:rPr lang="en-IN" sz="2600" dirty="0" smtClean="0"/>
              <a:t>known as </a:t>
            </a:r>
            <a:r>
              <a:rPr lang="en-IN" sz="2600" dirty="0"/>
              <a:t>the adversary) that is capable of sending any message to any process and reading </a:t>
            </a:r>
            <a:r>
              <a:rPr lang="en-IN" sz="2600" dirty="0" smtClean="0"/>
              <a:t>or copying </a:t>
            </a:r>
            <a:r>
              <a:rPr lang="en-IN" sz="2600" dirty="0"/>
              <a:t>any message sent between a pair of processes, as shown in </a:t>
            </a:r>
            <a:r>
              <a:rPr lang="en-IN" sz="2600" dirty="0" smtClean="0"/>
              <a:t>Figure.</a:t>
            </a:r>
          </a:p>
        </p:txBody>
      </p:sp>
    </p:spTree>
    <p:extLst>
      <p:ext uri="{BB962C8B-B14F-4D97-AF65-F5344CB8AC3E}">
        <p14:creationId xmlns:p14="http://schemas.microsoft.com/office/powerpoint/2010/main" val="1238919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Security Model- The </a:t>
            </a:r>
            <a:r>
              <a:rPr lang="en-IN" b="1" dirty="0" smtClean="0">
                <a:latin typeface="+mn-lt"/>
              </a:rPr>
              <a:t>Enemy (cont.)</a:t>
            </a:r>
            <a:endParaRPr lang="en-IN" dirty="0">
              <a:latin typeface="+mn-lt"/>
            </a:endParaRPr>
          </a:p>
        </p:txBody>
      </p:sp>
      <p:sp>
        <p:nvSpPr>
          <p:cNvPr id="3" name="Content Placeholder 2"/>
          <p:cNvSpPr>
            <a:spLocks noGrp="1"/>
          </p:cNvSpPr>
          <p:nvPr>
            <p:ph idx="1"/>
          </p:nvPr>
        </p:nvSpPr>
        <p:spPr/>
        <p:txBody>
          <a:bodyPr>
            <a:normAutofit/>
          </a:bodyPr>
          <a:lstStyle/>
          <a:p>
            <a:pPr algn="just"/>
            <a:r>
              <a:rPr lang="en-IN" sz="2600" dirty="0" smtClean="0"/>
              <a:t>Such attacks </a:t>
            </a:r>
            <a:r>
              <a:rPr lang="en-IN" sz="2600" dirty="0"/>
              <a:t>can be made simply by using a computer connected to a network to run </a:t>
            </a:r>
            <a:r>
              <a:rPr lang="en-IN" sz="2600" dirty="0" smtClean="0"/>
              <a:t>a program </a:t>
            </a:r>
            <a:r>
              <a:rPr lang="en-IN" sz="2600" dirty="0"/>
              <a:t>that reads network messages addressed to other computers on the network, </a:t>
            </a:r>
            <a:r>
              <a:rPr lang="en-IN" sz="2600" dirty="0" smtClean="0"/>
              <a:t>or a </a:t>
            </a:r>
            <a:r>
              <a:rPr lang="en-IN" sz="2600" dirty="0"/>
              <a:t>program that generates messages that make false requests to services, purporting </a:t>
            </a:r>
            <a:r>
              <a:rPr lang="en-IN" sz="2600" dirty="0" smtClean="0"/>
              <a:t>to come </a:t>
            </a:r>
            <a:r>
              <a:rPr lang="en-IN" sz="2600" dirty="0"/>
              <a:t>from authorized users</a:t>
            </a:r>
            <a:r>
              <a:rPr lang="en-IN" sz="2600" dirty="0" smtClean="0"/>
              <a:t>.</a:t>
            </a:r>
          </a:p>
          <a:p>
            <a:pPr algn="just"/>
            <a:r>
              <a:rPr lang="en-IN" sz="2600" dirty="0"/>
              <a:t>The attack may come from a computer that is </a:t>
            </a:r>
            <a:r>
              <a:rPr lang="en-IN" sz="2600" dirty="0" smtClean="0"/>
              <a:t>legitimately connected </a:t>
            </a:r>
            <a:r>
              <a:rPr lang="en-IN" sz="2600" dirty="0"/>
              <a:t>to the network or from one that is connected in an unauthorized </a:t>
            </a:r>
            <a:r>
              <a:rPr lang="en-IN" sz="2600" dirty="0" smtClean="0"/>
              <a:t> manner</a:t>
            </a:r>
            <a:r>
              <a:rPr lang="en-IN" sz="2600" dirty="0"/>
              <a:t>.</a:t>
            </a:r>
          </a:p>
          <a:p>
            <a:pPr algn="just"/>
            <a:r>
              <a:rPr lang="en-IN" sz="2600" dirty="0"/>
              <a:t>The threats from a potential enemy include </a:t>
            </a:r>
            <a:r>
              <a:rPr lang="en-IN" sz="2600" b="1" i="1" dirty="0"/>
              <a:t>threats to processes </a:t>
            </a:r>
            <a:r>
              <a:rPr lang="en-IN" sz="2600" dirty="0"/>
              <a:t>and </a:t>
            </a:r>
            <a:r>
              <a:rPr lang="en-IN" sz="2600" b="1" i="1" dirty="0"/>
              <a:t>threats </a:t>
            </a:r>
            <a:r>
              <a:rPr lang="en-IN" sz="2600" b="1" i="1" dirty="0" smtClean="0"/>
              <a:t>to communication </a:t>
            </a:r>
            <a:r>
              <a:rPr lang="en-IN" sz="2600" b="1" i="1" dirty="0"/>
              <a:t>channels</a:t>
            </a:r>
            <a:r>
              <a:rPr lang="en-IN" sz="2600" dirty="0"/>
              <a:t>.</a:t>
            </a:r>
          </a:p>
        </p:txBody>
      </p:sp>
    </p:spTree>
    <p:extLst>
      <p:ext uri="{BB962C8B-B14F-4D97-AF65-F5344CB8AC3E}">
        <p14:creationId xmlns:p14="http://schemas.microsoft.com/office/powerpoint/2010/main" val="154719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Threats </a:t>
            </a:r>
            <a:r>
              <a:rPr lang="en-IN" b="1" dirty="0">
                <a:latin typeface="+mn-lt"/>
              </a:rPr>
              <a:t>to </a:t>
            </a:r>
            <a:r>
              <a:rPr lang="en-IN" b="1" dirty="0" smtClean="0">
                <a:latin typeface="+mn-lt"/>
              </a:rPr>
              <a:t>Processes</a:t>
            </a:r>
            <a:endParaRPr lang="en-IN" b="1" dirty="0">
              <a:latin typeface="+mn-lt"/>
            </a:endParaRPr>
          </a:p>
        </p:txBody>
      </p:sp>
      <p:sp>
        <p:nvSpPr>
          <p:cNvPr id="3" name="Content Placeholder 2"/>
          <p:cNvSpPr>
            <a:spLocks noGrp="1"/>
          </p:cNvSpPr>
          <p:nvPr>
            <p:ph idx="1"/>
          </p:nvPr>
        </p:nvSpPr>
        <p:spPr/>
        <p:txBody>
          <a:bodyPr>
            <a:normAutofit/>
          </a:bodyPr>
          <a:lstStyle/>
          <a:p>
            <a:pPr algn="just"/>
            <a:r>
              <a:rPr lang="en-IN" sz="2600" dirty="0"/>
              <a:t>A process that is designed to handle incoming requests </a:t>
            </a:r>
            <a:r>
              <a:rPr lang="en-IN" sz="2600" dirty="0" smtClean="0"/>
              <a:t>may receive </a:t>
            </a:r>
            <a:r>
              <a:rPr lang="en-IN" sz="2600" dirty="0"/>
              <a:t>a message from any other process in the distributed system, and it </a:t>
            </a:r>
            <a:r>
              <a:rPr lang="en-IN" sz="2600" dirty="0" smtClean="0"/>
              <a:t> cannot necessarily </a:t>
            </a:r>
            <a:r>
              <a:rPr lang="en-IN" sz="2600" dirty="0"/>
              <a:t>determine the identity of the </a:t>
            </a:r>
            <a:r>
              <a:rPr lang="en-IN" sz="2600" dirty="0" smtClean="0"/>
              <a:t>sender.</a:t>
            </a:r>
          </a:p>
          <a:p>
            <a:pPr algn="just"/>
            <a:r>
              <a:rPr lang="en-IN" sz="2600" dirty="0" smtClean="0"/>
              <a:t>Communication </a:t>
            </a:r>
            <a:r>
              <a:rPr lang="en-IN" sz="2600" dirty="0"/>
              <a:t>protocols such as IP </a:t>
            </a:r>
            <a:r>
              <a:rPr lang="en-IN" sz="2600" dirty="0" smtClean="0"/>
              <a:t>do include </a:t>
            </a:r>
            <a:r>
              <a:rPr lang="en-IN" sz="2600" dirty="0"/>
              <a:t>the address of the source computer in each message, but it is not difficult for </a:t>
            </a:r>
            <a:r>
              <a:rPr lang="en-IN" sz="2600" dirty="0" smtClean="0"/>
              <a:t>an enemy </a:t>
            </a:r>
            <a:r>
              <a:rPr lang="en-IN" sz="2600" dirty="0"/>
              <a:t>to generate a message with a forged source address</a:t>
            </a:r>
            <a:r>
              <a:rPr lang="en-IN" sz="2600" dirty="0" smtClean="0"/>
              <a:t>.</a:t>
            </a:r>
          </a:p>
          <a:p>
            <a:pPr algn="just"/>
            <a:r>
              <a:rPr lang="en-IN" sz="2600" dirty="0"/>
              <a:t>This lack of </a:t>
            </a:r>
            <a:r>
              <a:rPr lang="en-IN" sz="2600" dirty="0" smtClean="0"/>
              <a:t>reliable knowledge </a:t>
            </a:r>
            <a:r>
              <a:rPr lang="en-IN" sz="2600" dirty="0"/>
              <a:t>of the source of a message is a threat to the correct functioning of </a:t>
            </a:r>
            <a:r>
              <a:rPr lang="en-IN" sz="2600" dirty="0" smtClean="0"/>
              <a:t>both servers </a:t>
            </a:r>
            <a:r>
              <a:rPr lang="en-IN" sz="2600" dirty="0"/>
              <a:t>and clients, as explained </a:t>
            </a:r>
            <a:r>
              <a:rPr lang="en-IN" sz="2600" dirty="0" smtClean="0"/>
              <a:t>further:</a:t>
            </a:r>
            <a:endParaRPr lang="en-IN" sz="2600" dirty="0"/>
          </a:p>
        </p:txBody>
      </p:sp>
    </p:spTree>
    <p:extLst>
      <p:ext uri="{BB962C8B-B14F-4D97-AF65-F5344CB8AC3E}">
        <p14:creationId xmlns:p14="http://schemas.microsoft.com/office/powerpoint/2010/main" val="141125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2056</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Basics of (3) Security Model</vt:lpstr>
      <vt:lpstr>Basics of (3) Security Model (cont.)</vt:lpstr>
      <vt:lpstr>Basics of (3) Security Model (cont.)</vt:lpstr>
      <vt:lpstr>Basics of (3) Security Model (cont.)</vt:lpstr>
      <vt:lpstr>Basics of (3) Security Model (cont.)</vt:lpstr>
      <vt:lpstr>Security Model- The Enemy</vt:lpstr>
      <vt:lpstr>Security Model- The Enemy (cont.)</vt:lpstr>
      <vt:lpstr>Threats to Processes</vt:lpstr>
      <vt:lpstr>Threats to Processes (cont.)</vt:lpstr>
      <vt:lpstr>Threats to Processes (cont.)</vt:lpstr>
      <vt:lpstr>Threats to Communication Channels</vt:lpstr>
      <vt:lpstr>Defeating Security Threats</vt:lpstr>
      <vt:lpstr>1. Cryptography and shared secrets (cont.) </vt:lpstr>
      <vt:lpstr>2. Authentication</vt:lpstr>
      <vt:lpstr>3. Secure Channels</vt:lpstr>
      <vt:lpstr>3. Secure Channels (cont.)</vt:lpstr>
      <vt:lpstr>4. Other Possible Threats</vt:lpstr>
      <vt:lpstr>4. Other Possible Threats (cont.)</vt:lpstr>
      <vt:lpstr>The Uses of Security Models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Swarnima</dc:creator>
  <cp:lastModifiedBy>Dell</cp:lastModifiedBy>
  <cp:revision>45</cp:revision>
  <dcterms:created xsi:type="dcterms:W3CDTF">2021-11-03T07:16:46Z</dcterms:created>
  <dcterms:modified xsi:type="dcterms:W3CDTF">2022-09-21T01:47:36Z</dcterms:modified>
</cp:coreProperties>
</file>