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7" r:id="rId2"/>
    <p:sldId id="258" r:id="rId3"/>
    <p:sldId id="259" r:id="rId4"/>
    <p:sldId id="270" r:id="rId5"/>
    <p:sldId id="271" r:id="rId6"/>
    <p:sldId id="260" r:id="rId7"/>
    <p:sldId id="272" r:id="rId8"/>
    <p:sldId id="273" r:id="rId9"/>
    <p:sldId id="292" r:id="rId10"/>
    <p:sldId id="293" r:id="rId11"/>
    <p:sldId id="261" r:id="rId12"/>
    <p:sldId id="276" r:id="rId13"/>
    <p:sldId id="263" r:id="rId14"/>
    <p:sldId id="264" r:id="rId15"/>
    <p:sldId id="265" r:id="rId16"/>
    <p:sldId id="277" r:id="rId17"/>
    <p:sldId id="278" r:id="rId18"/>
    <p:sldId id="281" r:id="rId19"/>
    <p:sldId id="266" r:id="rId20"/>
    <p:sldId id="267" r:id="rId21"/>
    <p:sldId id="282" r:id="rId22"/>
    <p:sldId id="287" r:id="rId23"/>
    <p:sldId id="268" r:id="rId24"/>
    <p:sldId id="294" r:id="rId25"/>
    <p:sldId id="283" r:id="rId26"/>
    <p:sldId id="290" r:id="rId27"/>
    <p:sldId id="279" r:id="rId28"/>
    <p:sldId id="269" r:id="rId29"/>
    <p:sldId id="280" r:id="rId30"/>
    <p:sldId id="284" r:id="rId31"/>
    <p:sldId id="288" r:id="rId32"/>
    <p:sldId id="289" r:id="rId33"/>
    <p:sldId id="285"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88097-0919-4BC6-9303-A704D2831E8D}" type="datetimeFigureOut">
              <a:rPr lang="en-US" smtClean="0"/>
              <a:pPr/>
              <a:t>10/25/2021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1434A5-71EC-4741-B142-68F4FF2CA56A}" type="slidenum">
              <a:rPr lang="en-US" smtClean="0"/>
              <a:pPr/>
              <a:t>‹#›</a:t>
            </a:fld>
            <a:endParaRPr lang="en-US"/>
          </a:p>
        </p:txBody>
      </p:sp>
    </p:spTree>
    <p:extLst>
      <p:ext uri="{BB962C8B-B14F-4D97-AF65-F5344CB8AC3E}">
        <p14:creationId xmlns:p14="http://schemas.microsoft.com/office/powerpoint/2010/main" val="1892525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1434A5-71EC-4741-B142-68F4FF2CA56A}" type="slidenum">
              <a:rPr lang="en-US" smtClean="0"/>
              <a:pPr/>
              <a:t>4</a:t>
            </a:fld>
            <a:endParaRPr lang="en-US"/>
          </a:p>
        </p:txBody>
      </p:sp>
    </p:spTree>
    <p:extLst>
      <p:ext uri="{BB962C8B-B14F-4D97-AF65-F5344CB8AC3E}">
        <p14:creationId xmlns:p14="http://schemas.microsoft.com/office/powerpoint/2010/main" val="406908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1434A5-71EC-4741-B142-68F4FF2CA56A}" type="slidenum">
              <a:rPr lang="en-US" smtClean="0"/>
              <a:pPr/>
              <a:t>22</a:t>
            </a:fld>
            <a:endParaRPr lang="en-US"/>
          </a:p>
        </p:txBody>
      </p:sp>
    </p:spTree>
    <p:extLst>
      <p:ext uri="{BB962C8B-B14F-4D97-AF65-F5344CB8AC3E}">
        <p14:creationId xmlns:p14="http://schemas.microsoft.com/office/powerpoint/2010/main" val="3618461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81434A5-71EC-4741-B142-68F4FF2CA56A}" type="slidenum">
              <a:rPr lang="en-US" smtClean="0"/>
              <a:pPr/>
              <a:t>24</a:t>
            </a:fld>
            <a:endParaRPr lang="en-US"/>
          </a:p>
        </p:txBody>
      </p:sp>
    </p:spTree>
    <p:extLst>
      <p:ext uri="{BB962C8B-B14F-4D97-AF65-F5344CB8AC3E}">
        <p14:creationId xmlns:p14="http://schemas.microsoft.com/office/powerpoint/2010/main" val="32619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327002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240888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548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148917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960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260863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17691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374166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428251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2807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106846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237976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396326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329921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258079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D3C3D-8485-4101-AFA6-5EC4B59A17E7}"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8D5B4-EEC8-4FC7-B093-31C53D96C988}" type="slidenum">
              <a:rPr lang="en-US" smtClean="0"/>
              <a:pPr/>
              <a:t>‹#›</a:t>
            </a:fld>
            <a:endParaRPr lang="en-US"/>
          </a:p>
        </p:txBody>
      </p:sp>
    </p:spTree>
    <p:extLst>
      <p:ext uri="{BB962C8B-B14F-4D97-AF65-F5344CB8AC3E}">
        <p14:creationId xmlns:p14="http://schemas.microsoft.com/office/powerpoint/2010/main" val="275683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4D3C3D-8485-4101-AFA6-5EC4B59A17E7}" type="datetimeFigureOut">
              <a:rPr lang="en-US" smtClean="0"/>
              <a:pPr/>
              <a:t>10/25/2021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068D5B4-EEC8-4FC7-B093-31C53D96C988}" type="slidenum">
              <a:rPr lang="en-US" smtClean="0"/>
              <a:pPr/>
              <a:t>‹#›</a:t>
            </a:fld>
            <a:endParaRPr lang="en-US"/>
          </a:p>
        </p:txBody>
      </p:sp>
    </p:spTree>
    <p:extLst>
      <p:ext uri="{BB962C8B-B14F-4D97-AF65-F5344CB8AC3E}">
        <p14:creationId xmlns:p14="http://schemas.microsoft.com/office/powerpoint/2010/main" val="1203798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4902"/>
            <a:ext cx="7772400" cy="762000"/>
          </a:xfrm>
        </p:spPr>
        <p:txBody>
          <a:bodyPr>
            <a:normAutofit/>
          </a:bodyPr>
          <a:lstStyle/>
          <a:p>
            <a:pPr algn="ctr"/>
            <a:r>
              <a:rPr lang="en-US" dirty="0"/>
              <a:t>BIODIVERSITY</a:t>
            </a:r>
          </a:p>
        </p:txBody>
      </p:sp>
      <p:sp>
        <p:nvSpPr>
          <p:cNvPr id="3" name="Rectangle 2"/>
          <p:cNvSpPr/>
          <p:nvPr/>
        </p:nvSpPr>
        <p:spPr>
          <a:xfrm>
            <a:off x="2209800" y="4267200"/>
            <a:ext cx="4572000" cy="1477328"/>
          </a:xfrm>
          <a:prstGeom prst="rect">
            <a:avLst/>
          </a:prstGeom>
        </p:spPr>
        <p:txBody>
          <a:bodyPr>
            <a:spAutoFit/>
          </a:bodyPr>
          <a:lstStyle/>
          <a:p>
            <a:pPr algn="ctr"/>
            <a:r>
              <a:rPr lang="en-IN" b="1" dirty="0"/>
              <a:t>DR. </a:t>
            </a:r>
            <a:r>
              <a:rPr lang="en-IN" b="1" dirty="0" err="1"/>
              <a:t>Abanti</a:t>
            </a:r>
            <a:r>
              <a:rPr lang="en-IN" b="1" dirty="0"/>
              <a:t> Pradhan</a:t>
            </a:r>
          </a:p>
          <a:p>
            <a:pPr algn="ctr"/>
            <a:r>
              <a:rPr lang="en-IN" b="1" dirty="0"/>
              <a:t>Assistant Professor</a:t>
            </a:r>
          </a:p>
          <a:p>
            <a:pPr algn="ctr"/>
            <a:r>
              <a:rPr lang="en-IN" b="1" dirty="0" err="1"/>
              <a:t>Dept</a:t>
            </a:r>
            <a:r>
              <a:rPr lang="en-IN" b="1" dirty="0"/>
              <a:t> of Chemistry, ITER, Bhubaneswar</a:t>
            </a:r>
          </a:p>
          <a:p>
            <a:pPr algn="ctr"/>
            <a:r>
              <a:rPr lang="en-IN" b="1" dirty="0"/>
              <a:t>SOA  [ deemed to be University]</a:t>
            </a:r>
          </a:p>
        </p:txBody>
      </p:sp>
      <p:sp>
        <p:nvSpPr>
          <p:cNvPr id="4" name="Rectangle 3"/>
          <p:cNvSpPr/>
          <p:nvPr/>
        </p:nvSpPr>
        <p:spPr>
          <a:xfrm>
            <a:off x="2209800" y="1399732"/>
            <a:ext cx="4572000" cy="646331"/>
          </a:xfrm>
          <a:prstGeom prst="rect">
            <a:avLst/>
          </a:prstGeom>
        </p:spPr>
        <p:txBody>
          <a:bodyPr>
            <a:spAutoFit/>
          </a:bodyPr>
          <a:lstStyle/>
          <a:p>
            <a:pPr algn="ctr"/>
            <a:r>
              <a:rPr lang="en-US" b="1" dirty="0"/>
              <a:t>Environmental. Science Lecture series</a:t>
            </a:r>
          </a:p>
          <a:p>
            <a:pPr algn="ctr"/>
            <a:r>
              <a:rPr lang="en-US" b="1" dirty="0"/>
              <a:t>CHM-1002</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233049"/>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9880"/>
    </mc:Choice>
    <mc:Fallback xmlns="">
      <p:transition spd="slow" advTm="98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533400"/>
            <a:ext cx="7696201" cy="5507963"/>
          </a:xfrm>
        </p:spPr>
        <p:txBody>
          <a:bodyPr>
            <a:normAutofit fontScale="92500"/>
          </a:bodyPr>
          <a:lstStyle/>
          <a:p>
            <a:pPr marL="342900" indent="-342900" algn="just">
              <a:lnSpc>
                <a:spcPct val="150000"/>
              </a:lnSpc>
              <a:buFont typeface="+mj-lt"/>
              <a:buAutoNum type="arabicPeriod" startAt="7"/>
            </a:pPr>
            <a:endParaRPr lang="en-US" dirty="0">
              <a:latin typeface="Bookman Old Style" pitchFamily="18" charset="0"/>
            </a:endParaRPr>
          </a:p>
          <a:p>
            <a:pPr marL="0" indent="0" algn="just">
              <a:lnSpc>
                <a:spcPct val="150000"/>
              </a:lnSpc>
              <a:buNone/>
            </a:pPr>
            <a:r>
              <a:rPr lang="en-US" dirty="0">
                <a:latin typeface="Bookman Old Style" pitchFamily="18" charset="0"/>
              </a:rPr>
              <a:t>5.	</a:t>
            </a:r>
            <a:r>
              <a:rPr lang="en-US" sz="2100" dirty="0">
                <a:latin typeface="Bookman Old Style" pitchFamily="18" charset="0"/>
              </a:rPr>
              <a:t>The </a:t>
            </a:r>
            <a:r>
              <a:rPr lang="en-US" sz="2100" dirty="0" err="1">
                <a:solidFill>
                  <a:srgbClr val="0070C0"/>
                </a:solidFill>
                <a:latin typeface="Bookman Old Style" pitchFamily="18" charset="0"/>
              </a:rPr>
              <a:t>Thar</a:t>
            </a:r>
            <a:r>
              <a:rPr lang="en-US" sz="2100" dirty="0">
                <a:latin typeface="Bookman Old Style" pitchFamily="18" charset="0"/>
              </a:rPr>
              <a:t> desert of Rajasthan</a:t>
            </a:r>
          </a:p>
          <a:p>
            <a:pPr marL="0" indent="0" algn="just">
              <a:lnSpc>
                <a:spcPct val="150000"/>
              </a:lnSpc>
              <a:buNone/>
            </a:pPr>
            <a:r>
              <a:rPr lang="en-US" sz="2100" dirty="0">
                <a:latin typeface="Bookman Old Style" pitchFamily="18" charset="0"/>
              </a:rPr>
              <a:t>6.	The </a:t>
            </a:r>
            <a:r>
              <a:rPr lang="en-US" sz="2100" dirty="0">
                <a:solidFill>
                  <a:srgbClr val="0070C0"/>
                </a:solidFill>
                <a:latin typeface="Bookman Old Style" pitchFamily="18" charset="0"/>
              </a:rPr>
              <a:t>semi-arid grassland region </a:t>
            </a:r>
            <a:r>
              <a:rPr lang="en-US" sz="2100" dirty="0">
                <a:latin typeface="Bookman Old Style" pitchFamily="18" charset="0"/>
              </a:rPr>
              <a:t>of the Deccan plateau, 	</a:t>
            </a:r>
            <a:r>
              <a:rPr lang="en-US" sz="2100" dirty="0" err="1">
                <a:latin typeface="Bookman Old Style" pitchFamily="18" charset="0"/>
              </a:rPr>
              <a:t>Gujurat</a:t>
            </a:r>
            <a:r>
              <a:rPr lang="en-US" sz="2100" dirty="0">
                <a:latin typeface="Bookman Old Style" pitchFamily="18" charset="0"/>
              </a:rPr>
              <a:t>, Maharashtra,, Andhra Pradesh, Karnataka and 	Tamil Nadu. </a:t>
            </a:r>
          </a:p>
          <a:p>
            <a:pPr marL="342900" indent="-342900" algn="just">
              <a:lnSpc>
                <a:spcPct val="150000"/>
              </a:lnSpc>
              <a:buFont typeface="+mj-lt"/>
              <a:buAutoNum type="arabicPeriod" startAt="7"/>
            </a:pPr>
            <a:r>
              <a:rPr lang="en-US" sz="2100" dirty="0">
                <a:latin typeface="Bookman Old Style" pitchFamily="18" charset="0"/>
              </a:rPr>
              <a:t>The North-eastern states of India.</a:t>
            </a:r>
          </a:p>
          <a:p>
            <a:pPr marL="342900" indent="-342900" algn="just">
              <a:lnSpc>
                <a:spcPct val="150000"/>
              </a:lnSpc>
              <a:buFont typeface="+mj-lt"/>
              <a:buAutoNum type="arabicPeriod" startAt="7"/>
            </a:pPr>
            <a:r>
              <a:rPr lang="en-US" sz="2100" dirty="0">
                <a:latin typeface="Bookman Old Style" pitchFamily="18" charset="0"/>
              </a:rPr>
              <a:t>The Western Ghats in Maharashtra, Karnataka and Kerala.</a:t>
            </a:r>
          </a:p>
          <a:p>
            <a:pPr marL="342900" indent="-342900" algn="just">
              <a:lnSpc>
                <a:spcPct val="150000"/>
              </a:lnSpc>
              <a:buFont typeface="+mj-lt"/>
              <a:buAutoNum type="arabicPeriod" startAt="7"/>
            </a:pPr>
            <a:r>
              <a:rPr lang="en-US" sz="2100" dirty="0">
                <a:latin typeface="Bookman Old Style" pitchFamily="18" charset="0"/>
              </a:rPr>
              <a:t>The Andaman and Nicobar Island.</a:t>
            </a:r>
          </a:p>
          <a:p>
            <a:pPr marL="342900" indent="-342900" algn="just">
              <a:lnSpc>
                <a:spcPct val="150000"/>
              </a:lnSpc>
              <a:buFont typeface="+mj-lt"/>
              <a:buAutoNum type="arabicPeriod" startAt="7"/>
            </a:pPr>
            <a:r>
              <a:rPr lang="en-US" sz="2100" dirty="0">
                <a:latin typeface="Bookman Old Style" pitchFamily="18" charset="0"/>
              </a:rPr>
              <a:t>The long western and eastern coastal belt with sandy beaches, forests and mangroves.</a:t>
            </a:r>
          </a:p>
        </p:txBody>
      </p:sp>
    </p:spTree>
    <p:extLst>
      <p:ext uri="{BB962C8B-B14F-4D97-AF65-F5344CB8AC3E}">
        <p14:creationId xmlns:p14="http://schemas.microsoft.com/office/powerpoint/2010/main" val="4158435608"/>
      </p:ext>
    </p:extLst>
  </p:cSld>
  <p:clrMapOvr>
    <a:masterClrMapping/>
  </p:clrMapOvr>
  <mc:AlternateContent xmlns:mc="http://schemas.openxmlformats.org/markup-compatibility/2006" xmlns:p14="http://schemas.microsoft.com/office/powerpoint/2010/main">
    <mc:Choice Requires="p14">
      <p:transition spd="slow" p14:dur="2000" advTm="54595"/>
    </mc:Choice>
    <mc:Fallback xmlns="">
      <p:transition spd="slow" advTm="5459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8839200" cy="5324535"/>
          </a:xfrm>
          <a:prstGeom prst="rect">
            <a:avLst/>
          </a:prstGeom>
          <a:noFill/>
        </p:spPr>
        <p:txBody>
          <a:bodyPr wrap="square" rtlCol="0">
            <a:spAutoFit/>
          </a:bodyPr>
          <a:lstStyle/>
          <a:p>
            <a:pPr algn="just"/>
            <a:r>
              <a:rPr lang="en-US" sz="2000" b="1" dirty="0">
                <a:solidFill>
                  <a:srgbClr val="00B0F0"/>
                </a:solidFill>
              </a:rPr>
              <a:t>HOT- SPOTS OF BIODIVERSITY</a:t>
            </a:r>
            <a:endParaRPr lang="en-US" sz="2000" dirty="0">
              <a:solidFill>
                <a:srgbClr val="00B0F0"/>
              </a:solidFill>
            </a:endParaRPr>
          </a:p>
          <a:p>
            <a:pPr lvl="1" algn="just">
              <a:buFont typeface="Wingdings" pitchFamily="2" charset="2"/>
              <a:buChar char="Ø"/>
            </a:pPr>
            <a:r>
              <a:rPr lang="en-US" sz="2000" dirty="0"/>
              <a:t>A biodiversity hotspot is a bio-geographic region with a significant reservoir of biodiversity that is threatened with destruction.</a:t>
            </a:r>
          </a:p>
          <a:p>
            <a:pPr lvl="1" algn="just">
              <a:buFont typeface="Wingdings" pitchFamily="2" charset="2"/>
              <a:buChar char="Ø"/>
            </a:pPr>
            <a:r>
              <a:rPr lang="en-US" sz="2000" dirty="0"/>
              <a:t>An area is designated as a “hot spot” when it contains at least 0.5% of plant species as endemic or 1,500 species of vascular plants as endemics</a:t>
            </a:r>
          </a:p>
          <a:p>
            <a:pPr lvl="1" algn="just">
              <a:buFont typeface="Wingdings" pitchFamily="2" charset="2"/>
              <a:buChar char="Ø"/>
            </a:pPr>
            <a:r>
              <a:rPr lang="en-US" sz="2000" dirty="0"/>
              <a:t>There are 25 such hot spots of biodiversity on a global level, These sites support nearly 60% of the world's plant, bird, mammal, reptile, and amphibian species, with a very high share of endemic species</a:t>
            </a:r>
          </a:p>
          <a:p>
            <a:pPr lvl="1" algn="just">
              <a:buFont typeface="Wingdings" pitchFamily="2" charset="2"/>
              <a:buChar char="Ø"/>
            </a:pPr>
            <a:r>
              <a:rPr lang="en-US" sz="2000" dirty="0"/>
              <a:t>Out of which four are present in India. </a:t>
            </a:r>
          </a:p>
          <a:p>
            <a:pPr lvl="1" algn="just">
              <a:buFont typeface="Arial" pitchFamily="34" charset="0"/>
              <a:buChar char="•"/>
            </a:pPr>
            <a:r>
              <a:rPr lang="en-US" sz="2000" dirty="0"/>
              <a:t>	These are:</a:t>
            </a:r>
          </a:p>
          <a:p>
            <a:pPr lvl="1" algn="just">
              <a:buFont typeface="Arial" pitchFamily="34" charset="0"/>
              <a:buChar char="•"/>
            </a:pPr>
            <a:r>
              <a:rPr lang="en-US" sz="2000" dirty="0"/>
              <a:t> 	</a:t>
            </a:r>
            <a:r>
              <a:rPr lang="en-US" sz="2000" dirty="0">
                <a:solidFill>
                  <a:srgbClr val="FF0000"/>
                </a:solidFill>
              </a:rPr>
              <a:t>Indo- Burma (earlier The Eastern Himalayas)</a:t>
            </a:r>
          </a:p>
          <a:p>
            <a:pPr lvl="2" algn="just"/>
            <a:r>
              <a:rPr lang="en-US" sz="2000" dirty="0">
                <a:solidFill>
                  <a:srgbClr val="FF0000"/>
                </a:solidFill>
              </a:rPr>
              <a:t>Northeast India</a:t>
            </a:r>
          </a:p>
          <a:p>
            <a:pPr lvl="1" algn="just">
              <a:buFont typeface="Arial" pitchFamily="34" charset="0"/>
              <a:buChar char="•"/>
            </a:pPr>
            <a:r>
              <a:rPr lang="en-US" sz="2000" dirty="0">
                <a:solidFill>
                  <a:srgbClr val="FF0000"/>
                </a:solidFill>
              </a:rPr>
              <a:t>	 western Ghats </a:t>
            </a:r>
          </a:p>
          <a:p>
            <a:pPr lvl="1" algn="just">
              <a:buFont typeface="Arial" pitchFamily="34" charset="0"/>
              <a:buChar char="•"/>
            </a:pPr>
            <a:r>
              <a:rPr lang="en-US" sz="2000" dirty="0">
                <a:solidFill>
                  <a:srgbClr val="FF0000"/>
                </a:solidFill>
              </a:rPr>
              <a:t>	Andaman &amp; Nicobar Islands.</a:t>
            </a:r>
          </a:p>
          <a:p>
            <a:pPr lvl="1" algn="just">
              <a:buFont typeface="Wingdings" pitchFamily="2" charset="2"/>
              <a:buChar char="Ø"/>
            </a:pPr>
            <a:r>
              <a:rPr lang="en-US" sz="2000" dirty="0"/>
              <a:t>These hot spots covering less than 2% of the world’s land area are found to have about 50% of the terrestrial biodiversity.</a:t>
            </a:r>
          </a:p>
        </p:txBody>
      </p:sp>
    </p:spTree>
  </p:cSld>
  <p:clrMapOvr>
    <a:masterClrMapping/>
  </p:clrMapOvr>
  <mc:AlternateContent xmlns:mc="http://schemas.openxmlformats.org/markup-compatibility/2006" xmlns:p14="http://schemas.microsoft.com/office/powerpoint/2010/main">
    <mc:Choice Requires="p14">
      <p:transition spd="slow" p14:dur="2000" advTm="83635"/>
    </mc:Choice>
    <mc:Fallback xmlns="">
      <p:transition spd="slow" advTm="836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B0F0"/>
                </a:solidFill>
              </a:rPr>
              <a:t>Threat to Biodiversity</a:t>
            </a:r>
          </a:p>
        </p:txBody>
      </p:sp>
      <p:sp>
        <p:nvSpPr>
          <p:cNvPr id="3" name="Content Placeholder 2"/>
          <p:cNvSpPr>
            <a:spLocks noGrp="1"/>
          </p:cNvSpPr>
          <p:nvPr>
            <p:ph idx="1"/>
          </p:nvPr>
        </p:nvSpPr>
        <p:spPr>
          <a:xfrm>
            <a:off x="609598" y="1524000"/>
            <a:ext cx="7162801" cy="3880773"/>
          </a:xfrm>
        </p:spPr>
        <p:txBody>
          <a:bodyPr>
            <a:normAutofit/>
          </a:bodyPr>
          <a:lstStyle/>
          <a:p>
            <a:r>
              <a:rPr lang="en-US" dirty="0"/>
              <a:t>The earth and its biodiversity are dynamic and ever changing.</a:t>
            </a:r>
          </a:p>
          <a:p>
            <a:r>
              <a:rPr lang="en-US" dirty="0"/>
              <a:t>As such extinction of species is a natural phenomena.</a:t>
            </a:r>
          </a:p>
          <a:p>
            <a:r>
              <a:rPr lang="en-US" dirty="0"/>
              <a:t>Fossil record reveals that all species have a definite life span and it is bound to extinct after that.</a:t>
            </a:r>
          </a:p>
          <a:p>
            <a:r>
              <a:rPr lang="en-US" dirty="0"/>
              <a:t>But the cause of concern is the rate at which species extinct in present day context as compared to earlier undisturbed state.</a:t>
            </a:r>
          </a:p>
          <a:p>
            <a:pPr lvl="0"/>
            <a:r>
              <a:rPr lang="en-US" dirty="0"/>
              <a:t>In last century, human impact has been so severe that thousands of species and varieties are becoming extinct annually.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7319"/>
    </mc:Choice>
    <mc:Fallback xmlns="">
      <p:transition spd="slow" advTm="5731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1" y="304800"/>
            <a:ext cx="8686800" cy="6524863"/>
          </a:xfrm>
          <a:prstGeom prst="rect">
            <a:avLst/>
          </a:prstGeom>
          <a:noFill/>
        </p:spPr>
        <p:txBody>
          <a:bodyPr wrap="square" rtlCol="0">
            <a:spAutoFit/>
          </a:bodyPr>
          <a:lstStyle/>
          <a:p>
            <a:pPr algn="just"/>
            <a:r>
              <a:rPr lang="en-US" sz="2800" b="1" dirty="0">
                <a:solidFill>
                  <a:srgbClr val="00B0F0"/>
                </a:solidFill>
              </a:rPr>
              <a:t>THREATS TO BIODIVERSITY </a:t>
            </a:r>
          </a:p>
          <a:p>
            <a:pPr algn="just"/>
            <a:endParaRPr lang="en-US" sz="2400" dirty="0"/>
          </a:p>
          <a:p>
            <a:pPr lvl="0" algn="just"/>
            <a:r>
              <a:rPr lang="en-US" sz="2800" dirty="0">
                <a:solidFill>
                  <a:srgbClr val="00B0F0"/>
                </a:solidFill>
              </a:rPr>
              <a:t>Causes are:</a:t>
            </a:r>
          </a:p>
          <a:p>
            <a:pPr lvl="0" algn="just"/>
            <a:r>
              <a:rPr lang="en-US" sz="2000" dirty="0"/>
              <a:t> 1.</a:t>
            </a:r>
            <a:r>
              <a:rPr lang="en-US" sz="2000" b="1" dirty="0"/>
              <a:t>	</a:t>
            </a:r>
            <a:r>
              <a:rPr lang="en-US" sz="2000" b="1" dirty="0">
                <a:solidFill>
                  <a:srgbClr val="002060"/>
                </a:solidFill>
              </a:rPr>
              <a:t>HABITAT LOSS, DEGRADATION, FRAGMENTATION.</a:t>
            </a:r>
          </a:p>
          <a:p>
            <a:pPr lvl="0" algn="just">
              <a:buFont typeface="Wingdings" pitchFamily="2" charset="2"/>
              <a:buChar char="Ø"/>
            </a:pPr>
            <a:r>
              <a:rPr lang="en-US" sz="2000" dirty="0"/>
              <a:t>Habitat loss &amp; degradation are major causes of species extinction, affecting 89% of all threatened birds, 83% of mammals &amp; 91% of all threatened plants assessed globally (IUCN, 2000)</a:t>
            </a:r>
          </a:p>
          <a:p>
            <a:pPr lvl="0" algn="just">
              <a:buFont typeface="Wingdings" pitchFamily="2" charset="2"/>
              <a:buChar char="Ø"/>
            </a:pPr>
            <a:r>
              <a:rPr lang="en-US" sz="2000" dirty="0"/>
              <a:t>The main causes of habitat loss are agriculture activities, mining, large hydro power plants, development of human settlement area and  industry etc.</a:t>
            </a:r>
          </a:p>
          <a:p>
            <a:pPr lvl="0" algn="just">
              <a:buFont typeface="Wingdings" pitchFamily="2" charset="2"/>
              <a:buChar char="Ø"/>
            </a:pPr>
            <a:r>
              <a:rPr lang="en-US" sz="2000" dirty="0"/>
              <a:t>According to </a:t>
            </a:r>
            <a:r>
              <a:rPr lang="en-US" sz="2000" dirty="0" err="1"/>
              <a:t>IUCN</a:t>
            </a:r>
            <a:r>
              <a:rPr lang="en-US" sz="2000" dirty="0"/>
              <a:t>, UNEP report, more than 50% of wildlife habitat has been destroyed in 49 out of 61 old world tropical countries.</a:t>
            </a:r>
          </a:p>
          <a:p>
            <a:pPr algn="just"/>
            <a:r>
              <a:rPr lang="en-US" sz="2000" dirty="0"/>
              <a:t>2.	</a:t>
            </a:r>
            <a:r>
              <a:rPr lang="en-US" sz="2000" b="1" dirty="0">
                <a:solidFill>
                  <a:srgbClr val="002060"/>
                </a:solidFill>
              </a:rPr>
              <a:t>POACHING OF WILDLIFE</a:t>
            </a:r>
          </a:p>
          <a:p>
            <a:pPr lvl="1" algn="just">
              <a:buFont typeface="Wingdings" pitchFamily="2" charset="2"/>
              <a:buChar char="§"/>
            </a:pPr>
            <a:r>
              <a:rPr lang="en-US" sz="2000" dirty="0"/>
              <a:t>	Poaching is another threat that has emerged in recent decades as one of the 	primary reason for decline in number of species.</a:t>
            </a:r>
          </a:p>
          <a:p>
            <a:pPr lvl="1" algn="just">
              <a:buFont typeface="Wingdings" pitchFamily="2" charset="2"/>
              <a:buChar char="§"/>
            </a:pPr>
            <a:r>
              <a:rPr lang="en-US" sz="2000" dirty="0"/>
              <a:t>	Wildlife is sold and traded in many countries for live specimens, folk medicines, furs, skin, and other products such as Ivory, horns etc amounting to millions of  dollars.</a:t>
            </a:r>
          </a:p>
          <a:p>
            <a:pPr lvl="0" algn="just">
              <a:buFont typeface="Wingdings" pitchFamily="2" charset="2"/>
              <a:buChar char="Ø"/>
            </a:pPr>
            <a:endParaRPr lang="en-US" sz="2400" dirty="0"/>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09181"/>
    </mc:Choice>
    <mc:Fallback xmlns="">
      <p:transition spd="slow" advTm="1091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
            <a:ext cx="8534401" cy="5940088"/>
          </a:xfrm>
          <a:prstGeom prst="rect">
            <a:avLst/>
          </a:prstGeom>
          <a:noFill/>
        </p:spPr>
        <p:txBody>
          <a:bodyPr wrap="square" rtlCol="0">
            <a:spAutoFit/>
          </a:bodyPr>
          <a:lstStyle/>
          <a:p>
            <a:pPr algn="just">
              <a:buFont typeface="Wingdings" pitchFamily="2" charset="2"/>
              <a:buChar char="Ø"/>
            </a:pPr>
            <a:r>
              <a:rPr lang="en-US" sz="2000" dirty="0"/>
              <a:t>3.</a:t>
            </a:r>
            <a:r>
              <a:rPr lang="en-US" sz="2000" b="1" dirty="0"/>
              <a:t>	</a:t>
            </a:r>
            <a:r>
              <a:rPr lang="en-US" sz="2000" b="1" dirty="0">
                <a:solidFill>
                  <a:srgbClr val="002060"/>
                </a:solidFill>
              </a:rPr>
              <a:t>MAN – WILDLIFE CONFLICTS</a:t>
            </a:r>
          </a:p>
          <a:p>
            <a:pPr lvl="1" algn="just">
              <a:buFont typeface="Wingdings" pitchFamily="2" charset="2"/>
              <a:buChar char="§"/>
            </a:pPr>
            <a:r>
              <a:rPr lang="en-US" sz="2000" dirty="0"/>
              <a:t>The conflict between man and wildlife started with the evolution of man, but intensity increased due to the activities of modern man</a:t>
            </a:r>
          </a:p>
          <a:p>
            <a:pPr lvl="1" algn="just">
              <a:buFont typeface="Wingdings" pitchFamily="2" charset="2"/>
              <a:buChar char="§"/>
            </a:pPr>
            <a:r>
              <a:rPr lang="en-US" sz="2000" dirty="0"/>
              <a:t>Due to the lack of stable food and disruption of movement, wild animals came out of forest area and attack the agricultural field and humans and in turn got killed by the humans.</a:t>
            </a:r>
          </a:p>
          <a:p>
            <a:pPr algn="just">
              <a:buFont typeface="Wingdings" pitchFamily="2" charset="2"/>
              <a:buChar char="Ø"/>
            </a:pPr>
            <a:r>
              <a:rPr lang="en-US" sz="2000" b="1" dirty="0"/>
              <a:t>4.	</a:t>
            </a:r>
            <a:r>
              <a:rPr lang="en-US" sz="2000" b="1" dirty="0">
                <a:solidFill>
                  <a:srgbClr val="002060"/>
                </a:solidFill>
              </a:rPr>
              <a:t>INTRODUCTION OF EXOTIC SPECIES</a:t>
            </a:r>
          </a:p>
          <a:p>
            <a:pPr lvl="1" algn="just">
              <a:buFont typeface="Wingdings" pitchFamily="2" charset="2"/>
              <a:buChar char="§"/>
            </a:pPr>
            <a:r>
              <a:rPr lang="en-US" sz="2000" dirty="0"/>
              <a:t>Organisms introduced into habitats where they are not native are termed as exotics.</a:t>
            </a:r>
          </a:p>
          <a:p>
            <a:pPr lvl="1" algn="just">
              <a:buFont typeface="Wingdings" pitchFamily="2" charset="2"/>
              <a:buChar char="§"/>
            </a:pPr>
            <a:r>
              <a:rPr lang="en-US" sz="2000" dirty="0"/>
              <a:t>They can be thought of as Biological Pollutants and are considered to be among the most damaging agents of habitat alteration and degradation the world.</a:t>
            </a:r>
          </a:p>
          <a:p>
            <a:pPr algn="just">
              <a:buFont typeface="Wingdings" pitchFamily="2" charset="2"/>
              <a:buChar char="Ø"/>
            </a:pPr>
            <a:r>
              <a:rPr lang="en-US" sz="2000" b="1" dirty="0"/>
              <a:t> 5.	</a:t>
            </a:r>
            <a:r>
              <a:rPr lang="en-US" sz="2000" b="1" dirty="0">
                <a:solidFill>
                  <a:srgbClr val="002060"/>
                </a:solidFill>
              </a:rPr>
              <a:t>CLIMATE CHANGE AND ENVIRONMENTAL POLLUTION</a:t>
            </a:r>
          </a:p>
          <a:p>
            <a:pPr lvl="1" algn="just">
              <a:buFont typeface="Wingdings" pitchFamily="2" charset="2"/>
              <a:buChar char="§"/>
            </a:pPr>
            <a:r>
              <a:rPr lang="en-US" sz="2000" dirty="0"/>
              <a:t>A changing global climate threatens species and ecosystems. </a:t>
            </a:r>
          </a:p>
          <a:p>
            <a:pPr lvl="1" algn="just">
              <a:buFont typeface="Wingdings" pitchFamily="2" charset="2"/>
              <a:buChar char="§"/>
            </a:pPr>
            <a:r>
              <a:rPr lang="en-US" sz="2000" dirty="0"/>
              <a:t>Climate change may simply shift these distributions but, for a number of reasons, plants and animals may not be able to adjust. </a:t>
            </a:r>
          </a:p>
          <a:p>
            <a:pPr lvl="1" algn="just">
              <a:buFont typeface="Wingdings" pitchFamily="2" charset="2"/>
              <a:buChar char="§"/>
            </a:pPr>
            <a:r>
              <a:rPr lang="en-US" sz="2000" dirty="0"/>
              <a:t>The air, water and soil pollution are the major factor to extinct  number of species in both terrestrial and aquatic ecosystems.</a:t>
            </a:r>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advTm="115452"/>
    </mc:Choice>
    <mc:Fallback xmlns="">
      <p:transition spd="slow" advTm="115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5663089"/>
          </a:xfrm>
          <a:prstGeom prst="rect">
            <a:avLst/>
          </a:prstGeom>
          <a:noFill/>
        </p:spPr>
        <p:txBody>
          <a:bodyPr wrap="square" rtlCol="0">
            <a:spAutoFit/>
          </a:bodyPr>
          <a:lstStyle/>
          <a:p>
            <a:pPr algn="just"/>
            <a:r>
              <a:rPr lang="en-US" sz="2800" b="1" dirty="0">
                <a:solidFill>
                  <a:srgbClr val="00B0F0"/>
                </a:solidFill>
              </a:rPr>
              <a:t>ENDANGERED AND ENDEMIC  SPECIES IN INDIA</a:t>
            </a:r>
          </a:p>
          <a:p>
            <a:pPr algn="just"/>
            <a:endParaRPr lang="en-US" sz="2000" b="1" dirty="0">
              <a:solidFill>
                <a:srgbClr val="C00000"/>
              </a:solidFill>
            </a:endParaRPr>
          </a:p>
          <a:p>
            <a:pPr lvl="0" algn="just">
              <a:buFont typeface="Wingdings" pitchFamily="2" charset="2"/>
              <a:buChar char="Ø"/>
            </a:pPr>
            <a:r>
              <a:rPr lang="en-US" sz="2200" dirty="0"/>
              <a:t>According to The International Union of Conservation of Nature and Natural Resources (IUCN), the species that considered in imminent danger of extinction and whose survival is unlikely, if factors causing their decline continue to operate.</a:t>
            </a:r>
          </a:p>
          <a:p>
            <a:pPr lvl="0" algn="just">
              <a:buFont typeface="Wingdings" pitchFamily="2" charset="2"/>
              <a:buChar char="Ø"/>
            </a:pPr>
            <a:r>
              <a:rPr lang="en-US" sz="2200" dirty="0"/>
              <a:t>Out of about 47,000 species of plants in our country, 7000 are endemic</a:t>
            </a:r>
          </a:p>
          <a:p>
            <a:pPr lvl="0" algn="just">
              <a:buFont typeface="Wingdings" pitchFamily="2" charset="2"/>
              <a:buChar char="Ø"/>
            </a:pPr>
            <a:r>
              <a:rPr lang="en-US" sz="2200" dirty="0"/>
              <a:t>India contains 172 species of animals considered globally threatened by IUCN, or 2.9% of the world’s total number of threatened species.</a:t>
            </a:r>
          </a:p>
          <a:p>
            <a:pPr lvl="0" algn="just">
              <a:buFont typeface="Wingdings" pitchFamily="2" charset="2"/>
              <a:buChar char="Ø"/>
            </a:pPr>
            <a:r>
              <a:rPr lang="en-US" sz="2200" dirty="0"/>
              <a:t>These include 53 species of mammals, 69 birds, 23 reptiles and 3 amphibians</a:t>
            </a:r>
          </a:p>
          <a:p>
            <a:pPr lvl="0" algn="just">
              <a:buFont typeface="Wingdings" pitchFamily="2" charset="2"/>
              <a:buChar char="Ø"/>
            </a:pPr>
            <a:r>
              <a:rPr lang="en-US" sz="2200" dirty="0"/>
              <a:t>As many as 3,000- 4,000 higher plants may be under high degree of threat in India</a:t>
            </a:r>
          </a:p>
        </p:txBody>
      </p:sp>
    </p:spTree>
  </p:cSld>
  <p:clrMapOvr>
    <a:masterClrMapping/>
  </p:clrMapOvr>
  <mc:AlternateContent xmlns:mc="http://schemas.openxmlformats.org/markup-compatibility/2006" xmlns:p14="http://schemas.microsoft.com/office/powerpoint/2010/main">
    <mc:Choice Requires="p14">
      <p:transition spd="slow" p14:dur="2000" advTm="68727"/>
    </mc:Choice>
    <mc:Fallback xmlns="">
      <p:transition spd="slow" advTm="6872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70000" lnSpcReduction="20000"/>
          </a:bodyPr>
          <a:lstStyle/>
          <a:p>
            <a:pPr lvl="0" algn="just">
              <a:buFont typeface="Wingdings" pitchFamily="2" charset="2"/>
              <a:buChar char="Ø"/>
            </a:pPr>
            <a:r>
              <a:rPr lang="en-US" sz="3400" dirty="0"/>
              <a:t>Thus Indian subcontinent has about 62% endemic flora, restricted mainly to Himalayas, </a:t>
            </a:r>
            <a:r>
              <a:rPr lang="en-US" sz="3400" dirty="0" err="1"/>
              <a:t>Khasi</a:t>
            </a:r>
            <a:r>
              <a:rPr lang="en-US" sz="3400" dirty="0"/>
              <a:t> Hills &amp; Western Ghats.</a:t>
            </a:r>
          </a:p>
          <a:p>
            <a:pPr lvl="0" algn="just">
              <a:buFont typeface="Wingdings" pitchFamily="2" charset="2"/>
              <a:buChar char="Ø"/>
            </a:pPr>
            <a:r>
              <a:rPr lang="en-US" sz="3400" dirty="0"/>
              <a:t>A large number out of a total of 81,000 species of animals in our country is endemic. About 62% amphibians and 50% lizards are endemic to western Ghats.</a:t>
            </a:r>
          </a:p>
          <a:p>
            <a:pPr lvl="0" algn="just">
              <a:buFont typeface="Wingdings" pitchFamily="2" charset="2"/>
              <a:buChar char="Ø"/>
            </a:pPr>
            <a:r>
              <a:rPr lang="en-US" dirty="0"/>
              <a:t>Golden monkey, </a:t>
            </a:r>
          </a:p>
          <a:p>
            <a:pPr lvl="0" algn="just">
              <a:buFont typeface="Wingdings" pitchFamily="2" charset="2"/>
              <a:buChar char="Ø"/>
            </a:pPr>
            <a:r>
              <a:rPr lang="en-US" dirty="0" err="1"/>
              <a:t>Niligiri</a:t>
            </a:r>
            <a:r>
              <a:rPr lang="en-US" dirty="0"/>
              <a:t> </a:t>
            </a:r>
            <a:r>
              <a:rPr lang="en-US" dirty="0" err="1"/>
              <a:t>Langur</a:t>
            </a:r>
            <a:r>
              <a:rPr lang="en-US" dirty="0"/>
              <a:t>,</a:t>
            </a:r>
          </a:p>
          <a:p>
            <a:pPr lvl="0" algn="just">
              <a:buFont typeface="Wingdings" pitchFamily="2" charset="2"/>
              <a:buChar char="Ø"/>
            </a:pPr>
            <a:r>
              <a:rPr lang="en-US" dirty="0"/>
              <a:t> Indian Wolf,</a:t>
            </a:r>
          </a:p>
          <a:p>
            <a:pPr lvl="0" algn="just">
              <a:buFont typeface="Wingdings" pitchFamily="2" charset="2"/>
              <a:buChar char="Ø"/>
            </a:pPr>
            <a:r>
              <a:rPr lang="en-US" dirty="0"/>
              <a:t> Red Fox, </a:t>
            </a:r>
          </a:p>
          <a:p>
            <a:pPr lvl="0" algn="just">
              <a:buFont typeface="Wingdings" pitchFamily="2" charset="2"/>
              <a:buChar char="Ø"/>
            </a:pPr>
            <a:r>
              <a:rPr lang="en-US" dirty="0"/>
              <a:t>Himalayan Brown Bear, </a:t>
            </a:r>
          </a:p>
          <a:p>
            <a:pPr lvl="0" algn="just">
              <a:buFont typeface="Wingdings" pitchFamily="2" charset="2"/>
              <a:buChar char="Ø"/>
            </a:pPr>
            <a:r>
              <a:rPr lang="en-US" dirty="0"/>
              <a:t>Great Indian One Horned Rhinoceros, </a:t>
            </a:r>
          </a:p>
          <a:p>
            <a:pPr lvl="0" algn="just">
              <a:buFont typeface="Wingdings" pitchFamily="2" charset="2"/>
              <a:buChar char="Ø"/>
            </a:pPr>
            <a:r>
              <a:rPr lang="en-US" dirty="0"/>
              <a:t>White Winged Wood Duck,</a:t>
            </a:r>
          </a:p>
          <a:p>
            <a:pPr lvl="0" algn="just">
              <a:buFont typeface="Wingdings" pitchFamily="2" charset="2"/>
              <a:buChar char="Ø"/>
            </a:pPr>
            <a:r>
              <a:rPr lang="en-US" dirty="0"/>
              <a:t> Black Necked Crane, </a:t>
            </a:r>
          </a:p>
          <a:p>
            <a:pPr lvl="0" algn="just">
              <a:buFont typeface="Wingdings" pitchFamily="2" charset="2"/>
              <a:buChar char="Ø"/>
            </a:pPr>
            <a:r>
              <a:rPr lang="en-US" dirty="0"/>
              <a:t>Indian Pea Fowl, </a:t>
            </a:r>
          </a:p>
          <a:p>
            <a:pPr lvl="0" algn="just">
              <a:buFont typeface="Wingdings" pitchFamily="2" charset="2"/>
              <a:buChar char="Ø"/>
            </a:pPr>
            <a:r>
              <a:rPr lang="en-US" dirty="0" err="1"/>
              <a:t>Gharial</a:t>
            </a:r>
            <a:r>
              <a:rPr lang="en-US" dirty="0"/>
              <a:t>, </a:t>
            </a:r>
          </a:p>
          <a:p>
            <a:pPr lvl="0" algn="just">
              <a:buFont typeface="Wingdings" pitchFamily="2" charset="2"/>
              <a:buChar char="Ø"/>
            </a:pPr>
            <a:r>
              <a:rPr lang="en-US" dirty="0"/>
              <a:t>Indian egg eating Snake, </a:t>
            </a:r>
          </a:p>
          <a:p>
            <a:pPr lvl="0" algn="just">
              <a:buFont typeface="Wingdings" pitchFamily="2" charset="2"/>
              <a:buChar char="Ø"/>
            </a:pPr>
            <a:r>
              <a:rPr lang="en-US" dirty="0"/>
              <a:t>Indian </a:t>
            </a:r>
            <a:r>
              <a:rPr lang="en-US" dirty="0" err="1"/>
              <a:t>Salamandar</a:t>
            </a:r>
            <a:r>
              <a:rPr lang="en-US" dirty="0"/>
              <a:t> </a:t>
            </a:r>
          </a:p>
          <a:p>
            <a:pPr lvl="0" algn="just">
              <a:buFont typeface="Wingdings" pitchFamily="2" charset="2"/>
              <a:buChar char="Ø"/>
            </a:pPr>
            <a:r>
              <a:rPr lang="en-US" dirty="0"/>
              <a:t>etc. are some examples of endemic animal species of India.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3783"/>
    </mc:Choice>
    <mc:Fallback xmlns="">
      <p:transition spd="slow" advTm="5378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143000"/>
          </a:xfrm>
        </p:spPr>
        <p:txBody>
          <a:bodyPr>
            <a:normAutofit/>
          </a:bodyPr>
          <a:lstStyle/>
          <a:p>
            <a:pPr algn="l"/>
            <a:r>
              <a:rPr lang="en-US" sz="2400" dirty="0">
                <a:solidFill>
                  <a:srgbClr val="00B0F0"/>
                </a:solidFill>
              </a:rPr>
              <a:t>Red Data Book of IUCN( International Union for conservation of Nature, 1964) </a:t>
            </a:r>
          </a:p>
        </p:txBody>
      </p:sp>
      <p:sp>
        <p:nvSpPr>
          <p:cNvPr id="3" name="Content Placeholder 2"/>
          <p:cNvSpPr>
            <a:spLocks noGrp="1"/>
          </p:cNvSpPr>
          <p:nvPr>
            <p:ph idx="1"/>
          </p:nvPr>
        </p:nvSpPr>
        <p:spPr>
          <a:xfrm>
            <a:off x="609598" y="1727703"/>
            <a:ext cx="7086602" cy="4292097"/>
          </a:xfrm>
        </p:spPr>
        <p:txBody>
          <a:bodyPr>
            <a:normAutofit fontScale="92500" lnSpcReduction="10000"/>
          </a:bodyPr>
          <a:lstStyle/>
          <a:p>
            <a:r>
              <a:rPr lang="en-US" dirty="0"/>
              <a:t>There are 47 critically endangered species in India (As of 5 September 2011)</a:t>
            </a:r>
          </a:p>
          <a:p>
            <a:r>
              <a:rPr lang="en-US" dirty="0"/>
              <a:t>The Red List of 2012 was released at the Rio +20 Earth Summit.</a:t>
            </a:r>
          </a:p>
          <a:p>
            <a:r>
              <a:rPr lang="en-US" dirty="0"/>
              <a:t> It contains 132 species of plants and animals in India listed as critically endangered. </a:t>
            </a:r>
          </a:p>
          <a:p>
            <a:r>
              <a:rPr lang="en-US" dirty="0"/>
              <a:t>Classification of plant and animal as per </a:t>
            </a:r>
            <a:r>
              <a:rPr lang="en-US" dirty="0">
                <a:solidFill>
                  <a:srgbClr val="FF3300"/>
                </a:solidFill>
              </a:rPr>
              <a:t>Red Data Book</a:t>
            </a:r>
          </a:p>
          <a:p>
            <a:r>
              <a:rPr lang="en-US" b="1" dirty="0">
                <a:solidFill>
                  <a:srgbClr val="FF0000"/>
                </a:solidFill>
              </a:rPr>
              <a:t>Endangered (E)</a:t>
            </a:r>
          </a:p>
          <a:p>
            <a:r>
              <a:rPr lang="en-US" b="1" dirty="0">
                <a:solidFill>
                  <a:srgbClr val="FF0000"/>
                </a:solidFill>
              </a:rPr>
              <a:t>Vulnerable (V)</a:t>
            </a:r>
          </a:p>
          <a:p>
            <a:r>
              <a:rPr lang="en-US" b="1" dirty="0">
                <a:solidFill>
                  <a:srgbClr val="FF0000"/>
                </a:solidFill>
              </a:rPr>
              <a:t>Rare (R)</a:t>
            </a:r>
          </a:p>
          <a:p>
            <a:r>
              <a:rPr lang="en-US" b="1" dirty="0">
                <a:solidFill>
                  <a:srgbClr val="FF0000"/>
                </a:solidFill>
              </a:rPr>
              <a:t>Threatened (T)</a:t>
            </a:r>
          </a:p>
          <a:p>
            <a:r>
              <a:rPr lang="en-US" b="1" dirty="0">
                <a:solidFill>
                  <a:srgbClr val="FF0000"/>
                </a:solidFill>
              </a:rPr>
              <a:t>Out of danger (O)</a:t>
            </a:r>
          </a:p>
          <a:p>
            <a:r>
              <a:rPr lang="en-US" b="1" dirty="0" err="1">
                <a:solidFill>
                  <a:srgbClr val="FF0000"/>
                </a:solidFill>
              </a:rPr>
              <a:t>Inderterminate</a:t>
            </a:r>
            <a:r>
              <a:rPr lang="en-US" b="1" dirty="0">
                <a:solidFill>
                  <a:srgbClr val="FF0000"/>
                </a:solidFill>
              </a:rPr>
              <a:t> (I)</a:t>
            </a:r>
          </a:p>
          <a:p>
            <a:endParaRPr lang="en-US"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9861"/>
    </mc:Choice>
    <mc:Fallback xmlns="">
      <p:transition spd="slow" advTm="5986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20000"/>
          </a:bodyPr>
          <a:lstStyle/>
          <a:p>
            <a:r>
              <a:rPr lang="en-US" b="1" dirty="0">
                <a:solidFill>
                  <a:srgbClr val="FF0000"/>
                </a:solidFill>
              </a:rPr>
              <a:t>Endangered (E)</a:t>
            </a:r>
          </a:p>
          <a:p>
            <a:pPr algn="just"/>
            <a:r>
              <a:rPr lang="en-US" sz="2000" dirty="0"/>
              <a:t>Species whose   numbers have been  reduced to  a critical level or  whose   habitats have been  so drastically reduced that they are  deemed to be in  immediate danger of  extinction.</a:t>
            </a:r>
          </a:p>
          <a:p>
            <a:pPr algn="just"/>
            <a:r>
              <a:rPr lang="en-US" b="1" dirty="0">
                <a:solidFill>
                  <a:srgbClr val="FF0000"/>
                </a:solidFill>
              </a:rPr>
              <a:t>Vulnerable (V)</a:t>
            </a:r>
          </a:p>
          <a:p>
            <a:pPr algn="just"/>
            <a:r>
              <a:rPr lang="en-US" sz="2200" dirty="0"/>
              <a:t>Species believed likely   to  move   into   the   endangered category in  the   near future if  the casual factors continue operating</a:t>
            </a:r>
            <a:endParaRPr lang="en-US" sz="2200" dirty="0">
              <a:solidFill>
                <a:srgbClr val="33CC33"/>
              </a:solidFill>
            </a:endParaRPr>
          </a:p>
          <a:p>
            <a:pPr algn="just"/>
            <a:r>
              <a:rPr lang="en-US" b="1" dirty="0">
                <a:solidFill>
                  <a:srgbClr val="FF0000"/>
                </a:solidFill>
              </a:rPr>
              <a:t>Rare (R)</a:t>
            </a:r>
          </a:p>
          <a:p>
            <a:pPr algn="just"/>
            <a:r>
              <a:rPr lang="en-US" sz="2000" dirty="0"/>
              <a:t>Species with, small world  populations that are  not  at  present endangered or  vulnerable, but   are   at  risk. </a:t>
            </a:r>
            <a:endParaRPr lang="en-US" sz="2000" dirty="0">
              <a:solidFill>
                <a:srgbClr val="33CC33"/>
              </a:solidFill>
            </a:endParaRPr>
          </a:p>
          <a:p>
            <a:pPr algn="just"/>
            <a:r>
              <a:rPr lang="en-US" b="1" dirty="0">
                <a:solidFill>
                  <a:srgbClr val="FF0000"/>
                </a:solidFill>
              </a:rPr>
              <a:t>Threatened (T)</a:t>
            </a:r>
          </a:p>
          <a:p>
            <a:pPr algn="just"/>
            <a:r>
              <a:rPr lang="en-US" sz="2200" dirty="0"/>
              <a:t>Threatened is  used in   the   conservation  context for   species which    are   in   one   of  the categories  Endangered,  Vulnerable  and   Rare.</a:t>
            </a:r>
            <a:endParaRPr lang="en-US" sz="2200" dirty="0">
              <a:solidFill>
                <a:srgbClr val="33CC33"/>
              </a:solidFill>
            </a:endParaRPr>
          </a:p>
          <a:p>
            <a:pPr algn="just"/>
            <a:r>
              <a:rPr lang="en-US" b="1" dirty="0">
                <a:solidFill>
                  <a:srgbClr val="FF0000"/>
                </a:solidFill>
              </a:rPr>
              <a:t>Out of danger (O)</a:t>
            </a:r>
          </a:p>
          <a:p>
            <a:pPr algn="just"/>
            <a:r>
              <a:rPr lang="en-US" sz="2400" dirty="0"/>
              <a:t>Species formerly included in  one  of the  above   categories, but  which   are  now  considered relatively secure because effective conservation measures  have been   taken </a:t>
            </a:r>
            <a:endParaRPr lang="en-US" sz="2400" dirty="0">
              <a:solidFill>
                <a:srgbClr val="33CC33"/>
              </a:solidFill>
            </a:endParaRPr>
          </a:p>
          <a:p>
            <a:pPr algn="just"/>
            <a:r>
              <a:rPr lang="en-US" b="1" dirty="0" err="1">
                <a:solidFill>
                  <a:srgbClr val="FF0000"/>
                </a:solidFill>
              </a:rPr>
              <a:t>Inderterminate</a:t>
            </a:r>
            <a:r>
              <a:rPr lang="en-US" b="1" dirty="0">
                <a:solidFill>
                  <a:srgbClr val="FF0000"/>
                </a:solidFill>
              </a:rPr>
              <a:t> (I)</a:t>
            </a:r>
          </a:p>
          <a:p>
            <a:pPr algn="just"/>
            <a:r>
              <a:rPr lang="en-US" sz="2400" dirty="0"/>
              <a:t>Species that are  suspected of belonging to one  of the  first three categories, but  for  which insufficient information is  currently available.</a:t>
            </a:r>
          </a:p>
          <a:p>
            <a:endParaRPr lang="en-US" dirty="0">
              <a:solidFill>
                <a:srgbClr val="33CC33"/>
              </a:solidFill>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98563"/>
    </mc:Choice>
    <mc:Fallback xmlns="">
      <p:transition spd="slow" advTm="9856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382000" cy="5909310"/>
          </a:xfrm>
          <a:prstGeom prst="rect">
            <a:avLst/>
          </a:prstGeom>
          <a:noFill/>
        </p:spPr>
        <p:txBody>
          <a:bodyPr wrap="square" rtlCol="0">
            <a:spAutoFit/>
          </a:bodyPr>
          <a:lstStyle/>
          <a:p>
            <a:r>
              <a:rPr lang="en-US" sz="2400" b="1" dirty="0">
                <a:solidFill>
                  <a:srgbClr val="00B050"/>
                </a:solidFill>
              </a:rPr>
              <a:t>CONSERVATION OF BIODIVERSITY</a:t>
            </a:r>
          </a:p>
          <a:p>
            <a:endParaRPr lang="en-US" sz="2400" dirty="0"/>
          </a:p>
          <a:p>
            <a:pPr lvl="1" algn="just">
              <a:buFont typeface="Wingdings" pitchFamily="2" charset="2"/>
              <a:buChar char="Ø"/>
            </a:pPr>
            <a:r>
              <a:rPr lang="en-US" sz="2400" dirty="0"/>
              <a:t>The convention on Biological Diversity held in June, 1992 stressed the need of the conservation of Biodiversity for sustainable development.</a:t>
            </a:r>
          </a:p>
          <a:p>
            <a:pPr lvl="1" algn="just">
              <a:buFont typeface="Wingdings" pitchFamily="2" charset="2"/>
              <a:buChar char="Ø"/>
            </a:pPr>
            <a:r>
              <a:rPr lang="en-US" sz="2400" dirty="0"/>
              <a:t>Conservation is defined as “ the management of human use of the biosphere so that it may yield the greatest sustainable benefit to the present generation while maintaining its potential to meet the needs and aspirations of the future generations”.</a:t>
            </a:r>
          </a:p>
          <a:p>
            <a:pPr lvl="1">
              <a:buFont typeface="Wingdings" pitchFamily="2" charset="2"/>
              <a:buChar char="Ø"/>
            </a:pPr>
            <a:endParaRPr lang="en-US" sz="2400" dirty="0"/>
          </a:p>
          <a:p>
            <a:pPr lvl="0"/>
            <a:r>
              <a:rPr lang="en-US" sz="2400" dirty="0"/>
              <a:t>The two basic approaches to wildlife conservation in protected habitats are:</a:t>
            </a:r>
          </a:p>
          <a:p>
            <a:pPr lvl="0"/>
            <a:endParaRPr lang="en-US" sz="2400" dirty="0"/>
          </a:p>
          <a:p>
            <a:r>
              <a:rPr lang="en-US" sz="2400" dirty="0"/>
              <a:t>	</a:t>
            </a:r>
            <a:r>
              <a:rPr lang="en-US" sz="2400" b="1" dirty="0"/>
              <a:t>1) </a:t>
            </a:r>
            <a:r>
              <a:rPr lang="en-US" sz="2400" b="1" dirty="0">
                <a:solidFill>
                  <a:srgbClr val="00B0F0"/>
                </a:solidFill>
              </a:rPr>
              <a:t>In- Situ conservation 	2) Ex- Situ conservation.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4647"/>
    </mc:Choice>
    <mc:Fallback xmlns="">
      <p:transition spd="slow" advTm="546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066799"/>
          </a:xfrm>
        </p:spPr>
        <p:txBody>
          <a:bodyPr/>
          <a:lstStyle/>
          <a:p>
            <a:r>
              <a:rPr lang="en-US" b="1" dirty="0"/>
              <a:t>BIO-DIVERSITY</a:t>
            </a:r>
          </a:p>
        </p:txBody>
      </p:sp>
      <p:sp>
        <p:nvSpPr>
          <p:cNvPr id="3" name="Subtitle 2"/>
          <p:cNvSpPr>
            <a:spLocks noGrp="1"/>
          </p:cNvSpPr>
          <p:nvPr>
            <p:ph type="subTitle" idx="1"/>
          </p:nvPr>
        </p:nvSpPr>
        <p:spPr>
          <a:xfrm>
            <a:off x="457200" y="1371600"/>
            <a:ext cx="8305800" cy="4953000"/>
          </a:xfrm>
        </p:spPr>
        <p:txBody>
          <a:bodyPr>
            <a:normAutofit/>
          </a:bodyPr>
          <a:lstStyle/>
          <a:p>
            <a:pPr lvl="0" algn="just">
              <a:buFont typeface="Wingdings" pitchFamily="2" charset="2"/>
              <a:buChar char="Ø"/>
            </a:pPr>
            <a:r>
              <a:rPr lang="en-US" dirty="0">
                <a:solidFill>
                  <a:schemeClr val="tx1">
                    <a:lumMod val="95000"/>
                    <a:lumOff val="5000"/>
                  </a:schemeClr>
                </a:solidFill>
              </a:rPr>
              <a:t>Biodiversity is the variety and differences among living organisms from all sources, including terrestrial, marine, and other aquatic ecosystems and the ecological complexes of which they are a part.  </a:t>
            </a:r>
          </a:p>
          <a:p>
            <a:pPr lvl="0" algn="just"/>
            <a:endParaRPr lang="en-US" dirty="0">
              <a:solidFill>
                <a:schemeClr val="tx1">
                  <a:lumMod val="95000"/>
                  <a:lumOff val="5000"/>
                </a:schemeClr>
              </a:solidFill>
            </a:endParaRPr>
          </a:p>
          <a:p>
            <a:pPr lvl="0" algn="just">
              <a:buFont typeface="Wingdings" pitchFamily="2" charset="2"/>
              <a:buChar char="Ø"/>
            </a:pPr>
            <a:r>
              <a:rPr lang="en-US" dirty="0">
                <a:solidFill>
                  <a:schemeClr val="tx1">
                    <a:lumMod val="95000"/>
                    <a:lumOff val="5000"/>
                  </a:schemeClr>
                </a:solidFill>
              </a:rPr>
              <a:t>It is virtually synonymous with “Life on earth”. </a:t>
            </a:r>
          </a:p>
          <a:p>
            <a:pPr lvl="0" algn="just"/>
            <a:endParaRPr lang="en-US" dirty="0">
              <a:solidFill>
                <a:schemeClr val="tx1">
                  <a:lumMod val="95000"/>
                  <a:lumOff val="5000"/>
                </a:schemeClr>
              </a:solidFill>
            </a:endParaRPr>
          </a:p>
          <a:p>
            <a:pPr lvl="0" algn="just">
              <a:buFont typeface="Wingdings" pitchFamily="2" charset="2"/>
              <a:buChar char="Ø"/>
            </a:pPr>
            <a:r>
              <a:rPr lang="en-US" dirty="0">
                <a:solidFill>
                  <a:schemeClr val="tx1">
                    <a:lumMod val="95000"/>
                    <a:lumOff val="5000"/>
                  </a:schemeClr>
                </a:solidFill>
              </a:rPr>
              <a:t>Biologists most often define "biological diversity" or "biodiversity" as the "totality of genes, species, and ecosystems of a region".</a:t>
            </a:r>
          </a:p>
          <a:p>
            <a:pPr lvl="0" algn="just"/>
            <a:endParaRPr lang="en-US" dirty="0">
              <a:solidFill>
                <a:schemeClr val="tx1">
                  <a:lumMod val="95000"/>
                  <a:lumOff val="5000"/>
                </a:schemeClr>
              </a:solidFill>
            </a:endParaRPr>
          </a:p>
          <a:p>
            <a:pPr lvl="0" algn="just">
              <a:buFont typeface="Wingdings" pitchFamily="2" charset="2"/>
              <a:buChar char="Ø"/>
            </a:pPr>
            <a:r>
              <a:rPr lang="en-US" dirty="0">
                <a:solidFill>
                  <a:schemeClr val="tx1">
                    <a:lumMod val="95000"/>
                    <a:lumOff val="5000"/>
                  </a:schemeClr>
                </a:solidFill>
              </a:rPr>
              <a:t>The biodiversity found on Earth today consists of many millions of distinct biological species, which is the product of nearly 3.5 billion years of evolution. </a:t>
            </a:r>
          </a:p>
        </p:txBody>
      </p:sp>
    </p:spTree>
  </p:cSld>
  <p:clrMapOvr>
    <a:masterClrMapping/>
  </p:clrMapOvr>
  <mc:AlternateContent xmlns:mc="http://schemas.openxmlformats.org/markup-compatibility/2006" xmlns:p14="http://schemas.microsoft.com/office/powerpoint/2010/main">
    <mc:Choice Requires="p14">
      <p:transition spd="slow" p14:dur="2000" advTm="42410"/>
    </mc:Choice>
    <mc:Fallback xmlns="">
      <p:transition spd="slow" advTm="4241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381000"/>
            <a:ext cx="8534400" cy="6124754"/>
          </a:xfrm>
          <a:prstGeom prst="rect">
            <a:avLst/>
          </a:prstGeom>
          <a:noFill/>
        </p:spPr>
        <p:txBody>
          <a:bodyPr wrap="square" rtlCol="0">
            <a:spAutoFit/>
          </a:bodyPr>
          <a:lstStyle/>
          <a:p>
            <a:r>
              <a:rPr lang="en-US" sz="2800" b="1" dirty="0">
                <a:solidFill>
                  <a:srgbClr val="00B0F0"/>
                </a:solidFill>
              </a:rPr>
              <a:t>In- Situ conservation</a:t>
            </a:r>
            <a:endParaRPr lang="en-US" sz="2800" dirty="0">
              <a:solidFill>
                <a:srgbClr val="00B0F0"/>
              </a:solidFill>
            </a:endParaRPr>
          </a:p>
          <a:p>
            <a:pPr lvl="0">
              <a:buFont typeface="Wingdings" pitchFamily="2" charset="2"/>
              <a:buChar char="Ø"/>
            </a:pPr>
            <a:r>
              <a:rPr lang="en-US" sz="2800" dirty="0"/>
              <a:t>It simply means conservation of species in its natural ecosystem or habitat.</a:t>
            </a:r>
          </a:p>
          <a:p>
            <a:pPr lvl="0">
              <a:buFont typeface="Wingdings" pitchFamily="2" charset="2"/>
              <a:buChar char="Ø"/>
            </a:pPr>
            <a:r>
              <a:rPr lang="en-US" sz="2800" dirty="0"/>
              <a:t>This strategy emphasizes protection of total ecosystem through a network of “protected area”.</a:t>
            </a:r>
          </a:p>
          <a:p>
            <a:pPr lvl="0">
              <a:buFont typeface="Wingdings" pitchFamily="2" charset="2"/>
              <a:buChar char="Ø"/>
            </a:pPr>
            <a:r>
              <a:rPr lang="en-US" sz="2800" dirty="0"/>
              <a:t>Protected Areas: an area of land and/or sea specially dedicated to the protection and maintenance of biological diversity and managed through legal effective means.</a:t>
            </a:r>
          </a:p>
          <a:p>
            <a:pPr lvl="0"/>
            <a:r>
              <a:rPr lang="en-US" sz="2800" dirty="0"/>
              <a:t>These include:-</a:t>
            </a:r>
          </a:p>
          <a:p>
            <a:pPr lvl="0">
              <a:buFont typeface="Wingdings" pitchFamily="2" charset="2"/>
              <a:buChar char="Ø"/>
            </a:pPr>
            <a:r>
              <a:rPr lang="en-US" sz="2800" dirty="0">
                <a:solidFill>
                  <a:srgbClr val="00B0F0"/>
                </a:solidFill>
              </a:rPr>
              <a:t>Biosphere reserves</a:t>
            </a:r>
          </a:p>
          <a:p>
            <a:pPr lvl="0">
              <a:buFont typeface="Wingdings" pitchFamily="2" charset="2"/>
              <a:buChar char="Ø"/>
            </a:pPr>
            <a:r>
              <a:rPr lang="en-US" sz="2800" dirty="0">
                <a:solidFill>
                  <a:srgbClr val="00B0F0"/>
                </a:solidFill>
              </a:rPr>
              <a:t>National parks</a:t>
            </a:r>
          </a:p>
          <a:p>
            <a:pPr lvl="0">
              <a:buFont typeface="Wingdings" pitchFamily="2" charset="2"/>
              <a:buChar char="Ø"/>
            </a:pPr>
            <a:r>
              <a:rPr lang="en-US" sz="2800" dirty="0">
                <a:solidFill>
                  <a:srgbClr val="00B0F0"/>
                </a:solidFill>
              </a:rPr>
              <a:t>Wild Life Sanctuaries etc</a:t>
            </a:r>
            <a:r>
              <a:rPr lang="en-US" sz="2800" dirty="0"/>
              <a:t>.</a:t>
            </a:r>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33466"/>
    </mc:Choice>
    <mc:Fallback xmlns="">
      <p:transition spd="slow" advTm="3346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normAutofit/>
          </a:bodyPr>
          <a:lstStyle/>
          <a:p>
            <a:r>
              <a:rPr lang="en-US" sz="2700" b="1" dirty="0">
                <a:solidFill>
                  <a:srgbClr val="00B0F0"/>
                </a:solidFill>
              </a:rPr>
              <a:t> Difference among Biosphere reserves, National parks and Wild Life Sanctuaries</a:t>
            </a:r>
            <a:endParaRPr lang="en-US" dirty="0"/>
          </a:p>
        </p:txBody>
      </p:sp>
      <p:graphicFrame>
        <p:nvGraphicFramePr>
          <p:cNvPr id="4" name="Content Placeholder 3"/>
          <p:cNvGraphicFramePr>
            <a:graphicFrameLocks noGrp="1"/>
          </p:cNvGraphicFramePr>
          <p:nvPr>
            <p:ph idx="1"/>
          </p:nvPr>
        </p:nvGraphicFramePr>
        <p:xfrm>
          <a:off x="609600" y="1554480"/>
          <a:ext cx="8001000" cy="530352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4906962">
                <a:tc>
                  <a:txBody>
                    <a:bodyPr/>
                    <a:lstStyle/>
                    <a:p>
                      <a:r>
                        <a:rPr kumimoji="0" lang="en-US" sz="1800" b="1" kern="1200" dirty="0">
                          <a:solidFill>
                            <a:srgbClr val="C00000"/>
                          </a:solidFill>
                          <a:latin typeface="+mn-lt"/>
                          <a:ea typeface="+mn-ea"/>
                          <a:cs typeface="+mn-cs"/>
                        </a:rPr>
                        <a:t>National park</a:t>
                      </a:r>
                    </a:p>
                    <a:p>
                      <a:r>
                        <a:rPr kumimoji="0" lang="en-US" sz="1800" b="1" kern="1200" dirty="0">
                          <a:solidFill>
                            <a:schemeClr val="lt1"/>
                          </a:solidFill>
                          <a:latin typeface="+mn-lt"/>
                          <a:ea typeface="+mn-ea"/>
                          <a:cs typeface="+mn-cs"/>
                        </a:rPr>
                        <a:t>Associated to  the   habitat of  wild   animal  species like rhino, tiger, lion   etc.</a:t>
                      </a:r>
                    </a:p>
                    <a:p>
                      <a:r>
                        <a:rPr kumimoji="0" lang="en-US" sz="1800" b="1" kern="1200" dirty="0">
                          <a:solidFill>
                            <a:schemeClr val="lt1"/>
                          </a:solidFill>
                          <a:latin typeface="+mn-lt"/>
                          <a:ea typeface="+mn-ea"/>
                          <a:cs typeface="+mn-cs"/>
                        </a:rPr>
                        <a:t>The   size   range is</a:t>
                      </a:r>
                    </a:p>
                    <a:p>
                      <a:r>
                        <a:rPr kumimoji="0" lang="en-US" sz="1800" b="1" kern="1200" dirty="0">
                          <a:solidFill>
                            <a:schemeClr val="lt1"/>
                          </a:solidFill>
                          <a:latin typeface="+mn-lt"/>
                          <a:ea typeface="+mn-ea"/>
                          <a:cs typeface="+mn-cs"/>
                        </a:rPr>
                        <a:t>0.04-3162 sq.km.</a:t>
                      </a:r>
                    </a:p>
                    <a:p>
                      <a:r>
                        <a:rPr kumimoji="0" lang="en-US" sz="1800" b="1" kern="1200" dirty="0">
                          <a:solidFill>
                            <a:schemeClr val="lt1"/>
                          </a:solidFill>
                          <a:latin typeface="+mn-lt"/>
                          <a:ea typeface="+mn-ea"/>
                          <a:cs typeface="+mn-cs"/>
                        </a:rPr>
                        <a:t>Boundaries  marked  by legislation</a:t>
                      </a:r>
                    </a:p>
                    <a:p>
                      <a:r>
                        <a:rPr kumimoji="0" lang="en-US" sz="1800" b="1" kern="1200" dirty="0">
                          <a:solidFill>
                            <a:schemeClr val="lt1"/>
                          </a:solidFill>
                          <a:latin typeface="+mn-lt"/>
                          <a:ea typeface="+mn-ea"/>
                          <a:cs typeface="+mn-cs"/>
                        </a:rPr>
                        <a:t>Disturbance only   limited to  buffer  zone</a:t>
                      </a:r>
                    </a:p>
                    <a:p>
                      <a:r>
                        <a:rPr kumimoji="0" lang="en-US" sz="1800" b="1" kern="1200" dirty="0">
                          <a:solidFill>
                            <a:schemeClr val="lt1"/>
                          </a:solidFill>
                          <a:latin typeface="+mn-lt"/>
                          <a:ea typeface="+mn-ea"/>
                          <a:cs typeface="+mn-cs"/>
                        </a:rPr>
                        <a:t>Tourism  allowed</a:t>
                      </a:r>
                    </a:p>
                    <a:p>
                      <a:r>
                        <a:rPr kumimoji="0" lang="en-US" sz="1800" b="1" kern="1200" dirty="0">
                          <a:solidFill>
                            <a:schemeClr val="lt1"/>
                          </a:solidFill>
                          <a:latin typeface="+mn-lt"/>
                          <a:ea typeface="+mn-ea"/>
                          <a:cs typeface="+mn-cs"/>
                        </a:rPr>
                        <a:t>Scientific  management is  lacking</a:t>
                      </a:r>
                    </a:p>
                    <a:p>
                      <a:r>
                        <a:rPr kumimoji="0" lang="en-US" sz="1800" b="1" kern="1200" dirty="0">
                          <a:solidFill>
                            <a:schemeClr val="lt1"/>
                          </a:solidFill>
                          <a:latin typeface="+mn-lt"/>
                          <a:ea typeface="+mn-ea"/>
                          <a:cs typeface="+mn-cs"/>
                        </a:rPr>
                        <a:t>No  attention is  paid   to gene   pool  conservation</a:t>
                      </a:r>
                      <a:endParaRPr lang="en-US" dirty="0"/>
                    </a:p>
                  </a:txBody>
                  <a:tcPr/>
                </a:tc>
                <a:tc>
                  <a:txBody>
                    <a:bodyPr/>
                    <a:lstStyle/>
                    <a:p>
                      <a:r>
                        <a:rPr kumimoji="0" lang="en-US" sz="1800" b="1" kern="1200" dirty="0">
                          <a:solidFill>
                            <a:srgbClr val="C00000"/>
                          </a:solidFill>
                          <a:latin typeface="+mn-lt"/>
                          <a:ea typeface="+mn-ea"/>
                          <a:cs typeface="+mn-cs"/>
                        </a:rPr>
                        <a:t>Sanctuaries</a:t>
                      </a:r>
                    </a:p>
                    <a:p>
                      <a:r>
                        <a:rPr kumimoji="0" lang="en-US" sz="1800" b="1" kern="1200" dirty="0">
                          <a:solidFill>
                            <a:schemeClr val="lt1"/>
                          </a:solidFill>
                          <a:latin typeface="+mn-lt"/>
                          <a:ea typeface="+mn-ea"/>
                          <a:cs typeface="+mn-cs"/>
                        </a:rPr>
                        <a:t>These are   species oriented as   pitcher plant, Great Indian Bustard.</a:t>
                      </a:r>
                    </a:p>
                    <a:p>
                      <a:r>
                        <a:rPr kumimoji="0" lang="en-US" sz="1800" b="1" kern="1200" dirty="0">
                          <a:solidFill>
                            <a:schemeClr val="lt1"/>
                          </a:solidFill>
                          <a:latin typeface="+mn-lt"/>
                          <a:ea typeface="+mn-ea"/>
                          <a:cs typeface="+mn-cs"/>
                        </a:rPr>
                        <a:t>Size   range is</a:t>
                      </a:r>
                    </a:p>
                    <a:p>
                      <a:r>
                        <a:rPr kumimoji="0" lang="en-US" sz="1800" b="1" kern="1200" dirty="0">
                          <a:solidFill>
                            <a:schemeClr val="lt1"/>
                          </a:solidFill>
                          <a:latin typeface="+mn-lt"/>
                          <a:ea typeface="+mn-ea"/>
                          <a:cs typeface="+mn-cs"/>
                        </a:rPr>
                        <a:t>0.61-7818 sq.   km. Boundaries not   sacrosanct</a:t>
                      </a:r>
                    </a:p>
                    <a:p>
                      <a:r>
                        <a:rPr kumimoji="0" lang="en-US" sz="1800" b="1" kern="1200" dirty="0">
                          <a:solidFill>
                            <a:schemeClr val="lt1"/>
                          </a:solidFill>
                          <a:latin typeface="+mn-lt"/>
                          <a:ea typeface="+mn-ea"/>
                          <a:cs typeface="+mn-cs"/>
                        </a:rPr>
                        <a:t> </a:t>
                      </a:r>
                    </a:p>
                    <a:p>
                      <a:r>
                        <a:rPr kumimoji="0" lang="en-US" sz="1800" b="1" kern="1200" dirty="0">
                          <a:solidFill>
                            <a:schemeClr val="lt1"/>
                          </a:solidFill>
                          <a:latin typeface="+mn-lt"/>
                          <a:ea typeface="+mn-ea"/>
                          <a:cs typeface="+mn-cs"/>
                        </a:rPr>
                        <a:t>Limited disturbance</a:t>
                      </a:r>
                    </a:p>
                    <a:p>
                      <a:r>
                        <a:rPr kumimoji="0" lang="en-US" sz="1800" b="1" kern="1200" dirty="0">
                          <a:solidFill>
                            <a:schemeClr val="lt1"/>
                          </a:solidFill>
                          <a:latin typeface="+mn-lt"/>
                          <a:ea typeface="+mn-ea"/>
                          <a:cs typeface="+mn-cs"/>
                        </a:rPr>
                        <a:t> </a:t>
                      </a:r>
                    </a:p>
                    <a:p>
                      <a:r>
                        <a:rPr kumimoji="0" lang="en-US" sz="1800" b="1" kern="1200" dirty="0">
                          <a:solidFill>
                            <a:schemeClr val="lt1"/>
                          </a:solidFill>
                          <a:latin typeface="+mn-lt"/>
                          <a:ea typeface="+mn-ea"/>
                          <a:cs typeface="+mn-cs"/>
                        </a:rPr>
                        <a:t>Tourism  allowed</a:t>
                      </a:r>
                    </a:p>
                    <a:p>
                      <a:r>
                        <a:rPr kumimoji="0" lang="en-US" sz="1800" b="1" kern="1200" dirty="0">
                          <a:solidFill>
                            <a:schemeClr val="lt1"/>
                          </a:solidFill>
                          <a:latin typeface="+mn-lt"/>
                          <a:ea typeface="+mn-ea"/>
                          <a:cs typeface="+mn-cs"/>
                        </a:rPr>
                        <a:t>Scientific  management is  lacking</a:t>
                      </a:r>
                    </a:p>
                    <a:p>
                      <a:r>
                        <a:rPr kumimoji="0" lang="en-US" sz="1800" b="1" kern="1200" dirty="0">
                          <a:solidFill>
                            <a:schemeClr val="lt1"/>
                          </a:solidFill>
                          <a:latin typeface="+mn-lt"/>
                          <a:ea typeface="+mn-ea"/>
                          <a:cs typeface="+mn-cs"/>
                        </a:rPr>
                        <a:t>No  attention is  paid   to gene   pool  conservation</a:t>
                      </a:r>
                      <a:endParaRPr lang="en-US" dirty="0"/>
                    </a:p>
                  </a:txBody>
                  <a:tcPr/>
                </a:tc>
                <a:tc>
                  <a:txBody>
                    <a:bodyPr/>
                    <a:lstStyle/>
                    <a:p>
                      <a:r>
                        <a:rPr kumimoji="0" lang="en-US" sz="1800" b="1" kern="1200" dirty="0">
                          <a:solidFill>
                            <a:srgbClr val="C00000"/>
                          </a:solidFill>
                          <a:latin typeface="+mn-lt"/>
                          <a:ea typeface="+mn-ea"/>
                          <a:cs typeface="+mn-cs"/>
                        </a:rPr>
                        <a:t>Biosphere reserve</a:t>
                      </a:r>
                    </a:p>
                    <a:p>
                      <a:r>
                        <a:rPr kumimoji="0" lang="en-US" sz="1800" b="1" kern="1200" dirty="0">
                          <a:solidFill>
                            <a:schemeClr val="lt1"/>
                          </a:solidFill>
                          <a:latin typeface="+mn-lt"/>
                          <a:ea typeface="+mn-ea"/>
                          <a:cs typeface="+mn-cs"/>
                        </a:rPr>
                        <a:t>Takes into   consideration the   entire  ecosystem.</a:t>
                      </a:r>
                    </a:p>
                    <a:p>
                      <a:r>
                        <a:rPr kumimoji="0" lang="en-US" sz="1800" b="1" kern="1200" dirty="0">
                          <a:solidFill>
                            <a:schemeClr val="lt1"/>
                          </a:solidFill>
                          <a:latin typeface="+mn-lt"/>
                          <a:ea typeface="+mn-ea"/>
                          <a:cs typeface="+mn-cs"/>
                        </a:rPr>
                        <a:t> </a:t>
                      </a:r>
                    </a:p>
                    <a:p>
                      <a:r>
                        <a:rPr kumimoji="0" lang="en-US" sz="1800" b="1" kern="1200" dirty="0">
                          <a:solidFill>
                            <a:schemeClr val="lt1"/>
                          </a:solidFill>
                          <a:latin typeface="+mn-lt"/>
                          <a:ea typeface="+mn-ea"/>
                          <a:cs typeface="+mn-cs"/>
                        </a:rPr>
                        <a:t>Size   range  over</a:t>
                      </a:r>
                    </a:p>
                    <a:p>
                      <a:r>
                        <a:rPr kumimoji="0" lang="en-US" sz="1800" b="1" kern="1200" dirty="0">
                          <a:solidFill>
                            <a:schemeClr val="lt1"/>
                          </a:solidFill>
                          <a:latin typeface="+mn-lt"/>
                          <a:ea typeface="+mn-ea"/>
                          <a:cs typeface="+mn-cs"/>
                        </a:rPr>
                        <a:t>5670   sq.  km.</a:t>
                      </a:r>
                    </a:p>
                    <a:p>
                      <a:r>
                        <a:rPr kumimoji="0" lang="en-US" sz="1800" b="1" kern="1200" dirty="0">
                          <a:solidFill>
                            <a:schemeClr val="lt1"/>
                          </a:solidFill>
                          <a:latin typeface="+mn-lt"/>
                          <a:ea typeface="+mn-ea"/>
                          <a:cs typeface="+mn-cs"/>
                        </a:rPr>
                        <a:t>Boundaries  marked  by legislation</a:t>
                      </a:r>
                    </a:p>
                    <a:p>
                      <a:r>
                        <a:rPr kumimoji="0" lang="en-US" sz="1800" b="1" kern="1200" dirty="0">
                          <a:solidFill>
                            <a:schemeClr val="lt1"/>
                          </a:solidFill>
                          <a:latin typeface="+mn-lt"/>
                          <a:ea typeface="+mn-ea"/>
                          <a:cs typeface="+mn-cs"/>
                        </a:rPr>
                        <a:t>Disturbance only   limited to  buffer  zone.</a:t>
                      </a:r>
                    </a:p>
                    <a:p>
                      <a:r>
                        <a:rPr kumimoji="0" lang="en-US" sz="1800" b="1" kern="1200" dirty="0">
                          <a:solidFill>
                            <a:schemeClr val="lt1"/>
                          </a:solidFill>
                          <a:latin typeface="+mn-lt"/>
                          <a:ea typeface="+mn-ea"/>
                          <a:cs typeface="+mn-cs"/>
                        </a:rPr>
                        <a:t>Tourism generally  not   allowed</a:t>
                      </a:r>
                    </a:p>
                    <a:p>
                      <a:r>
                        <a:rPr kumimoji="0" lang="en-US" sz="1800" b="1" kern="1200" dirty="0">
                          <a:solidFill>
                            <a:schemeClr val="lt1"/>
                          </a:solidFill>
                          <a:latin typeface="+mn-lt"/>
                          <a:ea typeface="+mn-ea"/>
                          <a:cs typeface="+mn-cs"/>
                        </a:rPr>
                        <a:t>Scientifically  managed</a:t>
                      </a:r>
                    </a:p>
                    <a:p>
                      <a:r>
                        <a:rPr kumimoji="0" lang="en-US" sz="1800" b="1" kern="1200" dirty="0">
                          <a:solidFill>
                            <a:schemeClr val="lt1"/>
                          </a:solidFill>
                          <a:latin typeface="+mn-lt"/>
                          <a:ea typeface="+mn-ea"/>
                          <a:cs typeface="+mn-cs"/>
                        </a:rPr>
                        <a:t> </a:t>
                      </a:r>
                    </a:p>
                    <a:p>
                      <a:r>
                        <a:rPr kumimoji="0" lang="en-US" sz="1800" b="1" kern="1200" dirty="0">
                          <a:solidFill>
                            <a:schemeClr val="lt1"/>
                          </a:solidFill>
                          <a:latin typeface="+mn-lt"/>
                          <a:ea typeface="+mn-ea"/>
                          <a:cs typeface="+mn-cs"/>
                        </a:rPr>
                        <a:t>Attention is  paid</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9677"/>
    </mc:Choice>
    <mc:Fallback xmlns="">
      <p:transition spd="slow" advTm="967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143000"/>
            <a:ext cx="6347714" cy="4898363"/>
          </a:xfrm>
        </p:spPr>
        <p:txBody>
          <a:bodyPr>
            <a:normAutofit/>
          </a:bodyPr>
          <a:lstStyle/>
          <a:p>
            <a:pPr>
              <a:buNone/>
            </a:pPr>
            <a:r>
              <a:rPr lang="en-US" dirty="0"/>
              <a:t>   UNESCO launched biosphere Reserve National </a:t>
            </a:r>
            <a:r>
              <a:rPr lang="en-US" dirty="0" err="1"/>
              <a:t>Programme</a:t>
            </a:r>
            <a:r>
              <a:rPr lang="en-US" dirty="0"/>
              <a:t> in  1971  under its  Main and Biosphere </a:t>
            </a:r>
            <a:r>
              <a:rPr lang="en-US" dirty="0" err="1"/>
              <a:t>Programme</a:t>
            </a:r>
            <a:r>
              <a:rPr lang="en-US" dirty="0"/>
              <a:t> (MAB).  </a:t>
            </a:r>
          </a:p>
          <a:p>
            <a:pPr>
              <a:buNone/>
            </a:pPr>
            <a:r>
              <a:rPr lang="en-US" dirty="0"/>
              <a:t>	</a:t>
            </a:r>
          </a:p>
          <a:p>
            <a:pPr>
              <a:buNone/>
            </a:pPr>
            <a:r>
              <a:rPr lang="en-US" dirty="0"/>
              <a:t>	The   main  objectives of  the   </a:t>
            </a:r>
            <a:r>
              <a:rPr lang="en-US" dirty="0" err="1"/>
              <a:t>programme</a:t>
            </a:r>
            <a:r>
              <a:rPr lang="en-US" dirty="0"/>
              <a:t> are   as  follows:</a:t>
            </a:r>
          </a:p>
          <a:p>
            <a:pPr>
              <a:buNone/>
            </a:pPr>
            <a:r>
              <a:rPr lang="en-US" dirty="0"/>
              <a:t>• Conserve biological diversity</a:t>
            </a:r>
          </a:p>
          <a:p>
            <a:pPr>
              <a:buNone/>
            </a:pPr>
            <a:r>
              <a:rPr lang="en-US" dirty="0"/>
              <a:t>• Safeguard genetic diversity</a:t>
            </a:r>
          </a:p>
          <a:p>
            <a:pPr>
              <a:buNone/>
            </a:pPr>
            <a:r>
              <a:rPr lang="en-US" dirty="0"/>
              <a:t>• Provide areas for  basic   and   applied research</a:t>
            </a:r>
          </a:p>
          <a:p>
            <a:pPr>
              <a:buNone/>
            </a:pPr>
            <a:r>
              <a:rPr lang="en-US" dirty="0"/>
              <a:t>• Opportunity for  Environmental  Science and   training</a:t>
            </a:r>
          </a:p>
          <a:p>
            <a:pPr>
              <a:buNone/>
            </a:pPr>
            <a:r>
              <a:rPr lang="en-US" dirty="0"/>
              <a:t>• Promote international  cooperation</a:t>
            </a:r>
          </a:p>
          <a:p>
            <a:pPr>
              <a:buNone/>
            </a:pPr>
            <a:r>
              <a:rPr lang="en-US" dirty="0"/>
              <a:t>• Promote management  of  biotic   resources.</a:t>
            </a:r>
          </a:p>
        </p:txBody>
      </p:sp>
    </p:spTree>
  </p:cSld>
  <p:clrMapOvr>
    <a:masterClrMapping/>
  </p:clrMapOvr>
  <mc:AlternateContent xmlns:mc="http://schemas.openxmlformats.org/markup-compatibility/2006" xmlns:p14="http://schemas.microsoft.com/office/powerpoint/2010/main">
    <mc:Choice Requires="p14">
      <p:transition spd="slow" p14:dur="2000" advTm="39642"/>
    </mc:Choice>
    <mc:Fallback xmlns="">
      <p:transition spd="slow" advTm="3964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686800" cy="6617196"/>
          </a:xfrm>
          <a:prstGeom prst="rect">
            <a:avLst/>
          </a:prstGeom>
          <a:noFill/>
        </p:spPr>
        <p:txBody>
          <a:bodyPr wrap="square" rtlCol="0">
            <a:spAutoFit/>
          </a:bodyPr>
          <a:lstStyle/>
          <a:p>
            <a:pPr algn="just"/>
            <a:endParaRPr lang="en-US" sz="2400" dirty="0">
              <a:solidFill>
                <a:srgbClr val="92D050"/>
              </a:solidFill>
            </a:endParaRPr>
          </a:p>
          <a:p>
            <a:pPr algn="just"/>
            <a:endParaRPr lang="en-US" sz="2000" dirty="0">
              <a:solidFill>
                <a:srgbClr val="92D050"/>
              </a:solidFill>
            </a:endParaRPr>
          </a:p>
          <a:p>
            <a:pPr algn="just"/>
            <a:r>
              <a:rPr lang="en-US" sz="2000" dirty="0"/>
              <a:t>Biosphere  Reserves  have  been    described  as   undisturbed  natural  areas for   scientific study as  well  as  areas in  which   conditions of disturbance are   under  control. These serve as the   centre for  ecological    research and   habitat  protection, The   "Biosphere Reserve  consists  of  two main zones   as:</a:t>
            </a:r>
          </a:p>
          <a:p>
            <a:r>
              <a:rPr lang="en-US" sz="2400" dirty="0"/>
              <a:t>1.	Core zone (undisturbed area)</a:t>
            </a:r>
          </a:p>
          <a:p>
            <a:r>
              <a:rPr lang="en-US" sz="2400" dirty="0"/>
              <a:t>2.	Buffer zone( open for tourism)</a:t>
            </a:r>
          </a:p>
          <a:p>
            <a:pPr marL="457200" indent="-457200"/>
            <a:r>
              <a:rPr lang="en-US" sz="2400" dirty="0"/>
              <a:t>Indian Government has established 18 Biosphere Reserves</a:t>
            </a:r>
          </a:p>
          <a:p>
            <a:r>
              <a:rPr lang="en-US" sz="2800" dirty="0"/>
              <a:t> </a:t>
            </a:r>
            <a:r>
              <a:rPr lang="en-US" sz="2000" b="1" dirty="0"/>
              <a:t>Examples of Biosphere reserves of India:</a:t>
            </a:r>
          </a:p>
          <a:p>
            <a:pPr lvl="0"/>
            <a:r>
              <a:rPr lang="en-US" sz="2000" dirty="0" err="1"/>
              <a:t>Nilgiri</a:t>
            </a:r>
            <a:r>
              <a:rPr lang="en-US" sz="2000" dirty="0"/>
              <a:t>- 5,520 sq.km</a:t>
            </a:r>
          </a:p>
          <a:p>
            <a:pPr lvl="0"/>
            <a:r>
              <a:rPr lang="en-US" sz="2000" dirty="0"/>
              <a:t>Nanda Devi- 5,860.69 sq. km</a:t>
            </a:r>
          </a:p>
          <a:p>
            <a:pPr lvl="0"/>
            <a:r>
              <a:rPr lang="en-US" sz="2000" dirty="0" err="1"/>
              <a:t>Manas</a:t>
            </a:r>
            <a:r>
              <a:rPr lang="en-US" sz="2000" dirty="0"/>
              <a:t> – 2837 sq. km</a:t>
            </a:r>
          </a:p>
          <a:p>
            <a:pPr lvl="0"/>
            <a:r>
              <a:rPr lang="en-US" sz="2000" dirty="0"/>
              <a:t>Gulf of </a:t>
            </a:r>
            <a:r>
              <a:rPr lang="en-US" sz="2000" dirty="0" err="1"/>
              <a:t>Mannar</a:t>
            </a:r>
            <a:r>
              <a:rPr lang="en-US" sz="2000" dirty="0"/>
              <a:t> – 10,500 sq. km</a:t>
            </a:r>
          </a:p>
          <a:p>
            <a:pPr lvl="0"/>
            <a:r>
              <a:rPr lang="en-US" sz="2000" dirty="0"/>
              <a:t>Great Nicobar – 885 sq. km</a:t>
            </a:r>
          </a:p>
          <a:p>
            <a:pPr lvl="0"/>
            <a:r>
              <a:rPr lang="en-US" sz="2000" dirty="0" err="1"/>
              <a:t>Sunderban</a:t>
            </a:r>
            <a:r>
              <a:rPr lang="en-US" sz="2000" dirty="0"/>
              <a:t>– 9,630 Sq Km</a:t>
            </a:r>
          </a:p>
          <a:p>
            <a:pPr lvl="0"/>
            <a:r>
              <a:rPr lang="en-US" sz="2000" dirty="0" err="1"/>
              <a:t>Shimilipal</a:t>
            </a:r>
            <a:r>
              <a:rPr lang="en-US" sz="2000" dirty="0"/>
              <a:t>- 1,431 Sq Km</a:t>
            </a:r>
          </a:p>
          <a:p>
            <a:pPr lvl="0"/>
            <a:r>
              <a:rPr lang="en-US" sz="2000" dirty="0" err="1"/>
              <a:t>Rann</a:t>
            </a:r>
            <a:r>
              <a:rPr lang="en-US" sz="2000" dirty="0"/>
              <a:t> of Kutch-</a:t>
            </a:r>
          </a:p>
          <a:p>
            <a:pPr lvl="0"/>
            <a:endParaRPr lang="en-US" sz="2000" dirty="0"/>
          </a:p>
        </p:txBody>
      </p:sp>
      <p:sp>
        <p:nvSpPr>
          <p:cNvPr id="3" name="Rectangle 2"/>
          <p:cNvSpPr/>
          <p:nvPr/>
        </p:nvSpPr>
        <p:spPr>
          <a:xfrm>
            <a:off x="3581400" y="381000"/>
            <a:ext cx="2735044" cy="1200329"/>
          </a:xfrm>
          <a:prstGeom prst="rect">
            <a:avLst/>
          </a:prstGeom>
        </p:spPr>
        <p:txBody>
          <a:bodyPr wrap="none">
            <a:spAutoFit/>
          </a:bodyPr>
          <a:lstStyle/>
          <a:p>
            <a:r>
              <a:rPr lang="en-US" sz="4000" b="1" dirty="0">
                <a:solidFill>
                  <a:srgbClr val="92D050"/>
                </a:solidFill>
              </a:rPr>
              <a:t>Biosphere</a:t>
            </a:r>
          </a:p>
          <a:p>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48496"/>
    </mc:Choice>
    <mc:Fallback xmlns="">
      <p:transition spd="slow" advTm="4849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p:cNvPicPr>
            <a:picLocks noChangeAspect="1" noChangeArrowheads="1"/>
          </p:cNvPicPr>
          <p:nvPr/>
        </p:nvPicPr>
        <p:blipFill>
          <a:blip r:embed="rId3" cstate="print"/>
          <a:srcRect/>
          <a:stretch>
            <a:fillRect/>
          </a:stretch>
        </p:blipFill>
        <p:spPr bwMode="auto">
          <a:xfrm>
            <a:off x="809278" y="1158104"/>
            <a:ext cx="4572000" cy="4364182"/>
          </a:xfrm>
          <a:prstGeom prst="rect">
            <a:avLst/>
          </a:prstGeom>
          <a:noFill/>
          <a:ln w="9525">
            <a:noFill/>
            <a:miter lim="800000"/>
            <a:headEnd/>
            <a:tailEnd/>
          </a:ln>
        </p:spPr>
      </p:pic>
      <p:sp>
        <p:nvSpPr>
          <p:cNvPr id="30" name="TextBox 29"/>
          <p:cNvSpPr txBox="1"/>
          <p:nvPr/>
        </p:nvSpPr>
        <p:spPr>
          <a:xfrm>
            <a:off x="6781800" y="2971800"/>
            <a:ext cx="1752600" cy="400110"/>
          </a:xfrm>
          <a:prstGeom prst="rect">
            <a:avLst/>
          </a:prstGeom>
          <a:noFill/>
        </p:spPr>
        <p:txBody>
          <a:bodyPr wrap="square" rtlCol="0">
            <a:spAutoFit/>
          </a:bodyPr>
          <a:lstStyle/>
          <a:p>
            <a:r>
              <a:rPr lang="en-US" sz="2000" b="1" dirty="0"/>
              <a:t>Core Zone</a:t>
            </a:r>
          </a:p>
        </p:txBody>
      </p:sp>
      <p:sp>
        <p:nvSpPr>
          <p:cNvPr id="31" name="TextBox 30"/>
          <p:cNvSpPr txBox="1"/>
          <p:nvPr/>
        </p:nvSpPr>
        <p:spPr>
          <a:xfrm>
            <a:off x="6705600" y="3810000"/>
            <a:ext cx="1981200" cy="400110"/>
          </a:xfrm>
          <a:prstGeom prst="rect">
            <a:avLst/>
          </a:prstGeom>
          <a:noFill/>
        </p:spPr>
        <p:txBody>
          <a:bodyPr wrap="square" rtlCol="0">
            <a:spAutoFit/>
          </a:bodyPr>
          <a:lstStyle/>
          <a:p>
            <a:r>
              <a:rPr lang="en-US" sz="2000" b="1" dirty="0"/>
              <a:t>Buffer Zone  1</a:t>
            </a:r>
            <a:endParaRPr lang="en-US" sz="2000" b="1" dirty="0">
              <a:solidFill>
                <a:schemeClr val="bg1">
                  <a:lumMod val="95000"/>
                  <a:lumOff val="5000"/>
                </a:schemeClr>
              </a:solidFill>
            </a:endParaRPr>
          </a:p>
        </p:txBody>
      </p:sp>
      <p:sp>
        <p:nvSpPr>
          <p:cNvPr id="32" name="TextBox 31"/>
          <p:cNvSpPr txBox="1"/>
          <p:nvPr/>
        </p:nvSpPr>
        <p:spPr>
          <a:xfrm>
            <a:off x="6705600" y="4629090"/>
            <a:ext cx="1981200" cy="400110"/>
          </a:xfrm>
          <a:prstGeom prst="rect">
            <a:avLst/>
          </a:prstGeom>
          <a:noFill/>
        </p:spPr>
        <p:txBody>
          <a:bodyPr wrap="square" rtlCol="0">
            <a:spAutoFit/>
          </a:bodyPr>
          <a:lstStyle/>
          <a:p>
            <a:r>
              <a:rPr lang="en-US" sz="2000" b="1" dirty="0"/>
              <a:t>Buffer Zone  2</a:t>
            </a:r>
          </a:p>
        </p:txBody>
      </p:sp>
      <p:grpSp>
        <p:nvGrpSpPr>
          <p:cNvPr id="1045" name="Group 21"/>
          <p:cNvGrpSpPr>
            <a:grpSpLocks/>
          </p:cNvGrpSpPr>
          <p:nvPr/>
        </p:nvGrpSpPr>
        <p:grpSpPr bwMode="auto">
          <a:xfrm>
            <a:off x="685800" y="1189037"/>
            <a:ext cx="5935110" cy="4221163"/>
            <a:chOff x="3806" y="-1637"/>
            <a:chExt cx="3610" cy="2567"/>
          </a:xfrm>
        </p:grpSpPr>
        <p:sp>
          <p:nvSpPr>
            <p:cNvPr id="1046" name="Rectangle 22"/>
            <p:cNvSpPr>
              <a:spLocks noChangeArrowheads="1"/>
            </p:cNvSpPr>
            <p:nvPr/>
          </p:nvSpPr>
          <p:spPr bwMode="auto">
            <a:xfrm>
              <a:off x="3842" y="-1614"/>
              <a:ext cx="2820" cy="25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47" name="Freeform 23"/>
            <p:cNvSpPr>
              <a:spLocks/>
            </p:cNvSpPr>
            <p:nvPr/>
          </p:nvSpPr>
          <p:spPr bwMode="auto">
            <a:xfrm>
              <a:off x="3813" y="-1630"/>
              <a:ext cx="2878" cy="2553"/>
            </a:xfrm>
            <a:custGeom>
              <a:avLst/>
              <a:gdLst/>
              <a:ahLst/>
              <a:cxnLst>
                <a:cxn ang="0">
                  <a:pos x="1509" y="4"/>
                </a:cxn>
                <a:cxn ang="0">
                  <a:pos x="1723" y="26"/>
                </a:cxn>
                <a:cxn ang="0">
                  <a:pos x="1929" y="76"/>
                </a:cxn>
                <a:cxn ang="0">
                  <a:pos x="2119" y="153"/>
                </a:cxn>
                <a:cxn ang="0">
                  <a:pos x="2236" y="220"/>
                </a:cxn>
                <a:cxn ang="0">
                  <a:pos x="2354" y="295"/>
                </a:cxn>
                <a:cxn ang="0">
                  <a:pos x="2503" y="420"/>
                </a:cxn>
                <a:cxn ang="0">
                  <a:pos x="2630" y="563"/>
                </a:cxn>
                <a:cxn ang="0">
                  <a:pos x="2702" y="669"/>
                </a:cxn>
                <a:cxn ang="0">
                  <a:pos x="2764" y="782"/>
                </a:cxn>
                <a:cxn ang="0">
                  <a:pos x="2858" y="1084"/>
                </a:cxn>
                <a:cxn ang="0">
                  <a:pos x="2872" y="1209"/>
                </a:cxn>
                <a:cxn ang="0">
                  <a:pos x="2872" y="1346"/>
                </a:cxn>
                <a:cxn ang="0">
                  <a:pos x="2858" y="1471"/>
                </a:cxn>
                <a:cxn ang="0">
                  <a:pos x="2764" y="1773"/>
                </a:cxn>
                <a:cxn ang="0">
                  <a:pos x="2702" y="1886"/>
                </a:cxn>
                <a:cxn ang="0">
                  <a:pos x="2630" y="1989"/>
                </a:cxn>
                <a:cxn ang="0">
                  <a:pos x="2503" y="2133"/>
                </a:cxn>
                <a:cxn ang="0">
                  <a:pos x="2354" y="2260"/>
                </a:cxn>
                <a:cxn ang="0">
                  <a:pos x="2236" y="2332"/>
                </a:cxn>
                <a:cxn ang="0">
                  <a:pos x="2119" y="2400"/>
                </a:cxn>
                <a:cxn ang="0">
                  <a:pos x="1929" y="2476"/>
                </a:cxn>
                <a:cxn ang="0">
                  <a:pos x="1723" y="2527"/>
                </a:cxn>
                <a:cxn ang="0">
                  <a:pos x="1509" y="2551"/>
                </a:cxn>
                <a:cxn ang="0">
                  <a:pos x="1360" y="2551"/>
                </a:cxn>
                <a:cxn ang="0">
                  <a:pos x="1144" y="2527"/>
                </a:cxn>
                <a:cxn ang="0">
                  <a:pos x="943" y="2476"/>
                </a:cxn>
                <a:cxn ang="0">
                  <a:pos x="751" y="2400"/>
                </a:cxn>
                <a:cxn ang="0">
                  <a:pos x="633" y="2332"/>
                </a:cxn>
                <a:cxn ang="0">
                  <a:pos x="520" y="2260"/>
                </a:cxn>
                <a:cxn ang="0">
                  <a:pos x="374" y="2133"/>
                </a:cxn>
                <a:cxn ang="0">
                  <a:pos x="247" y="1989"/>
                </a:cxn>
                <a:cxn ang="0">
                  <a:pos x="175" y="1886"/>
                </a:cxn>
                <a:cxn ang="0">
                  <a:pos x="112" y="1773"/>
                </a:cxn>
                <a:cxn ang="0">
                  <a:pos x="16" y="1471"/>
                </a:cxn>
                <a:cxn ang="0">
                  <a:pos x="2" y="1346"/>
                </a:cxn>
                <a:cxn ang="0">
                  <a:pos x="2" y="1209"/>
                </a:cxn>
                <a:cxn ang="0">
                  <a:pos x="16" y="1084"/>
                </a:cxn>
                <a:cxn ang="0">
                  <a:pos x="112" y="782"/>
                </a:cxn>
                <a:cxn ang="0">
                  <a:pos x="175" y="669"/>
                </a:cxn>
                <a:cxn ang="0">
                  <a:pos x="247" y="563"/>
                </a:cxn>
                <a:cxn ang="0">
                  <a:pos x="374" y="420"/>
                </a:cxn>
                <a:cxn ang="0">
                  <a:pos x="520" y="295"/>
                </a:cxn>
                <a:cxn ang="0">
                  <a:pos x="633" y="220"/>
                </a:cxn>
                <a:cxn ang="0">
                  <a:pos x="751" y="153"/>
                </a:cxn>
                <a:cxn ang="0">
                  <a:pos x="943" y="76"/>
                </a:cxn>
                <a:cxn ang="0">
                  <a:pos x="1144" y="26"/>
                </a:cxn>
                <a:cxn ang="0">
                  <a:pos x="1360" y="4"/>
                </a:cxn>
              </a:cxnLst>
              <a:rect l="0" t="0" r="r" b="b"/>
              <a:pathLst>
                <a:path w="2878" h="2553">
                  <a:moveTo>
                    <a:pt x="1432" y="0"/>
                  </a:moveTo>
                  <a:lnTo>
                    <a:pt x="1509" y="4"/>
                  </a:lnTo>
                  <a:lnTo>
                    <a:pt x="1653" y="14"/>
                  </a:lnTo>
                  <a:lnTo>
                    <a:pt x="1723" y="26"/>
                  </a:lnTo>
                  <a:lnTo>
                    <a:pt x="1795" y="40"/>
                  </a:lnTo>
                  <a:lnTo>
                    <a:pt x="1929" y="76"/>
                  </a:lnTo>
                  <a:lnTo>
                    <a:pt x="1991" y="100"/>
                  </a:lnTo>
                  <a:lnTo>
                    <a:pt x="2119" y="153"/>
                  </a:lnTo>
                  <a:lnTo>
                    <a:pt x="2179" y="184"/>
                  </a:lnTo>
                  <a:lnTo>
                    <a:pt x="2236" y="220"/>
                  </a:lnTo>
                  <a:lnTo>
                    <a:pt x="2299" y="252"/>
                  </a:lnTo>
                  <a:lnTo>
                    <a:pt x="2354" y="295"/>
                  </a:lnTo>
                  <a:lnTo>
                    <a:pt x="2452" y="374"/>
                  </a:lnTo>
                  <a:lnTo>
                    <a:pt x="2503" y="420"/>
                  </a:lnTo>
                  <a:lnTo>
                    <a:pt x="2548" y="465"/>
                  </a:lnTo>
                  <a:lnTo>
                    <a:pt x="2630" y="563"/>
                  </a:lnTo>
                  <a:lnTo>
                    <a:pt x="2664" y="619"/>
                  </a:lnTo>
                  <a:lnTo>
                    <a:pt x="2702" y="669"/>
                  </a:lnTo>
                  <a:lnTo>
                    <a:pt x="2733" y="727"/>
                  </a:lnTo>
                  <a:lnTo>
                    <a:pt x="2764" y="782"/>
                  </a:lnTo>
                  <a:lnTo>
                    <a:pt x="2831" y="957"/>
                  </a:lnTo>
                  <a:lnTo>
                    <a:pt x="2858" y="1084"/>
                  </a:lnTo>
                  <a:lnTo>
                    <a:pt x="2867" y="1147"/>
                  </a:lnTo>
                  <a:lnTo>
                    <a:pt x="2872" y="1209"/>
                  </a:lnTo>
                  <a:lnTo>
                    <a:pt x="2877" y="1276"/>
                  </a:lnTo>
                  <a:lnTo>
                    <a:pt x="2872" y="1346"/>
                  </a:lnTo>
                  <a:lnTo>
                    <a:pt x="2867" y="1408"/>
                  </a:lnTo>
                  <a:lnTo>
                    <a:pt x="2858" y="1471"/>
                  </a:lnTo>
                  <a:lnTo>
                    <a:pt x="2831" y="1598"/>
                  </a:lnTo>
                  <a:lnTo>
                    <a:pt x="2764" y="1773"/>
                  </a:lnTo>
                  <a:lnTo>
                    <a:pt x="2733" y="1828"/>
                  </a:lnTo>
                  <a:lnTo>
                    <a:pt x="2702" y="1886"/>
                  </a:lnTo>
                  <a:lnTo>
                    <a:pt x="2664" y="1936"/>
                  </a:lnTo>
                  <a:lnTo>
                    <a:pt x="2630" y="1989"/>
                  </a:lnTo>
                  <a:lnTo>
                    <a:pt x="2548" y="2090"/>
                  </a:lnTo>
                  <a:lnTo>
                    <a:pt x="2503" y="2133"/>
                  </a:lnTo>
                  <a:lnTo>
                    <a:pt x="2452" y="2179"/>
                  </a:lnTo>
                  <a:lnTo>
                    <a:pt x="2354" y="2260"/>
                  </a:lnTo>
                  <a:lnTo>
                    <a:pt x="2299" y="2301"/>
                  </a:lnTo>
                  <a:lnTo>
                    <a:pt x="2236" y="2332"/>
                  </a:lnTo>
                  <a:lnTo>
                    <a:pt x="2179" y="2368"/>
                  </a:lnTo>
                  <a:lnTo>
                    <a:pt x="2119" y="2400"/>
                  </a:lnTo>
                  <a:lnTo>
                    <a:pt x="1991" y="2455"/>
                  </a:lnTo>
                  <a:lnTo>
                    <a:pt x="1929" y="2476"/>
                  </a:lnTo>
                  <a:lnTo>
                    <a:pt x="1795" y="2512"/>
                  </a:lnTo>
                  <a:lnTo>
                    <a:pt x="1723" y="2527"/>
                  </a:lnTo>
                  <a:lnTo>
                    <a:pt x="1653" y="2541"/>
                  </a:lnTo>
                  <a:lnTo>
                    <a:pt x="1509" y="2551"/>
                  </a:lnTo>
                  <a:lnTo>
                    <a:pt x="1432" y="2553"/>
                  </a:lnTo>
                  <a:lnTo>
                    <a:pt x="1360" y="2551"/>
                  </a:lnTo>
                  <a:lnTo>
                    <a:pt x="1216" y="2541"/>
                  </a:lnTo>
                  <a:lnTo>
                    <a:pt x="1144" y="2527"/>
                  </a:lnTo>
                  <a:lnTo>
                    <a:pt x="1077" y="2512"/>
                  </a:lnTo>
                  <a:lnTo>
                    <a:pt x="943" y="2476"/>
                  </a:lnTo>
                  <a:lnTo>
                    <a:pt x="878" y="2455"/>
                  </a:lnTo>
                  <a:lnTo>
                    <a:pt x="751" y="2400"/>
                  </a:lnTo>
                  <a:lnTo>
                    <a:pt x="693" y="2368"/>
                  </a:lnTo>
                  <a:lnTo>
                    <a:pt x="633" y="2332"/>
                  </a:lnTo>
                  <a:lnTo>
                    <a:pt x="575" y="2301"/>
                  </a:lnTo>
                  <a:lnTo>
                    <a:pt x="520" y="2260"/>
                  </a:lnTo>
                  <a:lnTo>
                    <a:pt x="422" y="2179"/>
                  </a:lnTo>
                  <a:lnTo>
                    <a:pt x="374" y="2133"/>
                  </a:lnTo>
                  <a:lnTo>
                    <a:pt x="328" y="2090"/>
                  </a:lnTo>
                  <a:lnTo>
                    <a:pt x="247" y="1989"/>
                  </a:lnTo>
                  <a:lnTo>
                    <a:pt x="206" y="1936"/>
                  </a:lnTo>
                  <a:lnTo>
                    <a:pt x="175" y="1886"/>
                  </a:lnTo>
                  <a:lnTo>
                    <a:pt x="143" y="1828"/>
                  </a:lnTo>
                  <a:lnTo>
                    <a:pt x="112" y="1773"/>
                  </a:lnTo>
                  <a:lnTo>
                    <a:pt x="43" y="1598"/>
                  </a:lnTo>
                  <a:lnTo>
                    <a:pt x="16" y="1471"/>
                  </a:lnTo>
                  <a:lnTo>
                    <a:pt x="7" y="1408"/>
                  </a:lnTo>
                  <a:lnTo>
                    <a:pt x="2" y="1346"/>
                  </a:lnTo>
                  <a:lnTo>
                    <a:pt x="0" y="1276"/>
                  </a:lnTo>
                  <a:lnTo>
                    <a:pt x="2" y="1209"/>
                  </a:lnTo>
                  <a:lnTo>
                    <a:pt x="7" y="1147"/>
                  </a:lnTo>
                  <a:lnTo>
                    <a:pt x="16" y="1084"/>
                  </a:lnTo>
                  <a:lnTo>
                    <a:pt x="43" y="957"/>
                  </a:lnTo>
                  <a:lnTo>
                    <a:pt x="112" y="782"/>
                  </a:lnTo>
                  <a:lnTo>
                    <a:pt x="143" y="727"/>
                  </a:lnTo>
                  <a:lnTo>
                    <a:pt x="175" y="669"/>
                  </a:lnTo>
                  <a:lnTo>
                    <a:pt x="206" y="619"/>
                  </a:lnTo>
                  <a:lnTo>
                    <a:pt x="247" y="563"/>
                  </a:lnTo>
                  <a:lnTo>
                    <a:pt x="328" y="465"/>
                  </a:lnTo>
                  <a:lnTo>
                    <a:pt x="374" y="420"/>
                  </a:lnTo>
                  <a:lnTo>
                    <a:pt x="422" y="374"/>
                  </a:lnTo>
                  <a:lnTo>
                    <a:pt x="520" y="295"/>
                  </a:lnTo>
                  <a:lnTo>
                    <a:pt x="575" y="252"/>
                  </a:lnTo>
                  <a:lnTo>
                    <a:pt x="633" y="220"/>
                  </a:lnTo>
                  <a:lnTo>
                    <a:pt x="693" y="184"/>
                  </a:lnTo>
                  <a:lnTo>
                    <a:pt x="751" y="153"/>
                  </a:lnTo>
                  <a:lnTo>
                    <a:pt x="878" y="100"/>
                  </a:lnTo>
                  <a:lnTo>
                    <a:pt x="943" y="76"/>
                  </a:lnTo>
                  <a:lnTo>
                    <a:pt x="1077" y="40"/>
                  </a:lnTo>
                  <a:lnTo>
                    <a:pt x="1144" y="26"/>
                  </a:lnTo>
                  <a:lnTo>
                    <a:pt x="1216" y="14"/>
                  </a:lnTo>
                  <a:lnTo>
                    <a:pt x="1360" y="4"/>
                  </a:lnTo>
                  <a:lnTo>
                    <a:pt x="1432" y="0"/>
                  </a:lnTo>
                </a:path>
              </a:pathLst>
            </a:custGeom>
            <a:noFill/>
            <a:ln w="9144">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5455" y="-437"/>
              <a:ext cx="1872" cy="21"/>
            </a:xfrm>
            <a:custGeom>
              <a:avLst/>
              <a:gdLst/>
              <a:ahLst/>
              <a:cxnLst>
                <a:cxn ang="0">
                  <a:pos x="1872" y="7"/>
                </a:cxn>
                <a:cxn ang="0">
                  <a:pos x="0" y="0"/>
                </a:cxn>
                <a:cxn ang="0">
                  <a:pos x="0" y="12"/>
                </a:cxn>
                <a:cxn ang="0">
                  <a:pos x="1872" y="21"/>
                </a:cxn>
                <a:cxn ang="0">
                  <a:pos x="1872" y="7"/>
                </a:cxn>
              </a:cxnLst>
              <a:rect l="0" t="0" r="r" b="b"/>
              <a:pathLst>
                <a:path w="1872" h="21">
                  <a:moveTo>
                    <a:pt x="1872" y="7"/>
                  </a:moveTo>
                  <a:lnTo>
                    <a:pt x="0" y="0"/>
                  </a:lnTo>
                  <a:lnTo>
                    <a:pt x="0" y="12"/>
                  </a:lnTo>
                  <a:lnTo>
                    <a:pt x="1872" y="21"/>
                  </a:lnTo>
                  <a:lnTo>
                    <a:pt x="1872" y="7"/>
                  </a:lnTo>
                  <a:close/>
                </a:path>
              </a:pathLst>
            </a:custGeom>
            <a:solidFill>
              <a:srgbClr val="000000"/>
            </a:solidFill>
            <a:ln w="9525">
              <a:solidFill>
                <a:srgbClr val="C00000"/>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C00000"/>
                </a:solidFill>
              </a:endParaRPr>
            </a:p>
          </p:txBody>
        </p:sp>
        <p:sp>
          <p:nvSpPr>
            <p:cNvPr id="1049" name="Freeform 25"/>
            <p:cNvSpPr>
              <a:spLocks/>
            </p:cNvSpPr>
            <p:nvPr/>
          </p:nvSpPr>
          <p:spPr bwMode="auto">
            <a:xfrm>
              <a:off x="7317" y="-468"/>
              <a:ext cx="91" cy="98"/>
            </a:xfrm>
            <a:custGeom>
              <a:avLst/>
              <a:gdLst/>
              <a:ahLst/>
              <a:cxnLst>
                <a:cxn ang="0">
                  <a:pos x="0" y="0"/>
                </a:cxn>
                <a:cxn ang="0">
                  <a:pos x="91" y="48"/>
                </a:cxn>
                <a:cxn ang="0">
                  <a:pos x="0" y="0"/>
                </a:cxn>
                <a:cxn ang="0">
                  <a:pos x="0" y="98"/>
                </a:cxn>
                <a:cxn ang="0">
                  <a:pos x="91" y="48"/>
                </a:cxn>
                <a:cxn ang="0">
                  <a:pos x="0" y="0"/>
                </a:cxn>
                <a:cxn ang="0">
                  <a:pos x="0" y="0"/>
                </a:cxn>
              </a:cxnLst>
              <a:rect l="0" t="0" r="r" b="b"/>
              <a:pathLst>
                <a:path w="91" h="98">
                  <a:moveTo>
                    <a:pt x="0" y="0"/>
                  </a:moveTo>
                  <a:lnTo>
                    <a:pt x="91" y="48"/>
                  </a:lnTo>
                  <a:lnTo>
                    <a:pt x="0" y="0"/>
                  </a:lnTo>
                  <a:lnTo>
                    <a:pt x="0" y="98"/>
                  </a:lnTo>
                  <a:lnTo>
                    <a:pt x="91" y="48"/>
                  </a:lnTo>
                  <a:lnTo>
                    <a:pt x="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5455" y="66"/>
              <a:ext cx="1872" cy="21"/>
            </a:xfrm>
            <a:custGeom>
              <a:avLst/>
              <a:gdLst/>
              <a:ahLst/>
              <a:cxnLst>
                <a:cxn ang="0">
                  <a:pos x="1872" y="9"/>
                </a:cxn>
                <a:cxn ang="0">
                  <a:pos x="0" y="0"/>
                </a:cxn>
                <a:cxn ang="0">
                  <a:pos x="0" y="11"/>
                </a:cxn>
                <a:cxn ang="0">
                  <a:pos x="1872" y="21"/>
                </a:cxn>
                <a:cxn ang="0">
                  <a:pos x="1872" y="9"/>
                </a:cxn>
              </a:cxnLst>
              <a:rect l="0" t="0" r="r" b="b"/>
              <a:pathLst>
                <a:path w="1872" h="21">
                  <a:moveTo>
                    <a:pt x="1872" y="9"/>
                  </a:moveTo>
                  <a:lnTo>
                    <a:pt x="0" y="0"/>
                  </a:lnTo>
                  <a:lnTo>
                    <a:pt x="0" y="11"/>
                  </a:lnTo>
                  <a:lnTo>
                    <a:pt x="1872" y="21"/>
                  </a:lnTo>
                  <a:lnTo>
                    <a:pt x="1872" y="9"/>
                  </a:lnTo>
                  <a:close/>
                </a:path>
              </a:pathLst>
            </a:custGeom>
            <a:solidFill>
              <a:srgbClr val="000000"/>
            </a:solidFill>
            <a:ln w="9525">
              <a:solidFill>
                <a:srgbClr val="33CC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7317" y="35"/>
              <a:ext cx="91" cy="93"/>
            </a:xfrm>
            <a:custGeom>
              <a:avLst/>
              <a:gdLst/>
              <a:ahLst/>
              <a:cxnLst>
                <a:cxn ang="0">
                  <a:pos x="0" y="0"/>
                </a:cxn>
                <a:cxn ang="0">
                  <a:pos x="91" y="47"/>
                </a:cxn>
                <a:cxn ang="0">
                  <a:pos x="0" y="0"/>
                </a:cxn>
                <a:cxn ang="0">
                  <a:pos x="0" y="93"/>
                </a:cxn>
                <a:cxn ang="0">
                  <a:pos x="91" y="47"/>
                </a:cxn>
                <a:cxn ang="0">
                  <a:pos x="0" y="0"/>
                </a:cxn>
                <a:cxn ang="0">
                  <a:pos x="0" y="0"/>
                </a:cxn>
              </a:cxnLst>
              <a:rect l="0" t="0" r="r" b="b"/>
              <a:pathLst>
                <a:path w="91" h="93">
                  <a:moveTo>
                    <a:pt x="0" y="0"/>
                  </a:moveTo>
                  <a:lnTo>
                    <a:pt x="91" y="47"/>
                  </a:lnTo>
                  <a:lnTo>
                    <a:pt x="0" y="0"/>
                  </a:lnTo>
                  <a:lnTo>
                    <a:pt x="0" y="93"/>
                  </a:lnTo>
                  <a:lnTo>
                    <a:pt x="91" y="47"/>
                  </a:lnTo>
                  <a:lnTo>
                    <a:pt x="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5851" y="579"/>
              <a:ext cx="1476" cy="24"/>
            </a:xfrm>
            <a:custGeom>
              <a:avLst/>
              <a:gdLst/>
              <a:ahLst/>
              <a:cxnLst>
                <a:cxn ang="0">
                  <a:pos x="1476" y="9"/>
                </a:cxn>
                <a:cxn ang="0">
                  <a:pos x="0" y="0"/>
                </a:cxn>
                <a:cxn ang="0">
                  <a:pos x="0" y="14"/>
                </a:cxn>
                <a:cxn ang="0">
                  <a:pos x="1476" y="24"/>
                </a:cxn>
                <a:cxn ang="0">
                  <a:pos x="1476" y="9"/>
                </a:cxn>
              </a:cxnLst>
              <a:rect l="0" t="0" r="r" b="b"/>
              <a:pathLst>
                <a:path w="1476" h="24">
                  <a:moveTo>
                    <a:pt x="1476" y="9"/>
                  </a:moveTo>
                  <a:lnTo>
                    <a:pt x="0" y="0"/>
                  </a:lnTo>
                  <a:lnTo>
                    <a:pt x="0" y="14"/>
                  </a:lnTo>
                  <a:lnTo>
                    <a:pt x="1476" y="24"/>
                  </a:lnTo>
                  <a:lnTo>
                    <a:pt x="1476" y="9"/>
                  </a:lnTo>
                  <a:close/>
                </a:path>
              </a:pathLst>
            </a:custGeom>
            <a:solidFill>
              <a:srgbClr val="000000"/>
            </a:solidFill>
            <a:ln w="9525">
              <a:solidFill>
                <a:schemeClr val="tx2">
                  <a:lumMod val="1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7317" y="548"/>
              <a:ext cx="91" cy="94"/>
            </a:xfrm>
            <a:custGeom>
              <a:avLst/>
              <a:gdLst/>
              <a:ahLst/>
              <a:cxnLst>
                <a:cxn ang="0">
                  <a:pos x="0" y="0"/>
                </a:cxn>
                <a:cxn ang="0">
                  <a:pos x="91" y="50"/>
                </a:cxn>
                <a:cxn ang="0">
                  <a:pos x="0" y="0"/>
                </a:cxn>
                <a:cxn ang="0">
                  <a:pos x="0" y="93"/>
                </a:cxn>
                <a:cxn ang="0">
                  <a:pos x="91" y="50"/>
                </a:cxn>
                <a:cxn ang="0">
                  <a:pos x="0" y="0"/>
                </a:cxn>
                <a:cxn ang="0">
                  <a:pos x="0" y="0"/>
                </a:cxn>
              </a:cxnLst>
              <a:rect l="0" t="0" r="r" b="b"/>
              <a:pathLst>
                <a:path w="91" h="94">
                  <a:moveTo>
                    <a:pt x="0" y="0"/>
                  </a:moveTo>
                  <a:lnTo>
                    <a:pt x="91" y="50"/>
                  </a:lnTo>
                  <a:lnTo>
                    <a:pt x="0" y="0"/>
                  </a:lnTo>
                  <a:lnTo>
                    <a:pt x="0" y="93"/>
                  </a:lnTo>
                  <a:lnTo>
                    <a:pt x="91" y="50"/>
                  </a:lnTo>
                  <a:lnTo>
                    <a:pt x="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3" name="Rectangle 32"/>
          <p:cNvSpPr/>
          <p:nvPr/>
        </p:nvSpPr>
        <p:spPr>
          <a:xfrm>
            <a:off x="914400" y="5682681"/>
            <a:ext cx="7239000" cy="369332"/>
          </a:xfrm>
          <a:prstGeom prst="rect">
            <a:avLst/>
          </a:prstGeom>
        </p:spPr>
        <p:txBody>
          <a:bodyPr wrap="square">
            <a:spAutoFit/>
          </a:bodyPr>
          <a:lstStyle/>
          <a:p>
            <a:r>
              <a:rPr lang="en-US" dirty="0"/>
              <a:t>Diagrammatic representation  of  a  typical biosphere reserve.</a:t>
            </a:r>
          </a:p>
        </p:txBody>
      </p:sp>
    </p:spTree>
    <p:extLst>
      <p:ext uri="{BB962C8B-B14F-4D97-AF65-F5344CB8AC3E}">
        <p14:creationId xmlns:p14="http://schemas.microsoft.com/office/powerpoint/2010/main" val="3025834815"/>
      </p:ext>
    </p:extLst>
  </p:cSld>
  <p:clrMapOvr>
    <a:masterClrMapping/>
  </p:clrMapOvr>
  <mc:AlternateContent xmlns:mc="http://schemas.openxmlformats.org/markup-compatibility/2006" xmlns:p14="http://schemas.microsoft.com/office/powerpoint/2010/main">
    <mc:Choice Requires="p14">
      <p:transition spd="slow" p14:dur="2000" advTm="14097"/>
    </mc:Choice>
    <mc:Fallback xmlns="">
      <p:transition spd="slow" advTm="1409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5639117"/>
          </a:xfrm>
        </p:spPr>
        <p:txBody>
          <a:bodyPr>
            <a:normAutofit fontScale="77500" lnSpcReduction="20000"/>
          </a:bodyPr>
          <a:lstStyle/>
          <a:p>
            <a:pPr algn="ctr"/>
            <a:r>
              <a:rPr lang="en-US" sz="4700" dirty="0">
                <a:solidFill>
                  <a:srgbClr val="92D050"/>
                </a:solidFill>
              </a:rPr>
              <a:t> </a:t>
            </a:r>
            <a:r>
              <a:rPr lang="en-US" sz="4700" b="1" dirty="0">
                <a:solidFill>
                  <a:srgbClr val="00B0F0"/>
                </a:solidFill>
              </a:rPr>
              <a:t>National Park</a:t>
            </a:r>
          </a:p>
          <a:p>
            <a:pPr algn="just"/>
            <a:endParaRPr lang="en-US" sz="2800" dirty="0">
              <a:solidFill>
                <a:srgbClr val="92D050"/>
              </a:solidFill>
            </a:endParaRPr>
          </a:p>
          <a:p>
            <a:pPr algn="just"/>
            <a:r>
              <a:rPr lang="en-US" sz="2800" dirty="0"/>
              <a:t> National parks in India are </a:t>
            </a:r>
            <a:r>
              <a:rPr lang="en-US" sz="2800" dirty="0" err="1"/>
              <a:t>IUCN</a:t>
            </a:r>
            <a:r>
              <a:rPr lang="en-US" sz="2800" dirty="0"/>
              <a:t> category II protected area. </a:t>
            </a:r>
          </a:p>
          <a:p>
            <a:pPr algn="just"/>
            <a:r>
              <a:rPr lang="en-US" sz="2800" dirty="0">
                <a:solidFill>
                  <a:schemeClr val="tx1"/>
                </a:solidFill>
              </a:rPr>
              <a:t>According  to   the   Indian  Board for   Wild   Life   (</a:t>
            </a:r>
            <a:r>
              <a:rPr lang="en-US" sz="2800" dirty="0" err="1">
                <a:solidFill>
                  <a:schemeClr val="tx1"/>
                </a:solidFill>
              </a:rPr>
              <a:t>IBWL</a:t>
            </a:r>
            <a:r>
              <a:rPr lang="en-US" sz="2800" dirty="0">
                <a:solidFill>
                  <a:schemeClr val="tx1"/>
                </a:solidFill>
              </a:rPr>
              <a:t>),    “A   National Park  is   an   area dedicated by  statute for  all  time to  conserve the  natural scenery and   historical  objects to conserve the  wild  life  there in  and  to provide for  enjoyment of the  same in  such   manner and by  such   means, that will   leave   them undisturbed for  the   enjoyment of  future generations .</a:t>
            </a:r>
            <a:endParaRPr lang="en-US" sz="2800" b="1" dirty="0">
              <a:solidFill>
                <a:schemeClr val="tx1"/>
              </a:solidFill>
            </a:endParaRPr>
          </a:p>
          <a:p>
            <a:pPr algn="just"/>
            <a:endParaRPr lang="en-US" sz="2800" dirty="0">
              <a:solidFill>
                <a:schemeClr val="tx1"/>
              </a:solidFill>
            </a:endParaRPr>
          </a:p>
          <a:p>
            <a:pPr algn="just"/>
            <a:r>
              <a:rPr lang="en-US" sz="2800" dirty="0">
                <a:solidFill>
                  <a:srgbClr val="00B0F0"/>
                </a:solidFill>
              </a:rPr>
              <a:t>India’s first national park was established  in 1936 as Hailey National Park, now known as Jim Corbett </a:t>
            </a:r>
            <a:r>
              <a:rPr lang="en-US" sz="2800" dirty="0" err="1">
                <a:solidFill>
                  <a:srgbClr val="00B0F0"/>
                </a:solidFill>
              </a:rPr>
              <a:t>natioal</a:t>
            </a:r>
            <a:r>
              <a:rPr lang="en-US" sz="2800" dirty="0">
                <a:solidFill>
                  <a:srgbClr val="00B0F0"/>
                </a:solidFill>
              </a:rPr>
              <a:t> Park. By 1970, India only had five national parks. </a:t>
            </a:r>
          </a:p>
          <a:p>
            <a:pPr algn="just"/>
            <a:r>
              <a:rPr lang="en-US" sz="2800" dirty="0">
                <a:solidFill>
                  <a:srgbClr val="00B0F0"/>
                </a:solidFill>
              </a:rPr>
              <a:t>In 1972, India enacted the Wildlife Protection Act and Project Tiger to Safeguard  the habitats of conservation reliant species. </a:t>
            </a:r>
          </a:p>
        </p:txBody>
      </p:sp>
    </p:spTree>
  </p:cSld>
  <p:clrMapOvr>
    <a:masterClrMapping/>
  </p:clrMapOvr>
  <mc:AlternateContent xmlns:mc="http://schemas.openxmlformats.org/markup-compatibility/2006" xmlns:p14="http://schemas.microsoft.com/office/powerpoint/2010/main">
    <mc:Choice Requires="p14">
      <p:transition spd="slow" p14:dur="2000" advTm="64232"/>
    </mc:Choice>
    <mc:Fallback xmlns="">
      <p:transition spd="slow" advTm="6423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a:bodyPr>
          <a:lstStyle/>
          <a:p>
            <a:endParaRPr lang="en-US" dirty="0"/>
          </a:p>
          <a:p>
            <a:r>
              <a:rPr lang="en-US" dirty="0"/>
              <a:t>As of April 2012, there were 112 national parks with a total coverage of  39,919 </a:t>
            </a:r>
            <a:r>
              <a:rPr lang="en-US" dirty="0" err="1"/>
              <a:t>km</a:t>
            </a:r>
            <a:r>
              <a:rPr lang="en-US" baseline="30000" dirty="0" err="1"/>
              <a:t>2</a:t>
            </a:r>
            <a:r>
              <a:rPr lang="en-US" dirty="0"/>
              <a:t>(15,413 sq mi) </a:t>
            </a:r>
            <a:r>
              <a:rPr lang="en-US" dirty="0" err="1"/>
              <a:t>km²</a:t>
            </a:r>
            <a:r>
              <a:rPr lang="en-US" dirty="0"/>
              <a:t> which is about comprising 1.21% of India's total surface area.</a:t>
            </a:r>
            <a:endParaRPr lang="en-US" b="1" dirty="0"/>
          </a:p>
          <a:p>
            <a:endParaRPr lang="en-US" b="1" dirty="0"/>
          </a:p>
          <a:p>
            <a:r>
              <a:rPr lang="en-US" b="1" dirty="0"/>
              <a:t>Examples of some National park in India</a:t>
            </a:r>
          </a:p>
          <a:p>
            <a:pPr lvl="0"/>
            <a:r>
              <a:rPr lang="en-US" dirty="0" err="1"/>
              <a:t>Kaziranga</a:t>
            </a:r>
            <a:r>
              <a:rPr lang="en-US" dirty="0"/>
              <a:t>- Assam,</a:t>
            </a:r>
          </a:p>
          <a:p>
            <a:pPr lvl="0"/>
            <a:r>
              <a:rPr lang="en-US" dirty="0" err="1"/>
              <a:t>Gir</a:t>
            </a:r>
            <a:r>
              <a:rPr lang="en-US" dirty="0"/>
              <a:t> National Park- Gujarat </a:t>
            </a:r>
          </a:p>
          <a:p>
            <a:pPr lvl="0"/>
            <a:r>
              <a:rPr lang="en-US" dirty="0" err="1"/>
              <a:t>Periyar</a:t>
            </a:r>
            <a:r>
              <a:rPr lang="en-US" dirty="0"/>
              <a:t> – Kerala</a:t>
            </a:r>
          </a:p>
          <a:p>
            <a:pPr lvl="0"/>
            <a:r>
              <a:rPr lang="en-US" dirty="0" err="1"/>
              <a:t>Sariska</a:t>
            </a:r>
            <a:r>
              <a:rPr lang="en-US" dirty="0"/>
              <a:t> – Rajasthan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6057"/>
    </mc:Choice>
    <mc:Fallback xmlns="">
      <p:transition spd="slow" advTm="3605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62917"/>
          </a:xfrm>
        </p:spPr>
        <p:txBody>
          <a:bodyPr>
            <a:normAutofit fontScale="92500" lnSpcReduction="20000"/>
          </a:bodyPr>
          <a:lstStyle/>
          <a:p>
            <a:pPr lvl="0" algn="ctr"/>
            <a:r>
              <a:rPr lang="en-US" sz="5100" b="1" dirty="0">
                <a:solidFill>
                  <a:srgbClr val="92D050"/>
                </a:solidFill>
              </a:rPr>
              <a:t> Wildlife </a:t>
            </a:r>
            <a:r>
              <a:rPr lang="en-US" sz="5100" b="1" dirty="0" err="1">
                <a:solidFill>
                  <a:srgbClr val="92D050"/>
                </a:solidFill>
              </a:rPr>
              <a:t>Santuary</a:t>
            </a:r>
            <a:endParaRPr lang="en-US" sz="5100" b="1" dirty="0">
              <a:solidFill>
                <a:srgbClr val="92D050"/>
              </a:solidFill>
            </a:endParaRPr>
          </a:p>
          <a:p>
            <a:pPr lvl="0" algn="just"/>
            <a:endParaRPr lang="en-US" dirty="0">
              <a:solidFill>
                <a:srgbClr val="92D050"/>
              </a:solidFill>
            </a:endParaRPr>
          </a:p>
          <a:p>
            <a:pPr lvl="0" algn="just"/>
            <a:r>
              <a:rPr lang="en-US" dirty="0">
                <a:solidFill>
                  <a:schemeClr val="tx1"/>
                </a:solidFill>
              </a:rPr>
              <a:t>The   Indian  Board for  Wild   Life  has   defined a  sanctuary as,   'An area  where killing, hunting, shooting or  capturing of  any   species of  bird   or  animal is  prohibited  except by  or under the   control of  highest authority in  the   department  responsible for  the   management of the  sanctuary and  whose  boundaries and  character should be sacrosanct as  far  as  possible.</a:t>
            </a:r>
          </a:p>
          <a:p>
            <a:r>
              <a:rPr lang="en-US" b="1" dirty="0">
                <a:solidFill>
                  <a:schemeClr val="tx1"/>
                </a:solidFill>
              </a:rPr>
              <a:t> </a:t>
            </a:r>
          </a:p>
          <a:p>
            <a:r>
              <a:rPr lang="en-US" b="1" dirty="0"/>
              <a:t>India has now  515 </a:t>
            </a:r>
            <a:r>
              <a:rPr lang="en-US" b="1" dirty="0" err="1"/>
              <a:t>santuaries</a:t>
            </a:r>
            <a:endParaRPr lang="en-US" b="1" dirty="0"/>
          </a:p>
          <a:p>
            <a:endParaRPr lang="en-US" b="1" dirty="0"/>
          </a:p>
          <a:p>
            <a:r>
              <a:rPr lang="en-US" b="1" dirty="0"/>
              <a:t>Examples of some Wild Life Sanctuaries of India:</a:t>
            </a:r>
          </a:p>
          <a:p>
            <a:pPr lvl="0"/>
            <a:r>
              <a:rPr lang="en-US" dirty="0"/>
              <a:t>Ghana Bird sanctuaries</a:t>
            </a:r>
          </a:p>
          <a:p>
            <a:pPr lvl="0"/>
            <a:r>
              <a:rPr lang="en-US" dirty="0" err="1"/>
              <a:t>Hazaribagh</a:t>
            </a:r>
            <a:r>
              <a:rPr lang="en-US" dirty="0"/>
              <a:t> sanctuaries</a:t>
            </a:r>
          </a:p>
          <a:p>
            <a:pPr lvl="0"/>
            <a:r>
              <a:rPr lang="en-US" dirty="0" err="1"/>
              <a:t>Abohar</a:t>
            </a:r>
            <a:r>
              <a:rPr lang="en-US" dirty="0"/>
              <a:t> wild life sanctuaries</a:t>
            </a:r>
          </a:p>
          <a:p>
            <a:pPr lvl="0"/>
            <a:r>
              <a:rPr lang="en-US" dirty="0" err="1"/>
              <a:t>Jaldapara</a:t>
            </a:r>
            <a:r>
              <a:rPr lang="en-US" dirty="0"/>
              <a:t> wild life sanctuaries</a:t>
            </a:r>
          </a:p>
          <a:p>
            <a:pPr lvl="0"/>
            <a:r>
              <a:rPr lang="en-US" dirty="0" err="1"/>
              <a:t>Mudamalai</a:t>
            </a:r>
            <a:r>
              <a:rPr lang="en-US" dirty="0"/>
              <a:t> wild life sanctuaries</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3849"/>
    </mc:Choice>
    <mc:Fallback xmlns="">
      <p:transition spd="slow" advTm="5384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10600" cy="5786199"/>
          </a:xfrm>
          <a:prstGeom prst="rect">
            <a:avLst/>
          </a:prstGeom>
          <a:noFill/>
        </p:spPr>
        <p:txBody>
          <a:bodyPr wrap="square" rtlCol="0">
            <a:spAutoFit/>
          </a:bodyPr>
          <a:lstStyle/>
          <a:p>
            <a:pPr algn="just"/>
            <a:r>
              <a:rPr lang="en-US" sz="2400" b="1" dirty="0">
                <a:solidFill>
                  <a:srgbClr val="00B0F0"/>
                </a:solidFill>
              </a:rPr>
              <a:t>Ex- Situ conservation</a:t>
            </a:r>
            <a:endParaRPr lang="en-US" sz="2400" dirty="0">
              <a:solidFill>
                <a:srgbClr val="00B0F0"/>
              </a:solidFill>
            </a:endParaRPr>
          </a:p>
          <a:p>
            <a:pPr lvl="0" algn="just">
              <a:buFont typeface="Wingdings" pitchFamily="2" charset="2"/>
              <a:buChar char="Ø"/>
            </a:pPr>
            <a:r>
              <a:rPr lang="en-US" sz="2400" dirty="0"/>
              <a:t>It is defined as “the conservation of component of biological diversity (Sample of genetic diversity, particularly of endangered species) outside their natural habitats”.</a:t>
            </a:r>
          </a:p>
          <a:p>
            <a:pPr marL="457200" lvl="0" indent="-457200" algn="just">
              <a:buAutoNum type="arabicPeriod"/>
            </a:pPr>
            <a:r>
              <a:rPr lang="en-US" sz="2400" dirty="0">
                <a:solidFill>
                  <a:srgbClr val="00B0F0"/>
                </a:solidFill>
              </a:rPr>
              <a:t>Botanical/ zoological gardens, aquarium and research centre.</a:t>
            </a:r>
          </a:p>
          <a:p>
            <a:pPr lvl="0" algn="just"/>
            <a:r>
              <a:rPr lang="en-US" dirty="0"/>
              <a:t>	There are more than 1500 Botanical gardens in the world containing 	more than 80,000 species.</a:t>
            </a:r>
          </a:p>
          <a:p>
            <a:pPr lvl="0" algn="just"/>
            <a:endParaRPr lang="en-US" dirty="0"/>
          </a:p>
          <a:p>
            <a:pPr lvl="0" algn="just"/>
            <a:r>
              <a:rPr lang="en-US" dirty="0"/>
              <a:t>	There are more than 800 zoos around the world with about 3,000 	species of mammals, birds, reptiles and amphibians.</a:t>
            </a:r>
          </a:p>
          <a:p>
            <a:pPr marL="457200" lvl="0" indent="-457200" algn="just">
              <a:buAutoNum type="arabicPeriod"/>
            </a:pPr>
            <a:endParaRPr lang="en-US" sz="2400" dirty="0">
              <a:solidFill>
                <a:srgbClr val="00B0F0"/>
              </a:solidFill>
            </a:endParaRPr>
          </a:p>
          <a:p>
            <a:pPr marL="457200" lvl="0" indent="-457200" algn="just">
              <a:buAutoNum type="arabicPeriod" startAt="2"/>
            </a:pPr>
            <a:r>
              <a:rPr lang="en-US" sz="2400" dirty="0">
                <a:solidFill>
                  <a:srgbClr val="00B0F0"/>
                </a:solidFill>
              </a:rPr>
              <a:t>Field Gene Banks</a:t>
            </a:r>
          </a:p>
          <a:p>
            <a:pPr marL="342900" lvl="0" indent="-342900" algn="just"/>
            <a:r>
              <a:rPr lang="en-US" sz="2400" dirty="0">
                <a:solidFill>
                  <a:srgbClr val="00B0F0"/>
                </a:solidFill>
              </a:rPr>
              <a:t>		</a:t>
            </a:r>
            <a:r>
              <a:rPr lang="en-US" sz="2000" dirty="0"/>
              <a:t>These are places where wide variety of plant are growing in 	order to maintain the widest range of biodiversity</a:t>
            </a:r>
            <a:r>
              <a:rPr lang="en-US" sz="2400" dirty="0">
                <a:solidFill>
                  <a:srgbClr val="00B0F0"/>
                </a:solidFill>
              </a:rPr>
              <a:t>.</a:t>
            </a:r>
            <a:endParaRPr lang="en-US" sz="1600" dirty="0"/>
          </a:p>
          <a:p>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advTm="51210"/>
    </mc:Choice>
    <mc:Fallback xmlns="">
      <p:transition spd="slow" advTm="5121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9117"/>
          </a:xfrm>
        </p:spPr>
        <p:txBody>
          <a:bodyPr>
            <a:normAutofit/>
          </a:bodyPr>
          <a:lstStyle/>
          <a:p>
            <a:pPr marL="742950" lvl="0" indent="-742950" algn="just">
              <a:buAutoNum type="arabicPeriod" startAt="3"/>
            </a:pPr>
            <a:r>
              <a:rPr lang="en-US" sz="2400" dirty="0">
                <a:solidFill>
                  <a:srgbClr val="00B0F0"/>
                </a:solidFill>
              </a:rPr>
              <a:t>Seed Banks</a:t>
            </a:r>
          </a:p>
          <a:p>
            <a:pPr marL="742950" lvl="0" indent="-742950" algn="just">
              <a:buNone/>
            </a:pPr>
            <a:r>
              <a:rPr lang="en-US" sz="2400" dirty="0">
                <a:solidFill>
                  <a:srgbClr val="00B0F0"/>
                </a:solidFill>
              </a:rPr>
              <a:t>	</a:t>
            </a:r>
            <a:r>
              <a:rPr lang="en-US" sz="2400" dirty="0"/>
              <a:t>These are  most  efficient and effective method of Ex-Situ conservation of plants whose seeds are suitable for long term storage.</a:t>
            </a:r>
          </a:p>
          <a:p>
            <a:pPr marL="742950" lvl="0" indent="-742950" algn="just">
              <a:buNone/>
            </a:pPr>
            <a:r>
              <a:rPr lang="en-US" sz="2400" dirty="0"/>
              <a:t>	A seed could remain viable for 5-25 years at -5</a:t>
            </a:r>
            <a:r>
              <a:rPr lang="en-US" sz="2400" baseline="30000" dirty="0"/>
              <a:t>0</a:t>
            </a:r>
            <a:r>
              <a:rPr lang="en-US" sz="2400" dirty="0"/>
              <a:t> C</a:t>
            </a:r>
          </a:p>
          <a:p>
            <a:pPr marL="742950" lvl="0" indent="-742950" algn="just">
              <a:buNone/>
            </a:pPr>
            <a:r>
              <a:rPr lang="en-US" sz="2400" dirty="0"/>
              <a:t>	 It could be viable for 100 years  at -20</a:t>
            </a:r>
            <a:r>
              <a:rPr lang="en-US" sz="2400" baseline="30000" dirty="0"/>
              <a:t>0</a:t>
            </a:r>
            <a:r>
              <a:rPr lang="en-US" sz="2400" dirty="0"/>
              <a:t>C</a:t>
            </a:r>
          </a:p>
          <a:p>
            <a:pPr marL="742950" lvl="0" indent="-742950" algn="just">
              <a:buAutoNum type="arabicPeriod" startAt="4"/>
            </a:pPr>
            <a:r>
              <a:rPr lang="en-US" sz="2400" dirty="0">
                <a:solidFill>
                  <a:srgbClr val="00B0F0"/>
                </a:solidFill>
              </a:rPr>
              <a:t>In Vitro ( in Glass)</a:t>
            </a:r>
          </a:p>
          <a:p>
            <a:pPr marL="862330" lvl="1" indent="-514350" algn="just">
              <a:buNone/>
            </a:pPr>
            <a:r>
              <a:rPr lang="en-US" dirty="0"/>
              <a:t>	Storage of plant parts likes, </a:t>
            </a:r>
            <a:r>
              <a:rPr lang="en-US" dirty="0" err="1"/>
              <a:t>buds,stem</a:t>
            </a:r>
            <a:r>
              <a:rPr lang="en-US" dirty="0"/>
              <a:t>, </a:t>
            </a:r>
            <a:r>
              <a:rPr lang="en-US" dirty="0" err="1"/>
              <a:t>meristem</a:t>
            </a:r>
            <a:r>
              <a:rPr lang="en-US" dirty="0"/>
              <a:t> tips etc under low temperature (-3</a:t>
            </a:r>
            <a:r>
              <a:rPr lang="en-US" sz="2800" baseline="30000" dirty="0"/>
              <a:t>0</a:t>
            </a:r>
            <a:r>
              <a:rPr lang="en-US" dirty="0"/>
              <a:t> to 12</a:t>
            </a:r>
            <a:r>
              <a:rPr lang="en-US" sz="2800" baseline="30000" dirty="0"/>
              <a:t>0</a:t>
            </a:r>
            <a:r>
              <a:rPr lang="en-US" dirty="0"/>
              <a:t> C) for slow growth and long storage.</a:t>
            </a:r>
          </a:p>
          <a:p>
            <a:pPr marL="862330" lvl="1" indent="-514350">
              <a:buNone/>
            </a:pPr>
            <a:r>
              <a:rPr lang="en-US" sz="2000" b="1" dirty="0">
                <a:solidFill>
                  <a:srgbClr val="00B0F0"/>
                </a:solidFill>
              </a:rPr>
              <a:t>	INSTITUTIONS FOR EX·SITU"CONSERVATION OF BIODIVERSITY </a:t>
            </a:r>
          </a:p>
          <a:p>
            <a:pPr marL="862330" lvl="1" indent="-514350">
              <a:buAutoNum type="alphaLcParenBoth"/>
            </a:pPr>
            <a:r>
              <a:rPr lang="en-US" sz="2000" b="1" dirty="0"/>
              <a:t>National Bureau of Plant Genetic Resources (NBPGR)</a:t>
            </a:r>
          </a:p>
          <a:p>
            <a:pPr marL="862330" lvl="1" indent="-514350">
              <a:buFontTx/>
              <a:buAutoNum type="alphaLcParenBoth"/>
            </a:pPr>
            <a:r>
              <a:rPr lang="en-US" sz="2000" b="1" dirty="0"/>
              <a:t>National Bureau of Animal Genetic Resources (NBAGR)</a:t>
            </a:r>
            <a:endParaRPr lang="en-US" sz="2000" dirty="0"/>
          </a:p>
          <a:p>
            <a:pPr marL="862330" lvl="1" indent="-514350">
              <a:buAutoNum type="alphaLcParenBoth"/>
            </a:pPr>
            <a:endParaRPr lang="en-US" sz="2000" dirty="0">
              <a:solidFill>
                <a:srgbClr val="00B0F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4251"/>
    </mc:Choice>
    <mc:Fallback xmlns="">
      <p:transition spd="slow" advTm="642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1" y="381000"/>
            <a:ext cx="8534400" cy="4708981"/>
          </a:xfrm>
          <a:prstGeom prst="rect">
            <a:avLst/>
          </a:prstGeom>
          <a:noFill/>
        </p:spPr>
        <p:txBody>
          <a:bodyPr wrap="square" rtlCol="0">
            <a:spAutoFit/>
          </a:bodyPr>
          <a:lstStyle/>
          <a:p>
            <a:r>
              <a:rPr lang="en-US" sz="2000" b="1" dirty="0"/>
              <a:t>LEVELS OF BIODIVERSITY</a:t>
            </a:r>
          </a:p>
          <a:p>
            <a:r>
              <a:rPr lang="en-US" sz="2000" b="1" dirty="0"/>
              <a:t>1) Genetic diversity</a:t>
            </a:r>
            <a:endParaRPr lang="en-US" sz="2000" dirty="0"/>
          </a:p>
          <a:p>
            <a:pPr lvl="1">
              <a:buFont typeface="Wingdings" pitchFamily="2" charset="2"/>
              <a:buChar char="Ø"/>
            </a:pPr>
            <a:r>
              <a:rPr lang="en-US" sz="2000" dirty="0"/>
              <a:t>It is a level of biodiversity that refers to the total number of genetic characteristics in the genetic makeup of a species.</a:t>
            </a:r>
          </a:p>
          <a:p>
            <a:pPr lvl="1">
              <a:buFont typeface="Wingdings" pitchFamily="2" charset="2"/>
              <a:buChar char="Ø"/>
            </a:pPr>
            <a:r>
              <a:rPr lang="en-US" sz="2000" dirty="0"/>
              <a:t>It is distinguished from genetic variability, which describes the tendency of genetic characteristics to vary.</a:t>
            </a:r>
          </a:p>
          <a:p>
            <a:r>
              <a:rPr lang="en-US" sz="2000" b="1" dirty="0"/>
              <a:t>2) Species diversity</a:t>
            </a:r>
            <a:endParaRPr lang="en-US" sz="2000" dirty="0"/>
          </a:p>
          <a:p>
            <a:pPr lvl="1">
              <a:buFont typeface="Wingdings" pitchFamily="2" charset="2"/>
              <a:buChar char="Ø"/>
            </a:pPr>
            <a:r>
              <a:rPr lang="en-US" sz="2000" dirty="0"/>
              <a:t>It refers to the variety of species within a region.</a:t>
            </a:r>
          </a:p>
          <a:p>
            <a:pPr lvl="1">
              <a:buFont typeface="Wingdings" pitchFamily="2" charset="2"/>
              <a:buChar char="Ø"/>
            </a:pPr>
            <a:r>
              <a:rPr lang="en-US" sz="2000" dirty="0"/>
              <a:t>Species diversity is an index that incorporates the number of species in an area and also their relative abundance. </a:t>
            </a:r>
          </a:p>
          <a:p>
            <a:pPr lvl="1">
              <a:buFont typeface="Wingdings" pitchFamily="2" charset="2"/>
              <a:buChar char="Ø"/>
            </a:pPr>
            <a:r>
              <a:rPr lang="en-US" sz="2000" dirty="0"/>
              <a:t>It is generally a much more useful value than species richness.</a:t>
            </a:r>
          </a:p>
          <a:p>
            <a:r>
              <a:rPr lang="en-US" sz="2000" b="1" dirty="0"/>
              <a:t>3) Ecosystem diversity</a:t>
            </a:r>
            <a:endParaRPr lang="en-US" sz="2000" dirty="0"/>
          </a:p>
          <a:p>
            <a:pPr lvl="0"/>
            <a:r>
              <a:rPr lang="en-US" sz="2000" dirty="0"/>
              <a:t>	Ecosystem diversity refers to the different types of ecological complexes 	that occurs on the earth surface. Examples  forest , grassland, desert, 	aquatic and tundra ecosystems.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92800"/>
    </mc:Choice>
    <mc:Fallback xmlns="">
      <p:transition spd="slow" advTm="928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553201" cy="1320800"/>
          </a:xfrm>
        </p:spPr>
        <p:txBody>
          <a:bodyPr>
            <a:normAutofit/>
          </a:bodyPr>
          <a:lstStyle/>
          <a:p>
            <a:r>
              <a:rPr lang="en-US" dirty="0"/>
              <a:t>Some projects to protect wild life</a:t>
            </a:r>
          </a:p>
        </p:txBody>
      </p:sp>
      <p:sp>
        <p:nvSpPr>
          <p:cNvPr id="3" name="Content Placeholder 2"/>
          <p:cNvSpPr>
            <a:spLocks noGrp="1"/>
          </p:cNvSpPr>
          <p:nvPr>
            <p:ph idx="1"/>
          </p:nvPr>
        </p:nvSpPr>
        <p:spPr>
          <a:xfrm>
            <a:off x="609598" y="1930400"/>
            <a:ext cx="7391402" cy="4546600"/>
          </a:xfrm>
        </p:spPr>
        <p:txBody>
          <a:bodyPr>
            <a:normAutofit fontScale="92500" lnSpcReduction="10000"/>
          </a:bodyPr>
          <a:lstStyle/>
          <a:p>
            <a:r>
              <a:rPr lang="en-US" b="1" dirty="0">
                <a:solidFill>
                  <a:srgbClr val="00B0F0"/>
                </a:solidFill>
              </a:rPr>
              <a:t>Project Tiger</a:t>
            </a:r>
          </a:p>
          <a:p>
            <a:pPr>
              <a:buNone/>
            </a:pPr>
            <a:r>
              <a:rPr lang="en-US" dirty="0"/>
              <a:t>	</a:t>
            </a:r>
          </a:p>
          <a:p>
            <a:pPr>
              <a:buNone/>
            </a:pPr>
            <a:r>
              <a:rPr lang="en-US" dirty="0"/>
              <a:t>‘Project  Tiger’  was  launched on 1 April  1973  with the  following objectives:</a:t>
            </a:r>
          </a:p>
          <a:p>
            <a:pPr>
              <a:buFont typeface="Wingdings" pitchFamily="2" charset="2"/>
              <a:buChar char="§"/>
            </a:pPr>
            <a:r>
              <a:rPr lang="en-US" dirty="0"/>
              <a:t>To  maintain  a  viable  population  of  tigers  for   scientific, cultural  and   ecological values.</a:t>
            </a:r>
          </a:p>
          <a:p>
            <a:pPr>
              <a:buFont typeface="Wingdings" pitchFamily="2" charset="2"/>
              <a:buChar char="§"/>
            </a:pPr>
            <a:r>
              <a:rPr lang="en-US" dirty="0"/>
              <a:t>To preserve areas rich  in  biodiversity as  a  national heritage for  the  education and enjoyment.</a:t>
            </a:r>
          </a:p>
          <a:p>
            <a:r>
              <a:rPr lang="en-US" b="1" dirty="0" err="1">
                <a:solidFill>
                  <a:srgbClr val="00B0F0"/>
                </a:solidFill>
              </a:rPr>
              <a:t>Gir</a:t>
            </a:r>
            <a:r>
              <a:rPr lang="en-US" b="1" dirty="0">
                <a:solidFill>
                  <a:srgbClr val="00B0F0"/>
                </a:solidFill>
              </a:rPr>
              <a:t> Lion Project</a:t>
            </a:r>
          </a:p>
          <a:p>
            <a:endParaRPr lang="en-US" dirty="0"/>
          </a:p>
          <a:p>
            <a:pPr>
              <a:buNone/>
            </a:pPr>
            <a:r>
              <a:rPr lang="en-US" dirty="0"/>
              <a:t>	In 1972 the Gujarat State government prepared a scheme for the management of  the </a:t>
            </a:r>
            <a:r>
              <a:rPr lang="en-US" dirty="0" err="1"/>
              <a:t>Gir</a:t>
            </a:r>
            <a:r>
              <a:rPr lang="en-US" dirty="0"/>
              <a:t> Lion Sanctuary with proper guidelines for conservation. The  Centre provided assistance for  the   protection and   improvement of the habitat.</a:t>
            </a:r>
          </a:p>
        </p:txBody>
      </p:sp>
    </p:spTree>
  </p:cSld>
  <p:clrMapOvr>
    <a:masterClrMapping/>
  </p:clrMapOvr>
  <mc:AlternateContent xmlns:mc="http://schemas.openxmlformats.org/markup-compatibility/2006" xmlns:p14="http://schemas.microsoft.com/office/powerpoint/2010/main">
    <mc:Choice Requires="p14">
      <p:transition spd="slow" p14:dur="2000" advTm="49284"/>
    </mc:Choice>
    <mc:Fallback xmlns="">
      <p:transition spd="slow" advTm="4928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686800" cy="5410200"/>
          </a:xfrm>
        </p:spPr>
        <p:txBody>
          <a:bodyPr>
            <a:normAutofit fontScale="92500" lnSpcReduction="10000"/>
          </a:bodyPr>
          <a:lstStyle/>
          <a:p>
            <a:pPr algn="just"/>
            <a:r>
              <a:rPr lang="en-US" b="1" dirty="0">
                <a:solidFill>
                  <a:srgbClr val="00B0F0"/>
                </a:solidFill>
              </a:rPr>
              <a:t>Himalayan Musk Deer Project</a:t>
            </a:r>
          </a:p>
          <a:p>
            <a:pPr algn="just"/>
            <a:endParaRPr lang="en-US" dirty="0"/>
          </a:p>
          <a:p>
            <a:pPr algn="just">
              <a:buNone/>
            </a:pPr>
            <a:r>
              <a:rPr lang="en-US" dirty="0"/>
              <a:t>	The  musk deer   (</a:t>
            </a:r>
            <a:r>
              <a:rPr lang="en-US" dirty="0" err="1"/>
              <a:t>Moschus</a:t>
            </a:r>
            <a:r>
              <a:rPr lang="en-US" dirty="0"/>
              <a:t> </a:t>
            </a:r>
            <a:r>
              <a:rPr lang="en-US" dirty="0" err="1"/>
              <a:t>moschiferus</a:t>
            </a:r>
            <a:r>
              <a:rPr lang="en-US" dirty="0"/>
              <a:t>) which   was  once  found   throughout the  Himalayan tract has   terribly suffered due   to  its   musk been   used in  the   preparation of  perfumes and medicine. Secondly the  habitat destruction brought about a sharp decline in their population. A  conservation project was   therefore launched at  the   </a:t>
            </a:r>
            <a:r>
              <a:rPr lang="en-US" dirty="0" err="1"/>
              <a:t>Kedarnath</a:t>
            </a:r>
            <a:r>
              <a:rPr lang="en-US" dirty="0"/>
              <a:t> sanctuary in  U.P.</a:t>
            </a:r>
          </a:p>
          <a:p>
            <a:pPr algn="just"/>
            <a:endParaRPr lang="en-US" dirty="0"/>
          </a:p>
          <a:p>
            <a:pPr algn="just"/>
            <a:r>
              <a:rPr lang="en-US" b="1" dirty="0">
                <a:solidFill>
                  <a:srgbClr val="00B0F0"/>
                </a:solidFill>
              </a:rPr>
              <a:t>Crocodile Breeding Project</a:t>
            </a:r>
          </a:p>
          <a:p>
            <a:pPr algn="just"/>
            <a:endParaRPr lang="en-US" dirty="0"/>
          </a:p>
          <a:p>
            <a:pPr algn="just">
              <a:buNone/>
            </a:pPr>
            <a:r>
              <a:rPr lang="en-US" dirty="0"/>
              <a:t>	The  three varieties of crocodile   population viz.,  </a:t>
            </a:r>
            <a:r>
              <a:rPr lang="en-US" dirty="0" err="1"/>
              <a:t>gharial</a:t>
            </a:r>
            <a:r>
              <a:rPr lang="en-US" dirty="0"/>
              <a:t> (</a:t>
            </a:r>
            <a:r>
              <a:rPr lang="en-US" dirty="0" err="1"/>
              <a:t>cavialis</a:t>
            </a:r>
            <a:r>
              <a:rPr lang="en-US" dirty="0"/>
              <a:t> </a:t>
            </a:r>
            <a:r>
              <a:rPr lang="en-US" dirty="0" err="1"/>
              <a:t>gangeticus</a:t>
            </a:r>
            <a:r>
              <a:rPr lang="en-US" dirty="0"/>
              <a:t>), the  mugger (</a:t>
            </a:r>
            <a:r>
              <a:rPr lang="en-US" dirty="0" err="1"/>
              <a:t>Crocodylus</a:t>
            </a:r>
            <a:r>
              <a:rPr lang="en-US" dirty="0"/>
              <a:t> </a:t>
            </a:r>
            <a:r>
              <a:rPr lang="en-US" dirty="0" err="1"/>
              <a:t>palusstris</a:t>
            </a:r>
            <a:r>
              <a:rPr lang="en-US" dirty="0"/>
              <a:t>)  and   the   salt-water crocodile   (</a:t>
            </a:r>
            <a:r>
              <a:rPr lang="en-US" dirty="0" err="1"/>
              <a:t>Crocodylus</a:t>
            </a:r>
            <a:r>
              <a:rPr lang="en-US" dirty="0"/>
              <a:t> </a:t>
            </a:r>
            <a:r>
              <a:rPr lang="en-US" dirty="0" err="1"/>
              <a:t>porosus</a:t>
            </a:r>
            <a:r>
              <a:rPr lang="en-US" dirty="0"/>
              <a:t>) witnessed  a  sharp decline by  the   early  1970s. With   the   assistance of  the   UNDP,  the   Government  of  India launched a  crocodile   breeding and   management  project. The  project was   initially launched in Orissa in the  year 1975.  The  project scheme was  subsequently extended to U.P.,  Rajasthan, W.B.,  T.N.,  A.P.,  Gujarat. Kerala, M.P.,  Maharashtra, </a:t>
            </a:r>
            <a:r>
              <a:rPr lang="en-US" dirty="0" err="1"/>
              <a:t>Andamans</a:t>
            </a:r>
            <a:r>
              <a:rPr lang="en-US" dirty="0"/>
              <a:t>, Assam, Bihar and  Nagaland. As  a  result the   population of  all  the   three  species has   considerably increased.</a:t>
            </a:r>
          </a:p>
        </p:txBody>
      </p:sp>
    </p:spTree>
  </p:cSld>
  <p:clrMapOvr>
    <a:masterClrMapping/>
  </p:clrMapOvr>
  <mc:AlternateContent xmlns:mc="http://schemas.openxmlformats.org/markup-compatibility/2006" xmlns:p14="http://schemas.microsoft.com/office/powerpoint/2010/main">
    <mc:Choice Requires="p14">
      <p:transition spd="slow" p14:dur="2000" advTm="69677"/>
    </mc:Choice>
    <mc:Fallback xmlns="">
      <p:transition spd="slow" advTm="6967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b="1" dirty="0">
                <a:solidFill>
                  <a:srgbClr val="00B0F0"/>
                </a:solidFill>
              </a:rPr>
              <a:t>Project Elephant</a:t>
            </a:r>
          </a:p>
          <a:p>
            <a:pPr algn="just"/>
            <a:endParaRPr lang="en-US" dirty="0"/>
          </a:p>
          <a:p>
            <a:pPr algn="just">
              <a:buNone/>
            </a:pPr>
            <a:r>
              <a:rPr lang="en-US" dirty="0"/>
              <a:t>	The   Project Elephant was   launched with a  view   to  protect and   conserve the   elephant population of the  country. Project Elephant aimed at  restoring degraded habitats of elephants. Creation of  migration  corridors, elimination of  human interference and   establishment of  a data base   on  the   migration and   population  dynamics  of  elephants e.g.   elephant habitat restoration work   was   done   in  </a:t>
            </a:r>
            <a:r>
              <a:rPr lang="en-US" dirty="0" err="1"/>
              <a:t>Rajaji</a:t>
            </a:r>
            <a:r>
              <a:rPr lang="en-US" dirty="0"/>
              <a:t> National Park.</a:t>
            </a:r>
          </a:p>
          <a:p>
            <a:pPr algn="just"/>
            <a:endParaRPr lang="en-US" dirty="0">
              <a:solidFill>
                <a:srgbClr val="00B0F0"/>
              </a:solidFill>
            </a:endParaRPr>
          </a:p>
          <a:p>
            <a:pPr algn="just"/>
            <a:r>
              <a:rPr lang="en-US" dirty="0">
                <a:solidFill>
                  <a:srgbClr val="00B0F0"/>
                </a:solidFill>
              </a:rPr>
              <a:t>Convention on International Trade in Endangered Species (CITES)</a:t>
            </a:r>
          </a:p>
          <a:p>
            <a:pPr algn="just"/>
            <a:r>
              <a:rPr lang="en-US" dirty="0">
                <a:solidFill>
                  <a:srgbClr val="00B0F0"/>
                </a:solidFill>
              </a:rPr>
              <a:t>The   1975   Conventional International   Trade  in   Endangered   Species  (CITES) was   a significant step   towards  worldwide protection of  endangered flora   and   fauna. It regulated trade in  living   specimens and   products derived from   listed species. India is  a  signatory  to this   convention. </a:t>
            </a:r>
          </a:p>
          <a:p>
            <a:pPr algn="just"/>
            <a:r>
              <a:rPr lang="en-US" dirty="0">
                <a:solidFill>
                  <a:srgbClr val="00B0F0"/>
                </a:solidFill>
              </a:rPr>
              <a:t>Wildlife   Protection Act  1972, </a:t>
            </a:r>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60736"/>
    </mc:Choice>
    <mc:Fallback xmlns="">
      <p:transition spd="slow" advTm="6073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00B0F0"/>
                </a:solidFill>
              </a:rPr>
              <a:t>Organizations working for  protection</a:t>
            </a:r>
          </a:p>
        </p:txBody>
      </p:sp>
      <p:sp>
        <p:nvSpPr>
          <p:cNvPr id="3" name="Content Placeholder 2"/>
          <p:cNvSpPr>
            <a:spLocks noGrp="1"/>
          </p:cNvSpPr>
          <p:nvPr>
            <p:ph idx="1"/>
          </p:nvPr>
        </p:nvSpPr>
        <p:spPr/>
        <p:txBody>
          <a:bodyPr>
            <a:normAutofit lnSpcReduction="10000"/>
          </a:bodyPr>
          <a:lstStyle/>
          <a:p>
            <a:r>
              <a:rPr lang="en-US" dirty="0"/>
              <a:t>India's Department of Environment functions as  the   nodal agency for  United National Environment  </a:t>
            </a:r>
            <a:r>
              <a:rPr lang="en-US" dirty="0" err="1"/>
              <a:t>Programme</a:t>
            </a:r>
            <a:r>
              <a:rPr lang="en-US" dirty="0"/>
              <a:t>  (</a:t>
            </a:r>
            <a:r>
              <a:rPr lang="en-US" dirty="0">
                <a:solidFill>
                  <a:srgbClr val="00B0F0"/>
                </a:solidFill>
              </a:rPr>
              <a:t>UNEP</a:t>
            </a:r>
            <a:r>
              <a:rPr lang="en-US" dirty="0"/>
              <a:t>), </a:t>
            </a:r>
          </a:p>
          <a:p>
            <a:r>
              <a:rPr lang="en-US" dirty="0"/>
              <a:t>The    South Asia   Cooperation Environment  </a:t>
            </a:r>
            <a:r>
              <a:rPr lang="en-US" dirty="0" err="1"/>
              <a:t>Programme</a:t>
            </a:r>
            <a:r>
              <a:rPr lang="en-US" dirty="0"/>
              <a:t> (</a:t>
            </a:r>
            <a:r>
              <a:rPr lang="en-US" dirty="0">
                <a:solidFill>
                  <a:srgbClr val="00B0F0"/>
                </a:solidFill>
              </a:rPr>
              <a:t>SACEP</a:t>
            </a:r>
            <a:r>
              <a:rPr lang="en-US" dirty="0"/>
              <a:t>) </a:t>
            </a:r>
          </a:p>
          <a:p>
            <a:r>
              <a:rPr lang="en-US" dirty="0"/>
              <a:t>The   International  Union for  Conservation  of  Nature and   Natural  Resource (</a:t>
            </a:r>
            <a:r>
              <a:rPr lang="en-US" dirty="0">
                <a:solidFill>
                  <a:srgbClr val="00B0F0"/>
                </a:solidFill>
              </a:rPr>
              <a:t>IUCN</a:t>
            </a:r>
            <a:r>
              <a:rPr lang="en-US" dirty="0"/>
              <a:t>). </a:t>
            </a:r>
          </a:p>
          <a:p>
            <a:endParaRPr lang="en-US" dirty="0"/>
          </a:p>
          <a:p>
            <a:r>
              <a:rPr lang="en-US" dirty="0"/>
              <a:t>India has   been   actively participating in  the   various sessions of UNEP with a  view to  ensure that </a:t>
            </a:r>
            <a:r>
              <a:rPr lang="en-US" dirty="0" err="1"/>
              <a:t>programmes</a:t>
            </a:r>
            <a:r>
              <a:rPr lang="en-US" dirty="0"/>
              <a:t> are   more   relevant to  the   developing countries.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5262"/>
    </mc:Choice>
    <mc:Fallback xmlns="">
      <p:transition spd="slow" advTm="3526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a:t>Thank you</a:t>
            </a:r>
            <a:endParaRPr lang="en-IN" sz="9600" dirty="0"/>
          </a:p>
        </p:txBody>
      </p:sp>
    </p:spTree>
    <p:extLst>
      <p:ext uri="{BB962C8B-B14F-4D97-AF65-F5344CB8AC3E}">
        <p14:creationId xmlns:p14="http://schemas.microsoft.com/office/powerpoint/2010/main" val="2043623142"/>
      </p:ext>
    </p:extLst>
  </p:cSld>
  <p:clrMapOvr>
    <a:masterClrMapping/>
  </p:clrMapOvr>
  <mc:AlternateContent xmlns:mc="http://schemas.openxmlformats.org/markup-compatibility/2006" xmlns:p14="http://schemas.microsoft.com/office/powerpoint/2010/main">
    <mc:Choice Requires="p14">
      <p:transition spd="slow" p14:dur="2000" advTm="7268"/>
    </mc:Choice>
    <mc:Fallback xmlns="">
      <p:transition spd="slow" advTm="726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066800"/>
          <a:ext cx="6096000" cy="4348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Form of Life</a:t>
                      </a:r>
                    </a:p>
                  </a:txBody>
                  <a:tcPr/>
                </a:tc>
                <a:tc>
                  <a:txBody>
                    <a:bodyPr/>
                    <a:lstStyle/>
                    <a:p>
                      <a:r>
                        <a:rPr lang="en-US" dirty="0"/>
                        <a:t>Known Species</a:t>
                      </a:r>
                    </a:p>
                  </a:txBody>
                  <a:tcPr/>
                </a:tc>
                <a:tc>
                  <a:txBody>
                    <a:bodyPr/>
                    <a:lstStyle/>
                    <a:p>
                      <a:r>
                        <a:rPr lang="en-US" dirty="0"/>
                        <a:t>Estimated Species</a:t>
                      </a:r>
                    </a:p>
                  </a:txBody>
                  <a:tcPr/>
                </a:tc>
                <a:extLst>
                  <a:ext uri="{0D108BD9-81ED-4DB2-BD59-A6C34878D82A}">
                    <a16:rowId xmlns:a16="http://schemas.microsoft.com/office/drawing/2014/main" val="10000"/>
                  </a:ext>
                </a:extLst>
              </a:tr>
              <a:tr h="370840">
                <a:tc>
                  <a:txBody>
                    <a:bodyPr/>
                    <a:lstStyle/>
                    <a:p>
                      <a:r>
                        <a:rPr lang="en-US" dirty="0"/>
                        <a:t>Mammals</a:t>
                      </a:r>
                    </a:p>
                  </a:txBody>
                  <a:tcPr anchor="ctr"/>
                </a:tc>
                <a:tc>
                  <a:txBody>
                    <a:bodyPr/>
                    <a:lstStyle/>
                    <a:p>
                      <a:r>
                        <a:rPr lang="en-US" dirty="0"/>
                        <a:t>5487</a:t>
                      </a:r>
                    </a:p>
                  </a:txBody>
                  <a:tcPr anchor="ctr"/>
                </a:tc>
                <a:tc>
                  <a:txBody>
                    <a:bodyPr/>
                    <a:lstStyle/>
                    <a:p>
                      <a:r>
                        <a:rPr lang="en-US" dirty="0"/>
                        <a:t>5500</a:t>
                      </a:r>
                    </a:p>
                  </a:txBody>
                  <a:tcPr/>
                </a:tc>
                <a:extLst>
                  <a:ext uri="{0D108BD9-81ED-4DB2-BD59-A6C34878D82A}">
                    <a16:rowId xmlns:a16="http://schemas.microsoft.com/office/drawing/2014/main" val="10001"/>
                  </a:ext>
                </a:extLst>
              </a:tr>
              <a:tr h="370840">
                <a:tc>
                  <a:txBody>
                    <a:bodyPr/>
                    <a:lstStyle/>
                    <a:p>
                      <a:r>
                        <a:rPr lang="en-US" dirty="0"/>
                        <a:t>Birds</a:t>
                      </a:r>
                    </a:p>
                  </a:txBody>
                  <a:tcPr/>
                </a:tc>
                <a:tc>
                  <a:txBody>
                    <a:bodyPr/>
                    <a:lstStyle/>
                    <a:p>
                      <a:r>
                        <a:rPr lang="en-US" dirty="0"/>
                        <a:t>9990</a:t>
                      </a:r>
                    </a:p>
                  </a:txBody>
                  <a:tcPr/>
                </a:tc>
                <a:tc>
                  <a:txBody>
                    <a:bodyPr/>
                    <a:lstStyle/>
                    <a:p>
                      <a:r>
                        <a:rPr lang="en-US" dirty="0"/>
                        <a:t>10,000</a:t>
                      </a:r>
                    </a:p>
                  </a:txBody>
                  <a:tcPr/>
                </a:tc>
                <a:extLst>
                  <a:ext uri="{0D108BD9-81ED-4DB2-BD59-A6C34878D82A}">
                    <a16:rowId xmlns:a16="http://schemas.microsoft.com/office/drawing/2014/main" val="10002"/>
                  </a:ext>
                </a:extLst>
              </a:tr>
              <a:tr h="370840">
                <a:tc>
                  <a:txBody>
                    <a:bodyPr/>
                    <a:lstStyle/>
                    <a:p>
                      <a:r>
                        <a:rPr lang="en-US" dirty="0"/>
                        <a:t>Reptiles</a:t>
                      </a:r>
                    </a:p>
                  </a:txBody>
                  <a:tcPr/>
                </a:tc>
                <a:tc>
                  <a:txBody>
                    <a:bodyPr/>
                    <a:lstStyle/>
                    <a:p>
                      <a:r>
                        <a:rPr lang="en-US" dirty="0"/>
                        <a:t>8734</a:t>
                      </a:r>
                    </a:p>
                  </a:txBody>
                  <a:tcPr/>
                </a:tc>
                <a:tc>
                  <a:txBody>
                    <a:bodyPr/>
                    <a:lstStyle/>
                    <a:p>
                      <a:r>
                        <a:rPr lang="en-US" dirty="0"/>
                        <a:t>10,000</a:t>
                      </a:r>
                    </a:p>
                  </a:txBody>
                  <a:tcPr/>
                </a:tc>
                <a:extLst>
                  <a:ext uri="{0D108BD9-81ED-4DB2-BD59-A6C34878D82A}">
                    <a16:rowId xmlns:a16="http://schemas.microsoft.com/office/drawing/2014/main" val="10003"/>
                  </a:ext>
                </a:extLst>
              </a:tr>
              <a:tr h="370840">
                <a:tc>
                  <a:txBody>
                    <a:bodyPr/>
                    <a:lstStyle/>
                    <a:p>
                      <a:r>
                        <a:rPr lang="en-US" dirty="0" err="1"/>
                        <a:t>Ambhibia</a:t>
                      </a:r>
                      <a:endParaRPr lang="en-US" dirty="0"/>
                    </a:p>
                  </a:txBody>
                  <a:tcPr/>
                </a:tc>
                <a:tc>
                  <a:txBody>
                    <a:bodyPr/>
                    <a:lstStyle/>
                    <a:p>
                      <a:r>
                        <a:rPr lang="en-US" dirty="0"/>
                        <a:t>6515</a:t>
                      </a:r>
                    </a:p>
                  </a:txBody>
                  <a:tcPr/>
                </a:tc>
                <a:tc>
                  <a:txBody>
                    <a:bodyPr/>
                    <a:lstStyle/>
                    <a:p>
                      <a:r>
                        <a:rPr lang="en-US" dirty="0"/>
                        <a:t>15,000</a:t>
                      </a:r>
                    </a:p>
                  </a:txBody>
                  <a:tcPr/>
                </a:tc>
                <a:extLst>
                  <a:ext uri="{0D108BD9-81ED-4DB2-BD59-A6C34878D82A}">
                    <a16:rowId xmlns:a16="http://schemas.microsoft.com/office/drawing/2014/main" val="10004"/>
                  </a:ext>
                </a:extLst>
              </a:tr>
              <a:tr h="370840">
                <a:tc>
                  <a:txBody>
                    <a:bodyPr/>
                    <a:lstStyle/>
                    <a:p>
                      <a:r>
                        <a:rPr lang="en-US" dirty="0"/>
                        <a:t>Fish</a:t>
                      </a:r>
                    </a:p>
                  </a:txBody>
                  <a:tcPr/>
                </a:tc>
                <a:tc>
                  <a:txBody>
                    <a:bodyPr/>
                    <a:lstStyle/>
                    <a:p>
                      <a:r>
                        <a:rPr lang="en-US" dirty="0"/>
                        <a:t>31,153</a:t>
                      </a:r>
                    </a:p>
                  </a:txBody>
                  <a:tcPr/>
                </a:tc>
                <a:tc>
                  <a:txBody>
                    <a:bodyPr/>
                    <a:lstStyle/>
                    <a:p>
                      <a:r>
                        <a:rPr lang="en-US" dirty="0"/>
                        <a:t>40,000</a:t>
                      </a:r>
                    </a:p>
                  </a:txBody>
                  <a:tcPr/>
                </a:tc>
                <a:extLst>
                  <a:ext uri="{0D108BD9-81ED-4DB2-BD59-A6C34878D82A}">
                    <a16:rowId xmlns:a16="http://schemas.microsoft.com/office/drawing/2014/main" val="10005"/>
                  </a:ext>
                </a:extLst>
              </a:tr>
              <a:tr h="370840">
                <a:tc>
                  <a:txBody>
                    <a:bodyPr/>
                    <a:lstStyle/>
                    <a:p>
                      <a:r>
                        <a:rPr lang="en-US" dirty="0"/>
                        <a:t>Higher Plants</a:t>
                      </a:r>
                    </a:p>
                  </a:txBody>
                  <a:tcPr/>
                </a:tc>
                <a:tc>
                  <a:txBody>
                    <a:bodyPr/>
                    <a:lstStyle/>
                    <a:p>
                      <a:r>
                        <a:rPr lang="en-US" dirty="0"/>
                        <a:t>2,50,000</a:t>
                      </a:r>
                    </a:p>
                  </a:txBody>
                  <a:tcPr/>
                </a:tc>
                <a:tc>
                  <a:txBody>
                    <a:bodyPr/>
                    <a:lstStyle/>
                    <a:p>
                      <a:r>
                        <a:rPr lang="en-US" dirty="0"/>
                        <a:t>2,70,000</a:t>
                      </a:r>
                    </a:p>
                  </a:txBody>
                  <a:tcPr/>
                </a:tc>
                <a:extLst>
                  <a:ext uri="{0D108BD9-81ED-4DB2-BD59-A6C34878D82A}">
                    <a16:rowId xmlns:a16="http://schemas.microsoft.com/office/drawing/2014/main" val="10006"/>
                  </a:ext>
                </a:extLst>
              </a:tr>
              <a:tr h="370840">
                <a:tc>
                  <a:txBody>
                    <a:bodyPr/>
                    <a:lstStyle/>
                    <a:p>
                      <a:r>
                        <a:rPr lang="en-US" dirty="0"/>
                        <a:t>Insects</a:t>
                      </a:r>
                    </a:p>
                  </a:txBody>
                  <a:tcPr/>
                </a:tc>
                <a:tc>
                  <a:txBody>
                    <a:bodyPr/>
                    <a:lstStyle/>
                    <a:p>
                      <a:r>
                        <a:rPr lang="en-US" dirty="0"/>
                        <a:t>1,015,897</a:t>
                      </a:r>
                    </a:p>
                  </a:txBody>
                  <a:tcPr/>
                </a:tc>
                <a:tc>
                  <a:txBody>
                    <a:bodyPr/>
                    <a:lstStyle/>
                    <a:p>
                      <a:r>
                        <a:rPr lang="en-US" dirty="0"/>
                        <a:t>5,000,000</a:t>
                      </a:r>
                    </a:p>
                  </a:txBody>
                  <a:tcPr/>
                </a:tc>
                <a:extLst>
                  <a:ext uri="{0D108BD9-81ED-4DB2-BD59-A6C34878D82A}">
                    <a16:rowId xmlns:a16="http://schemas.microsoft.com/office/drawing/2014/main" val="10007"/>
                  </a:ext>
                </a:extLst>
              </a:tr>
              <a:tr h="370840">
                <a:tc>
                  <a:txBody>
                    <a:bodyPr/>
                    <a:lstStyle/>
                    <a:p>
                      <a:r>
                        <a:rPr lang="en-US" dirty="0"/>
                        <a:t>Algae</a:t>
                      </a:r>
                    </a:p>
                  </a:txBody>
                  <a:tcPr/>
                </a:tc>
                <a:tc>
                  <a:txBody>
                    <a:bodyPr/>
                    <a:lstStyle/>
                    <a:p>
                      <a:r>
                        <a:rPr lang="en-US" dirty="0"/>
                        <a:t>12,272</a:t>
                      </a:r>
                    </a:p>
                  </a:txBody>
                  <a:tcPr/>
                </a:tc>
                <a:tc>
                  <a:txBody>
                    <a:bodyPr/>
                    <a:lstStyle/>
                    <a:p>
                      <a:r>
                        <a:rPr lang="en-US" dirty="0"/>
                        <a:t>Unknown</a:t>
                      </a:r>
                    </a:p>
                  </a:txBody>
                  <a:tcPr/>
                </a:tc>
                <a:extLst>
                  <a:ext uri="{0D108BD9-81ED-4DB2-BD59-A6C34878D82A}">
                    <a16:rowId xmlns:a16="http://schemas.microsoft.com/office/drawing/2014/main" val="10008"/>
                  </a:ext>
                </a:extLst>
              </a:tr>
              <a:tr h="370840">
                <a:tc>
                  <a:txBody>
                    <a:bodyPr/>
                    <a:lstStyle/>
                    <a:p>
                      <a:r>
                        <a:rPr lang="en-US" dirty="0"/>
                        <a:t>Fungi</a:t>
                      </a:r>
                    </a:p>
                  </a:txBody>
                  <a:tcPr/>
                </a:tc>
                <a:tc>
                  <a:txBody>
                    <a:bodyPr/>
                    <a:lstStyle/>
                    <a:p>
                      <a:r>
                        <a:rPr lang="en-US" dirty="0"/>
                        <a:t>1,00,000</a:t>
                      </a:r>
                    </a:p>
                  </a:txBody>
                  <a:tcPr/>
                </a:tc>
                <a:tc>
                  <a:txBody>
                    <a:bodyPr/>
                    <a:lstStyle/>
                    <a:p>
                      <a:r>
                        <a:rPr lang="en-US" dirty="0"/>
                        <a:t>1,500,000</a:t>
                      </a:r>
                    </a:p>
                  </a:txBody>
                  <a:tcPr/>
                </a:tc>
                <a:extLst>
                  <a:ext uri="{0D108BD9-81ED-4DB2-BD59-A6C34878D82A}">
                    <a16:rowId xmlns:a16="http://schemas.microsoft.com/office/drawing/2014/main" val="10009"/>
                  </a:ext>
                </a:extLst>
              </a:tr>
              <a:tr h="370840">
                <a:tc>
                  <a:txBody>
                    <a:bodyPr/>
                    <a:lstStyle/>
                    <a:p>
                      <a:r>
                        <a:rPr lang="en-US" dirty="0"/>
                        <a:t>Total</a:t>
                      </a:r>
                    </a:p>
                  </a:txBody>
                  <a:tcPr/>
                </a:tc>
                <a:tc>
                  <a:txBody>
                    <a:bodyPr/>
                    <a:lstStyle/>
                    <a:p>
                      <a:r>
                        <a:rPr lang="en-US" dirty="0"/>
                        <a:t>2,100,000</a:t>
                      </a:r>
                    </a:p>
                  </a:txBody>
                  <a:tcPr/>
                </a:tc>
                <a:tc>
                  <a:txBody>
                    <a:bodyPr/>
                    <a:lstStyle/>
                    <a:p>
                      <a:r>
                        <a:rPr lang="en-US" dirty="0"/>
                        <a:t>9 to 52 million</a:t>
                      </a:r>
                    </a:p>
                  </a:txBody>
                  <a:tcPr/>
                </a:tc>
                <a:extLst>
                  <a:ext uri="{0D108BD9-81ED-4DB2-BD59-A6C34878D82A}">
                    <a16:rowId xmlns:a16="http://schemas.microsoft.com/office/drawing/2014/main" val="10010"/>
                  </a:ext>
                </a:extLst>
              </a:tr>
            </a:tbl>
          </a:graphicData>
        </a:graphic>
      </p:graphicFrame>
      <p:sp>
        <p:nvSpPr>
          <p:cNvPr id="3" name="Title 2"/>
          <p:cNvSpPr>
            <a:spLocks noGrp="1"/>
          </p:cNvSpPr>
          <p:nvPr>
            <p:ph type="title"/>
          </p:nvPr>
        </p:nvSpPr>
        <p:spPr>
          <a:xfrm>
            <a:off x="457200" y="274638"/>
            <a:ext cx="8229600" cy="639762"/>
          </a:xfrm>
        </p:spPr>
        <p:txBody>
          <a:bodyPr>
            <a:normAutofit fontScale="90000"/>
          </a:bodyPr>
          <a:lstStyle/>
          <a:p>
            <a:r>
              <a:rPr lang="en-US" dirty="0"/>
              <a:t>Biodiversity @ Global Level</a:t>
            </a:r>
          </a:p>
        </p:txBody>
      </p:sp>
      <p:sp>
        <p:nvSpPr>
          <p:cNvPr id="5" name="Rectangle 4"/>
          <p:cNvSpPr/>
          <p:nvPr/>
        </p:nvSpPr>
        <p:spPr>
          <a:xfrm>
            <a:off x="228600" y="5334001"/>
            <a:ext cx="8686800" cy="1200329"/>
          </a:xfrm>
          <a:prstGeom prst="rect">
            <a:avLst/>
          </a:prstGeom>
        </p:spPr>
        <p:txBody>
          <a:bodyPr wrap="square">
            <a:spAutoFit/>
          </a:bodyPr>
          <a:lstStyle/>
          <a:p>
            <a:pPr lvl="0" algn="ctr"/>
            <a:r>
              <a:rPr lang="en-US" b="1" dirty="0"/>
              <a:t>About 2.1 million species have been identified till date, while many more species are believed to exist.</a:t>
            </a:r>
          </a:p>
          <a:p>
            <a:pPr lvl="0" algn="ctr"/>
            <a:r>
              <a:rPr lang="en-US" b="1" dirty="0"/>
              <a:t>According to UNEP estimate, approximately 9.0 – 52 million of species exist on Earth</a:t>
            </a:r>
          </a:p>
        </p:txBody>
      </p:sp>
    </p:spTree>
  </p:cSld>
  <p:clrMapOvr>
    <a:masterClrMapping/>
  </p:clrMapOvr>
  <mc:AlternateContent xmlns:mc="http://schemas.openxmlformats.org/markup-compatibility/2006" xmlns:p14="http://schemas.microsoft.com/office/powerpoint/2010/main">
    <mc:Choice Requires="p14">
      <p:transition spd="slow" p14:dur="2000" advTm="76249"/>
    </mc:Choice>
    <mc:Fallback xmlns="">
      <p:transition spd="slow" advTm="7624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4600" y="1371600"/>
          <a:ext cx="4064000" cy="4450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dirty="0"/>
                        <a:t>Form of Life</a:t>
                      </a:r>
                    </a:p>
                  </a:txBody>
                  <a:tcPr/>
                </a:tc>
                <a:tc>
                  <a:txBody>
                    <a:bodyPr/>
                    <a:lstStyle/>
                    <a:p>
                      <a:r>
                        <a:rPr lang="en-US" dirty="0"/>
                        <a:t>Known Species</a:t>
                      </a:r>
                    </a:p>
                  </a:txBody>
                  <a:tcPr/>
                </a:tc>
                <a:extLst>
                  <a:ext uri="{0D108BD9-81ED-4DB2-BD59-A6C34878D82A}">
                    <a16:rowId xmlns:a16="http://schemas.microsoft.com/office/drawing/2014/main" val="10000"/>
                  </a:ext>
                </a:extLst>
              </a:tr>
              <a:tr h="370840">
                <a:tc>
                  <a:txBody>
                    <a:bodyPr/>
                    <a:lstStyle/>
                    <a:p>
                      <a:r>
                        <a:rPr lang="en-US" dirty="0"/>
                        <a:t>Mammals</a:t>
                      </a:r>
                    </a:p>
                  </a:txBody>
                  <a:tcPr anchor="ctr"/>
                </a:tc>
                <a:tc>
                  <a:txBody>
                    <a:bodyPr/>
                    <a:lstStyle/>
                    <a:p>
                      <a:r>
                        <a:rPr lang="en-US" dirty="0"/>
                        <a:t>~382</a:t>
                      </a:r>
                    </a:p>
                  </a:txBody>
                  <a:tcPr anchor="ctr"/>
                </a:tc>
                <a:extLst>
                  <a:ext uri="{0D108BD9-81ED-4DB2-BD59-A6C34878D82A}">
                    <a16:rowId xmlns:a16="http://schemas.microsoft.com/office/drawing/2014/main" val="10001"/>
                  </a:ext>
                </a:extLst>
              </a:tr>
              <a:tr h="370840">
                <a:tc>
                  <a:txBody>
                    <a:bodyPr/>
                    <a:lstStyle/>
                    <a:p>
                      <a:r>
                        <a:rPr lang="en-US" dirty="0"/>
                        <a:t>Birds</a:t>
                      </a:r>
                    </a:p>
                  </a:txBody>
                  <a:tcPr/>
                </a:tc>
                <a:tc>
                  <a:txBody>
                    <a:bodyPr/>
                    <a:lstStyle/>
                    <a:p>
                      <a:r>
                        <a:rPr lang="en-US" dirty="0"/>
                        <a:t>~1228</a:t>
                      </a:r>
                    </a:p>
                  </a:txBody>
                  <a:tcPr/>
                </a:tc>
                <a:extLst>
                  <a:ext uri="{0D108BD9-81ED-4DB2-BD59-A6C34878D82A}">
                    <a16:rowId xmlns:a16="http://schemas.microsoft.com/office/drawing/2014/main" val="10002"/>
                  </a:ext>
                </a:extLst>
              </a:tr>
              <a:tr h="370840">
                <a:tc>
                  <a:txBody>
                    <a:bodyPr/>
                    <a:lstStyle/>
                    <a:p>
                      <a:r>
                        <a:rPr lang="en-US" dirty="0"/>
                        <a:t>Reptiles</a:t>
                      </a:r>
                    </a:p>
                  </a:txBody>
                  <a:tcPr/>
                </a:tc>
                <a:tc>
                  <a:txBody>
                    <a:bodyPr/>
                    <a:lstStyle/>
                    <a:p>
                      <a:r>
                        <a:rPr lang="en-US" dirty="0"/>
                        <a:t>~446</a:t>
                      </a:r>
                    </a:p>
                  </a:txBody>
                  <a:tcPr/>
                </a:tc>
                <a:extLst>
                  <a:ext uri="{0D108BD9-81ED-4DB2-BD59-A6C34878D82A}">
                    <a16:rowId xmlns:a16="http://schemas.microsoft.com/office/drawing/2014/main" val="10003"/>
                  </a:ext>
                </a:extLst>
              </a:tr>
              <a:tr h="370840">
                <a:tc>
                  <a:txBody>
                    <a:bodyPr/>
                    <a:lstStyle/>
                    <a:p>
                      <a:r>
                        <a:rPr lang="en-US" dirty="0" err="1"/>
                        <a:t>Ambhibia</a:t>
                      </a:r>
                      <a:endParaRPr lang="en-US" dirty="0"/>
                    </a:p>
                  </a:txBody>
                  <a:tcPr/>
                </a:tc>
                <a:tc>
                  <a:txBody>
                    <a:bodyPr/>
                    <a:lstStyle/>
                    <a:p>
                      <a:r>
                        <a:rPr lang="en-US" dirty="0"/>
                        <a:t>~204</a:t>
                      </a:r>
                    </a:p>
                  </a:txBody>
                  <a:tcPr/>
                </a:tc>
                <a:extLst>
                  <a:ext uri="{0D108BD9-81ED-4DB2-BD59-A6C34878D82A}">
                    <a16:rowId xmlns:a16="http://schemas.microsoft.com/office/drawing/2014/main" val="10004"/>
                  </a:ext>
                </a:extLst>
              </a:tr>
              <a:tr h="370840">
                <a:tc>
                  <a:txBody>
                    <a:bodyPr/>
                    <a:lstStyle/>
                    <a:p>
                      <a:r>
                        <a:rPr lang="en-US" dirty="0"/>
                        <a:t>Fish</a:t>
                      </a:r>
                    </a:p>
                  </a:txBody>
                  <a:tcPr/>
                </a:tc>
                <a:tc>
                  <a:txBody>
                    <a:bodyPr/>
                    <a:lstStyle/>
                    <a:p>
                      <a:r>
                        <a:rPr lang="en-US" dirty="0"/>
                        <a:t>~2546</a:t>
                      </a:r>
                    </a:p>
                  </a:txBody>
                  <a:tcPr/>
                </a:tc>
                <a:extLst>
                  <a:ext uri="{0D108BD9-81ED-4DB2-BD59-A6C34878D82A}">
                    <a16:rowId xmlns:a16="http://schemas.microsoft.com/office/drawing/2014/main" val="10005"/>
                  </a:ext>
                </a:extLst>
              </a:tr>
              <a:tr h="370840">
                <a:tc>
                  <a:txBody>
                    <a:bodyPr/>
                    <a:lstStyle/>
                    <a:p>
                      <a:r>
                        <a:rPr lang="en-US" dirty="0"/>
                        <a:t>Higher Plants</a:t>
                      </a:r>
                    </a:p>
                  </a:txBody>
                  <a:tcPr/>
                </a:tc>
                <a:tc>
                  <a:txBody>
                    <a:bodyPr/>
                    <a:lstStyle/>
                    <a:p>
                      <a:r>
                        <a:rPr lang="en-US" dirty="0"/>
                        <a:t>~15,064</a:t>
                      </a:r>
                    </a:p>
                  </a:txBody>
                  <a:tcPr/>
                </a:tc>
                <a:extLst>
                  <a:ext uri="{0D108BD9-81ED-4DB2-BD59-A6C34878D82A}">
                    <a16:rowId xmlns:a16="http://schemas.microsoft.com/office/drawing/2014/main" val="10006"/>
                  </a:ext>
                </a:extLst>
              </a:tr>
              <a:tr h="370840">
                <a:tc>
                  <a:txBody>
                    <a:bodyPr/>
                    <a:lstStyle/>
                    <a:p>
                      <a:r>
                        <a:rPr lang="en-US" dirty="0"/>
                        <a:t>Insects</a:t>
                      </a:r>
                    </a:p>
                  </a:txBody>
                  <a:tcPr/>
                </a:tc>
                <a:tc>
                  <a:txBody>
                    <a:bodyPr/>
                    <a:lstStyle/>
                    <a:p>
                      <a:r>
                        <a:rPr lang="en-US" dirty="0"/>
                        <a:t>~53,430</a:t>
                      </a:r>
                    </a:p>
                  </a:txBody>
                  <a:tcPr/>
                </a:tc>
                <a:extLst>
                  <a:ext uri="{0D108BD9-81ED-4DB2-BD59-A6C34878D82A}">
                    <a16:rowId xmlns:a16="http://schemas.microsoft.com/office/drawing/2014/main" val="10007"/>
                  </a:ext>
                </a:extLst>
              </a:tr>
              <a:tr h="370840">
                <a:tc>
                  <a:txBody>
                    <a:bodyPr/>
                    <a:lstStyle/>
                    <a:p>
                      <a:r>
                        <a:rPr lang="en-US" dirty="0"/>
                        <a:t>Algae</a:t>
                      </a:r>
                    </a:p>
                  </a:txBody>
                  <a:tcPr/>
                </a:tc>
                <a:tc>
                  <a:txBody>
                    <a:bodyPr/>
                    <a:lstStyle/>
                    <a:p>
                      <a:r>
                        <a:rPr lang="en-US" dirty="0"/>
                        <a:t>~2500</a:t>
                      </a:r>
                    </a:p>
                  </a:txBody>
                  <a:tcPr/>
                </a:tc>
                <a:extLst>
                  <a:ext uri="{0D108BD9-81ED-4DB2-BD59-A6C34878D82A}">
                    <a16:rowId xmlns:a16="http://schemas.microsoft.com/office/drawing/2014/main" val="10008"/>
                  </a:ext>
                </a:extLst>
              </a:tr>
              <a:tr h="370840">
                <a:tc>
                  <a:txBody>
                    <a:bodyPr/>
                    <a:lstStyle/>
                    <a:p>
                      <a:r>
                        <a:rPr lang="en-US" dirty="0"/>
                        <a:t>Fungi</a:t>
                      </a:r>
                    </a:p>
                  </a:txBody>
                  <a:tcPr/>
                </a:tc>
                <a:tc>
                  <a:txBody>
                    <a:bodyPr/>
                    <a:lstStyle/>
                    <a:p>
                      <a:r>
                        <a:rPr lang="en-US" dirty="0"/>
                        <a:t>~23,000</a:t>
                      </a:r>
                    </a:p>
                  </a:txBody>
                  <a:tcPr/>
                </a:tc>
                <a:extLst>
                  <a:ext uri="{0D108BD9-81ED-4DB2-BD59-A6C34878D82A}">
                    <a16:rowId xmlns:a16="http://schemas.microsoft.com/office/drawing/2014/main" val="10009"/>
                  </a:ext>
                </a:extLst>
              </a:tr>
              <a:tr h="370840">
                <a:tc>
                  <a:txBody>
                    <a:bodyPr/>
                    <a:lstStyle/>
                    <a:p>
                      <a:r>
                        <a:rPr lang="en-US" dirty="0"/>
                        <a:t>Bacteria</a:t>
                      </a:r>
                    </a:p>
                  </a:txBody>
                  <a:tcPr/>
                </a:tc>
                <a:tc>
                  <a:txBody>
                    <a:bodyPr/>
                    <a:lstStyle/>
                    <a:p>
                      <a:r>
                        <a:rPr lang="en-US" dirty="0"/>
                        <a:t>~850</a:t>
                      </a:r>
                    </a:p>
                  </a:txBody>
                  <a:tcPr/>
                </a:tc>
                <a:extLst>
                  <a:ext uri="{0D108BD9-81ED-4DB2-BD59-A6C34878D82A}">
                    <a16:rowId xmlns:a16="http://schemas.microsoft.com/office/drawing/2014/main" val="10010"/>
                  </a:ext>
                </a:extLst>
              </a:tr>
              <a:tr h="370840">
                <a:tc>
                  <a:txBody>
                    <a:bodyPr/>
                    <a:lstStyle/>
                    <a:p>
                      <a:r>
                        <a:rPr lang="en-US" dirty="0"/>
                        <a:t>Total </a:t>
                      </a:r>
                    </a:p>
                  </a:txBody>
                  <a:tcPr/>
                </a:tc>
                <a:tc>
                  <a:txBody>
                    <a:bodyPr/>
                    <a:lstStyle/>
                    <a:p>
                      <a:r>
                        <a:rPr lang="en-US" dirty="0"/>
                        <a:t>~1,08,276</a:t>
                      </a:r>
                    </a:p>
                  </a:txBody>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a:xfrm>
            <a:off x="457200" y="274638"/>
            <a:ext cx="8229600" cy="639762"/>
          </a:xfrm>
        </p:spPr>
        <p:txBody>
          <a:bodyPr>
            <a:normAutofit fontScale="90000"/>
          </a:bodyPr>
          <a:lstStyle/>
          <a:p>
            <a:r>
              <a:rPr lang="en-US" dirty="0"/>
              <a:t>Biodiversity @ National Level</a:t>
            </a:r>
          </a:p>
        </p:txBody>
      </p:sp>
      <p:sp>
        <p:nvSpPr>
          <p:cNvPr id="4" name="Rectangle 3"/>
          <p:cNvSpPr/>
          <p:nvPr/>
        </p:nvSpPr>
        <p:spPr>
          <a:xfrm>
            <a:off x="381000" y="5955268"/>
            <a:ext cx="8305800" cy="369332"/>
          </a:xfrm>
          <a:prstGeom prst="rect">
            <a:avLst/>
          </a:prstGeom>
        </p:spPr>
        <p:txBody>
          <a:bodyPr wrap="square">
            <a:spAutoFit/>
          </a:bodyPr>
          <a:lstStyle/>
          <a:p>
            <a:pPr lvl="0" algn="ctr"/>
            <a:r>
              <a:rPr lang="en-US" b="1" dirty="0"/>
              <a:t>India’s position is 10th in the world &amp; 4th in Asia in terms of Plant diversity. </a:t>
            </a:r>
          </a:p>
        </p:txBody>
      </p:sp>
    </p:spTree>
  </p:cSld>
  <p:clrMapOvr>
    <a:masterClrMapping/>
  </p:clrMapOvr>
  <mc:AlternateContent xmlns:mc="http://schemas.openxmlformats.org/markup-compatibility/2006" xmlns:p14="http://schemas.microsoft.com/office/powerpoint/2010/main">
    <mc:Choice Requires="p14">
      <p:transition spd="slow" p14:dur="2000" advTm="43141"/>
    </mc:Choice>
    <mc:Fallback xmlns="">
      <p:transition spd="slow" advTm="4314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763000" cy="6401753"/>
          </a:xfrm>
          <a:prstGeom prst="rect">
            <a:avLst/>
          </a:prstGeom>
          <a:noFill/>
        </p:spPr>
        <p:txBody>
          <a:bodyPr wrap="square" rtlCol="0">
            <a:spAutoFit/>
          </a:bodyPr>
          <a:lstStyle/>
          <a:p>
            <a:pPr marL="0" lvl="2" algn="ctr"/>
            <a:r>
              <a:rPr lang="en-US" sz="3200" b="1" dirty="0"/>
              <a:t>Values of Biodiversity</a:t>
            </a:r>
          </a:p>
          <a:p>
            <a:pPr marL="0" lvl="2" algn="ctr"/>
            <a:endParaRPr lang="en-US" sz="2000" b="1" dirty="0"/>
          </a:p>
          <a:p>
            <a:pPr marL="0" lvl="2" algn="just"/>
            <a:r>
              <a:rPr lang="en-US" sz="2000" b="1" dirty="0">
                <a:solidFill>
                  <a:srgbClr val="00B0F0"/>
                </a:solidFill>
              </a:rPr>
              <a:t>Direct Values (Consumptive &amp; Productive Uses)</a:t>
            </a:r>
          </a:p>
          <a:p>
            <a:pPr marL="0" lvl="2" algn="just"/>
            <a:endParaRPr lang="en-US" sz="2000" dirty="0"/>
          </a:p>
          <a:p>
            <a:pPr algn="just">
              <a:buFont typeface="Wingdings" pitchFamily="2" charset="2"/>
              <a:buChar char="Ø"/>
            </a:pPr>
            <a:r>
              <a:rPr lang="en-US" sz="2000" dirty="0"/>
              <a:t>Food: About 80,000 edible plants and about 90% of present day food crops have been domesticated from wild.</a:t>
            </a:r>
          </a:p>
          <a:p>
            <a:pPr algn="just">
              <a:buFont typeface="Wingdings" pitchFamily="2" charset="2"/>
              <a:buChar char="Ø"/>
            </a:pPr>
            <a:r>
              <a:rPr lang="en-US" sz="2000" dirty="0"/>
              <a:t>Global  fish production  exceeds that of  cattle, sheep, poultry and even eggs</a:t>
            </a:r>
          </a:p>
          <a:p>
            <a:pPr algn="just">
              <a:buFont typeface="Wingdings" pitchFamily="2" charset="2"/>
              <a:buChar char="Ø"/>
            </a:pPr>
            <a:r>
              <a:rPr lang="en-US" sz="2000" dirty="0"/>
              <a:t>Drugs &amp; Medicines: About 75% of world’s population depends on plants or plant extracts.</a:t>
            </a:r>
          </a:p>
          <a:p>
            <a:pPr algn="just">
              <a:buFont typeface="Wingdings" pitchFamily="2" charset="2"/>
              <a:buChar char="Ø"/>
            </a:pPr>
            <a:endParaRPr lang="en-US" sz="2000" dirty="0"/>
          </a:p>
          <a:p>
            <a:pPr algn="just">
              <a:buFont typeface="Wingdings" pitchFamily="2" charset="2"/>
              <a:buChar char="Ø"/>
            </a:pPr>
            <a:r>
              <a:rPr lang="en-US" sz="2000" dirty="0"/>
              <a:t>Fuel: Forests have been used since ages for fuel wood. Fossil fuels are also products of Biodiversity.</a:t>
            </a:r>
          </a:p>
          <a:p>
            <a:pPr algn="just">
              <a:buFont typeface="Wingdings" pitchFamily="2" charset="2"/>
              <a:buChar char="Ø"/>
            </a:pPr>
            <a:endParaRPr lang="en-US" sz="2000" dirty="0"/>
          </a:p>
          <a:p>
            <a:pPr algn="just">
              <a:buFont typeface="Wingdings" pitchFamily="2" charset="2"/>
              <a:buChar char="Ø"/>
            </a:pPr>
            <a:r>
              <a:rPr lang="en-US" sz="2000" dirty="0"/>
              <a:t>Social Value: Many of the plants like </a:t>
            </a:r>
            <a:r>
              <a:rPr lang="en-US" sz="2000" dirty="0" err="1"/>
              <a:t>Tulsi</a:t>
            </a:r>
            <a:r>
              <a:rPr lang="en-US" sz="2000" dirty="0"/>
              <a:t>, Lotus, </a:t>
            </a:r>
            <a:r>
              <a:rPr lang="en-US" sz="2000" dirty="0" err="1"/>
              <a:t>Peepal</a:t>
            </a:r>
            <a:r>
              <a:rPr lang="en-US" sz="2000" dirty="0"/>
              <a:t> etc are considered  holy and sacred.</a:t>
            </a:r>
          </a:p>
          <a:p>
            <a:pPr algn="just"/>
            <a:endParaRPr lang="en-US" sz="2000" dirty="0"/>
          </a:p>
          <a:p>
            <a:pPr algn="just"/>
            <a:endParaRPr lang="en-US" sz="2000" dirty="0"/>
          </a:p>
          <a:p>
            <a:pPr lvl="0" algn="just"/>
            <a:endParaRPr lang="en-US" sz="2000" dirty="0"/>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69523"/>
    </mc:Choice>
    <mc:Fallback xmlns="">
      <p:transition spd="slow" advTm="695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763000" cy="7786747"/>
          </a:xfrm>
          <a:prstGeom prst="rect">
            <a:avLst/>
          </a:prstGeom>
          <a:noFill/>
        </p:spPr>
        <p:txBody>
          <a:bodyPr wrap="square" rtlCol="0">
            <a:spAutoFit/>
          </a:bodyPr>
          <a:lstStyle/>
          <a:p>
            <a:pPr marL="0" lvl="2" algn="ctr"/>
            <a:r>
              <a:rPr lang="en-US" sz="3200" b="1" dirty="0"/>
              <a:t>Values of Biodiversity</a:t>
            </a:r>
          </a:p>
          <a:p>
            <a:pPr marL="0" lvl="2" algn="ctr"/>
            <a:endParaRPr lang="en-US" sz="2000" b="1" dirty="0"/>
          </a:p>
          <a:p>
            <a:pPr marL="0" lvl="2" algn="just"/>
            <a:r>
              <a:rPr lang="en-US" sz="2000" b="1" dirty="0">
                <a:solidFill>
                  <a:srgbClr val="00B0F0"/>
                </a:solidFill>
              </a:rPr>
              <a:t>In-Direct Values (Non-Consumptive Uses)</a:t>
            </a:r>
          </a:p>
          <a:p>
            <a:pPr marL="0" lvl="2" algn="just"/>
            <a:endParaRPr lang="en-US" sz="2000" dirty="0"/>
          </a:p>
          <a:p>
            <a:pPr algn="just">
              <a:lnSpc>
                <a:spcPct val="150000"/>
              </a:lnSpc>
              <a:buFont typeface="Wingdings" pitchFamily="2" charset="2"/>
              <a:buChar char="Ø"/>
            </a:pPr>
            <a:r>
              <a:rPr lang="en-US" sz="2000" dirty="0"/>
              <a:t>Carbon Fixing through photosynthesis which provide food .</a:t>
            </a:r>
          </a:p>
          <a:p>
            <a:pPr algn="just">
              <a:lnSpc>
                <a:spcPct val="150000"/>
              </a:lnSpc>
              <a:buFont typeface="Wingdings" pitchFamily="2" charset="2"/>
              <a:buChar char="Ø"/>
            </a:pPr>
            <a:r>
              <a:rPr lang="en-US" sz="2000" dirty="0"/>
              <a:t>Pollination, Gene Flow etc..</a:t>
            </a:r>
          </a:p>
          <a:p>
            <a:pPr algn="just">
              <a:lnSpc>
                <a:spcPct val="150000"/>
              </a:lnSpc>
              <a:buFont typeface="Wingdings" pitchFamily="2" charset="2"/>
              <a:buChar char="Ø"/>
            </a:pPr>
            <a:r>
              <a:rPr lang="en-US" sz="2000" dirty="0"/>
              <a:t>Maintaining water cycle, recharging ground water, protecting watershed, flood and drought</a:t>
            </a:r>
          </a:p>
          <a:p>
            <a:pPr algn="just">
              <a:lnSpc>
                <a:spcPct val="150000"/>
              </a:lnSpc>
              <a:buFont typeface="Wingdings" pitchFamily="2" charset="2"/>
              <a:buChar char="Ø"/>
            </a:pPr>
            <a:r>
              <a:rPr lang="en-US" sz="2000" dirty="0"/>
              <a:t>Soil formation and controlling soil erosion</a:t>
            </a:r>
          </a:p>
          <a:p>
            <a:pPr algn="just">
              <a:lnSpc>
                <a:spcPct val="150000"/>
              </a:lnSpc>
              <a:buFont typeface="Wingdings" pitchFamily="2" charset="2"/>
              <a:buChar char="Ø"/>
            </a:pPr>
            <a:r>
              <a:rPr lang="en-US" sz="2000" dirty="0"/>
              <a:t>Maintaining nutrient cycle e.g. Carbon, Oxygen, Nitrogen etc..</a:t>
            </a:r>
          </a:p>
          <a:p>
            <a:pPr algn="just">
              <a:lnSpc>
                <a:spcPct val="150000"/>
              </a:lnSpc>
              <a:buFont typeface="Wingdings" pitchFamily="2" charset="2"/>
              <a:buChar char="Ø"/>
            </a:pPr>
            <a:r>
              <a:rPr lang="en-US" sz="2000" dirty="0"/>
              <a:t>Regulating climate (both Macro and Micro Levels)</a:t>
            </a:r>
          </a:p>
          <a:p>
            <a:pPr algn="just">
              <a:lnSpc>
                <a:spcPct val="150000"/>
              </a:lnSpc>
              <a:buFont typeface="Wingdings" pitchFamily="2" charset="2"/>
              <a:buChar char="Ø"/>
            </a:pPr>
            <a:r>
              <a:rPr lang="en-US" sz="2000" dirty="0"/>
              <a:t>Absorbing pollutants &amp; Decomposing organic waste, Pesticides, Air and Water pollutant</a:t>
            </a:r>
          </a:p>
          <a:p>
            <a:pPr algn="just">
              <a:lnSpc>
                <a:spcPct val="150000"/>
              </a:lnSpc>
              <a:buFont typeface="Wingdings" pitchFamily="2" charset="2"/>
              <a:buChar char="Ø"/>
            </a:pPr>
            <a:r>
              <a:rPr lang="en-US" sz="2000" dirty="0"/>
              <a:t>Preserving recreational, aesthetic, socio-cultural, scientific, educational and historical values of natural environment.</a:t>
            </a:r>
          </a:p>
          <a:p>
            <a:pPr algn="just"/>
            <a:endParaRPr lang="en-US" sz="2000" dirty="0"/>
          </a:p>
          <a:p>
            <a:pPr algn="just"/>
            <a:endParaRPr lang="en-US" sz="2000" dirty="0"/>
          </a:p>
          <a:p>
            <a:pPr lvl="0" algn="just"/>
            <a:endParaRPr lang="en-US" sz="2000" dirty="0"/>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9934"/>
    </mc:Choice>
    <mc:Fallback xmlns="">
      <p:transition spd="slow" advTm="5993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l"/>
            <a:r>
              <a:rPr lang="en-US" dirty="0">
                <a:solidFill>
                  <a:srgbClr val="00B0F0"/>
                </a:solidFill>
              </a:rPr>
              <a:t>India as a mega diversity nation</a:t>
            </a:r>
          </a:p>
        </p:txBody>
      </p:sp>
      <p:sp>
        <p:nvSpPr>
          <p:cNvPr id="3" name="Content Placeholder 2"/>
          <p:cNvSpPr>
            <a:spLocks noGrp="1"/>
          </p:cNvSpPr>
          <p:nvPr>
            <p:ph idx="1"/>
          </p:nvPr>
        </p:nvSpPr>
        <p:spPr>
          <a:xfrm>
            <a:off x="457200" y="1219200"/>
            <a:ext cx="8229600" cy="5334000"/>
          </a:xfrm>
        </p:spPr>
        <p:txBody>
          <a:bodyPr/>
          <a:lstStyle/>
          <a:p>
            <a:r>
              <a:rPr lang="en-US" dirty="0"/>
              <a:t>India has a very rich diversity of wild plants and animals, and is considered to be one of the mega- diversity country.</a:t>
            </a:r>
          </a:p>
          <a:p>
            <a:r>
              <a:rPr lang="en-US" dirty="0"/>
              <a:t> Its share of the global biodiversity is about 8.6% of wild plant and animal species.</a:t>
            </a:r>
          </a:p>
          <a:p>
            <a:r>
              <a:rPr lang="en-US" dirty="0"/>
              <a:t>India is 10</a:t>
            </a:r>
            <a:r>
              <a:rPr lang="en-US" baseline="30000" dirty="0"/>
              <a:t>th</a:t>
            </a:r>
            <a:r>
              <a:rPr lang="en-US" dirty="0"/>
              <a:t> among the plant rich countries of the world and 4</a:t>
            </a:r>
            <a:r>
              <a:rPr lang="en-US" baseline="30000" dirty="0"/>
              <a:t>th</a:t>
            </a:r>
            <a:r>
              <a:rPr lang="en-US" dirty="0"/>
              <a:t> among the Asian countries.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3582"/>
    </mc:Choice>
    <mc:Fallback xmlns="">
      <p:transition spd="slow" advTm="4358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US" sz="3200" b="1" dirty="0">
                <a:solidFill>
                  <a:srgbClr val="FF0000"/>
                </a:solidFill>
                <a:latin typeface="Bookman Old Style" pitchFamily="18" charset="0"/>
              </a:rPr>
              <a:t>Biogeographic Classification of India</a:t>
            </a:r>
            <a:br>
              <a:rPr lang="en-US" sz="3200" b="1" dirty="0">
                <a:solidFill>
                  <a:srgbClr val="FF0000"/>
                </a:solidFill>
                <a:latin typeface="Bookman Old Style" pitchFamily="18" charset="0"/>
              </a:rPr>
            </a:br>
            <a:endParaRPr lang="en-IN" sz="3200" dirty="0"/>
          </a:p>
        </p:txBody>
      </p:sp>
      <p:sp>
        <p:nvSpPr>
          <p:cNvPr id="3" name="Content Placeholder 2"/>
          <p:cNvSpPr>
            <a:spLocks noGrp="1"/>
          </p:cNvSpPr>
          <p:nvPr>
            <p:ph idx="1"/>
          </p:nvPr>
        </p:nvSpPr>
        <p:spPr>
          <a:xfrm>
            <a:off x="685800" y="1143000"/>
            <a:ext cx="8001000" cy="4953000"/>
          </a:xfrm>
        </p:spPr>
        <p:txBody>
          <a:bodyPr>
            <a:normAutofit fontScale="70000" lnSpcReduction="20000"/>
          </a:bodyPr>
          <a:lstStyle/>
          <a:p>
            <a:pPr algn="just">
              <a:lnSpc>
                <a:spcPct val="150000"/>
              </a:lnSpc>
            </a:pPr>
            <a:r>
              <a:rPr lang="en-US" sz="2600" dirty="0">
                <a:latin typeface="Bookman Old Style" pitchFamily="18" charset="0"/>
              </a:rPr>
              <a:t>India is divided in to ten major regions based on geography, climate, vegetation pattern, mammals, birds, reptiles, amphibians, insects and other invertebrates that live in them.</a:t>
            </a:r>
          </a:p>
          <a:p>
            <a:pPr algn="just">
              <a:lnSpc>
                <a:spcPct val="150000"/>
              </a:lnSpc>
            </a:pPr>
            <a:r>
              <a:rPr lang="en-US" sz="2600" dirty="0">
                <a:latin typeface="Bookman Old Style" pitchFamily="18" charset="0"/>
              </a:rPr>
              <a:t>India’s Biogeographic Zones:</a:t>
            </a:r>
          </a:p>
          <a:p>
            <a:pPr marL="342900" indent="-342900" algn="just">
              <a:lnSpc>
                <a:spcPct val="150000"/>
              </a:lnSpc>
              <a:buAutoNum type="arabicPeriod"/>
            </a:pPr>
            <a:r>
              <a:rPr lang="en-US" sz="2600" dirty="0">
                <a:latin typeface="Bookman Old Style" pitchFamily="18" charset="0"/>
              </a:rPr>
              <a:t>The cold mountainous snow covered Trans-Himalayan region of </a:t>
            </a:r>
            <a:r>
              <a:rPr lang="en-US" sz="2600" dirty="0" err="1">
                <a:latin typeface="Bookman Old Style" pitchFamily="18" charset="0"/>
              </a:rPr>
              <a:t>Ladakh</a:t>
            </a:r>
            <a:r>
              <a:rPr lang="en-US" sz="2600" dirty="0">
                <a:latin typeface="Bookman Old Style" pitchFamily="18" charset="0"/>
              </a:rPr>
              <a:t>.</a:t>
            </a:r>
          </a:p>
          <a:p>
            <a:pPr marL="342900" indent="-342900" algn="just">
              <a:lnSpc>
                <a:spcPct val="150000"/>
              </a:lnSpc>
              <a:buAutoNum type="arabicPeriod"/>
            </a:pPr>
            <a:r>
              <a:rPr lang="en-US" sz="2600" dirty="0">
                <a:latin typeface="Bookman Old Style" pitchFamily="18" charset="0"/>
              </a:rPr>
              <a:t>The Himalayan ranges and Kashmir valley, Himachal Pradesh, </a:t>
            </a:r>
            <a:r>
              <a:rPr lang="en-US" sz="2600" dirty="0" err="1">
                <a:latin typeface="Bookman Old Style" pitchFamily="18" charset="0"/>
              </a:rPr>
              <a:t>Uttarkhand</a:t>
            </a:r>
            <a:r>
              <a:rPr lang="en-US" sz="2600" dirty="0">
                <a:latin typeface="Bookman Old Style" pitchFamily="18" charset="0"/>
              </a:rPr>
              <a:t>, Assam and other North-eastern states. </a:t>
            </a:r>
          </a:p>
          <a:p>
            <a:pPr marL="342900" indent="-342900" algn="just">
              <a:lnSpc>
                <a:spcPct val="150000"/>
              </a:lnSpc>
              <a:buAutoNum type="arabicPeriod"/>
            </a:pPr>
            <a:r>
              <a:rPr lang="en-US" sz="2600" dirty="0">
                <a:latin typeface="Bookman Old Style" pitchFamily="18" charset="0"/>
              </a:rPr>
              <a:t>The </a:t>
            </a:r>
            <a:r>
              <a:rPr lang="en-US" sz="2600" dirty="0" err="1">
                <a:solidFill>
                  <a:srgbClr val="0070C0"/>
                </a:solidFill>
                <a:latin typeface="Bookman Old Style" pitchFamily="18" charset="0"/>
              </a:rPr>
              <a:t>Terai</a:t>
            </a:r>
            <a:r>
              <a:rPr lang="en-US" sz="2600" dirty="0">
                <a:solidFill>
                  <a:srgbClr val="0070C0"/>
                </a:solidFill>
                <a:latin typeface="Bookman Old Style" pitchFamily="18" charset="0"/>
              </a:rPr>
              <a:t>,</a:t>
            </a:r>
            <a:r>
              <a:rPr lang="en-US" sz="2600" dirty="0">
                <a:latin typeface="Bookman Old Style" pitchFamily="18" charset="0"/>
              </a:rPr>
              <a:t> the l</a:t>
            </a:r>
            <a:r>
              <a:rPr lang="en-US" sz="2600" dirty="0">
                <a:solidFill>
                  <a:srgbClr val="0070C0"/>
                </a:solidFill>
                <a:latin typeface="Bookman Old Style" pitchFamily="18" charset="0"/>
              </a:rPr>
              <a:t>owland</a:t>
            </a:r>
            <a:r>
              <a:rPr lang="en-US" sz="2600" dirty="0">
                <a:latin typeface="Bookman Old Style" pitchFamily="18" charset="0"/>
              </a:rPr>
              <a:t> where the Himalayan Rivers flow into the plains.</a:t>
            </a:r>
          </a:p>
          <a:p>
            <a:pPr marL="342900" indent="-342900" algn="just">
              <a:lnSpc>
                <a:spcPct val="150000"/>
              </a:lnSpc>
              <a:buAutoNum type="arabicPeriod"/>
            </a:pPr>
            <a:r>
              <a:rPr lang="en-US" sz="2600" dirty="0">
                <a:latin typeface="Bookman Old Style" pitchFamily="18" charset="0"/>
              </a:rPr>
              <a:t>The </a:t>
            </a:r>
            <a:r>
              <a:rPr lang="en-US" sz="2600" dirty="0" err="1">
                <a:solidFill>
                  <a:srgbClr val="0070C0"/>
                </a:solidFill>
                <a:latin typeface="Bookman Old Style" pitchFamily="18" charset="0"/>
              </a:rPr>
              <a:t>Gangetic</a:t>
            </a:r>
            <a:r>
              <a:rPr lang="en-US" sz="2600" dirty="0">
                <a:solidFill>
                  <a:srgbClr val="0070C0"/>
                </a:solidFill>
                <a:latin typeface="Bookman Old Style" pitchFamily="18" charset="0"/>
              </a:rPr>
              <a:t> and Brahmaputra </a:t>
            </a:r>
            <a:r>
              <a:rPr lang="en-US" sz="2600" dirty="0">
                <a:latin typeface="Bookman Old Style" pitchFamily="18" charset="0"/>
              </a:rPr>
              <a:t>plains.</a:t>
            </a:r>
          </a:p>
          <a:p>
            <a:endParaRPr lang="en-IN" dirty="0"/>
          </a:p>
        </p:txBody>
      </p:sp>
    </p:spTree>
    <p:extLst>
      <p:ext uri="{BB962C8B-B14F-4D97-AF65-F5344CB8AC3E}">
        <p14:creationId xmlns:p14="http://schemas.microsoft.com/office/powerpoint/2010/main" val="736065487"/>
      </p:ext>
    </p:extLst>
  </p:cSld>
  <p:clrMapOvr>
    <a:masterClrMapping/>
  </p:clrMapOvr>
  <mc:AlternateContent xmlns:mc="http://schemas.openxmlformats.org/markup-compatibility/2006" xmlns:p14="http://schemas.microsoft.com/office/powerpoint/2010/main">
    <mc:Choice Requires="p14">
      <p:transition spd="slow" p14:dur="2000" advTm="50524"/>
    </mc:Choice>
    <mc:Fallback xmlns="">
      <p:transition spd="slow" advTm="50524"/>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714</TotalTime>
  <Words>1762</Words>
  <Application>Microsoft Office PowerPoint</Application>
  <PresentationFormat>On-screen Show (4:3)</PresentationFormat>
  <Paragraphs>371</Paragraphs>
  <Slides>34</Slides>
  <Notes>3</Notes>
  <HiddenSlides>0</HiddenSlides>
  <MMClips>34</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Facet</vt:lpstr>
      <vt:lpstr>BIODIVERSITY</vt:lpstr>
      <vt:lpstr>BIO-DIVERSITY</vt:lpstr>
      <vt:lpstr>PowerPoint Presentation</vt:lpstr>
      <vt:lpstr>Biodiversity @ Global Level</vt:lpstr>
      <vt:lpstr>Biodiversity @ National Level</vt:lpstr>
      <vt:lpstr>PowerPoint Presentation</vt:lpstr>
      <vt:lpstr>PowerPoint Presentation</vt:lpstr>
      <vt:lpstr>India as a mega diversity nation</vt:lpstr>
      <vt:lpstr>Biogeographic Classification of India </vt:lpstr>
      <vt:lpstr>PowerPoint Presentation</vt:lpstr>
      <vt:lpstr>PowerPoint Presentation</vt:lpstr>
      <vt:lpstr>Threat to Biodiversity</vt:lpstr>
      <vt:lpstr>PowerPoint Presentation</vt:lpstr>
      <vt:lpstr>PowerPoint Presentation</vt:lpstr>
      <vt:lpstr>PowerPoint Presentation</vt:lpstr>
      <vt:lpstr>PowerPoint Presentation</vt:lpstr>
      <vt:lpstr>Red Data Book of IUCN( International Union for conservation of Nature, 1964) </vt:lpstr>
      <vt:lpstr>PowerPoint Presentation</vt:lpstr>
      <vt:lpstr>PowerPoint Presentation</vt:lpstr>
      <vt:lpstr>PowerPoint Presentation</vt:lpstr>
      <vt:lpstr> Difference among Biosphere reserves, National parks and Wild Life Sanctuaries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projects to protect wild life</vt:lpstr>
      <vt:lpstr>PowerPoint Presentation</vt:lpstr>
      <vt:lpstr>PowerPoint Presentation</vt:lpstr>
      <vt:lpstr>Organizations working for  protection</vt:lpstr>
      <vt:lpstr>PowerPoint Presentation</vt:lpstr>
    </vt:vector>
  </TitlesOfParts>
  <Company>QUALITY ANALYTICS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dc:title>
  <dc:creator>Sudeesh</dc:creator>
  <cp:lastModifiedBy>Unknown User</cp:lastModifiedBy>
  <cp:revision>84</cp:revision>
  <dcterms:created xsi:type="dcterms:W3CDTF">2013-11-24T16:54:36Z</dcterms:created>
  <dcterms:modified xsi:type="dcterms:W3CDTF">2021-10-25T06:49:19Z</dcterms:modified>
</cp:coreProperties>
</file>