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9"/>
  </p:notesMasterIdLst>
  <p:sldIdLst>
    <p:sldId id="256" r:id="rId2"/>
    <p:sldId id="260" r:id="rId3"/>
    <p:sldId id="266" r:id="rId4"/>
    <p:sldId id="263" r:id="rId5"/>
    <p:sldId id="264" r:id="rId6"/>
    <p:sldId id="265" r:id="rId7"/>
    <p:sldId id="261" r:id="rId8"/>
  </p:sldIdLst>
  <p:sldSz cx="9144000" cy="5143500" type="screen16x9"/>
  <p:notesSz cx="6858000" cy="9144000"/>
  <p:embeddedFontLst>
    <p:embeddedFont>
      <p:font typeface="Consolas" panose="020B0609020204030204" pitchFamily="49" charset="0"/>
      <p:regular r:id="rId10"/>
      <p:bold r:id="rId11"/>
      <p:italic r:id="rId12"/>
      <p:boldItalic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0" d="100"/>
          <a:sy n="110" d="100"/>
        </p:scale>
        <p:origin x="686"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f21ab6bcb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f21ab6bcb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f21ab6bcb7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f21ab6bcb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a:stretch/>
        </p:blipFill>
        <p:spPr>
          <a:xfrm>
            <a:off x="0" y="0"/>
            <a:ext cx="9144003" cy="5143501"/>
          </a:xfrm>
          <a:prstGeom prst="rect">
            <a:avLst/>
          </a:prstGeom>
          <a:noFill/>
          <a:ln>
            <a:noFill/>
          </a:ln>
        </p:spPr>
      </p:pic>
      <p:sp>
        <p:nvSpPr>
          <p:cNvPr id="52" name="Google Shape;52;p13"/>
          <p:cNvSpPr>
            <a:spLocks noGrp="1"/>
          </p:cNvSpPr>
          <p:nvPr>
            <p:ph type="pic" idx="2"/>
          </p:nvPr>
        </p:nvSpPr>
        <p:spPr>
          <a:xfrm>
            <a:off x="1860038" y="1722675"/>
            <a:ext cx="1185300" cy="1185300"/>
          </a:xfrm>
          <a:prstGeom prst="ellipse">
            <a:avLst/>
          </a:prstGeom>
          <a:noFill/>
          <a:ln>
            <a:noFill/>
          </a:ln>
        </p:spPr>
      </p:sp>
      <p:sp>
        <p:nvSpPr>
          <p:cNvPr id="53" name="Google Shape;53;p13"/>
          <p:cNvSpPr txBox="1"/>
          <p:nvPr/>
        </p:nvSpPr>
        <p:spPr>
          <a:xfrm>
            <a:off x="1672263" y="3069775"/>
            <a:ext cx="1510500" cy="67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700" b="1">
                <a:solidFill>
                  <a:srgbClr val="FFDE14"/>
                </a:solidFill>
                <a:latin typeface="Roboto"/>
                <a:ea typeface="Roboto"/>
                <a:cs typeface="Roboto"/>
                <a:sym typeface="Roboto"/>
              </a:rPr>
              <a:t>Name</a:t>
            </a:r>
            <a:endParaRPr sz="1700" b="1" dirty="0">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 sz="1200">
                <a:solidFill>
                  <a:schemeClr val="lt1"/>
                </a:solidFill>
                <a:latin typeface="Roboto"/>
                <a:ea typeface="Roboto"/>
                <a:cs typeface="Roboto"/>
                <a:sym typeface="Roboto"/>
              </a:rPr>
              <a:t>Designation</a:t>
            </a:r>
            <a:endParaRPr sz="1200" dirty="0">
              <a:solidFill>
                <a:schemeClr val="lt1"/>
              </a:solidFill>
              <a:latin typeface="Roboto"/>
              <a:ea typeface="Roboto"/>
              <a:cs typeface="Roboto"/>
              <a:sym typeface="Roboto"/>
            </a:endParaRPr>
          </a:p>
        </p:txBody>
      </p:sp>
      <p:sp>
        <p:nvSpPr>
          <p:cNvPr id="54" name="Google Shape;54;p13"/>
          <p:cNvSpPr>
            <a:spLocks noGrp="1"/>
          </p:cNvSpPr>
          <p:nvPr>
            <p:ph type="pic" idx="3"/>
          </p:nvPr>
        </p:nvSpPr>
        <p:spPr>
          <a:xfrm>
            <a:off x="4004525" y="1722675"/>
            <a:ext cx="1185300" cy="1185300"/>
          </a:xfrm>
          <a:prstGeom prst="ellipse">
            <a:avLst/>
          </a:prstGeom>
          <a:noFill/>
          <a:ln>
            <a:noFill/>
          </a:ln>
        </p:spPr>
      </p:sp>
      <p:sp>
        <p:nvSpPr>
          <p:cNvPr id="55" name="Google Shape;55;p13"/>
          <p:cNvSpPr txBox="1"/>
          <p:nvPr/>
        </p:nvSpPr>
        <p:spPr>
          <a:xfrm>
            <a:off x="3841938" y="3069775"/>
            <a:ext cx="1510500" cy="67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700" b="1">
                <a:solidFill>
                  <a:srgbClr val="FFDE14"/>
                </a:solidFill>
                <a:latin typeface="Roboto"/>
                <a:ea typeface="Roboto"/>
                <a:cs typeface="Roboto"/>
                <a:sym typeface="Roboto"/>
              </a:rPr>
              <a:t>Name</a:t>
            </a:r>
            <a:endParaRPr sz="1700" b="1" dirty="0">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 sz="1200">
                <a:solidFill>
                  <a:schemeClr val="lt1"/>
                </a:solidFill>
                <a:latin typeface="Roboto"/>
                <a:ea typeface="Roboto"/>
                <a:cs typeface="Roboto"/>
                <a:sym typeface="Roboto"/>
              </a:rPr>
              <a:t>Designation</a:t>
            </a:r>
            <a:endParaRPr sz="1200" dirty="0">
              <a:solidFill>
                <a:schemeClr val="lt1"/>
              </a:solidFill>
              <a:latin typeface="Roboto"/>
              <a:ea typeface="Roboto"/>
              <a:cs typeface="Roboto"/>
              <a:sym typeface="Roboto"/>
            </a:endParaRPr>
          </a:p>
        </p:txBody>
      </p:sp>
      <p:sp>
        <p:nvSpPr>
          <p:cNvPr id="56" name="Google Shape;56;p13"/>
          <p:cNvSpPr>
            <a:spLocks noGrp="1"/>
          </p:cNvSpPr>
          <p:nvPr>
            <p:ph type="pic" idx="4"/>
          </p:nvPr>
        </p:nvSpPr>
        <p:spPr>
          <a:xfrm>
            <a:off x="6149013" y="1722675"/>
            <a:ext cx="1185300" cy="1185300"/>
          </a:xfrm>
          <a:prstGeom prst="ellipse">
            <a:avLst/>
          </a:prstGeom>
          <a:noFill/>
          <a:ln>
            <a:noFill/>
          </a:ln>
        </p:spPr>
      </p:sp>
      <p:sp>
        <p:nvSpPr>
          <p:cNvPr id="57" name="Google Shape;57;p13"/>
          <p:cNvSpPr txBox="1"/>
          <p:nvPr/>
        </p:nvSpPr>
        <p:spPr>
          <a:xfrm>
            <a:off x="5986413" y="3069775"/>
            <a:ext cx="1510500" cy="67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700" b="1">
                <a:solidFill>
                  <a:srgbClr val="FFDE14"/>
                </a:solidFill>
                <a:latin typeface="Roboto"/>
                <a:ea typeface="Roboto"/>
                <a:cs typeface="Roboto"/>
                <a:sym typeface="Roboto"/>
              </a:rPr>
              <a:t>Name</a:t>
            </a:r>
            <a:endParaRPr sz="1700" b="1" dirty="0">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 sz="1200">
                <a:solidFill>
                  <a:schemeClr val="lt1"/>
                </a:solidFill>
                <a:latin typeface="Roboto"/>
                <a:ea typeface="Roboto"/>
                <a:cs typeface="Roboto"/>
                <a:sym typeface="Roboto"/>
              </a:rPr>
              <a:t>Designation</a:t>
            </a:r>
            <a:endParaRPr sz="1200" dirty="0">
              <a:solidFill>
                <a:schemeClr val="lt1"/>
              </a:solidFill>
              <a:latin typeface="Roboto"/>
              <a:ea typeface="Roboto"/>
              <a:cs typeface="Roboto"/>
              <a:sym typeface="Roboto"/>
            </a:endParaRPr>
          </a:p>
        </p:txBody>
      </p:sp>
      <p:sp>
        <p:nvSpPr>
          <p:cNvPr id="58" name="Google Shape;58;p13"/>
          <p:cNvSpPr txBox="1">
            <a:spLocks noGrp="1"/>
          </p:cNvSpPr>
          <p:nvPr>
            <p:ph type="title"/>
          </p:nvPr>
        </p:nvSpPr>
        <p:spPr>
          <a:xfrm>
            <a:off x="1036875" y="759250"/>
            <a:ext cx="7070400" cy="612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FDE14"/>
              </a:buClr>
              <a:buSzPts val="3400"/>
              <a:buFont typeface="Roboto"/>
              <a:buNone/>
              <a:defRPr sz="3400" b="1">
                <a:solidFill>
                  <a:srgbClr val="FFDE14"/>
                </a:solidFill>
                <a:latin typeface="Roboto"/>
                <a:ea typeface="Roboto"/>
                <a:cs typeface="Roboto"/>
                <a:sym typeface="Roboto"/>
              </a:defRPr>
            </a:lvl1pPr>
            <a:lvl2pPr lvl="1" algn="ctr" rtl="0">
              <a:spcBef>
                <a:spcPts val="0"/>
              </a:spcBef>
              <a:spcAft>
                <a:spcPts val="0"/>
              </a:spcAft>
              <a:buSzPts val="3400"/>
              <a:buNone/>
              <a:defRPr sz="3400"/>
            </a:lvl2pPr>
            <a:lvl3pPr lvl="2" algn="ctr" rtl="0">
              <a:spcBef>
                <a:spcPts val="0"/>
              </a:spcBef>
              <a:spcAft>
                <a:spcPts val="0"/>
              </a:spcAft>
              <a:buSzPts val="3400"/>
              <a:buNone/>
              <a:defRPr sz="3400"/>
            </a:lvl3pPr>
            <a:lvl4pPr lvl="3" algn="ctr" rtl="0">
              <a:spcBef>
                <a:spcPts val="0"/>
              </a:spcBef>
              <a:spcAft>
                <a:spcPts val="0"/>
              </a:spcAft>
              <a:buSzPts val="3400"/>
              <a:buNone/>
              <a:defRPr sz="3400"/>
            </a:lvl4pPr>
            <a:lvl5pPr lvl="4" algn="ctr" rtl="0">
              <a:spcBef>
                <a:spcPts val="0"/>
              </a:spcBef>
              <a:spcAft>
                <a:spcPts val="0"/>
              </a:spcAft>
              <a:buSzPts val="3400"/>
              <a:buNone/>
              <a:defRPr sz="3400"/>
            </a:lvl5pPr>
            <a:lvl6pPr lvl="5" algn="ctr" rtl="0">
              <a:spcBef>
                <a:spcPts val="0"/>
              </a:spcBef>
              <a:spcAft>
                <a:spcPts val="0"/>
              </a:spcAft>
              <a:buSzPts val="3400"/>
              <a:buNone/>
              <a:defRPr sz="3400"/>
            </a:lvl6pPr>
            <a:lvl7pPr lvl="6" algn="ctr" rtl="0">
              <a:spcBef>
                <a:spcPts val="0"/>
              </a:spcBef>
              <a:spcAft>
                <a:spcPts val="0"/>
              </a:spcAft>
              <a:buSzPts val="3400"/>
              <a:buNone/>
              <a:defRPr sz="3400"/>
            </a:lvl7pPr>
            <a:lvl8pPr lvl="7" algn="ctr" rtl="0">
              <a:spcBef>
                <a:spcPts val="0"/>
              </a:spcBef>
              <a:spcAft>
                <a:spcPts val="0"/>
              </a:spcAft>
              <a:buSzPts val="3400"/>
              <a:buNone/>
              <a:defRPr sz="3400"/>
            </a:lvl8pPr>
            <a:lvl9pPr lvl="8" algn="ctr" rtl="0">
              <a:spcBef>
                <a:spcPts val="0"/>
              </a:spcBef>
              <a:spcAft>
                <a:spcPts val="0"/>
              </a:spcAft>
              <a:buSzPts val="3400"/>
              <a:buNone/>
              <a:defRPr sz="3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3">
  <p:cSld name="Title and Content_3">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rgbClr val="7F7F7F"/>
              </a:buClr>
              <a:buSzPts val="2100"/>
              <a:buFont typeface="Arial"/>
              <a:buChar char="•"/>
              <a:defRPr sz="2100" b="0" i="0" u="none" strike="noStrike" cap="none">
                <a:solidFill>
                  <a:srgbClr val="7F7F7F"/>
                </a:solidFill>
                <a:latin typeface="Calibri"/>
                <a:ea typeface="Calibri"/>
                <a:cs typeface="Calibri"/>
                <a:sym typeface="Calibri"/>
              </a:defRPr>
            </a:lvl1pPr>
            <a:lvl2pPr marL="914400" marR="0" lvl="1" indent="-342900" algn="l" rtl="0">
              <a:lnSpc>
                <a:spcPct val="90000"/>
              </a:lnSpc>
              <a:spcBef>
                <a:spcPts val="12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2pPr>
            <a:lvl3pPr marL="1371600" marR="0" lvl="2" indent="-323850" algn="l" rtl="0">
              <a:lnSpc>
                <a:spcPct val="90000"/>
              </a:lnSpc>
              <a:spcBef>
                <a:spcPts val="1200"/>
              </a:spcBef>
              <a:spcAft>
                <a:spcPts val="0"/>
              </a:spcAft>
              <a:buClr>
                <a:srgbClr val="7F7F7F"/>
              </a:buClr>
              <a:buSzPts val="1500"/>
              <a:buFont typeface="Arial"/>
              <a:buChar char="•"/>
              <a:defRPr sz="1500" b="0" i="0" u="none" strike="noStrike" cap="none">
                <a:solidFill>
                  <a:srgbClr val="7F7F7F"/>
                </a:solidFill>
                <a:latin typeface="Calibri"/>
                <a:ea typeface="Calibri"/>
                <a:cs typeface="Calibri"/>
                <a:sym typeface="Calibri"/>
              </a:defRPr>
            </a:lvl3pPr>
            <a:lvl4pPr marL="1828800" marR="0" lvl="3" indent="-317500" algn="l" rtl="0">
              <a:lnSpc>
                <a:spcPct val="90000"/>
              </a:lnSpc>
              <a:spcBef>
                <a:spcPts val="1200"/>
              </a:spcBef>
              <a:spcAft>
                <a:spcPts val="0"/>
              </a:spcAft>
              <a:buClr>
                <a:srgbClr val="7F7F7F"/>
              </a:buClr>
              <a:buSzPts val="1400"/>
              <a:buFont typeface="Arial"/>
              <a:buChar char="•"/>
              <a:defRPr sz="1400" b="0" i="0" u="none" strike="noStrike" cap="none">
                <a:solidFill>
                  <a:srgbClr val="7F7F7F"/>
                </a:solidFill>
                <a:latin typeface="Calibri"/>
                <a:ea typeface="Calibri"/>
                <a:cs typeface="Calibri"/>
                <a:sym typeface="Calibri"/>
              </a:defRPr>
            </a:lvl4pPr>
            <a:lvl5pPr marL="2286000" marR="0" lvl="4" indent="-317500" algn="l" rtl="0">
              <a:lnSpc>
                <a:spcPct val="90000"/>
              </a:lnSpc>
              <a:spcBef>
                <a:spcPts val="1200"/>
              </a:spcBef>
              <a:spcAft>
                <a:spcPts val="0"/>
              </a:spcAft>
              <a:buClr>
                <a:srgbClr val="7F7F7F"/>
              </a:buClr>
              <a:buSzPts val="1400"/>
              <a:buFont typeface="Arial"/>
              <a:buChar char="•"/>
              <a:defRPr sz="1400" b="0" i="0" u="none" strike="noStrike" cap="none">
                <a:solidFill>
                  <a:srgbClr val="7F7F7F"/>
                </a:solidFill>
                <a:latin typeface="Calibri"/>
                <a:ea typeface="Calibri"/>
                <a:cs typeface="Calibri"/>
                <a:sym typeface="Calibri"/>
              </a:defRPr>
            </a:lvl5pPr>
            <a:lvl6pPr marL="2743200" marR="0" lvl="5"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200"/>
              </a:spcBef>
              <a:spcAft>
                <a:spcPts val="12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dirty="0"/>
          </a:p>
        </p:txBody>
      </p:sp>
      <p:sp>
        <p:nvSpPr>
          <p:cNvPr id="62" name="Google Shape;62;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dirty="0"/>
          </a:p>
        </p:txBody>
      </p:sp>
      <p:sp>
        <p:nvSpPr>
          <p:cNvPr id="63" name="Google Shape;63;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66" name="Google Shape;66;p15"/>
          <p:cNvPicPr preferRelativeResize="0"/>
          <p:nvPr/>
        </p:nvPicPr>
        <p:blipFill>
          <a:blip r:embed="rId2">
            <a:alphaModFix/>
          </a:blip>
          <a:stretch>
            <a:fillRect/>
          </a:stretch>
        </p:blipFill>
        <p:spPr>
          <a:xfrm>
            <a:off x="1850" y="0"/>
            <a:ext cx="9140300" cy="519485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1 1 1 1">
  <p:cSld name="TITLE_1_1_1_1">
    <p:spTree>
      <p:nvGrpSpPr>
        <p:cNvPr id="1" name="Shape 67"/>
        <p:cNvGrpSpPr/>
        <p:nvPr/>
      </p:nvGrpSpPr>
      <p:grpSpPr>
        <a:xfrm>
          <a:off x="0" y="0"/>
          <a:ext cx="0" cy="0"/>
          <a:chOff x="0" y="0"/>
          <a:chExt cx="0" cy="0"/>
        </a:xfrm>
      </p:grpSpPr>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69" name="Google Shape;69;p16"/>
          <p:cNvPicPr preferRelativeResize="0"/>
          <p:nvPr/>
        </p:nvPicPr>
        <p:blipFill>
          <a:blip r:embed="rId2">
            <a:alphaModFix/>
          </a:blip>
          <a:stretch>
            <a:fillRect/>
          </a:stretch>
        </p:blipFill>
        <p:spPr>
          <a:xfrm>
            <a:off x="0" y="-2379"/>
            <a:ext cx="9144000" cy="514825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yushman72/FKG-Solution-T-800"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7"/>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TextBox 1">
            <a:extLst>
              <a:ext uri="{FF2B5EF4-FFF2-40B4-BE49-F238E27FC236}">
                <a16:creationId xmlns:a16="http://schemas.microsoft.com/office/drawing/2014/main" id="{9CB804AA-84EA-610C-E4DF-71A9913C03E0}"/>
              </a:ext>
            </a:extLst>
          </p:cNvPr>
          <p:cNvSpPr txBox="1"/>
          <p:nvPr/>
        </p:nvSpPr>
        <p:spPr>
          <a:xfrm>
            <a:off x="318655" y="228600"/>
            <a:ext cx="8548254" cy="646331"/>
          </a:xfrm>
          <a:prstGeom prst="rect">
            <a:avLst/>
          </a:prstGeom>
          <a:noFill/>
        </p:spPr>
        <p:txBody>
          <a:bodyPr wrap="square" rtlCol="0">
            <a:spAutoFit/>
          </a:bodyPr>
          <a:lstStyle/>
          <a:p>
            <a:r>
              <a:rPr lang="en-US" sz="3600" dirty="0">
                <a:solidFill>
                  <a:schemeClr val="bg1"/>
                </a:solidFill>
              </a:rPr>
              <a:t>Smart Vision Technology Quality Control </a:t>
            </a:r>
            <a:endParaRPr lang="en-US" sz="2800" dirty="0">
              <a:solidFill>
                <a:schemeClr val="bg1"/>
              </a:solidFill>
            </a:endParaRPr>
          </a:p>
        </p:txBody>
      </p:sp>
      <p:sp>
        <p:nvSpPr>
          <p:cNvPr id="3" name="TextBox 2">
            <a:extLst>
              <a:ext uri="{FF2B5EF4-FFF2-40B4-BE49-F238E27FC236}">
                <a16:creationId xmlns:a16="http://schemas.microsoft.com/office/drawing/2014/main" id="{6B01602A-9A82-6AFE-8F7F-833FEF0C922B}"/>
              </a:ext>
            </a:extLst>
          </p:cNvPr>
          <p:cNvSpPr txBox="1"/>
          <p:nvPr/>
        </p:nvSpPr>
        <p:spPr>
          <a:xfrm>
            <a:off x="398317" y="1039091"/>
            <a:ext cx="8468591" cy="307777"/>
          </a:xfrm>
          <a:prstGeom prst="rect">
            <a:avLst/>
          </a:prstGeom>
          <a:noFill/>
        </p:spPr>
        <p:txBody>
          <a:bodyPr wrap="square" rtlCol="0">
            <a:spAutoFit/>
          </a:bodyPr>
          <a:lstStyle/>
          <a:p>
            <a:pPr lvl="2"/>
            <a:r>
              <a:rPr lang="en-US" dirty="0">
                <a:solidFill>
                  <a:schemeClr val="bg1"/>
                </a:solidFill>
              </a:rPr>
              <a:t>Track: Robotics Challenge</a:t>
            </a:r>
          </a:p>
        </p:txBody>
      </p:sp>
      <p:sp>
        <p:nvSpPr>
          <p:cNvPr id="4" name="TextBox 3">
            <a:extLst>
              <a:ext uri="{FF2B5EF4-FFF2-40B4-BE49-F238E27FC236}">
                <a16:creationId xmlns:a16="http://schemas.microsoft.com/office/drawing/2014/main" id="{62B59270-B401-CE79-2439-92FE81DBA984}"/>
              </a:ext>
            </a:extLst>
          </p:cNvPr>
          <p:cNvSpPr txBox="1"/>
          <p:nvPr/>
        </p:nvSpPr>
        <p:spPr>
          <a:xfrm>
            <a:off x="398318" y="1511028"/>
            <a:ext cx="8347364" cy="2585323"/>
          </a:xfrm>
          <a:prstGeom prst="rect">
            <a:avLst/>
          </a:prstGeom>
          <a:noFill/>
        </p:spPr>
        <p:txBody>
          <a:bodyPr wrap="square" rtlCol="0">
            <a:spAutoFit/>
          </a:bodyPr>
          <a:lstStyle/>
          <a:p>
            <a:r>
              <a:rPr lang="en-US" sz="1350" dirty="0">
                <a:solidFill>
                  <a:schemeClr val="bg1"/>
                </a:solidFill>
              </a:rPr>
              <a:t>Team Name: T-800s</a:t>
            </a:r>
          </a:p>
          <a:p>
            <a:endParaRPr lang="en-US" sz="1350" dirty="0">
              <a:solidFill>
                <a:schemeClr val="bg1"/>
              </a:solidFill>
            </a:endParaRPr>
          </a:p>
          <a:p>
            <a:r>
              <a:rPr lang="en-US" sz="1350" dirty="0">
                <a:solidFill>
                  <a:schemeClr val="bg1"/>
                </a:solidFill>
              </a:rPr>
              <a:t>Team Members:</a:t>
            </a:r>
          </a:p>
          <a:p>
            <a:pPr marL="285750" indent="-285750">
              <a:buClr>
                <a:schemeClr val="bg1"/>
              </a:buClr>
              <a:buFont typeface="Arial" panose="020B0604020202020204" pitchFamily="34" charset="0"/>
              <a:buChar char="•"/>
            </a:pPr>
            <a:r>
              <a:rPr lang="en-US" sz="1350" dirty="0">
                <a:solidFill>
                  <a:schemeClr val="bg1"/>
                </a:solidFill>
              </a:rPr>
              <a:t>Ayushman Singh -  Model training and creating Inference Pipeline for Object detection.</a:t>
            </a:r>
          </a:p>
          <a:p>
            <a:pPr marL="285750" indent="-285750">
              <a:buClr>
                <a:schemeClr val="bg1"/>
              </a:buClr>
              <a:buFont typeface="Arial" panose="020B0604020202020204" pitchFamily="34" charset="0"/>
              <a:buChar char="•"/>
            </a:pPr>
            <a:r>
              <a:rPr lang="en-US" sz="1350" dirty="0">
                <a:solidFill>
                  <a:schemeClr val="bg1"/>
                </a:solidFill>
              </a:rPr>
              <a:t>Sharad Prakash  -  Data cleaning and Augmentation, OCR for product details.</a:t>
            </a:r>
          </a:p>
          <a:p>
            <a:pPr marL="285750" indent="-285750">
              <a:buClr>
                <a:schemeClr val="bg1"/>
              </a:buClr>
              <a:buFont typeface="Arial" panose="020B0604020202020204" pitchFamily="34" charset="0"/>
              <a:buChar char="•"/>
            </a:pPr>
            <a:r>
              <a:rPr lang="en-US" sz="1350" dirty="0">
                <a:solidFill>
                  <a:schemeClr val="bg1"/>
                </a:solidFill>
              </a:rPr>
              <a:t>Devansh Varshney -  Data collection and GUI for inference presentation(expected hardware solutions).</a:t>
            </a:r>
          </a:p>
          <a:p>
            <a:pPr marL="285750" indent="-285750">
              <a:buClr>
                <a:schemeClr val="bg1"/>
              </a:buClr>
              <a:buFont typeface="Arial" panose="020B0604020202020204" pitchFamily="34" charset="0"/>
              <a:buChar char="•"/>
            </a:pPr>
            <a:r>
              <a:rPr lang="en-US" sz="1350" dirty="0">
                <a:solidFill>
                  <a:schemeClr val="bg1"/>
                </a:solidFill>
              </a:rPr>
              <a:t>Harshit Shobhane - Data collection and annotation of images (expected hardware solutions).</a:t>
            </a:r>
          </a:p>
          <a:p>
            <a:pPr marL="285750" indent="-285750">
              <a:buClr>
                <a:schemeClr val="bg1"/>
              </a:buClr>
              <a:buFont typeface="Arial" panose="020B0604020202020204" pitchFamily="34" charset="0"/>
              <a:buChar char="•"/>
            </a:pPr>
            <a:r>
              <a:rPr lang="en-US" sz="1350" dirty="0">
                <a:solidFill>
                  <a:schemeClr val="bg1"/>
                </a:solidFill>
              </a:rPr>
              <a:t>Anil Alok – Dataset creation and annotation of images (expected hardware solutions).</a:t>
            </a:r>
          </a:p>
          <a:p>
            <a:pPr marL="285750" indent="-285750">
              <a:buClr>
                <a:schemeClr val="bg1"/>
              </a:buClr>
              <a:buFont typeface="Arial" panose="020B0604020202020204" pitchFamily="34" charset="0"/>
              <a:buChar char="•"/>
            </a:pPr>
            <a:endParaRPr lang="en-US" sz="1350" dirty="0">
              <a:solidFill>
                <a:schemeClr val="bg1"/>
              </a:solidFill>
            </a:endParaRPr>
          </a:p>
          <a:p>
            <a:pPr>
              <a:buClr>
                <a:schemeClr val="bg1"/>
              </a:buClr>
            </a:pPr>
            <a:r>
              <a:rPr lang="en-US" sz="1350" dirty="0">
                <a:solidFill>
                  <a:schemeClr val="bg1"/>
                </a:solidFill>
              </a:rPr>
              <a:t>College: Indian Institute of Information Technology, Ranchi.</a:t>
            </a:r>
          </a:p>
          <a:p>
            <a:pPr>
              <a:buClr>
                <a:schemeClr val="bg1"/>
              </a:buClr>
            </a:pPr>
            <a:endParaRPr lang="en-US" sz="1350" dirty="0">
              <a:solidFill>
                <a:schemeClr val="bg1"/>
              </a:solidFill>
            </a:endParaRPr>
          </a:p>
          <a:p>
            <a:pPr>
              <a:buClr>
                <a:schemeClr val="bg1"/>
              </a:buClr>
            </a:pPr>
            <a:r>
              <a:rPr lang="en-US" sz="1350" dirty="0">
                <a:solidFill>
                  <a:schemeClr val="bg1"/>
                </a:solidFill>
              </a:rPr>
              <a:t>Date of Submission: 20/10/24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E29F7-0535-03AB-4017-8D52154CC16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0C3554-2B5C-8CC1-9956-8A1D5702AB89}"/>
              </a:ext>
            </a:extLst>
          </p:cNvPr>
          <p:cNvSpPr txBox="1"/>
          <p:nvPr/>
        </p:nvSpPr>
        <p:spPr>
          <a:xfrm>
            <a:off x="533400" y="332508"/>
            <a:ext cx="8077200" cy="523220"/>
          </a:xfrm>
          <a:prstGeom prst="rect">
            <a:avLst/>
          </a:prstGeom>
          <a:noFill/>
        </p:spPr>
        <p:txBody>
          <a:bodyPr wrap="square" rtlCol="0">
            <a:spAutoFit/>
          </a:bodyPr>
          <a:lstStyle/>
          <a:p>
            <a:pPr algn="ctr"/>
            <a:r>
              <a:rPr lang="en-US" sz="2800" dirty="0">
                <a:solidFill>
                  <a:schemeClr val="bg1"/>
                </a:solidFill>
              </a:rPr>
              <a:t>Executive Summary</a:t>
            </a:r>
          </a:p>
        </p:txBody>
      </p:sp>
      <p:sp>
        <p:nvSpPr>
          <p:cNvPr id="3" name="TextBox 2">
            <a:extLst>
              <a:ext uri="{FF2B5EF4-FFF2-40B4-BE49-F238E27FC236}">
                <a16:creationId xmlns:a16="http://schemas.microsoft.com/office/drawing/2014/main" id="{7EDF9B17-58D1-BC22-B0FF-08A7A4CA2A64}"/>
              </a:ext>
            </a:extLst>
          </p:cNvPr>
          <p:cNvSpPr txBox="1"/>
          <p:nvPr/>
        </p:nvSpPr>
        <p:spPr>
          <a:xfrm>
            <a:off x="595745" y="955964"/>
            <a:ext cx="7952509" cy="307777"/>
          </a:xfrm>
          <a:prstGeom prst="rect">
            <a:avLst/>
          </a:prstGeom>
          <a:noFill/>
        </p:spPr>
        <p:txBody>
          <a:bodyPr wrap="square" rtlCol="0">
            <a:spAutoFit/>
          </a:bodyPr>
          <a:lstStyle/>
          <a:p>
            <a:endParaRPr lang="en-US" dirty="0">
              <a:solidFill>
                <a:schemeClr val="bg1"/>
              </a:solidFill>
            </a:endParaRPr>
          </a:p>
        </p:txBody>
      </p:sp>
      <p:pic>
        <p:nvPicPr>
          <p:cNvPr id="10" name="Picture 9">
            <a:extLst>
              <a:ext uri="{FF2B5EF4-FFF2-40B4-BE49-F238E27FC236}">
                <a16:creationId xmlns:a16="http://schemas.microsoft.com/office/drawing/2014/main" id="{8D339495-DF1F-B437-C615-3FC60E16AA18}"/>
              </a:ext>
            </a:extLst>
          </p:cNvPr>
          <p:cNvPicPr>
            <a:picLocks noChangeAspect="1"/>
          </p:cNvPicPr>
          <p:nvPr/>
        </p:nvPicPr>
        <p:blipFill>
          <a:blip r:embed="rId2"/>
          <a:stretch>
            <a:fillRect/>
          </a:stretch>
        </p:blipFill>
        <p:spPr>
          <a:xfrm>
            <a:off x="5687292" y="273899"/>
            <a:ext cx="3554938" cy="2099682"/>
          </a:xfrm>
          <a:prstGeom prst="rect">
            <a:avLst/>
          </a:prstGeom>
        </p:spPr>
      </p:pic>
      <p:sp>
        <p:nvSpPr>
          <p:cNvPr id="11" name="TextBox 10">
            <a:extLst>
              <a:ext uri="{FF2B5EF4-FFF2-40B4-BE49-F238E27FC236}">
                <a16:creationId xmlns:a16="http://schemas.microsoft.com/office/drawing/2014/main" id="{D4612411-78AB-7185-B071-2B65B9EEEC23}"/>
              </a:ext>
            </a:extLst>
          </p:cNvPr>
          <p:cNvSpPr txBox="1"/>
          <p:nvPr/>
        </p:nvSpPr>
        <p:spPr>
          <a:xfrm>
            <a:off x="353290" y="1092744"/>
            <a:ext cx="8194964" cy="3970318"/>
          </a:xfrm>
          <a:prstGeom prst="rect">
            <a:avLst/>
          </a:prstGeom>
          <a:noFill/>
        </p:spPr>
        <p:txBody>
          <a:bodyPr wrap="square" rtlCol="0">
            <a:spAutoFit/>
          </a:bodyPr>
          <a:lstStyle/>
          <a:p>
            <a:r>
              <a:rPr lang="en-US" dirty="0">
                <a:solidFill>
                  <a:schemeClr val="bg1"/>
                </a:solidFill>
              </a:rPr>
              <a:t>We have decided to implement three of the four given use cases:</a:t>
            </a:r>
          </a:p>
          <a:p>
            <a:pPr marL="285750" indent="-285750">
              <a:buClr>
                <a:schemeClr val="bg1"/>
              </a:buClr>
              <a:buFont typeface="Arial" panose="020B0604020202020204" pitchFamily="34" charset="0"/>
              <a:buChar char="•"/>
            </a:pPr>
            <a:r>
              <a:rPr lang="en-US" dirty="0">
                <a:solidFill>
                  <a:schemeClr val="bg1"/>
                </a:solidFill>
              </a:rPr>
              <a:t> OCR to extract details from image/label.</a:t>
            </a:r>
          </a:p>
          <a:p>
            <a:pPr marL="285750" indent="-285750">
              <a:buClr>
                <a:schemeClr val="bg1"/>
              </a:buClr>
              <a:buFont typeface="Arial" panose="020B0604020202020204" pitchFamily="34" charset="0"/>
              <a:buChar char="•"/>
            </a:pPr>
            <a:r>
              <a:rPr lang="en-US" dirty="0">
                <a:solidFill>
                  <a:schemeClr val="bg1"/>
                </a:solidFill>
              </a:rPr>
              <a:t>Image Recognition and IR based counting.</a:t>
            </a:r>
          </a:p>
          <a:p>
            <a:pPr marL="285750" indent="-285750">
              <a:buClr>
                <a:schemeClr val="bg1"/>
              </a:buClr>
              <a:buFont typeface="Arial" panose="020B0604020202020204" pitchFamily="34" charset="0"/>
              <a:buChar char="•"/>
            </a:pPr>
            <a:r>
              <a:rPr lang="en-US" dirty="0">
                <a:solidFill>
                  <a:schemeClr val="bg1"/>
                </a:solidFill>
              </a:rPr>
              <a:t>Detecting freshness of fresh produce.</a:t>
            </a:r>
          </a:p>
          <a:p>
            <a:pPr marL="285750" indent="-285750">
              <a:buClr>
                <a:schemeClr val="bg1"/>
              </a:buClr>
              <a:buFont typeface="Arial" panose="020B0604020202020204" pitchFamily="34" charset="0"/>
              <a:buChar char="•"/>
            </a:pPr>
            <a:endParaRPr lang="en-US" dirty="0">
              <a:solidFill>
                <a:schemeClr val="bg1"/>
              </a:solidFill>
            </a:endParaRPr>
          </a:p>
          <a:p>
            <a:pPr>
              <a:buClr>
                <a:schemeClr val="bg1"/>
              </a:buClr>
            </a:pPr>
            <a:r>
              <a:rPr lang="en-US" dirty="0">
                <a:solidFill>
                  <a:schemeClr val="bg1"/>
                </a:solidFill>
              </a:rPr>
              <a:t>We omitted the use case: “Using OCR to get expiry date details”, due to highly inconsistent positioning and formatting of those details across different products and brands.</a:t>
            </a:r>
          </a:p>
          <a:p>
            <a:pPr>
              <a:buClr>
                <a:schemeClr val="bg1"/>
              </a:buClr>
            </a:pPr>
            <a:endParaRPr lang="en-US" dirty="0">
              <a:solidFill>
                <a:schemeClr val="bg1"/>
              </a:solidFill>
            </a:endParaRPr>
          </a:p>
          <a:p>
            <a:pPr>
              <a:buClr>
                <a:schemeClr val="bg1"/>
              </a:buClr>
            </a:pPr>
            <a:r>
              <a:rPr lang="en-US" dirty="0">
                <a:solidFill>
                  <a:schemeClr val="bg1"/>
                </a:solidFill>
              </a:rPr>
              <a:t>Two separate models are used to implement the use cases.</a:t>
            </a:r>
          </a:p>
          <a:p>
            <a:pPr marL="285750" indent="-285750">
              <a:buClr>
                <a:schemeClr val="bg1"/>
              </a:buClr>
              <a:buFont typeface="Arial" panose="020B0604020202020204" pitchFamily="34" charset="0"/>
              <a:buChar char="•"/>
            </a:pPr>
            <a:r>
              <a:rPr lang="en-US" dirty="0">
                <a:solidFill>
                  <a:schemeClr val="bg1"/>
                </a:solidFill>
              </a:rPr>
              <a:t>Brand Recognition and counting, Detection of freshness is done by a trained Yolov11m model.</a:t>
            </a:r>
          </a:p>
          <a:p>
            <a:pPr marL="285750" indent="-285750">
              <a:buClr>
                <a:schemeClr val="bg1"/>
              </a:buClr>
              <a:buFont typeface="Arial" panose="020B0604020202020204" pitchFamily="34" charset="0"/>
              <a:buChar char="•"/>
            </a:pPr>
            <a:r>
              <a:rPr lang="en-US" dirty="0">
                <a:solidFill>
                  <a:schemeClr val="bg1"/>
                </a:solidFill>
              </a:rPr>
              <a:t>Details are extracted from the images using the vanilla PaddleOCR model.</a:t>
            </a:r>
          </a:p>
          <a:p>
            <a:pPr>
              <a:buClr>
                <a:schemeClr val="bg1"/>
              </a:buClr>
            </a:pPr>
            <a:endParaRPr lang="en-US" dirty="0">
              <a:solidFill>
                <a:schemeClr val="bg1"/>
              </a:solidFill>
            </a:endParaRPr>
          </a:p>
          <a:p>
            <a:pPr>
              <a:buClr>
                <a:schemeClr val="bg1"/>
              </a:buClr>
            </a:pPr>
            <a:r>
              <a:rPr lang="en-US" dirty="0">
                <a:solidFill>
                  <a:schemeClr val="bg1"/>
                </a:solidFill>
              </a:rPr>
              <a:t>A camera feeds live video footage to the YOLOv11 and PaddleOCR models which are running parallelly. The output of the object detection model is displayed centrally on a GUI window. The extracted details and the count of various products are displayed in a sidebar.</a:t>
            </a:r>
          </a:p>
          <a:p>
            <a:pPr>
              <a:buClr>
                <a:schemeClr val="bg1"/>
              </a:buClr>
            </a:pPr>
            <a:endParaRPr lang="en-US" dirty="0">
              <a:solidFill>
                <a:schemeClr val="bg1"/>
              </a:solidFill>
            </a:endParaRPr>
          </a:p>
          <a:p>
            <a:pPr>
              <a:buClr>
                <a:schemeClr val="bg1"/>
              </a:buClr>
            </a:pPr>
            <a:endParaRPr lang="en-US" dirty="0">
              <a:solidFill>
                <a:schemeClr val="bg1"/>
              </a:solidFill>
            </a:endParaRPr>
          </a:p>
          <a:p>
            <a:pPr>
              <a:buClr>
                <a:schemeClr val="bg1"/>
              </a:buClr>
            </a:pPr>
            <a:endParaRPr lang="en-US" dirty="0">
              <a:solidFill>
                <a:schemeClr val="bg1"/>
              </a:solidFill>
            </a:endParaRPr>
          </a:p>
        </p:txBody>
      </p:sp>
    </p:spTree>
    <p:extLst>
      <p:ext uri="{BB962C8B-B14F-4D97-AF65-F5344CB8AC3E}">
        <p14:creationId xmlns:p14="http://schemas.microsoft.com/office/powerpoint/2010/main" val="152454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008FD9-E3C9-138A-0CA9-1B98030E33E5}"/>
              </a:ext>
            </a:extLst>
          </p:cNvPr>
          <p:cNvSpPr txBox="1"/>
          <p:nvPr/>
        </p:nvSpPr>
        <p:spPr>
          <a:xfrm>
            <a:off x="755073" y="381000"/>
            <a:ext cx="7633854" cy="523220"/>
          </a:xfrm>
          <a:prstGeom prst="rect">
            <a:avLst/>
          </a:prstGeom>
          <a:noFill/>
        </p:spPr>
        <p:txBody>
          <a:bodyPr wrap="square" rtlCol="0">
            <a:spAutoFit/>
          </a:bodyPr>
          <a:lstStyle/>
          <a:p>
            <a:pPr algn="ctr"/>
            <a:r>
              <a:rPr lang="en-US" sz="2800" dirty="0">
                <a:solidFill>
                  <a:schemeClr val="bg1"/>
                </a:solidFill>
              </a:rPr>
              <a:t>Technical Approach</a:t>
            </a:r>
          </a:p>
        </p:txBody>
      </p:sp>
      <p:sp>
        <p:nvSpPr>
          <p:cNvPr id="5" name="TextBox 4">
            <a:extLst>
              <a:ext uri="{FF2B5EF4-FFF2-40B4-BE49-F238E27FC236}">
                <a16:creationId xmlns:a16="http://schemas.microsoft.com/office/drawing/2014/main" id="{8D8D5E73-2D7C-271B-92D1-ED4724C63104}"/>
              </a:ext>
            </a:extLst>
          </p:cNvPr>
          <p:cNvSpPr txBox="1"/>
          <p:nvPr/>
        </p:nvSpPr>
        <p:spPr>
          <a:xfrm>
            <a:off x="602673" y="904220"/>
            <a:ext cx="7890163" cy="4339650"/>
          </a:xfrm>
          <a:prstGeom prst="rect">
            <a:avLst/>
          </a:prstGeom>
          <a:noFill/>
        </p:spPr>
        <p:txBody>
          <a:bodyPr wrap="square" rtlCol="0">
            <a:spAutoFit/>
          </a:bodyPr>
          <a:lstStyle/>
          <a:p>
            <a:r>
              <a:rPr lang="en-US" b="1" u="sng" dirty="0">
                <a:solidFill>
                  <a:schemeClr val="bg1"/>
                </a:solidFill>
              </a:rPr>
              <a:t>Data</a:t>
            </a:r>
          </a:p>
          <a:p>
            <a:endParaRPr lang="en-US" b="1" u="sng" dirty="0">
              <a:solidFill>
                <a:schemeClr val="bg1"/>
              </a:solidFill>
            </a:endParaRPr>
          </a:p>
          <a:p>
            <a:r>
              <a:rPr lang="en-US" dirty="0">
                <a:solidFill>
                  <a:schemeClr val="bg1"/>
                </a:solidFill>
              </a:rPr>
              <a:t>6500 hand-labeled and annotated images of 33 products were used. The initial dataset was collected using a combination of images of store-bought products using our phone cameras, and images collected through web-scraping. This included images that had a single instance of one product and also images that had multiple instances of different products.</a:t>
            </a:r>
          </a:p>
          <a:p>
            <a:endParaRPr lang="en-US" dirty="0">
              <a:solidFill>
                <a:schemeClr val="bg1"/>
              </a:solidFill>
            </a:endParaRPr>
          </a:p>
          <a:p>
            <a:r>
              <a:rPr lang="en-US" dirty="0">
                <a:solidFill>
                  <a:schemeClr val="bg1"/>
                </a:solidFill>
              </a:rPr>
              <a:t>To ensure scaling, rotation and translation invariance, we augmented the images, increasing our total dataset size to 60,000 images. This augmented dataset was used for training our model.</a:t>
            </a:r>
          </a:p>
          <a:p>
            <a:r>
              <a:rPr lang="en-US" dirty="0">
                <a:solidFill>
                  <a:schemeClr val="bg1"/>
                </a:solidFill>
              </a:rPr>
              <a:t>The products used for training are: </a:t>
            </a:r>
          </a:p>
          <a:p>
            <a:r>
              <a:rPr lang="en-US" sz="1200" b="0" i="0" dirty="0">
                <a:solidFill>
                  <a:schemeClr val="bg1"/>
                </a:solidFill>
                <a:effectLst/>
                <a:latin typeface="Consolas" panose="020B0609020204030204" pitchFamily="49" charset="0"/>
              </a:rPr>
              <a:t>['fresh apple', 'fresh banana', 'rotten apple', 'rotten banana', 'baidynath chyawanprash', 'bajaj almond drop', 'bournvita powder', 'dabur chyawanprash', 'dettol hand sanitizer', 'dot and key facewash', 'dove soap', 'everyuth facewash', 'exo safai scrub', 'fogg spray', 'garnier facewash', 'godrej hand wash powder', 'haldiram bhujia', 'haldiram moongdal', 'haldiram punjabi tadka', 'head and shoulders shampoo', 'joy body lotion', 'kamasutra spray', "Kellogg's chocos", 'kurkure packet', 'lakme sunscreen', 'lays chips packet', 'nivea body lotion', 'odonil room freshner spray', 'parachute jasmine oil', 'patanjali aloevera gel', 'saffola oats', 'sensodyne toothpaste', 'vaseline petroleum jelly', 'vim bar']</a:t>
            </a:r>
            <a:endParaRPr lang="en-US" sz="1200" dirty="0">
              <a:solidFill>
                <a:schemeClr val="bg1"/>
              </a:solidFill>
            </a:endParaRPr>
          </a:p>
          <a:p>
            <a:endParaRPr lang="en-US" dirty="0">
              <a:solidFill>
                <a:schemeClr val="bg1"/>
              </a:solidFill>
            </a:endParaRPr>
          </a:p>
          <a:p>
            <a:endParaRPr lang="en-US" b="1" dirty="0">
              <a:solidFill>
                <a:schemeClr val="bg1"/>
              </a:solidFill>
            </a:endParaRPr>
          </a:p>
        </p:txBody>
      </p:sp>
    </p:spTree>
    <p:extLst>
      <p:ext uri="{BB962C8B-B14F-4D97-AF65-F5344CB8AC3E}">
        <p14:creationId xmlns:p14="http://schemas.microsoft.com/office/powerpoint/2010/main" val="200637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518065-2EA5-797F-91BF-8483506E6E1B}"/>
              </a:ext>
            </a:extLst>
          </p:cNvPr>
          <p:cNvSpPr txBox="1"/>
          <p:nvPr/>
        </p:nvSpPr>
        <p:spPr>
          <a:xfrm>
            <a:off x="623455" y="318655"/>
            <a:ext cx="7897090" cy="4431983"/>
          </a:xfrm>
          <a:prstGeom prst="rect">
            <a:avLst/>
          </a:prstGeom>
          <a:noFill/>
        </p:spPr>
        <p:txBody>
          <a:bodyPr wrap="square" rtlCol="0">
            <a:spAutoFit/>
          </a:bodyPr>
          <a:lstStyle/>
          <a:p>
            <a:r>
              <a:rPr lang="en-US" b="1" u="sng" dirty="0">
                <a:solidFill>
                  <a:schemeClr val="bg1"/>
                </a:solidFill>
              </a:rPr>
              <a:t>Models</a:t>
            </a:r>
          </a:p>
          <a:p>
            <a:endParaRPr lang="en-US" sz="1300" b="1" u="sng" dirty="0">
              <a:solidFill>
                <a:schemeClr val="bg1"/>
              </a:solidFill>
            </a:endParaRPr>
          </a:p>
          <a:p>
            <a:r>
              <a:rPr lang="en-US" sz="1300" dirty="0">
                <a:solidFill>
                  <a:schemeClr val="bg1"/>
                </a:solidFill>
              </a:rPr>
              <a:t>YOLOv11 –m : Brand Recognition, Counting, and freshness index of fresh produce.</a:t>
            </a:r>
          </a:p>
          <a:p>
            <a:r>
              <a:rPr lang="en-US" sz="1300" dirty="0">
                <a:solidFill>
                  <a:schemeClr val="bg1"/>
                </a:solidFill>
              </a:rPr>
              <a:t>PaddleOCR: Extraction of details available on packaging material.</a:t>
            </a:r>
          </a:p>
          <a:p>
            <a:endParaRPr lang="en-US" dirty="0">
              <a:solidFill>
                <a:schemeClr val="bg1"/>
              </a:solidFill>
            </a:endParaRPr>
          </a:p>
          <a:p>
            <a:r>
              <a:rPr lang="en-US" b="1" u="sng" dirty="0">
                <a:solidFill>
                  <a:schemeClr val="bg1"/>
                </a:solidFill>
              </a:rPr>
              <a:t>Training</a:t>
            </a:r>
            <a:endParaRPr lang="en-US" dirty="0">
              <a:solidFill>
                <a:schemeClr val="bg1"/>
              </a:solidFill>
            </a:endParaRPr>
          </a:p>
          <a:p>
            <a:endParaRPr lang="en-US" b="1" u="sng" dirty="0">
              <a:solidFill>
                <a:schemeClr val="bg1"/>
              </a:solidFill>
            </a:endParaRPr>
          </a:p>
          <a:p>
            <a:r>
              <a:rPr lang="en-US" sz="1300" dirty="0">
                <a:solidFill>
                  <a:schemeClr val="bg1"/>
                </a:solidFill>
              </a:rPr>
              <a:t>Training of the Yolov11 model was done using Kaggle notebooks.</a:t>
            </a:r>
          </a:p>
          <a:p>
            <a:r>
              <a:rPr lang="en-US" sz="1300" dirty="0">
                <a:solidFill>
                  <a:schemeClr val="bg1"/>
                </a:solidFill>
              </a:rPr>
              <a:t>CPU- Dual core intel Xeon</a:t>
            </a:r>
          </a:p>
          <a:p>
            <a:r>
              <a:rPr lang="en-US" sz="1300" dirty="0">
                <a:solidFill>
                  <a:schemeClr val="bg1"/>
                </a:solidFill>
              </a:rPr>
              <a:t>GPU- 2x Nvidia Tesla T4</a:t>
            </a:r>
          </a:p>
          <a:p>
            <a:r>
              <a:rPr lang="en-US" sz="1300" dirty="0">
                <a:solidFill>
                  <a:schemeClr val="bg1"/>
                </a:solidFill>
              </a:rPr>
              <a:t>RAM- 30 GB</a:t>
            </a:r>
          </a:p>
          <a:p>
            <a:endParaRPr lang="en-US" dirty="0">
              <a:solidFill>
                <a:schemeClr val="bg1"/>
              </a:solidFill>
            </a:endParaRPr>
          </a:p>
          <a:p>
            <a:r>
              <a:rPr lang="en-US" b="1" u="sng" dirty="0">
                <a:solidFill>
                  <a:schemeClr val="bg1"/>
                </a:solidFill>
              </a:rPr>
              <a:t>Inference</a:t>
            </a:r>
          </a:p>
          <a:p>
            <a:endParaRPr lang="en-US" sz="1300" b="1" u="sng" dirty="0">
              <a:solidFill>
                <a:schemeClr val="bg1"/>
              </a:solidFill>
            </a:endParaRPr>
          </a:p>
          <a:p>
            <a:r>
              <a:rPr lang="en-US" sz="1300" dirty="0">
                <a:solidFill>
                  <a:schemeClr val="bg1"/>
                </a:solidFill>
              </a:rPr>
              <a:t>A laptop without any GPUs was used for inference.</a:t>
            </a:r>
          </a:p>
          <a:p>
            <a:endParaRPr lang="en-US" sz="1300" dirty="0">
              <a:solidFill>
                <a:schemeClr val="bg1"/>
              </a:solidFill>
            </a:endParaRPr>
          </a:p>
          <a:p>
            <a:r>
              <a:rPr lang="en-US" sz="1300" dirty="0">
                <a:solidFill>
                  <a:schemeClr val="bg1"/>
                </a:solidFill>
              </a:rPr>
              <a:t>CPU - AMD Ryzen 7 5800H</a:t>
            </a:r>
          </a:p>
          <a:p>
            <a:r>
              <a:rPr lang="en-US" sz="1300" dirty="0">
                <a:solidFill>
                  <a:schemeClr val="bg1"/>
                </a:solidFill>
              </a:rPr>
              <a:t>RAM -16 GB</a:t>
            </a:r>
            <a:endParaRPr lang="en-US" dirty="0">
              <a:solidFill>
                <a:schemeClr val="bg1"/>
              </a:solidFill>
            </a:endParaRPr>
          </a:p>
          <a:p>
            <a:r>
              <a:rPr lang="en-US" dirty="0">
                <a:solidFill>
                  <a:schemeClr val="bg1"/>
                </a:solidFill>
              </a:rPr>
              <a:t>YOLOv11 -  Average inference time of 250 </a:t>
            </a:r>
            <a:r>
              <a:rPr lang="en-US" dirty="0" err="1">
                <a:solidFill>
                  <a:schemeClr val="bg1"/>
                </a:solidFill>
              </a:rPr>
              <a:t>miliseconds</a:t>
            </a:r>
            <a:r>
              <a:rPr lang="en-US" dirty="0">
                <a:solidFill>
                  <a:schemeClr val="bg1"/>
                </a:solidFill>
              </a:rPr>
              <a:t>, giving a virtually </a:t>
            </a:r>
            <a:r>
              <a:rPr lang="en-US" dirty="0" err="1">
                <a:solidFill>
                  <a:schemeClr val="bg1"/>
                </a:solidFill>
              </a:rPr>
              <a:t>realtime</a:t>
            </a:r>
            <a:r>
              <a:rPr lang="en-US" dirty="0">
                <a:solidFill>
                  <a:schemeClr val="bg1"/>
                </a:solidFill>
              </a:rPr>
              <a:t> inference.</a:t>
            </a:r>
          </a:p>
          <a:p>
            <a:r>
              <a:rPr lang="en-US" dirty="0">
                <a:solidFill>
                  <a:schemeClr val="bg1"/>
                </a:solidFill>
              </a:rPr>
              <a:t>PaddleOCR – 200 </a:t>
            </a:r>
            <a:r>
              <a:rPr lang="en-US" dirty="0" err="1">
                <a:solidFill>
                  <a:schemeClr val="bg1"/>
                </a:solidFill>
              </a:rPr>
              <a:t>miliseconds</a:t>
            </a:r>
            <a:r>
              <a:rPr lang="en-US" dirty="0">
                <a:solidFill>
                  <a:schemeClr val="bg1"/>
                </a:solidFill>
              </a:rPr>
              <a:t> to 1 second, depending on the amount of text in the frame.</a:t>
            </a:r>
          </a:p>
          <a:p>
            <a:endParaRPr lang="en-US" dirty="0">
              <a:solidFill>
                <a:schemeClr val="bg1"/>
              </a:solidFill>
            </a:endParaRPr>
          </a:p>
        </p:txBody>
      </p:sp>
    </p:spTree>
    <p:extLst>
      <p:ext uri="{BB962C8B-B14F-4D97-AF65-F5344CB8AC3E}">
        <p14:creationId xmlns:p14="http://schemas.microsoft.com/office/powerpoint/2010/main" val="232622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556424-480F-5BDF-F98B-DBF7546A58FE}"/>
              </a:ext>
            </a:extLst>
          </p:cNvPr>
          <p:cNvSpPr txBox="1"/>
          <p:nvPr/>
        </p:nvSpPr>
        <p:spPr>
          <a:xfrm>
            <a:off x="613063" y="524740"/>
            <a:ext cx="7917873" cy="2893100"/>
          </a:xfrm>
          <a:prstGeom prst="rect">
            <a:avLst/>
          </a:prstGeom>
          <a:noFill/>
        </p:spPr>
        <p:txBody>
          <a:bodyPr wrap="square" rtlCol="0">
            <a:spAutoFit/>
          </a:bodyPr>
          <a:lstStyle/>
          <a:p>
            <a:r>
              <a:rPr lang="en-US" b="1" u="sng" dirty="0">
                <a:solidFill>
                  <a:schemeClr val="bg1"/>
                </a:solidFill>
              </a:rPr>
              <a:t>Tech Stack</a:t>
            </a:r>
            <a:endParaRPr lang="en-US" dirty="0">
              <a:solidFill>
                <a:schemeClr val="bg1"/>
              </a:solidFill>
            </a:endParaRPr>
          </a:p>
          <a:p>
            <a:endParaRPr lang="en-US" b="1" u="sng"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Python</a:t>
            </a:r>
          </a:p>
          <a:p>
            <a:pPr marL="285750" indent="-285750">
              <a:buClr>
                <a:schemeClr val="bg1"/>
              </a:buClr>
              <a:buFont typeface="Arial" panose="020B0604020202020204" pitchFamily="34" charset="0"/>
              <a:buChar char="•"/>
            </a:pPr>
            <a:r>
              <a:rPr lang="en-US" dirty="0" err="1">
                <a:solidFill>
                  <a:schemeClr val="bg1"/>
                </a:solidFill>
              </a:rPr>
              <a:t>Albumentations</a:t>
            </a:r>
            <a:endParaRPr lang="en-US" dirty="0">
              <a:solidFill>
                <a:schemeClr val="bg1"/>
              </a:solidFill>
            </a:endParaRPr>
          </a:p>
          <a:p>
            <a:pPr marL="285750" indent="-285750">
              <a:buClr>
                <a:schemeClr val="bg1"/>
              </a:buClr>
              <a:buFont typeface="Arial" panose="020B0604020202020204" pitchFamily="34" charset="0"/>
              <a:buChar char="•"/>
            </a:pPr>
            <a:r>
              <a:rPr lang="en-US" dirty="0" err="1">
                <a:solidFill>
                  <a:schemeClr val="bg1"/>
                </a:solidFill>
              </a:rPr>
              <a:t>Tkinter</a:t>
            </a: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OpenCV</a:t>
            </a:r>
          </a:p>
          <a:p>
            <a:pPr marL="285750" indent="-285750">
              <a:buClr>
                <a:schemeClr val="bg1"/>
              </a:buClr>
              <a:buFont typeface="Arial" panose="020B0604020202020204" pitchFamily="34" charset="0"/>
              <a:buChar char="•"/>
            </a:pPr>
            <a:r>
              <a:rPr lang="en-US" dirty="0" err="1">
                <a:solidFill>
                  <a:schemeClr val="bg1"/>
                </a:solidFill>
              </a:rPr>
              <a:t>Icrawler</a:t>
            </a:r>
            <a:endParaRPr lang="en-US" dirty="0">
              <a:solidFill>
                <a:schemeClr val="bg1"/>
              </a:solidFill>
            </a:endParaRPr>
          </a:p>
          <a:p>
            <a:pPr marL="285750" indent="-285750">
              <a:buClr>
                <a:schemeClr val="bg1"/>
              </a:buClr>
              <a:buFont typeface="Arial" panose="020B0604020202020204" pitchFamily="34" charset="0"/>
              <a:buChar char="•"/>
            </a:pPr>
            <a:r>
              <a:rPr lang="en-US" dirty="0" err="1">
                <a:solidFill>
                  <a:schemeClr val="bg1"/>
                </a:solidFill>
              </a:rPr>
              <a:t>Ultralytics</a:t>
            </a:r>
            <a:endParaRPr lang="en-US" dirty="0">
              <a:solidFill>
                <a:schemeClr val="bg1"/>
              </a:solidFill>
            </a:endParaRPr>
          </a:p>
          <a:p>
            <a:pPr marL="285750" indent="-285750">
              <a:buClr>
                <a:schemeClr val="bg1"/>
              </a:buClr>
              <a:buFont typeface="Arial" panose="020B0604020202020204" pitchFamily="34" charset="0"/>
              <a:buChar char="•"/>
            </a:pPr>
            <a:endParaRPr lang="en-US" dirty="0">
              <a:solidFill>
                <a:schemeClr val="bg1"/>
              </a:solidFill>
            </a:endParaRPr>
          </a:p>
          <a:p>
            <a:pPr>
              <a:buClr>
                <a:schemeClr val="bg1"/>
              </a:buClr>
            </a:pPr>
            <a:r>
              <a:rPr lang="en-US" dirty="0">
                <a:solidFill>
                  <a:schemeClr val="bg1"/>
                </a:solidFill>
              </a:rPr>
              <a:t>Code: </a:t>
            </a:r>
            <a:r>
              <a:rPr lang="en-US" dirty="0" err="1">
                <a:solidFill>
                  <a:schemeClr val="bg1"/>
                </a:solidFill>
                <a:hlinkClick r:id="rId2"/>
              </a:rPr>
              <a:t>Github</a:t>
            </a:r>
            <a:r>
              <a:rPr lang="en-US" dirty="0">
                <a:solidFill>
                  <a:schemeClr val="bg1"/>
                </a:solidFill>
                <a:hlinkClick r:id="rId2"/>
              </a:rPr>
              <a:t> Repository</a:t>
            </a:r>
            <a:endParaRPr lang="en-US" dirty="0">
              <a:solidFill>
                <a:schemeClr val="bg1"/>
              </a:solidFill>
            </a:endParaRPr>
          </a:p>
          <a:p>
            <a:pPr>
              <a:buClr>
                <a:schemeClr val="bg1"/>
              </a:buClr>
            </a:pPr>
            <a:endParaRPr lang="en-US" dirty="0">
              <a:solidFill>
                <a:schemeClr val="bg1"/>
              </a:solidFill>
            </a:endParaRPr>
          </a:p>
          <a:p>
            <a:pPr>
              <a:buClr>
                <a:schemeClr val="bg1"/>
              </a:buClr>
            </a:pPr>
            <a:r>
              <a:rPr lang="en-US" dirty="0">
                <a:solidFill>
                  <a:schemeClr val="bg1"/>
                </a:solidFill>
              </a:rPr>
              <a:t>Video Simulation: </a:t>
            </a:r>
          </a:p>
          <a:p>
            <a:pPr marL="285750" indent="-285750">
              <a:buClr>
                <a:schemeClr val="bg1"/>
              </a:buClr>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12093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599</Words>
  <Application>Microsoft Office PowerPoint</Application>
  <PresentationFormat>On-screen Show (16:9)</PresentationFormat>
  <Paragraphs>69</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Roboto</vt:lpstr>
      <vt:lpstr>Consolas</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Jai Prakash</cp:lastModifiedBy>
  <cp:revision>2</cp:revision>
  <dcterms:modified xsi:type="dcterms:W3CDTF">2024-10-20T11:57:50Z</dcterms:modified>
</cp:coreProperties>
</file>