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7" d="100"/>
          <a:sy n="87" d="100"/>
        </p:scale>
        <p:origin x="52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043450" y="4577572"/>
            <a:ext cx="8744712"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Ayushman Mishra</a:t>
            </a:r>
          </a:p>
          <a:p>
            <a:r>
              <a:rPr lang="en-US" sz="2000" b="1" dirty="0">
                <a:solidFill>
                  <a:schemeClr val="accent1">
                    <a:lumMod val="75000"/>
                  </a:schemeClr>
                </a:solidFill>
                <a:latin typeface="Arial"/>
                <a:cs typeface="Arial"/>
              </a:rPr>
              <a:t>Student Name : Ayushman Mishra</a:t>
            </a:r>
          </a:p>
          <a:p>
            <a:r>
              <a:rPr lang="en-US" sz="2000" b="1" dirty="0">
                <a:solidFill>
                  <a:schemeClr val="accent1">
                    <a:lumMod val="75000"/>
                  </a:schemeClr>
                </a:solidFill>
                <a:latin typeface="Arial"/>
                <a:cs typeface="Arial"/>
              </a:rPr>
              <a:t>College Name &amp; Department : Siksha ‘O’ Anusandhan (ITER) BBSR</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9" name="TextBox 8">
            <a:extLst>
              <a:ext uri="{FF2B5EF4-FFF2-40B4-BE49-F238E27FC236}">
                <a16:creationId xmlns:a16="http://schemas.microsoft.com/office/drawing/2014/main" id="{6A87B936-928D-1BA7-F146-291C75B1AFA1}"/>
              </a:ext>
            </a:extLst>
          </p:cNvPr>
          <p:cNvSpPr txBox="1"/>
          <p:nvPr/>
        </p:nvSpPr>
        <p:spPr>
          <a:xfrm>
            <a:off x="422030" y="1397675"/>
            <a:ext cx="11403624" cy="2031325"/>
          </a:xfrm>
          <a:prstGeom prst="rect">
            <a:avLst/>
          </a:prstGeom>
          <a:noFill/>
        </p:spPr>
        <p:txBody>
          <a:bodyPr wrap="square" rtlCol="0">
            <a:spAutoFit/>
          </a:bodyPr>
          <a:lstStyle/>
          <a:p>
            <a:pPr algn="just"/>
            <a:r>
              <a:rPr lang="en-US" dirty="0"/>
              <a:t>This project successfully implements a secure image steganography technique for covert data transmission. By embedding data within images while maintaining visual integrity, the method ensures confidentiality without raising suspicion. The use of advanced image processing and cryptographic techniques enhances security, making it resistant to detection through steganalysis. The results demonstrate a high data hiding capacity with minimal distortion, proving the effectiveness of the approach. This solution can be beneficial for secure communication in various domains, including cybersecurity, confidential messaging, and digital forensics. Future improvements can further enhance efficiency and robustness for real-world applications.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302026"/>
            <a:ext cx="8430923" cy="2126974"/>
          </a:xfrm>
        </p:spPr>
        <p:txBody>
          <a:bodyPr/>
          <a:lstStyle/>
          <a:p>
            <a:pPr marL="0" indent="0">
              <a:buNone/>
            </a:pPr>
            <a:r>
              <a:rPr lang="en-IN" dirty="0"/>
              <a:t>https://github.com/ayushman8658/Secure-data-hiding-in-image-using-steganography-</a:t>
            </a: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TextBox 1">
            <a:extLst>
              <a:ext uri="{FF2B5EF4-FFF2-40B4-BE49-F238E27FC236}">
                <a16:creationId xmlns:a16="http://schemas.microsoft.com/office/drawing/2014/main" id="{10468F1C-FB55-08C2-F509-C68D09F0FF9F}"/>
              </a:ext>
            </a:extLst>
          </p:cNvPr>
          <p:cNvSpPr txBox="1"/>
          <p:nvPr/>
        </p:nvSpPr>
        <p:spPr>
          <a:xfrm>
            <a:off x="677009" y="1635369"/>
            <a:ext cx="9020906" cy="2119042"/>
          </a:xfrm>
          <a:prstGeom prst="rect">
            <a:avLst/>
          </a:prstGeom>
          <a:noFill/>
        </p:spPr>
        <p:txBody>
          <a:bodyPr wrap="square" rtlCol="0">
            <a:spAutoFit/>
          </a:bodyPr>
          <a:lstStyle/>
          <a:p>
            <a:pPr algn="just">
              <a:lnSpc>
                <a:spcPct val="150000"/>
              </a:lnSpc>
            </a:pPr>
            <a:r>
              <a:rPr lang="en-IN" dirty="0"/>
              <a:t>• </a:t>
            </a:r>
            <a:r>
              <a:rPr lang="en-IN" b="1" dirty="0"/>
              <a:t>Algorithm Enhancement:</a:t>
            </a:r>
            <a:r>
              <a:rPr lang="en-IN" dirty="0"/>
              <a:t> Explore dynamic data embedding for various media types</a:t>
            </a:r>
            <a:br>
              <a:rPr lang="en-IN" dirty="0"/>
            </a:br>
            <a:r>
              <a:rPr lang="en-IN" dirty="0"/>
              <a:t>• </a:t>
            </a:r>
            <a:r>
              <a:rPr lang="en-IN" b="1" dirty="0"/>
              <a:t>Advanced Security:</a:t>
            </a:r>
            <a:r>
              <a:rPr lang="en-IN" dirty="0"/>
              <a:t> Incorporate machine learning for adaptive steganalysis resistance</a:t>
            </a:r>
            <a:br>
              <a:rPr lang="en-IN" dirty="0"/>
            </a:br>
            <a:r>
              <a:rPr lang="en-IN" dirty="0"/>
              <a:t>• </a:t>
            </a:r>
            <a:r>
              <a:rPr lang="en-IN" b="1" dirty="0"/>
              <a:t>Optimization:</a:t>
            </a:r>
            <a:r>
              <a:rPr lang="en-IN" dirty="0"/>
              <a:t> Further optimize for higher payload capacities and faster processing times</a:t>
            </a:r>
            <a:br>
              <a:rPr lang="en-IN" dirty="0"/>
            </a:br>
            <a:r>
              <a:rPr lang="en-IN" dirty="0"/>
              <a:t>• </a:t>
            </a:r>
            <a:r>
              <a:rPr lang="en-IN" b="1" dirty="0"/>
              <a:t>Integration:</a:t>
            </a:r>
            <a:r>
              <a:rPr lang="en-IN" dirty="0"/>
              <a:t> Expand applicability to real-time communication platforms</a:t>
            </a:r>
          </a:p>
          <a:p>
            <a:pPr>
              <a:lnSpc>
                <a:spcPct val="150000"/>
              </a:lnSpc>
            </a:pPr>
            <a:endParaRPr lang="en-IN" dirty="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83742" y="1232452"/>
            <a:ext cx="11500173" cy="3532979"/>
          </a:xfrm>
        </p:spPr>
        <p:txBody>
          <a:bodyPr>
            <a:normAutofit/>
          </a:bodyPr>
          <a:lstStyle/>
          <a:p>
            <a:pPr marL="0" indent="0" algn="just">
              <a:buNone/>
            </a:pPr>
            <a:r>
              <a:rPr lang="en-US" dirty="0"/>
              <a:t>With the rise in digital communication, securing sensitive data is crucial. Traditional encryption methods can attract attention, making them vulnerable. Image steganography offers a covert way to hide data within images, but existing methods often compromise image quality and are prone to detection. This project aims to develop a secure and efficient steganography technique that ensures high embedding capacity, preserves image integrity, and resists steganalysis attacks for safe data transmission.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880" y="1521070"/>
            <a:ext cx="8535274" cy="2971800"/>
          </a:xfrm>
        </p:spPr>
        <p:txBody>
          <a:bodyPr vert="horz" lIns="91440" tIns="45720" rIns="91440" bIns="45720" rtlCol="0" anchor="ctr">
            <a:noAutofit/>
          </a:bodyPr>
          <a:lstStyle/>
          <a:p>
            <a:pPr marL="0" indent="0" algn="just">
              <a:buNone/>
            </a:pPr>
            <a:r>
              <a:rPr lang="en-IN" dirty="0"/>
              <a:t>• </a:t>
            </a:r>
            <a:r>
              <a:rPr lang="en-IN" b="1" dirty="0"/>
              <a:t>Programming Language:</a:t>
            </a:r>
            <a:r>
              <a:rPr lang="en-IN" dirty="0"/>
              <a:t> Python</a:t>
            </a:r>
          </a:p>
          <a:p>
            <a:pPr marL="0" indent="0" algn="just">
              <a:buNone/>
            </a:pPr>
            <a:r>
              <a:rPr lang="en-IN" dirty="0"/>
              <a:t>• </a:t>
            </a:r>
            <a:r>
              <a:rPr lang="en-IN" b="1" dirty="0"/>
              <a:t>Image Processing:</a:t>
            </a:r>
            <a:r>
              <a:rPr lang="en-IN" dirty="0"/>
              <a:t> OpenCV, Pillow</a:t>
            </a:r>
          </a:p>
          <a:p>
            <a:pPr marL="0" indent="0" algn="just">
              <a:buNone/>
            </a:pPr>
            <a:r>
              <a:rPr lang="en-IN" dirty="0"/>
              <a:t>• </a:t>
            </a:r>
            <a:r>
              <a:rPr lang="en-IN" b="1" dirty="0"/>
              <a:t>Data Handling:</a:t>
            </a:r>
            <a:r>
              <a:rPr lang="en-IN" dirty="0"/>
              <a:t> NumPy</a:t>
            </a:r>
          </a:p>
          <a:p>
            <a:pPr marL="0" indent="0" algn="just">
              <a:buNone/>
            </a:pPr>
            <a:r>
              <a:rPr lang="en-US" dirty="0"/>
              <a:t>• </a:t>
            </a:r>
            <a:r>
              <a:rPr lang="en-US" b="1" dirty="0"/>
              <a:t>Additional Libraries:</a:t>
            </a:r>
            <a:r>
              <a:rPr lang="en-US" dirty="0"/>
              <a:t> Cryptography modules and/or dedicated steganography libraries</a:t>
            </a:r>
            <a:endParaRPr lang="en-IN" dirty="0"/>
          </a:p>
          <a:p>
            <a:pPr marL="0" indent="0" algn="just">
              <a:buNone/>
            </a:pPr>
            <a:r>
              <a:rPr lang="en-US" dirty="0"/>
              <a:t>• </a:t>
            </a:r>
            <a:r>
              <a:rPr lang="en-US" b="1" dirty="0"/>
              <a:t>Platforms:</a:t>
            </a:r>
            <a:r>
              <a:rPr lang="en-US" dirty="0"/>
              <a:t> Compatible with most OS, ensuring ease of deployment</a:t>
            </a:r>
          </a:p>
          <a:p>
            <a:pPr marL="0" indent="0" algn="just">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9380493" cy="3463405"/>
          </a:xfrm>
        </p:spPr>
        <p:txBody>
          <a:bodyPr/>
          <a:lstStyle/>
          <a:p>
            <a:pPr marL="0" indent="0">
              <a:buNone/>
            </a:pPr>
            <a:r>
              <a:rPr lang="en-US" sz="2000" dirty="0"/>
              <a:t>• </a:t>
            </a:r>
            <a:r>
              <a:rPr lang="en-US" sz="2000" b="1" dirty="0"/>
              <a:t>Innovative Algorithm:</a:t>
            </a:r>
            <a:r>
              <a:rPr lang="en-US" sz="2000" dirty="0"/>
              <a:t> High embedding capacity with minimal image distortion</a:t>
            </a:r>
          </a:p>
          <a:p>
            <a:pPr marL="0" indent="0">
              <a:buNone/>
            </a:pPr>
            <a:r>
              <a:rPr lang="en-US" sz="2000" dirty="0"/>
              <a:t>• </a:t>
            </a:r>
            <a:r>
              <a:rPr lang="en-US" sz="2000" b="1" dirty="0"/>
              <a:t>Robust Security:</a:t>
            </a:r>
            <a:r>
              <a:rPr lang="en-US" sz="2000" dirty="0"/>
              <a:t> Resistant to common steganalysis attacks</a:t>
            </a:r>
          </a:p>
          <a:p>
            <a:pPr marL="0" indent="0">
              <a:buNone/>
            </a:pPr>
            <a:r>
              <a:rPr lang="en-US" sz="2000" dirty="0"/>
              <a:t>• </a:t>
            </a:r>
            <a:r>
              <a:rPr lang="en-US" sz="2000" b="1" dirty="0"/>
              <a:t>User-Friendly:</a:t>
            </a:r>
            <a:r>
              <a:rPr lang="en-US" sz="2000" dirty="0"/>
              <a:t> Easy integration and deployment for secure communication</a:t>
            </a:r>
          </a:p>
          <a:p>
            <a:pPr marL="0" indent="0">
              <a:buNone/>
            </a:pPr>
            <a:r>
              <a:rPr lang="en-US" sz="2000" dirty="0"/>
              <a:t>• </a:t>
            </a:r>
            <a:r>
              <a:rPr lang="en-US" sz="2000" b="1" dirty="0"/>
              <a:t>Cutting-Edge:</a:t>
            </a:r>
            <a:r>
              <a:rPr lang="en-US" sz="2000" dirty="0"/>
              <a:t> Leverages modern image processing and cryptographic techniques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302026"/>
            <a:ext cx="8527639" cy="2786397"/>
          </a:xfrm>
        </p:spPr>
        <p:txBody>
          <a:bodyPr/>
          <a:lstStyle/>
          <a:p>
            <a:pPr marL="0" indent="0">
              <a:buNone/>
            </a:pPr>
            <a:r>
              <a:rPr lang="en-US" dirty="0"/>
              <a:t>• </a:t>
            </a:r>
            <a:r>
              <a:rPr lang="en-US" b="1" dirty="0"/>
              <a:t>Security Professionals:</a:t>
            </a:r>
            <a:r>
              <a:rPr lang="en-US" dirty="0"/>
              <a:t> For covert data transmission and digital forensics</a:t>
            </a:r>
          </a:p>
          <a:p>
            <a:pPr marL="0" indent="0">
              <a:buNone/>
            </a:pPr>
            <a:r>
              <a:rPr lang="en-US" dirty="0"/>
              <a:t>• </a:t>
            </a:r>
            <a:r>
              <a:rPr lang="en-US" b="1" dirty="0"/>
              <a:t>Organizations:</a:t>
            </a:r>
            <a:r>
              <a:rPr lang="en-US" dirty="0"/>
              <a:t> Seeking secure methods to share sensitive information</a:t>
            </a:r>
          </a:p>
          <a:p>
            <a:pPr marL="0" indent="0">
              <a:buNone/>
            </a:pPr>
            <a:r>
              <a:rPr lang="en-US" dirty="0"/>
              <a:t>• </a:t>
            </a:r>
            <a:r>
              <a:rPr lang="en-US" b="1" dirty="0"/>
              <a:t>General Users:</a:t>
            </a:r>
            <a:r>
              <a:rPr lang="en-US" dirty="0"/>
              <a:t> Individuals who require privacy in digital communication</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8" name="Picture 7">
            <a:extLst>
              <a:ext uri="{FF2B5EF4-FFF2-40B4-BE49-F238E27FC236}">
                <a16:creationId xmlns:a16="http://schemas.microsoft.com/office/drawing/2014/main" id="{22817043-F30B-370E-E228-AAD1E9F26CE8}"/>
              </a:ext>
            </a:extLst>
          </p:cNvPr>
          <p:cNvPicPr>
            <a:picLocks noChangeAspect="1"/>
          </p:cNvPicPr>
          <p:nvPr/>
        </p:nvPicPr>
        <p:blipFill>
          <a:blip r:embed="rId2"/>
          <a:stretch>
            <a:fillRect/>
          </a:stretch>
        </p:blipFill>
        <p:spPr>
          <a:xfrm>
            <a:off x="712176" y="1232451"/>
            <a:ext cx="11122269" cy="515076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225B3-7776-1C19-86D0-C1E2A6DC85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7CD947-2A0E-1C77-98A7-7D8A44F57BB6}"/>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78F53303-AB2F-0CE4-AEC3-D9A285D367C1}"/>
              </a:ext>
            </a:extLst>
          </p:cNvPr>
          <p:cNvPicPr>
            <a:picLocks noChangeAspect="1"/>
          </p:cNvPicPr>
          <p:nvPr/>
        </p:nvPicPr>
        <p:blipFill>
          <a:blip r:embed="rId2"/>
          <a:stretch>
            <a:fillRect/>
          </a:stretch>
        </p:blipFill>
        <p:spPr>
          <a:xfrm>
            <a:off x="607567" y="1136965"/>
            <a:ext cx="11003241" cy="5071633"/>
          </a:xfrm>
          <a:prstGeom prst="rect">
            <a:avLst/>
          </a:prstGeom>
        </p:spPr>
      </p:pic>
    </p:spTree>
    <p:extLst>
      <p:ext uri="{BB962C8B-B14F-4D97-AF65-F5344CB8AC3E}">
        <p14:creationId xmlns:p14="http://schemas.microsoft.com/office/powerpoint/2010/main" val="284799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6D4ED-E54B-A986-23C9-81DE89D732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BD3A58-4D8B-DBAB-7E84-69506D239581}"/>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4B86B0DA-4E50-440E-6123-4AD6FEF4DD02}"/>
              </a:ext>
            </a:extLst>
          </p:cNvPr>
          <p:cNvPicPr>
            <a:picLocks noChangeAspect="1"/>
          </p:cNvPicPr>
          <p:nvPr/>
        </p:nvPicPr>
        <p:blipFill>
          <a:blip r:embed="rId2"/>
          <a:stretch>
            <a:fillRect/>
          </a:stretch>
        </p:blipFill>
        <p:spPr>
          <a:xfrm>
            <a:off x="677007" y="1301260"/>
            <a:ext cx="11315701" cy="5046785"/>
          </a:xfrm>
          <a:prstGeom prst="rect">
            <a:avLst/>
          </a:prstGeom>
        </p:spPr>
      </p:pic>
    </p:spTree>
    <p:extLst>
      <p:ext uri="{BB962C8B-B14F-4D97-AF65-F5344CB8AC3E}">
        <p14:creationId xmlns:p14="http://schemas.microsoft.com/office/powerpoint/2010/main" val="25455886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424</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Secure data hiding in image using steganography </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AYUSHMAN MISHRA</cp:lastModifiedBy>
  <cp:revision>27</cp:revision>
  <dcterms:created xsi:type="dcterms:W3CDTF">2021-05-26T16:50:10Z</dcterms:created>
  <dcterms:modified xsi:type="dcterms:W3CDTF">2025-02-24T17:26:19Z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