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58" r:id="rId9"/>
    <p:sldId id="263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05CDE6-AFE7-491D-B82D-ED2EA44AD5E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AB38C54-26DE-4E6A-942C-3E71CB3B54A2}" type="datetimeFigureOut">
              <a:rPr lang="en-US" smtClean="0"/>
              <a:t>9/11/2019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4648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80142-AD97-4F7A-B641-4DDFF827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701A2-1DC8-4E1E-88D4-11EEB891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1. A sales department (</a:t>
            </a:r>
            <a:r>
              <a:rPr lang="en-US" dirty="0" err="1">
                <a:solidFill>
                  <a:srgbClr val="FF0000"/>
                </a:solidFill>
              </a:rPr>
              <a:t>SDept</a:t>
            </a:r>
            <a:r>
              <a:rPr lang="en-US" dirty="0">
                <a:solidFill>
                  <a:srgbClr val="FF0000"/>
                </a:solidFill>
              </a:rPr>
              <a:t>-#) is uniquely assigned to a customer characteristics (Cust-#), an article characteristics (Art-#) and a sales channel (Sch-#).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2.1) An airplane (Tail-#) is assigned to several flights (Flight-#). A flight is assigned to only one airplane. </a:t>
            </a:r>
          </a:p>
          <a:p>
            <a:r>
              <a:rPr lang="en-US" dirty="0">
                <a:solidFill>
                  <a:srgbClr val="7030A0"/>
                </a:solidFill>
              </a:rPr>
              <a:t>2.2) A pilot (</a:t>
            </a:r>
            <a:r>
              <a:rPr lang="en-US" dirty="0" err="1">
                <a:solidFill>
                  <a:srgbClr val="7030A0"/>
                </a:solidFill>
              </a:rPr>
              <a:t>SocialSec</a:t>
            </a:r>
            <a:r>
              <a:rPr lang="en-US" dirty="0">
                <a:solidFill>
                  <a:srgbClr val="7030A0"/>
                </a:solidFill>
              </a:rPr>
              <a:t>-ID) can perform several flights. A flight is performed by several (normally at least two) pilots.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3.1) A supplier (Supp-#) processes many purchase orders (PO-#) and sells a number of products (Prod-#). A product is sold by only one supplier.</a:t>
            </a:r>
          </a:p>
          <a:p>
            <a:r>
              <a:rPr lang="en-US" dirty="0">
                <a:solidFill>
                  <a:srgbClr val="00B050"/>
                </a:solidFill>
              </a:rPr>
              <a:t>3.2) Each of the purchase orders that a supplier may process includes several products. The relationship between order and product is defined as "Line Item". </a:t>
            </a:r>
          </a:p>
          <a:p>
            <a:r>
              <a:rPr lang="en-US" dirty="0">
                <a:solidFill>
                  <a:srgbClr val="00B050"/>
                </a:solidFill>
              </a:rPr>
              <a:t>3.3) A customer (Cust-#) may place one or more purchase orders. A purchase order may be placed by only one customer.</a:t>
            </a:r>
          </a:p>
        </p:txBody>
      </p:sp>
    </p:spTree>
    <p:extLst>
      <p:ext uri="{BB962C8B-B14F-4D97-AF65-F5344CB8AC3E}">
        <p14:creationId xmlns:p14="http://schemas.microsoft.com/office/powerpoint/2010/main" val="38520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64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To create an Entity-Relationship Diagram: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7620000" cy="4800600"/>
          </a:xfrm>
        </p:spPr>
        <p:txBody>
          <a:bodyPr/>
          <a:lstStyle/>
          <a:p>
            <a:r>
              <a:rPr lang="en-US" dirty="0"/>
              <a:t>Select first an element where a new Entity-Relationship Diagram to be contained as a child.</a:t>
            </a:r>
          </a:p>
          <a:p>
            <a:r>
              <a:rPr lang="en-US" dirty="0"/>
              <a:t>Select </a:t>
            </a:r>
            <a:r>
              <a:rPr lang="en-US" b="1" dirty="0"/>
              <a:t>Model | Add Diagram | ER Diagram</a:t>
            </a:r>
            <a:r>
              <a:rPr lang="en-US" dirty="0"/>
              <a:t> in Menu Bar or select </a:t>
            </a:r>
            <a:r>
              <a:rPr lang="en-US" b="1" dirty="0"/>
              <a:t>Add Diagram | ER Diagram</a:t>
            </a:r>
            <a:r>
              <a:rPr lang="en-US" dirty="0"/>
              <a:t> in Context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dirty="0"/>
              <a:t>To create an Entity:</a:t>
            </a:r>
          </a:p>
          <a:p>
            <a:r>
              <a:rPr lang="en-US" dirty="0"/>
              <a:t>Select </a:t>
            </a:r>
            <a:r>
              <a:rPr lang="en-US" b="1" dirty="0"/>
              <a:t>Entity</a:t>
            </a:r>
            <a:r>
              <a:rPr lang="en-US" dirty="0"/>
              <a:t> in </a:t>
            </a:r>
            <a:r>
              <a:rPr lang="en-US" b="1" dirty="0"/>
              <a:t>Toolbox</a:t>
            </a:r>
            <a:r>
              <a:rPr lang="en-US" dirty="0"/>
              <a:t>.</a:t>
            </a:r>
          </a:p>
          <a:p>
            <a:r>
              <a:rPr lang="en-US" dirty="0"/>
              <a:t>Drag on the diagram as the size of Entity.</a:t>
            </a:r>
          </a:p>
          <a:p>
            <a:pPr marL="114300" indent="0">
              <a:buNone/>
            </a:pPr>
            <a:r>
              <a:rPr lang="en-US" b="1" dirty="0"/>
              <a:t>You can use </a:t>
            </a:r>
            <a:r>
              <a:rPr lang="en-US" b="1" dirty="0" err="1"/>
              <a:t>QuickEdit</a:t>
            </a:r>
            <a:r>
              <a:rPr lang="en-US" b="1" dirty="0"/>
              <a:t> for Entity by double-click or press Enter on a selected Entity.</a:t>
            </a:r>
          </a:p>
          <a:p>
            <a:r>
              <a:rPr lang="en-US" b="1" dirty="0"/>
              <a:t>Name</a:t>
            </a:r>
            <a:r>
              <a:rPr lang="en-US" dirty="0"/>
              <a:t> : Enter name.</a:t>
            </a:r>
          </a:p>
          <a:p>
            <a:r>
              <a:rPr lang="en-US" b="1" dirty="0"/>
              <a:t>Add Note</a:t>
            </a:r>
            <a:r>
              <a:rPr lang="en-US" dirty="0"/>
              <a:t> : Add a linked note.</a:t>
            </a:r>
          </a:p>
          <a:p>
            <a:r>
              <a:rPr lang="en-US" b="1" dirty="0"/>
              <a:t>Add Column</a:t>
            </a:r>
            <a:r>
              <a:rPr lang="en-US" dirty="0"/>
              <a:t> (</a:t>
            </a:r>
            <a:r>
              <a:rPr lang="en-US" dirty="0" err="1"/>
              <a:t>Ctrl+Enter</a:t>
            </a:r>
            <a:r>
              <a:rPr lang="en-US" dirty="0"/>
              <a:t>) : Add a column.</a:t>
            </a:r>
          </a:p>
          <a:p>
            <a:r>
              <a:rPr lang="en-US" b="1" dirty="0"/>
              <a:t>Add One to One</a:t>
            </a:r>
            <a:r>
              <a:rPr lang="en-US" dirty="0"/>
              <a:t> : Add an one-to-one relationship with an entity.</a:t>
            </a:r>
          </a:p>
          <a:p>
            <a:r>
              <a:rPr lang="en-US" b="1" dirty="0"/>
              <a:t>Add One to Many</a:t>
            </a:r>
            <a:r>
              <a:rPr lang="en-US" dirty="0"/>
              <a:t> : Add an one-to-many relationship with an entity.</a:t>
            </a:r>
          </a:p>
          <a:p>
            <a:r>
              <a:rPr lang="en-US" b="1" dirty="0"/>
              <a:t>Add Many to Many</a:t>
            </a:r>
            <a:r>
              <a:rPr lang="en-US" dirty="0"/>
              <a:t> : Add an many-to-many relationship with an 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To add a Column:</a:t>
            </a:r>
          </a:p>
          <a:p>
            <a:r>
              <a:rPr lang="en-US" dirty="0"/>
              <a:t>Select an Entity.</a:t>
            </a:r>
          </a:p>
          <a:p>
            <a:r>
              <a:rPr lang="en-US" dirty="0"/>
              <a:t>Select </a:t>
            </a:r>
            <a:r>
              <a:rPr lang="en-US" b="1" dirty="0"/>
              <a:t>Model | Add | Column</a:t>
            </a:r>
            <a:r>
              <a:rPr lang="en-US" dirty="0"/>
              <a:t> in Menu Bar or </a:t>
            </a:r>
            <a:r>
              <a:rPr lang="en-US" b="1" dirty="0"/>
              <a:t>Add | Column</a:t>
            </a:r>
            <a:r>
              <a:rPr lang="en-US" dirty="0"/>
              <a:t> in Context Menu.</a:t>
            </a:r>
          </a:p>
          <a:p>
            <a:pPr marL="114300" indent="0">
              <a:buNone/>
            </a:pPr>
            <a:r>
              <a:rPr lang="en-US" b="1" dirty="0"/>
              <a:t>You can use </a:t>
            </a:r>
            <a:r>
              <a:rPr lang="en-US" b="1" dirty="0" err="1"/>
              <a:t>QuickEdit</a:t>
            </a:r>
            <a:r>
              <a:rPr lang="en-US" b="1" dirty="0"/>
              <a:t> for Column by double-click or press Enter on a selected Column.</a:t>
            </a:r>
          </a:p>
          <a:p>
            <a:r>
              <a:rPr lang="en-US" b="1" dirty="0"/>
              <a:t>Column Expression</a:t>
            </a:r>
            <a:r>
              <a:rPr lang="en-US" dirty="0"/>
              <a:t> : Edit column expression.</a:t>
            </a:r>
          </a:p>
          <a:p>
            <a:r>
              <a:rPr lang="en-US" i="1" dirty="0"/>
              <a:t>Syntax of Column Expression</a:t>
            </a:r>
          </a:p>
          <a:p>
            <a:pPr lvl="1"/>
            <a:r>
              <a:rPr lang="en-US" dirty="0"/>
              <a:t>column ::= name [ ':' type ] [ '(' length ')' ]</a:t>
            </a:r>
          </a:p>
          <a:p>
            <a:pPr lvl="1"/>
            <a:r>
              <a:rPr lang="en-US" dirty="0"/>
              <a:t>name ::= (identifier)</a:t>
            </a:r>
          </a:p>
          <a:p>
            <a:pPr lvl="1"/>
            <a:r>
              <a:rPr lang="en-US" dirty="0"/>
              <a:t>type ::= (identifier)</a:t>
            </a:r>
          </a:p>
          <a:p>
            <a:pPr lvl="1"/>
            <a:r>
              <a:rPr lang="en-US" dirty="0"/>
              <a:t>length ::= (string)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 : Check whether the column is primary key or not.</a:t>
            </a:r>
          </a:p>
          <a:p>
            <a:r>
              <a:rPr lang="en-US" b="1" dirty="0"/>
              <a:t>Add</a:t>
            </a:r>
            <a:r>
              <a:rPr lang="en-US" dirty="0"/>
              <a:t> (</a:t>
            </a:r>
            <a:r>
              <a:rPr lang="en-US" dirty="0" err="1"/>
              <a:t>Ctrl+Enter</a:t>
            </a:r>
            <a:r>
              <a:rPr lang="en-US" dirty="0"/>
              <a:t>) : Add one more column in the below.</a:t>
            </a:r>
          </a:p>
          <a:p>
            <a:r>
              <a:rPr lang="en-US" b="1" dirty="0"/>
              <a:t>Delete</a:t>
            </a:r>
            <a:r>
              <a:rPr lang="en-US" dirty="0"/>
              <a:t> (</a:t>
            </a:r>
            <a:r>
              <a:rPr lang="en-US" dirty="0" err="1"/>
              <a:t>Ctrl+Delete</a:t>
            </a:r>
            <a:r>
              <a:rPr lang="en-US" dirty="0"/>
              <a:t>) : Delete the column</a:t>
            </a:r>
          </a:p>
          <a:p>
            <a:r>
              <a:rPr lang="en-US" b="1" dirty="0"/>
              <a:t>Move Up</a:t>
            </a:r>
            <a:r>
              <a:rPr lang="en-US" dirty="0"/>
              <a:t> (</a:t>
            </a:r>
            <a:r>
              <a:rPr lang="en-US" dirty="0" err="1"/>
              <a:t>Ctrl+Up</a:t>
            </a:r>
            <a:r>
              <a:rPr lang="en-US" dirty="0"/>
              <a:t>) : Move the column up.</a:t>
            </a:r>
          </a:p>
          <a:p>
            <a:r>
              <a:rPr lang="en-US" b="1" dirty="0"/>
              <a:t>Move Down</a:t>
            </a:r>
            <a:r>
              <a:rPr lang="en-US" dirty="0"/>
              <a:t> (</a:t>
            </a:r>
            <a:r>
              <a:rPr lang="en-US" dirty="0" err="1"/>
              <a:t>Ctrl+Down</a:t>
            </a:r>
            <a:r>
              <a:rPr lang="en-US" dirty="0"/>
              <a:t>) : Move the column down.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1913D7-A999-4D7D-9670-02721C21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Cardinality and ordinality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F8A4827-5565-4FE3-9371-5EF10915A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1951038"/>
            <a:ext cx="4467225" cy="3400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2A8693-3112-4D38-8178-B924CBC46BC7}"/>
              </a:ext>
            </a:extLst>
          </p:cNvPr>
          <p:cNvSpPr txBox="1"/>
          <p:nvPr/>
        </p:nvSpPr>
        <p:spPr>
          <a:xfrm>
            <a:off x="304800" y="22098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Cardinality refers to the maximum number of times an instance in one entity can relate to instances of another entity. </a:t>
            </a:r>
          </a:p>
          <a:p>
            <a:r>
              <a:rPr lang="en-US" dirty="0"/>
              <a:t>Ordinality, on the other hand, is the minimum number of times an instance in one entity can be associated with an instance in the related entity.</a:t>
            </a:r>
          </a:p>
        </p:txBody>
      </p:sp>
    </p:spTree>
    <p:extLst>
      <p:ext uri="{BB962C8B-B14F-4D97-AF65-F5344CB8AC3E}">
        <p14:creationId xmlns:p14="http://schemas.microsoft.com/office/powerpoint/2010/main" val="12850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dirty="0"/>
              <a:t>To create a Relationship:</a:t>
            </a:r>
          </a:p>
          <a:p>
            <a:r>
              <a:rPr lang="en-US" dirty="0"/>
              <a:t>Select </a:t>
            </a:r>
            <a:r>
              <a:rPr lang="en-US" b="1" dirty="0"/>
              <a:t>One-to-One Relationship</a:t>
            </a:r>
            <a:r>
              <a:rPr lang="en-US" dirty="0"/>
              <a:t>, </a:t>
            </a:r>
            <a:r>
              <a:rPr lang="en-US" b="1" dirty="0"/>
              <a:t>One-to-Many Relationship</a:t>
            </a:r>
            <a:r>
              <a:rPr lang="en-US" dirty="0"/>
              <a:t> or </a:t>
            </a:r>
            <a:r>
              <a:rPr lang="en-US" b="1" dirty="0"/>
              <a:t>Many-to-Many Relationship</a:t>
            </a:r>
            <a:r>
              <a:rPr lang="en-US" dirty="0"/>
              <a:t> in </a:t>
            </a:r>
            <a:r>
              <a:rPr lang="en-US" b="1" dirty="0"/>
              <a:t>Toolbox</a:t>
            </a:r>
            <a:r>
              <a:rPr lang="en-US" dirty="0"/>
              <a:t>.</a:t>
            </a:r>
          </a:p>
          <a:p>
            <a:r>
              <a:rPr lang="en-US" dirty="0"/>
              <a:t>Drag from an entity and drop on another entity.</a:t>
            </a:r>
          </a:p>
          <a:p>
            <a:pPr marL="114300" indent="0">
              <a:buNone/>
            </a:pPr>
            <a:r>
              <a:rPr lang="en-US" b="1" dirty="0"/>
              <a:t>You can use </a:t>
            </a:r>
            <a:r>
              <a:rPr lang="en-US" b="1" dirty="0" err="1"/>
              <a:t>QuickEdit</a:t>
            </a:r>
            <a:r>
              <a:rPr lang="en-US" b="1" dirty="0"/>
              <a:t> for Relationship by double-click or press Enter on a selected Relationship.</a:t>
            </a:r>
          </a:p>
          <a:p>
            <a:r>
              <a:rPr lang="en-US" b="1" dirty="0"/>
              <a:t>Name</a:t>
            </a:r>
            <a:r>
              <a:rPr lang="en-US" dirty="0"/>
              <a:t> : Enter name.</a:t>
            </a:r>
          </a:p>
          <a:p>
            <a:r>
              <a:rPr lang="en-US" b="1" dirty="0"/>
              <a:t>Identifying</a:t>
            </a:r>
            <a:r>
              <a:rPr lang="en-US" dirty="0"/>
              <a:t> : Check whether the relationship is identifying or not.</a:t>
            </a:r>
          </a:p>
          <a:p>
            <a:r>
              <a:rPr lang="en-US" b="1" dirty="0"/>
              <a:t>Add Note</a:t>
            </a:r>
            <a:r>
              <a:rPr lang="en-US" dirty="0"/>
              <a:t> : Add a linked note.</a:t>
            </a:r>
          </a:p>
          <a:p>
            <a:pPr marL="114300" indent="0">
              <a:buNone/>
            </a:pPr>
            <a:r>
              <a:rPr lang="en-US" b="1" dirty="0"/>
              <a:t>You can also use </a:t>
            </a:r>
            <a:r>
              <a:rPr lang="en-US" b="1" dirty="0" err="1"/>
              <a:t>QuickEdit</a:t>
            </a:r>
            <a:r>
              <a:rPr lang="en-US" b="1" dirty="0"/>
              <a:t> for Relationship End by double-click at the end side of a Relationship.</a:t>
            </a:r>
          </a:p>
          <a:p>
            <a:r>
              <a:rPr lang="en-US" b="1" dirty="0"/>
              <a:t>Name</a:t>
            </a:r>
            <a:r>
              <a:rPr lang="en-US" dirty="0"/>
              <a:t> : Enter name.</a:t>
            </a:r>
          </a:p>
          <a:p>
            <a:r>
              <a:rPr lang="en-US" b="1" dirty="0"/>
              <a:t>Cardinality</a:t>
            </a:r>
            <a:r>
              <a:rPr lang="en-US" dirty="0"/>
              <a:t> : Select cardinality of the selected relationship end.</a:t>
            </a:r>
          </a:p>
        </p:txBody>
      </p:sp>
    </p:spTree>
    <p:extLst>
      <p:ext uri="{BB962C8B-B14F-4D97-AF65-F5344CB8AC3E}">
        <p14:creationId xmlns:p14="http://schemas.microsoft.com/office/powerpoint/2010/main" val="6221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an E-R diagram for a car insurance company whose customers </a:t>
            </a:r>
            <a:r>
              <a:rPr lang="en-US" b="1" dirty="0"/>
              <a:t>own one or more </a:t>
            </a:r>
            <a:r>
              <a:rPr lang="en-US" dirty="0"/>
              <a:t>cars each. Each car has associated with it </a:t>
            </a:r>
            <a:r>
              <a:rPr lang="en-US" b="1" dirty="0"/>
              <a:t>zero to any number </a:t>
            </a:r>
            <a:r>
              <a:rPr lang="en-US" dirty="0"/>
              <a:t>of recorded accidents. Each insurance policy covers </a:t>
            </a:r>
            <a:r>
              <a:rPr lang="en-US" b="1" dirty="0"/>
              <a:t>one or more cars</a:t>
            </a:r>
            <a:r>
              <a:rPr lang="en-US" dirty="0"/>
              <a:t>, and has </a:t>
            </a:r>
            <a:r>
              <a:rPr lang="en-US" b="1" dirty="0"/>
              <a:t>one or more premium payments</a:t>
            </a:r>
            <a:r>
              <a:rPr lang="en-US" dirty="0"/>
              <a:t> associated with it. Each payment is for a particular period of time, and has an associated due date, and the date when the payment was received.</a:t>
            </a:r>
          </a:p>
        </p:txBody>
      </p:sp>
    </p:spTree>
    <p:extLst>
      <p:ext uri="{BB962C8B-B14F-4D97-AF65-F5344CB8AC3E}">
        <p14:creationId xmlns:p14="http://schemas.microsoft.com/office/powerpoint/2010/main" val="38672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AF2641E6-D0CF-4628-BD90-25C5CFDE1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2767"/>
            <a:ext cx="7620000" cy="3895466"/>
          </a:xfrm>
        </p:spPr>
      </p:pic>
    </p:spTree>
    <p:extLst>
      <p:ext uri="{BB962C8B-B14F-4D97-AF65-F5344CB8AC3E}">
        <p14:creationId xmlns:p14="http://schemas.microsoft.com/office/powerpoint/2010/main" val="21855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252</TotalTime>
  <Words>690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Adjacency</vt:lpstr>
      <vt:lpstr>ER Diagram</vt:lpstr>
      <vt:lpstr>To create an Entity-Relationship Diagram:</vt:lpstr>
      <vt:lpstr>Entity</vt:lpstr>
      <vt:lpstr>Column</vt:lpstr>
      <vt:lpstr>Column</vt:lpstr>
      <vt:lpstr>Cardinality and ordinality</vt:lpstr>
      <vt:lpstr>Relationship</vt:lpstr>
      <vt:lpstr>Problem Statement 1</vt:lpstr>
      <vt:lpstr>Solution</vt:lpstr>
      <vt:lpstr>Problem Statements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>Brij</dc:creator>
  <cp:lastModifiedBy>all_users</cp:lastModifiedBy>
  <cp:revision>26</cp:revision>
  <dcterms:created xsi:type="dcterms:W3CDTF">2019-01-24T20:00:14Z</dcterms:created>
  <dcterms:modified xsi:type="dcterms:W3CDTF">2019-09-11T11:54:49Z</dcterms:modified>
</cp:coreProperties>
</file>