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92" r:id="rId2"/>
    <p:sldId id="256" r:id="rId3"/>
    <p:sldId id="257" r:id="rId4"/>
    <p:sldId id="259" r:id="rId5"/>
    <p:sldId id="262" r:id="rId6"/>
    <p:sldId id="260" r:id="rId7"/>
    <p:sldId id="264" r:id="rId8"/>
    <p:sldId id="266" r:id="rId9"/>
    <p:sldId id="268" r:id="rId10"/>
    <p:sldId id="270" r:id="rId11"/>
    <p:sldId id="272" r:id="rId12"/>
    <p:sldId id="275" r:id="rId13"/>
    <p:sldId id="276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2" autoAdjust="0"/>
    <p:restoredTop sz="93939" autoAdjust="0"/>
  </p:normalViewPr>
  <p:slideViewPr>
    <p:cSldViewPr snapToGrid="0">
      <p:cViewPr varScale="1">
        <p:scale>
          <a:sx n="68" d="100"/>
          <a:sy n="68" d="100"/>
        </p:scale>
        <p:origin x="5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FF49-9F16-4417-98D5-71EB87F0B284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6D2D-FCD7-4D78-A4C0-574AB22A5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81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FF49-9F16-4417-98D5-71EB87F0B284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6D2D-FCD7-4D78-A4C0-574AB22A5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5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FF49-9F16-4417-98D5-71EB87F0B284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6D2D-FCD7-4D78-A4C0-574AB22A5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444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FF49-9F16-4417-98D5-71EB87F0B284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6D2D-FCD7-4D78-A4C0-574AB22A5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937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FF49-9F16-4417-98D5-71EB87F0B284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6D2D-FCD7-4D78-A4C0-574AB22A5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664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FF49-9F16-4417-98D5-71EB87F0B284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6D2D-FCD7-4D78-A4C0-574AB22A5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007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FF49-9F16-4417-98D5-71EB87F0B284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6D2D-FCD7-4D78-A4C0-574AB22A5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096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FF49-9F16-4417-98D5-71EB87F0B284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6D2D-FCD7-4D78-A4C0-574AB22A5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445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FF49-9F16-4417-98D5-71EB87F0B284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6D2D-FCD7-4D78-A4C0-574AB22A5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59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FF49-9F16-4417-98D5-71EB87F0B284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BF76D2D-FCD7-4D78-A4C0-574AB22A5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79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FF49-9F16-4417-98D5-71EB87F0B284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6D2D-FCD7-4D78-A4C0-574AB22A5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47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FF49-9F16-4417-98D5-71EB87F0B284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6D2D-FCD7-4D78-A4C0-574AB22A5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8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FF49-9F16-4417-98D5-71EB87F0B284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6D2D-FCD7-4D78-A4C0-574AB22A5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00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FF49-9F16-4417-98D5-71EB87F0B284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6D2D-FCD7-4D78-A4C0-574AB22A5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2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FF49-9F16-4417-98D5-71EB87F0B284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6D2D-FCD7-4D78-A4C0-574AB22A5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83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FF49-9F16-4417-98D5-71EB87F0B284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6D2D-FCD7-4D78-A4C0-574AB22A5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11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FF49-9F16-4417-98D5-71EB87F0B284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6D2D-FCD7-4D78-A4C0-574AB22A5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C7FF49-9F16-4417-98D5-71EB87F0B284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F76D2D-FCD7-4D78-A4C0-574AB22A5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76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2.jf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448C-333B-47C1-A0DC-7F7F84C9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69" y="4711045"/>
            <a:ext cx="10018713" cy="1752599"/>
          </a:xfrm>
        </p:spPr>
        <p:txBody>
          <a:bodyPr/>
          <a:lstStyle/>
          <a:p>
            <a:r>
              <a:rPr lang="en-IN" dirty="0"/>
              <a:t>Teacher name: </a:t>
            </a:r>
            <a:r>
              <a:rPr lang="en-IN" dirty="0" err="1">
                <a:solidFill>
                  <a:srgbClr val="FF0000"/>
                </a:solidFill>
              </a:rPr>
              <a:t>Ruchita</a:t>
            </a:r>
            <a:r>
              <a:rPr lang="en-IN" dirty="0">
                <a:solidFill>
                  <a:srgbClr val="FF0000"/>
                </a:solidFill>
              </a:rPr>
              <a:t> Samuel</a:t>
            </a:r>
            <a:br>
              <a:rPr lang="en-IN" dirty="0"/>
            </a:br>
            <a:r>
              <a:rPr lang="en-IN" dirty="0"/>
              <a:t>Student name: </a:t>
            </a: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Ayushman Samal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42211-E26B-4C1D-847E-947E316FE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11" y="1071856"/>
            <a:ext cx="7657177" cy="2680012"/>
          </a:xfrm>
          <a:prstGeom prst="rect">
            <a:avLst/>
          </a:prstGeom>
        </p:spPr>
      </p:pic>
      <p:pic>
        <p:nvPicPr>
          <p:cNvPr id="3" name="Sound">
            <a:hlinkClick r:id="" action="ppaction://media"/>
            <a:extLst>
              <a:ext uri="{FF2B5EF4-FFF2-40B4-BE49-F238E27FC236}">
                <a16:creationId xmlns:a16="http://schemas.microsoft.com/office/drawing/2014/main" id="{F84DB087-6D8B-40A7-9D6D-1E211BF7B92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74046" y="328369"/>
            <a:ext cx="65987" cy="6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6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5"/>
    </mc:Choice>
    <mc:Fallback xmlns="">
      <p:transition spd="slow" advTm="25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495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D500-9F46-42B6-B8AE-47E5F8F8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341" y="385712"/>
            <a:ext cx="8930747" cy="860400"/>
          </a:xfrm>
        </p:spPr>
        <p:txBody>
          <a:bodyPr/>
          <a:lstStyle/>
          <a:p>
            <a:pPr algn="ctr"/>
            <a:r>
              <a:rPr lang="en-IN" dirty="0"/>
              <a:t>Reflex angle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58F6D-4499-4C7B-AF0D-BD2D40275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2341" y="1525134"/>
            <a:ext cx="8930748" cy="860400"/>
          </a:xfrm>
        </p:spPr>
        <p:txBody>
          <a:bodyPr>
            <a:noAutofit/>
          </a:bodyPr>
          <a:lstStyle/>
          <a:p>
            <a:pPr algn="l"/>
            <a:r>
              <a:rPr lang="en-IN" sz="3200" dirty="0"/>
              <a:t>A </a:t>
            </a:r>
            <a:r>
              <a:rPr lang="en-IN" sz="3200" dirty="0">
                <a:solidFill>
                  <a:srgbClr val="C00000"/>
                </a:solidFill>
              </a:rPr>
              <a:t>reflex angle </a:t>
            </a:r>
            <a:r>
              <a:rPr lang="en-IN" sz="3200" dirty="0"/>
              <a:t>is a type of angle whose measure is </a:t>
            </a:r>
            <a:r>
              <a:rPr lang="en-IN" sz="3200" dirty="0">
                <a:solidFill>
                  <a:srgbClr val="C00000"/>
                </a:solidFill>
              </a:rPr>
              <a:t>greater than 180∘ </a:t>
            </a:r>
            <a:r>
              <a:rPr lang="en-IN" sz="3200" dirty="0"/>
              <a:t>and </a:t>
            </a:r>
            <a:r>
              <a:rPr lang="en-IN" sz="3200" dirty="0">
                <a:solidFill>
                  <a:srgbClr val="C00000"/>
                </a:solidFill>
              </a:rPr>
              <a:t>less than 360∘</a:t>
            </a:r>
            <a:r>
              <a:rPr lang="en-IN" sz="3200" dirty="0"/>
              <a:t>.Example: 200∘,220∘,250∘ etc.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3ACDB73-2900-413B-8C4D-58365E08F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733" y="3619893"/>
            <a:ext cx="4271962" cy="2526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6E8B09-8D3C-47A3-8395-817E9BF91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022" y="0"/>
            <a:ext cx="672446" cy="6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9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B839-2DAB-4AAA-AEE0-DF3918A0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755" y="244310"/>
            <a:ext cx="8930747" cy="670090"/>
          </a:xfrm>
        </p:spPr>
        <p:txBody>
          <a:bodyPr>
            <a:normAutofit fontScale="90000"/>
          </a:bodyPr>
          <a:lstStyle/>
          <a:p>
            <a:r>
              <a:rPr lang="en-IN" dirty="0"/>
              <a:t>Complete angle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B2116-8124-405E-8013-B1E190734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7753" y="1374305"/>
            <a:ext cx="8930748" cy="4102668"/>
          </a:xfrm>
        </p:spPr>
        <p:txBody>
          <a:bodyPr/>
          <a:lstStyle/>
          <a:p>
            <a:pPr algn="l"/>
            <a:r>
              <a:rPr lang="en-IN" sz="3600" dirty="0"/>
              <a:t>A </a:t>
            </a:r>
            <a:r>
              <a:rPr lang="en-IN" sz="3600" dirty="0">
                <a:solidFill>
                  <a:srgbClr val="C00000"/>
                </a:solidFill>
              </a:rPr>
              <a:t>complete angle </a:t>
            </a:r>
            <a:r>
              <a:rPr lang="en-IN" sz="3600" dirty="0"/>
              <a:t>is a type of angle whose measure is exactly </a:t>
            </a:r>
            <a:r>
              <a:rPr lang="en-IN" sz="3600" dirty="0">
                <a:solidFill>
                  <a:srgbClr val="C00000"/>
                </a:solidFill>
              </a:rPr>
              <a:t>equal to 360∘</a:t>
            </a:r>
            <a:r>
              <a:rPr lang="en-IN" sz="3600" dirty="0"/>
              <a:t>. It is also called a </a:t>
            </a:r>
            <a:r>
              <a:rPr lang="en-IN" sz="3600" dirty="0">
                <a:solidFill>
                  <a:srgbClr val="C00000"/>
                </a:solidFill>
              </a:rPr>
              <a:t>full angle</a:t>
            </a:r>
            <a:r>
              <a:rPr lang="en-IN" sz="3600" dirty="0"/>
              <a:t>. </a:t>
            </a:r>
          </a:p>
          <a:p>
            <a:pPr algn="l"/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A989115-3F10-4593-9468-E042F2D01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998" y="3340797"/>
            <a:ext cx="5482014" cy="3012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ABDD87-6B11-4878-A115-00FBF0C46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022" y="0"/>
            <a:ext cx="672446" cy="6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04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9D11-777D-4232-A8E3-5A6D000D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073" y="165028"/>
            <a:ext cx="8930747" cy="1352687"/>
          </a:xfrm>
        </p:spPr>
        <p:txBody>
          <a:bodyPr/>
          <a:lstStyle/>
          <a:p>
            <a:pPr algn="l"/>
            <a:r>
              <a:rPr lang="en-IN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Types of Angles Based on Rotation</a:t>
            </a:r>
            <a:br>
              <a:rPr lang="en-IN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EFA4C-1972-4125-AEE8-A9F85D757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8073" y="1713669"/>
            <a:ext cx="8930748" cy="3829292"/>
          </a:xfrm>
        </p:spPr>
        <p:txBody>
          <a:bodyPr>
            <a:normAutofit/>
          </a:bodyPr>
          <a:lstStyle/>
          <a:p>
            <a:pPr algn="l"/>
            <a:r>
              <a:rPr lang="en-IN" sz="3200" dirty="0"/>
              <a:t>Based on the direction of measurement or the direction of rotation, angles are of 2 types:</a:t>
            </a:r>
          </a:p>
          <a:p>
            <a:pPr algn="l"/>
            <a:endParaRPr lang="en-I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Positive Angles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Negative Angles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1F84C-4AEC-4773-8789-22735D3C2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022" y="0"/>
            <a:ext cx="672446" cy="6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4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68F7-1B24-49C8-936A-F05790AB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646" y="300872"/>
            <a:ext cx="8930747" cy="99060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Positive Angles</a:t>
            </a:r>
            <a:br>
              <a:rPr lang="en-IN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F7259-957E-4952-B169-F4DEE0ECA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8646" y="1638254"/>
            <a:ext cx="8930748" cy="4196937"/>
          </a:xfrm>
        </p:spPr>
        <p:txBody>
          <a:bodyPr>
            <a:normAutofit/>
          </a:bodyPr>
          <a:lstStyle/>
          <a:p>
            <a:pPr algn="l"/>
            <a:r>
              <a:rPr lang="en-IN" sz="3200" b="0" i="0" dirty="0">
                <a:solidFill>
                  <a:srgbClr val="333333"/>
                </a:solidFill>
                <a:effectLst/>
                <a:latin typeface="HelveticaNeue-Light"/>
              </a:rPr>
              <a:t>The angles that are measured by the counter clockwise (or anti-clockwise) direction are called positive angles.</a:t>
            </a:r>
            <a:endParaRPr lang="en-IN" sz="32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28C5087-425F-42A9-836C-756808AAA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129" y="3429000"/>
            <a:ext cx="5396347" cy="2992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BBCE69-8DDC-43EF-8163-4ADBD3942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022" y="0"/>
            <a:ext cx="672446" cy="6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58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92DA-0B51-4072-AF16-FDA2B905B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463" y="348005"/>
            <a:ext cx="8930747" cy="101888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Negative Angles</a:t>
            </a:r>
            <a:br>
              <a:rPr lang="en-IN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E732B-564F-42C7-8220-3FCBCE712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5462" y="1609974"/>
            <a:ext cx="8930748" cy="4489167"/>
          </a:xfrm>
        </p:spPr>
        <p:txBody>
          <a:bodyPr>
            <a:normAutofit/>
          </a:bodyPr>
          <a:lstStyle/>
          <a:p>
            <a:pPr algn="l"/>
            <a:r>
              <a:rPr lang="en-IN" sz="4000" dirty="0"/>
              <a:t>The angles that are measured in a clockwise direction from the base are called negative angles.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B7F72D8-B223-4433-87B5-70F176F40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092" y="3526499"/>
            <a:ext cx="5315871" cy="2815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2721CD-BF7D-46D8-9306-8859BC89B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022" y="0"/>
            <a:ext cx="672446" cy="6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83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58D2-F0BB-4682-8B1A-11D0E3F5A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768" y="263163"/>
            <a:ext cx="8930747" cy="1150858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Pairs of Angles</a:t>
            </a:r>
            <a:br>
              <a:rPr lang="en-IN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37C3DE-4B73-40A1-98A5-4DE74AA3F2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02662" y="1634541"/>
            <a:ext cx="10094045" cy="30418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7774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Neue-Light"/>
              </a:rPr>
              <a:t>When 2 angles are paired, then they form different angles, like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Neue-Light"/>
              </a:rPr>
              <a:t>Complementary angles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Neue-Light"/>
              </a:rPr>
              <a:t>Supplementary angles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Neue-Light"/>
              </a:rPr>
              <a:t>Linear Pair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Neue-Light"/>
              </a:rPr>
              <a:t>Adjacent angles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Neue-Light"/>
              </a:rPr>
              <a:t>Vertically Opposite angles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60660-B548-41CD-9953-5596557F2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022" y="0"/>
            <a:ext cx="672446" cy="6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41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77A5-2E3C-4A7B-86E0-97B2BD58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341" y="165028"/>
            <a:ext cx="8930747" cy="860400"/>
          </a:xfrm>
        </p:spPr>
        <p:txBody>
          <a:bodyPr/>
          <a:lstStyle/>
          <a:p>
            <a:r>
              <a:rPr lang="en-IN" dirty="0"/>
              <a:t>Complementary Angle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7F4CF-806E-4B67-BF7C-534E938E9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2340" y="1261184"/>
            <a:ext cx="8930748" cy="3848144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Two angles whose sum is of 90∘ are known as complementary angles. Whenever two angles are said to be complementary.</a:t>
            </a:r>
          </a:p>
          <a:p>
            <a:pPr algn="l"/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18C19-712B-436C-B6C7-869B2A4AC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073" y="3336586"/>
            <a:ext cx="3821040" cy="3120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7D84F1-3244-428F-B5F9-9480B8C2B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022" y="0"/>
            <a:ext cx="672446" cy="6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1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4859-5B03-4373-9CF2-F66C2FB3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562" y="461126"/>
            <a:ext cx="8930747" cy="1122577"/>
          </a:xfrm>
        </p:spPr>
        <p:txBody>
          <a:bodyPr/>
          <a:lstStyle/>
          <a:p>
            <a:r>
              <a:rPr lang="en-IN" dirty="0"/>
              <a:t>Supplementary angle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C12E8-7D64-4B64-B07C-B32BE4B6D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7562" y="2071887"/>
            <a:ext cx="8930748" cy="3735023"/>
          </a:xfrm>
        </p:spPr>
        <p:txBody>
          <a:bodyPr>
            <a:normAutofit/>
          </a:bodyPr>
          <a:lstStyle/>
          <a:p>
            <a:pPr algn="l"/>
            <a:r>
              <a:rPr lang="en-IN" sz="3200" dirty="0"/>
              <a:t>Two angles whose sum is of 180∘ are known as supplementary angles.</a:t>
            </a:r>
          </a:p>
          <a:p>
            <a:pPr algn="l"/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910A7-D00F-47BE-A3AE-643A442A2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909" y="3329642"/>
            <a:ext cx="4867629" cy="2497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0F433C-2459-41CA-A3F6-0532E6FFC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022" y="0"/>
            <a:ext cx="672446" cy="6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82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AA53-5DBD-4BE1-BDE7-417184069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671" y="165028"/>
            <a:ext cx="8930747" cy="1126444"/>
          </a:xfrm>
        </p:spPr>
        <p:txBody>
          <a:bodyPr/>
          <a:lstStyle/>
          <a:p>
            <a:r>
              <a:rPr lang="en-IN" dirty="0"/>
              <a:t>Linear pair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874C-EEB1-4B17-BB1B-401F1F7EB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6671" y="1487425"/>
            <a:ext cx="8930748" cy="4083815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A linear pair of angles is formed when 2 lines intersect. Two angles are said to be linear if they are adjacent angles formed by 2 intersecting lines. The measure of a straight angle is 180∘.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E5A63-87EB-4326-A110-4270F3B25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894" y="3236677"/>
            <a:ext cx="4558942" cy="27304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72883A-5BE5-48A2-B3F8-FC4BEAF9B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022" y="0"/>
            <a:ext cx="672446" cy="6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47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5205-FF90-4793-93BE-E1FDDFA6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110" y="348005"/>
            <a:ext cx="8930747" cy="990601"/>
          </a:xfrm>
        </p:spPr>
        <p:txBody>
          <a:bodyPr/>
          <a:lstStyle/>
          <a:p>
            <a:r>
              <a:rPr lang="en-IN" dirty="0"/>
              <a:t>Adjacent angle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E3997-3F45-4DB8-A504-38301DD16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0110" y="1572267"/>
            <a:ext cx="8930748" cy="4937728"/>
          </a:xfrm>
        </p:spPr>
        <p:txBody>
          <a:bodyPr/>
          <a:lstStyle/>
          <a:p>
            <a:pPr algn="l"/>
            <a:r>
              <a:rPr lang="en-IN" sz="3200" dirty="0"/>
              <a:t>Adjacent angles are two angles that have a common vertex and a common side but do not overlap. They share the same vertex and the same common side.</a:t>
            </a:r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14DCA-4A05-4529-9538-A316A1834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166" y="3339253"/>
            <a:ext cx="2505425" cy="2743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BA1528-9D2E-46B5-81B0-A82CDF97B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022" y="0"/>
            <a:ext cx="672446" cy="6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D626-EFB3-4BB3-910B-30A8816DE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246" y="812801"/>
            <a:ext cx="8574622" cy="2616199"/>
          </a:xfrm>
        </p:spPr>
        <p:txBody>
          <a:bodyPr/>
          <a:lstStyle/>
          <a:p>
            <a:r>
              <a:rPr lang="en-IN" dirty="0"/>
              <a:t>Angle and its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E05D6-B1BE-43A0-B22B-DAD933E98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B5C96-CE11-46DC-8538-88CFB5A62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022" y="0"/>
            <a:ext cx="672446" cy="6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13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99D6-04C9-481E-92C5-E6B65D96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512" y="413992"/>
            <a:ext cx="8930747" cy="1273406"/>
          </a:xfrm>
        </p:spPr>
        <p:txBody>
          <a:bodyPr>
            <a:normAutofit/>
          </a:bodyPr>
          <a:lstStyle/>
          <a:p>
            <a:r>
              <a:rPr lang="en-IN" dirty="0"/>
              <a:t>Vertical opposite angles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D85F0-1C5C-4B0F-9D7F-56E8A578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1512" y="2005899"/>
            <a:ext cx="8930748" cy="3791585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When two lines intersect, the opposite angles are equal.</a:t>
            </a:r>
          </a:p>
          <a:p>
            <a:pPr algn="l"/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962B0-64AA-4235-A742-B4887D349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983" y="3299868"/>
            <a:ext cx="2734057" cy="2162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BC5630-7AE7-42D6-A76F-018B5F122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022" y="0"/>
            <a:ext cx="672446" cy="6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68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873D-DCD6-4D49-94D8-5D9A8A3A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135" y="282018"/>
            <a:ext cx="8930747" cy="119799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Angles Formed by Transversal</a:t>
            </a:r>
            <a:br>
              <a:rPr lang="en-IN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010D1-7992-4677-B5F3-2AB1F477E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8134" y="1480008"/>
            <a:ext cx="8930748" cy="4685122"/>
          </a:xfrm>
        </p:spPr>
        <p:txBody>
          <a:bodyPr/>
          <a:lstStyle/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HelveticaNeue-Light"/>
              </a:rPr>
              <a:t>A line that intersects two or more lines at different points is known as a transversal.</a:t>
            </a:r>
          </a:p>
          <a:p>
            <a:pPr algn="l"/>
            <a:endParaRPr lang="en-IN" dirty="0">
              <a:solidFill>
                <a:srgbClr val="333333"/>
              </a:solidFill>
              <a:latin typeface="HelveticaNeue-Light"/>
            </a:endParaRPr>
          </a:p>
          <a:p>
            <a:pPr algn="l"/>
            <a:endParaRPr lang="en-IN" dirty="0">
              <a:solidFill>
                <a:srgbClr val="333333"/>
              </a:solidFill>
              <a:latin typeface="HelveticaNeue-Light"/>
            </a:endParaRPr>
          </a:p>
          <a:p>
            <a:pPr algn="l"/>
            <a:endParaRPr lang="en-IN" dirty="0">
              <a:solidFill>
                <a:srgbClr val="333333"/>
              </a:solidFill>
              <a:latin typeface="HelveticaNeue-Light"/>
            </a:endParaRPr>
          </a:p>
          <a:p>
            <a:pPr algn="l"/>
            <a:endParaRPr lang="en-IN" dirty="0">
              <a:solidFill>
                <a:srgbClr val="333333"/>
              </a:solidFill>
              <a:latin typeface="HelveticaNeue-Light"/>
            </a:endParaRPr>
          </a:p>
          <a:p>
            <a:pPr algn="l"/>
            <a:endParaRPr lang="en-IN" dirty="0">
              <a:solidFill>
                <a:srgbClr val="333333"/>
              </a:solidFill>
              <a:latin typeface="HelveticaNeue-Light"/>
            </a:endParaRPr>
          </a:p>
          <a:p>
            <a:pPr algn="l"/>
            <a:endParaRPr lang="en-IN" dirty="0">
              <a:solidFill>
                <a:srgbClr val="333333"/>
              </a:solidFill>
              <a:latin typeface="HelveticaNeue-Light"/>
            </a:endParaRPr>
          </a:p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HelveticaNeue-Light"/>
              </a:rPr>
              <a:t>The angles formed at the point of intersection are,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B126E-0D53-4206-A140-D4C78299A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1" y="2437167"/>
            <a:ext cx="3762900" cy="2191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A6E979-916D-4EC8-ADF0-BA0597749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022" y="0"/>
            <a:ext cx="672446" cy="6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73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873D-DCD6-4D49-94D8-5D9A8A3A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135" y="282018"/>
            <a:ext cx="8930747" cy="119799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Interior Angles</a:t>
            </a:r>
            <a:br>
              <a:rPr lang="en-IN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010D1-7992-4677-B5F3-2AB1F477E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8134" y="1480008"/>
            <a:ext cx="8930748" cy="4685122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333333"/>
                </a:solidFill>
                <a:latin typeface="HelveticaNeue-Light"/>
              </a:rPr>
              <a:t>The inner of the two angles formed where two sides of a polygon come together. ∠3,∠4,∠5 and ∠6 are interior angles.</a:t>
            </a:r>
          </a:p>
          <a:p>
            <a:pPr algn="l"/>
            <a:endParaRPr lang="en-IN" dirty="0">
              <a:solidFill>
                <a:srgbClr val="333333"/>
              </a:solidFill>
              <a:latin typeface="HelveticaNeue-Light"/>
            </a:endParaRPr>
          </a:p>
          <a:p>
            <a:pPr algn="l"/>
            <a:endParaRPr lang="en-IN" dirty="0">
              <a:solidFill>
                <a:srgbClr val="333333"/>
              </a:solidFill>
              <a:latin typeface="HelveticaNeue-Light"/>
            </a:endParaRPr>
          </a:p>
          <a:p>
            <a:pPr algn="l"/>
            <a:endParaRPr lang="en-IN" dirty="0">
              <a:solidFill>
                <a:srgbClr val="333333"/>
              </a:solidFill>
              <a:latin typeface="HelveticaNeue-Light"/>
            </a:endParaRPr>
          </a:p>
          <a:p>
            <a:pPr algn="l"/>
            <a:endParaRPr lang="en-IN" dirty="0">
              <a:solidFill>
                <a:srgbClr val="333333"/>
              </a:solidFill>
              <a:latin typeface="HelveticaNeue-Light"/>
            </a:endParaRPr>
          </a:p>
          <a:p>
            <a:pPr algn="l"/>
            <a:endParaRPr lang="en-IN" dirty="0">
              <a:solidFill>
                <a:srgbClr val="333333"/>
              </a:solidFill>
              <a:latin typeface="HelveticaNeue-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B126E-0D53-4206-A140-D4C78299A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532" y="2529922"/>
            <a:ext cx="6277484" cy="365524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AB699C3-0EE1-4355-BB95-D4373A53B8B3}"/>
              </a:ext>
            </a:extLst>
          </p:cNvPr>
          <p:cNvSpPr/>
          <p:nvPr/>
        </p:nvSpPr>
        <p:spPr>
          <a:xfrm>
            <a:off x="7192653" y="3702379"/>
            <a:ext cx="499619" cy="44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9161CC-AB2B-4EDC-960E-0FCF1D13D245}"/>
              </a:ext>
            </a:extLst>
          </p:cNvPr>
          <p:cNvSpPr/>
          <p:nvPr/>
        </p:nvSpPr>
        <p:spPr>
          <a:xfrm>
            <a:off x="5695362" y="4780572"/>
            <a:ext cx="499619" cy="44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8CC67A-C393-4638-801D-8404A7035F0E}"/>
              </a:ext>
            </a:extLst>
          </p:cNvPr>
          <p:cNvSpPr/>
          <p:nvPr/>
        </p:nvSpPr>
        <p:spPr>
          <a:xfrm>
            <a:off x="7978219" y="3806467"/>
            <a:ext cx="499619" cy="4293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BD8A60-3B89-4093-A938-D28876879994}"/>
              </a:ext>
            </a:extLst>
          </p:cNvPr>
          <p:cNvSpPr/>
          <p:nvPr/>
        </p:nvSpPr>
        <p:spPr>
          <a:xfrm>
            <a:off x="6535918" y="4780572"/>
            <a:ext cx="499619" cy="44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6822FE-ABB5-4D82-A6DA-FC0F3C015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022" y="0"/>
            <a:ext cx="672446" cy="6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92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873D-DCD6-4D49-94D8-5D9A8A3A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135" y="282018"/>
            <a:ext cx="8930747" cy="119799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Exterior Angles</a:t>
            </a:r>
            <a:br>
              <a:rPr lang="en-IN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010D1-7992-4677-B5F3-2AB1F477E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8134" y="1480008"/>
            <a:ext cx="8930748" cy="4685122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333333"/>
                </a:solidFill>
                <a:latin typeface="HelveticaNeue-Light"/>
              </a:rPr>
              <a:t>The exterior Angle is the angle between any side of a shape, and a line extended from the next side. ∠1,∠2,∠7 and ∠8 are exterior angles.</a:t>
            </a:r>
          </a:p>
          <a:p>
            <a:pPr algn="l"/>
            <a:endParaRPr lang="en-IN" dirty="0">
              <a:solidFill>
                <a:srgbClr val="333333"/>
              </a:solidFill>
              <a:latin typeface="HelveticaNeue-Light"/>
            </a:endParaRPr>
          </a:p>
          <a:p>
            <a:pPr algn="l"/>
            <a:endParaRPr lang="en-IN" dirty="0">
              <a:solidFill>
                <a:srgbClr val="333333"/>
              </a:solidFill>
              <a:latin typeface="HelveticaNeue-Light"/>
            </a:endParaRPr>
          </a:p>
          <a:p>
            <a:pPr algn="l"/>
            <a:endParaRPr lang="en-IN" dirty="0">
              <a:solidFill>
                <a:srgbClr val="333333"/>
              </a:solidFill>
              <a:latin typeface="HelveticaNeue-Light"/>
            </a:endParaRPr>
          </a:p>
          <a:p>
            <a:pPr algn="l"/>
            <a:endParaRPr lang="en-IN" dirty="0">
              <a:solidFill>
                <a:srgbClr val="333333"/>
              </a:solidFill>
              <a:latin typeface="HelveticaNeue-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B126E-0D53-4206-A140-D4C78299A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985" y="2613193"/>
            <a:ext cx="6277484" cy="365524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AB699C3-0EE1-4355-BB95-D4373A53B8B3}"/>
              </a:ext>
            </a:extLst>
          </p:cNvPr>
          <p:cNvSpPr/>
          <p:nvPr/>
        </p:nvSpPr>
        <p:spPr>
          <a:xfrm>
            <a:off x="7635713" y="3218471"/>
            <a:ext cx="499619" cy="44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9161CC-AB2B-4EDC-960E-0FCF1D13D245}"/>
              </a:ext>
            </a:extLst>
          </p:cNvPr>
          <p:cNvSpPr/>
          <p:nvPr/>
        </p:nvSpPr>
        <p:spPr>
          <a:xfrm>
            <a:off x="5081048" y="5350894"/>
            <a:ext cx="499619" cy="44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8CC67A-C393-4638-801D-8404A7035F0E}"/>
              </a:ext>
            </a:extLst>
          </p:cNvPr>
          <p:cNvSpPr/>
          <p:nvPr/>
        </p:nvSpPr>
        <p:spPr>
          <a:xfrm>
            <a:off x="8411852" y="3393253"/>
            <a:ext cx="499619" cy="4293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BD8A60-3B89-4093-A938-D28876879994}"/>
              </a:ext>
            </a:extLst>
          </p:cNvPr>
          <p:cNvSpPr/>
          <p:nvPr/>
        </p:nvSpPr>
        <p:spPr>
          <a:xfrm>
            <a:off x="5846190" y="5350894"/>
            <a:ext cx="499619" cy="44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AB6CC1-9258-4FB6-8521-B226E41B2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022" y="0"/>
            <a:ext cx="672446" cy="6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01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873D-DCD6-4D49-94D8-5D9A8A3A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135" y="282018"/>
            <a:ext cx="8930747" cy="1197990"/>
          </a:xfrm>
        </p:spPr>
        <p:txBody>
          <a:bodyPr>
            <a:normAutofit fontScale="90000"/>
          </a:bodyPr>
          <a:lstStyle/>
          <a:p>
            <a:br>
              <a:rPr lang="en-IN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</a:br>
            <a:r>
              <a:rPr lang="en-IN" b="1" i="0" dirty="0">
                <a:solidFill>
                  <a:srgbClr val="333333"/>
                </a:solidFill>
                <a:effectLst/>
                <a:latin typeface="HelveticaNeue-Light"/>
              </a:rPr>
              <a:t>Pairs of Alternate Interior Angles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010D1-7992-4677-B5F3-2AB1F477E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8134" y="1480008"/>
            <a:ext cx="8930748" cy="4685122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333333"/>
                </a:solidFill>
                <a:latin typeface="HelveticaNeue-Light"/>
              </a:rPr>
              <a:t>Pairs of alternate interior angles are pair angles formed when a line intersects two parallel lines. Alternate interior angles are always equal. ∠3&amp;∠6 and ∠4&amp;∠5 are two pairs of alternate interior angles. ∠3=∠6 and ∠4=∠5</a:t>
            </a:r>
          </a:p>
          <a:p>
            <a:pPr algn="l"/>
            <a:endParaRPr lang="en-IN" dirty="0">
              <a:solidFill>
                <a:srgbClr val="333333"/>
              </a:solidFill>
              <a:latin typeface="HelveticaNeue-Light"/>
            </a:endParaRPr>
          </a:p>
          <a:p>
            <a:pPr algn="l"/>
            <a:endParaRPr lang="en-IN" dirty="0">
              <a:solidFill>
                <a:srgbClr val="333333"/>
              </a:solidFill>
              <a:latin typeface="HelveticaNeue-Light"/>
            </a:endParaRPr>
          </a:p>
          <a:p>
            <a:pPr algn="l"/>
            <a:endParaRPr lang="en-IN" dirty="0">
              <a:solidFill>
                <a:srgbClr val="333333"/>
              </a:solidFill>
              <a:latin typeface="HelveticaNeue-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B126E-0D53-4206-A140-D4C78299A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412" y="2594339"/>
            <a:ext cx="6277484" cy="36552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AB699C3-0EE1-4355-BB95-D4373A53B8B3}"/>
              </a:ext>
            </a:extLst>
          </p:cNvPr>
          <p:cNvSpPr/>
          <p:nvPr/>
        </p:nvSpPr>
        <p:spPr>
          <a:xfrm>
            <a:off x="7136094" y="3822568"/>
            <a:ext cx="424205" cy="4293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9161CC-AB2B-4EDC-960E-0FCF1D13D245}"/>
              </a:ext>
            </a:extLst>
          </p:cNvPr>
          <p:cNvSpPr/>
          <p:nvPr/>
        </p:nvSpPr>
        <p:spPr>
          <a:xfrm>
            <a:off x="5639232" y="4868953"/>
            <a:ext cx="499619" cy="44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8CC67A-C393-4638-801D-8404A7035F0E}"/>
              </a:ext>
            </a:extLst>
          </p:cNvPr>
          <p:cNvSpPr/>
          <p:nvPr/>
        </p:nvSpPr>
        <p:spPr>
          <a:xfrm>
            <a:off x="7789683" y="3822568"/>
            <a:ext cx="499619" cy="4293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BD8A60-3B89-4093-A938-D28876879994}"/>
              </a:ext>
            </a:extLst>
          </p:cNvPr>
          <p:cNvSpPr/>
          <p:nvPr/>
        </p:nvSpPr>
        <p:spPr>
          <a:xfrm>
            <a:off x="6468359" y="4881911"/>
            <a:ext cx="499619" cy="4454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2D10F7-2EDB-41A9-AACE-5E3FCB5D4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022" y="0"/>
            <a:ext cx="672446" cy="6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71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873D-DCD6-4D49-94D8-5D9A8A3A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135" y="282018"/>
            <a:ext cx="8930747" cy="1197990"/>
          </a:xfrm>
        </p:spPr>
        <p:txBody>
          <a:bodyPr>
            <a:normAutofit fontScale="90000"/>
          </a:bodyPr>
          <a:lstStyle/>
          <a:p>
            <a:br>
              <a:rPr lang="en-IN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</a:br>
            <a:r>
              <a:rPr lang="en-IN" b="1" i="0" dirty="0">
                <a:solidFill>
                  <a:srgbClr val="333333"/>
                </a:solidFill>
                <a:effectLst/>
                <a:latin typeface="HelveticaNeue-Light"/>
              </a:rPr>
              <a:t>Pairs of Alternate Exterior Angles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010D1-7992-4677-B5F3-2AB1F477E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8134" y="1480008"/>
            <a:ext cx="8930748" cy="4685122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333333"/>
                </a:solidFill>
                <a:latin typeface="HelveticaNeue-Light"/>
              </a:rPr>
              <a:t>Pairs of alternate exterior angles are pair angles formed when a line intersects two parallel lines. Alternate exterior angles are always equal. ∠1&amp;∠8 and ∠2&amp;∠7 are two pairs of alternate interior angles. </a:t>
            </a:r>
            <a:r>
              <a:rPr lang="en-IN">
                <a:solidFill>
                  <a:srgbClr val="333333"/>
                </a:solidFill>
                <a:latin typeface="HelveticaNeue-Light"/>
              </a:rPr>
              <a:t>∠1=∠8 and ∠2=∠7</a:t>
            </a:r>
            <a:endParaRPr lang="en-IN" dirty="0">
              <a:solidFill>
                <a:srgbClr val="333333"/>
              </a:solidFill>
              <a:latin typeface="HelveticaNeue-Light"/>
            </a:endParaRPr>
          </a:p>
          <a:p>
            <a:pPr algn="l"/>
            <a:endParaRPr lang="en-IN" dirty="0">
              <a:solidFill>
                <a:srgbClr val="333333"/>
              </a:solidFill>
              <a:latin typeface="HelveticaNeue-Light"/>
            </a:endParaRPr>
          </a:p>
          <a:p>
            <a:pPr algn="l"/>
            <a:endParaRPr lang="en-IN" dirty="0">
              <a:solidFill>
                <a:srgbClr val="333333"/>
              </a:solidFill>
              <a:latin typeface="HelveticaNeue-Light"/>
            </a:endParaRPr>
          </a:p>
          <a:p>
            <a:pPr algn="l"/>
            <a:endParaRPr lang="en-IN" dirty="0">
              <a:solidFill>
                <a:srgbClr val="333333"/>
              </a:solidFill>
              <a:latin typeface="HelveticaNeue-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B126E-0D53-4206-A140-D4C78299A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412" y="2594339"/>
            <a:ext cx="6277484" cy="36552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AB699C3-0EE1-4355-BB95-D4373A53B8B3}"/>
              </a:ext>
            </a:extLst>
          </p:cNvPr>
          <p:cNvSpPr/>
          <p:nvPr/>
        </p:nvSpPr>
        <p:spPr>
          <a:xfrm>
            <a:off x="7720556" y="3275804"/>
            <a:ext cx="424205" cy="4293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9161CC-AB2B-4EDC-960E-0FCF1D13D245}"/>
              </a:ext>
            </a:extLst>
          </p:cNvPr>
          <p:cNvSpPr/>
          <p:nvPr/>
        </p:nvSpPr>
        <p:spPr>
          <a:xfrm>
            <a:off x="5094480" y="5270775"/>
            <a:ext cx="499619" cy="44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8CC67A-C393-4638-801D-8404A7035F0E}"/>
              </a:ext>
            </a:extLst>
          </p:cNvPr>
          <p:cNvSpPr/>
          <p:nvPr/>
        </p:nvSpPr>
        <p:spPr>
          <a:xfrm>
            <a:off x="8421279" y="3275805"/>
            <a:ext cx="499619" cy="4293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BD8A60-3B89-4093-A938-D28876879994}"/>
              </a:ext>
            </a:extLst>
          </p:cNvPr>
          <p:cNvSpPr/>
          <p:nvPr/>
        </p:nvSpPr>
        <p:spPr>
          <a:xfrm>
            <a:off x="5846190" y="5294333"/>
            <a:ext cx="499619" cy="4454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3E9CB3-2EDA-4C32-807C-6ED4C421D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022" y="0"/>
            <a:ext cx="672446" cy="6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75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873D-DCD6-4D49-94D8-5D9A8A3A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135" y="282018"/>
            <a:ext cx="8930747" cy="1197990"/>
          </a:xfrm>
        </p:spPr>
        <p:txBody>
          <a:bodyPr>
            <a:normAutofit fontScale="90000"/>
          </a:bodyPr>
          <a:lstStyle/>
          <a:p>
            <a:br>
              <a:rPr lang="en-IN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</a:br>
            <a:r>
              <a:rPr lang="en-IN" b="1" i="0" dirty="0">
                <a:solidFill>
                  <a:srgbClr val="333333"/>
                </a:solidFill>
                <a:effectLst/>
                <a:latin typeface="HelveticaNeue-Light"/>
              </a:rPr>
              <a:t>Pairs of Corresponding Angles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010D1-7992-4677-B5F3-2AB1F477E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8134" y="1480008"/>
            <a:ext cx="8930748" cy="4685122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333333"/>
                </a:solidFill>
                <a:latin typeface="HelveticaNeue-Light"/>
              </a:rPr>
              <a:t> Corresponding angles are pair angles formed when a line intersects a pair of parallel lines. Corresponding angles are also equal. ∠1=∠5,∠3=∠7,∠2=∠6 and ∠4=∠8 are four pairs of corresponding angles</a:t>
            </a:r>
          </a:p>
          <a:p>
            <a:pPr algn="l"/>
            <a:endParaRPr lang="en-IN" dirty="0">
              <a:solidFill>
                <a:srgbClr val="333333"/>
              </a:solidFill>
              <a:latin typeface="HelveticaNeue-Light"/>
            </a:endParaRPr>
          </a:p>
          <a:p>
            <a:pPr algn="l"/>
            <a:endParaRPr lang="en-IN" dirty="0">
              <a:solidFill>
                <a:srgbClr val="333333"/>
              </a:solidFill>
              <a:latin typeface="HelveticaNeue-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B126E-0D53-4206-A140-D4C78299A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850" y="2571150"/>
            <a:ext cx="6277484" cy="36552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AB699C3-0EE1-4355-BB95-D4373A53B8B3}"/>
              </a:ext>
            </a:extLst>
          </p:cNvPr>
          <p:cNvSpPr/>
          <p:nvPr/>
        </p:nvSpPr>
        <p:spPr>
          <a:xfrm>
            <a:off x="7720556" y="3275804"/>
            <a:ext cx="424205" cy="4293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9161CC-AB2B-4EDC-960E-0FCF1D13D245}"/>
              </a:ext>
            </a:extLst>
          </p:cNvPr>
          <p:cNvSpPr/>
          <p:nvPr/>
        </p:nvSpPr>
        <p:spPr>
          <a:xfrm>
            <a:off x="7054392" y="3799002"/>
            <a:ext cx="499619" cy="437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8CC67A-C393-4638-801D-8404A7035F0E}"/>
              </a:ext>
            </a:extLst>
          </p:cNvPr>
          <p:cNvSpPr/>
          <p:nvPr/>
        </p:nvSpPr>
        <p:spPr>
          <a:xfrm>
            <a:off x="4973234" y="5263685"/>
            <a:ext cx="499619" cy="4293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BD8A60-3B89-4093-A938-D28876879994}"/>
              </a:ext>
            </a:extLst>
          </p:cNvPr>
          <p:cNvSpPr/>
          <p:nvPr/>
        </p:nvSpPr>
        <p:spPr>
          <a:xfrm>
            <a:off x="5487971" y="4860700"/>
            <a:ext cx="499619" cy="4454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164BFA-94BA-4E33-99E9-6A32E0F21FF6}"/>
              </a:ext>
            </a:extLst>
          </p:cNvPr>
          <p:cNvSpPr/>
          <p:nvPr/>
        </p:nvSpPr>
        <p:spPr>
          <a:xfrm>
            <a:off x="8407734" y="3275804"/>
            <a:ext cx="424205" cy="42931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7E2D19-29F7-48BC-846B-81E1E5291843}"/>
              </a:ext>
            </a:extLst>
          </p:cNvPr>
          <p:cNvSpPr/>
          <p:nvPr/>
        </p:nvSpPr>
        <p:spPr>
          <a:xfrm>
            <a:off x="6422032" y="4834369"/>
            <a:ext cx="424205" cy="42931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B59AC9-C28B-4720-BF4A-CB2D2B446060}"/>
              </a:ext>
            </a:extLst>
          </p:cNvPr>
          <p:cNvSpPr/>
          <p:nvPr/>
        </p:nvSpPr>
        <p:spPr>
          <a:xfrm>
            <a:off x="7777682" y="3799002"/>
            <a:ext cx="424205" cy="42931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3A05C3-1F56-4004-BC0D-5EFCA1DCB4C7}"/>
              </a:ext>
            </a:extLst>
          </p:cNvPr>
          <p:cNvSpPr/>
          <p:nvPr/>
        </p:nvSpPr>
        <p:spPr>
          <a:xfrm>
            <a:off x="5790605" y="5258971"/>
            <a:ext cx="424205" cy="42931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0DF44C1-5992-4CB9-802D-9A9BE76A9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022" y="0"/>
            <a:ext cx="672446" cy="6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21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873D-DCD6-4D49-94D8-5D9A8A3A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135" y="282018"/>
            <a:ext cx="8930747" cy="1197990"/>
          </a:xfrm>
        </p:spPr>
        <p:txBody>
          <a:bodyPr>
            <a:normAutofit fontScale="90000"/>
          </a:bodyPr>
          <a:lstStyle/>
          <a:p>
            <a:br>
              <a:rPr lang="en-IN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</a:br>
            <a:r>
              <a:rPr lang="en-IN" b="1" i="0" dirty="0">
                <a:solidFill>
                  <a:srgbClr val="333333"/>
                </a:solidFill>
                <a:effectLst/>
                <a:latin typeface="HelveticaNeue-Light"/>
              </a:rPr>
              <a:t>Pairs of Interior Angles on the Same Side of the Transversal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010D1-7992-4677-B5F3-2AB1F477E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8134" y="1480008"/>
            <a:ext cx="8930748" cy="4685122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333333"/>
                </a:solidFill>
                <a:latin typeface="HelveticaNeue-Light"/>
              </a:rPr>
              <a:t>∠3&amp;∠5 and ∠4&amp;∠6 are two pairs of interior angles on the same side of the transversal. These pairs of angles are supplementary. So, ∠3+∠5=180∘ and ∠4+∠6=180∘.</a:t>
            </a:r>
          </a:p>
          <a:p>
            <a:pPr algn="l"/>
            <a:endParaRPr lang="en-IN" dirty="0">
              <a:solidFill>
                <a:srgbClr val="333333"/>
              </a:solidFill>
              <a:latin typeface="HelveticaNeue-Light"/>
            </a:endParaRPr>
          </a:p>
          <a:p>
            <a:pPr algn="l"/>
            <a:endParaRPr lang="en-IN" dirty="0">
              <a:solidFill>
                <a:srgbClr val="333333"/>
              </a:solidFill>
              <a:latin typeface="HelveticaNeue-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B126E-0D53-4206-A140-D4C78299A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232" y="2677998"/>
            <a:ext cx="6277484" cy="36552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AB699C3-0EE1-4355-BB95-D4373A53B8B3}"/>
              </a:ext>
            </a:extLst>
          </p:cNvPr>
          <p:cNvSpPr/>
          <p:nvPr/>
        </p:nvSpPr>
        <p:spPr>
          <a:xfrm>
            <a:off x="7032147" y="3852041"/>
            <a:ext cx="424205" cy="4293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BD8A60-3B89-4093-A938-D28876879994}"/>
              </a:ext>
            </a:extLst>
          </p:cNvPr>
          <p:cNvSpPr/>
          <p:nvPr/>
        </p:nvSpPr>
        <p:spPr>
          <a:xfrm>
            <a:off x="5472853" y="4910582"/>
            <a:ext cx="499619" cy="4454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164BFA-94BA-4E33-99E9-6A32E0F21FF6}"/>
              </a:ext>
            </a:extLst>
          </p:cNvPr>
          <p:cNvSpPr/>
          <p:nvPr/>
        </p:nvSpPr>
        <p:spPr>
          <a:xfrm>
            <a:off x="7785565" y="3852041"/>
            <a:ext cx="424205" cy="42931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7E2D19-29F7-48BC-846B-81E1E5291843}"/>
              </a:ext>
            </a:extLst>
          </p:cNvPr>
          <p:cNvSpPr/>
          <p:nvPr/>
        </p:nvSpPr>
        <p:spPr>
          <a:xfrm>
            <a:off x="6422032" y="4910582"/>
            <a:ext cx="424205" cy="42931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E8E8B2-A668-43C5-9E73-345F0298C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022" y="0"/>
            <a:ext cx="672446" cy="6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2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44A3-FD46-461C-A75A-B93E4449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What is an angle?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468FFF-4889-43CF-8850-338602C1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469" y="772211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Two </a:t>
            </a:r>
            <a:r>
              <a:rPr lang="en-IN" dirty="0">
                <a:solidFill>
                  <a:srgbClr val="FF0000"/>
                </a:solidFill>
              </a:rPr>
              <a:t>rays</a:t>
            </a:r>
            <a:r>
              <a:rPr lang="en-IN" dirty="0"/>
              <a:t> that share the same end point form an </a:t>
            </a:r>
            <a:r>
              <a:rPr lang="en-IN" dirty="0">
                <a:solidFill>
                  <a:srgbClr val="FF0000"/>
                </a:solidFill>
              </a:rPr>
              <a:t>angle</a:t>
            </a:r>
            <a:r>
              <a:rPr lang="en-IN" dirty="0"/>
              <a:t>. The point where two rays meet is called </a:t>
            </a:r>
            <a:r>
              <a:rPr lang="en-IN" dirty="0">
                <a:solidFill>
                  <a:srgbClr val="FF0000"/>
                </a:solidFill>
              </a:rPr>
              <a:t>vertex</a:t>
            </a:r>
            <a:r>
              <a:rPr lang="en-IN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80F0E-A7B0-4C3C-8AB8-726A79FE9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588" y="3320143"/>
            <a:ext cx="4571999" cy="2852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818CE8-280B-47D6-9EF2-530CF8146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022" y="0"/>
            <a:ext cx="672446" cy="6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3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C25A-D021-484E-8A72-DC15EEB57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976" y="-29763"/>
            <a:ext cx="8930747" cy="2110382"/>
          </a:xfrm>
        </p:spPr>
        <p:txBody>
          <a:bodyPr/>
          <a:lstStyle/>
          <a:p>
            <a:pPr algn="ctr"/>
            <a:r>
              <a:rPr lang="en-IN" dirty="0"/>
              <a:t>Types of angles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4392C-8D70-4958-AE38-980CC0F22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2976" y="2080618"/>
            <a:ext cx="8930748" cy="295329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</a:rPr>
              <a:t>Zero angle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</a:rPr>
              <a:t>Acute angle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</a:rPr>
              <a:t>Right Angle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</a:rPr>
              <a:t>Obtuse angle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</a:rPr>
              <a:t>Straight Angle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</a:rPr>
              <a:t>Reflex angle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</a:rPr>
              <a:t>Complete angle</a:t>
            </a:r>
          </a:p>
          <a:p>
            <a:pPr algn="l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91B2A-9BD9-494D-8075-BDF29A907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022" y="0"/>
            <a:ext cx="672446" cy="6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5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97BA-8731-484C-ADB7-C4CCFAAB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329" y="234883"/>
            <a:ext cx="8930747" cy="985336"/>
          </a:xfrm>
        </p:spPr>
        <p:txBody>
          <a:bodyPr/>
          <a:lstStyle/>
          <a:p>
            <a:pPr algn="ctr"/>
            <a:r>
              <a:rPr lang="en-IN" dirty="0"/>
              <a:t>Zero angle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7F5E7E-1211-432E-9484-3FA2F27A40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08329" y="1338109"/>
            <a:ext cx="789157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>
              <a:buClrTx/>
              <a:buSzTx/>
            </a:pPr>
            <a:r>
              <a:rPr lang="en-US" altLang="en-US" sz="3600" dirty="0">
                <a:solidFill>
                  <a:srgbClr val="333333"/>
                </a:solidFill>
                <a:latin typeface="HelveticaNeue-Light"/>
              </a:rPr>
              <a:t>A zero angle is an angle formed when both the arms of an angles are at the same position.</a:t>
            </a:r>
            <a:r>
              <a:rPr lang="en-US" altLang="en-US" sz="3600" dirty="0"/>
              <a:t> </a:t>
            </a:r>
          </a:p>
          <a:p>
            <a:pPr algn="l" defTabSz="914400">
              <a:buClrTx/>
              <a:buSzTx/>
            </a:pPr>
            <a:endParaRPr lang="en-US" altLang="en-US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65ED7F-769F-4C33-B470-96EE15E5B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42" y="3429000"/>
            <a:ext cx="6523348" cy="2647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44F71A-8C8C-47AA-B62E-654CEE117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022" y="0"/>
            <a:ext cx="672446" cy="6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8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B7B0-50F8-42C7-A47D-9E1395AA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403" y="282017"/>
            <a:ext cx="8930747" cy="1009455"/>
          </a:xfrm>
        </p:spPr>
        <p:txBody>
          <a:bodyPr/>
          <a:lstStyle/>
          <a:p>
            <a:pPr algn="ctr"/>
            <a:r>
              <a:rPr lang="en-IN" dirty="0"/>
              <a:t>Acute angle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DD57F-14D5-431A-86B4-69E181DA2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2403" y="1291471"/>
            <a:ext cx="8930748" cy="3949831"/>
          </a:xfrm>
        </p:spPr>
        <p:txBody>
          <a:bodyPr>
            <a:normAutofit/>
          </a:bodyPr>
          <a:lstStyle/>
          <a:p>
            <a:pPr algn="l"/>
            <a:r>
              <a:rPr lang="en-IN" sz="4000" dirty="0"/>
              <a:t>The angle whose measure is </a:t>
            </a:r>
            <a:r>
              <a:rPr lang="en-IN" sz="4000" dirty="0">
                <a:solidFill>
                  <a:srgbClr val="C00000"/>
                </a:solidFill>
              </a:rPr>
              <a:t>greater than 0 degree</a:t>
            </a:r>
            <a:r>
              <a:rPr lang="en-IN" sz="4000" dirty="0"/>
              <a:t> but </a:t>
            </a:r>
            <a:r>
              <a:rPr lang="en-IN" sz="4000" dirty="0">
                <a:solidFill>
                  <a:srgbClr val="C00000"/>
                </a:solidFill>
              </a:rPr>
              <a:t>less than 90 degree</a:t>
            </a:r>
            <a:r>
              <a:rPr lang="en-IN" sz="4000" dirty="0"/>
              <a:t>, is called an </a:t>
            </a:r>
            <a:r>
              <a:rPr lang="en-IN" sz="4000" dirty="0">
                <a:solidFill>
                  <a:srgbClr val="C00000"/>
                </a:solidFill>
              </a:rPr>
              <a:t>acute angle</a:t>
            </a:r>
            <a:r>
              <a:rPr lang="en-IN" sz="4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D0C415-8CB3-4869-B94F-83C41A162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807" y="3429000"/>
            <a:ext cx="5552386" cy="3063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6C63B-181B-4865-A33D-99612BDDA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022" y="0"/>
            <a:ext cx="672446" cy="6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5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5E30-12B7-44D1-9A66-A13D1D7A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951" y="348005"/>
            <a:ext cx="8930747" cy="1197991"/>
          </a:xfrm>
        </p:spPr>
        <p:txBody>
          <a:bodyPr/>
          <a:lstStyle/>
          <a:p>
            <a:pPr algn="ctr"/>
            <a:r>
              <a:rPr lang="en-IN" dirty="0"/>
              <a:t>Right angle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5DEF5D-CCD6-465B-B955-6B4B42A539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35175" y="1576806"/>
            <a:ext cx="968234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>
              <a:buClrTx/>
              <a:buSzTx/>
            </a:pPr>
            <a:r>
              <a:rPr lang="en-US" altLang="en-US" sz="4000" dirty="0">
                <a:solidFill>
                  <a:srgbClr val="333333"/>
                </a:solidFill>
                <a:latin typeface="HelveticaNeue-Light"/>
              </a:rPr>
              <a:t>A </a:t>
            </a:r>
            <a:r>
              <a:rPr lang="en-US" altLang="en-US" sz="4000" dirty="0">
                <a:solidFill>
                  <a:srgbClr val="C00000"/>
                </a:solidFill>
                <a:latin typeface="HelveticaNeue-Light"/>
              </a:rPr>
              <a:t>right angle</a:t>
            </a:r>
            <a:r>
              <a:rPr lang="en-US" altLang="en-US" sz="4000" dirty="0">
                <a:solidFill>
                  <a:srgbClr val="333333"/>
                </a:solidFill>
                <a:latin typeface="HelveticaNeue-Light"/>
              </a:rPr>
              <a:t> is a type of angle whose measure is exactly </a:t>
            </a:r>
            <a:r>
              <a:rPr lang="en-US" altLang="en-US" sz="4000" dirty="0">
                <a:solidFill>
                  <a:srgbClr val="C00000"/>
                </a:solidFill>
                <a:latin typeface="HelveticaNeue-Light"/>
              </a:rPr>
              <a:t>equal to </a:t>
            </a:r>
            <a:r>
              <a:rPr lang="en-US" altLang="en-US" sz="4000" dirty="0">
                <a:solidFill>
                  <a:srgbClr val="C00000"/>
                </a:solidFill>
                <a:latin typeface="MathJax_Main"/>
              </a:rPr>
              <a:t>90∘</a:t>
            </a:r>
            <a:r>
              <a:rPr lang="en-US" altLang="en-US" sz="4000" dirty="0">
                <a:solidFill>
                  <a:srgbClr val="333333"/>
                </a:solidFill>
                <a:latin typeface="HelveticaNeue-Light"/>
              </a:rPr>
              <a:t>.</a:t>
            </a:r>
            <a:r>
              <a:rPr lang="en-US" altLang="en-US" sz="4000" dirty="0"/>
              <a:t> </a:t>
            </a:r>
          </a:p>
          <a:p>
            <a:pPr algn="l" defTabSz="914400">
              <a:buClrTx/>
              <a:buSzTx/>
            </a:pPr>
            <a:endParaRPr lang="en-US" altLang="en-US" sz="4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BB7F04-0796-472F-8DFA-8E7E7C588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577" y="3016576"/>
            <a:ext cx="5118753" cy="33842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651A70-DB18-4A18-AF83-B5E15A897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022" y="0"/>
            <a:ext cx="672446" cy="6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5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F44A-7D66-4965-982B-B7C7F9F7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792" y="263164"/>
            <a:ext cx="8930747" cy="1103723"/>
          </a:xfrm>
        </p:spPr>
        <p:txBody>
          <a:bodyPr/>
          <a:lstStyle/>
          <a:p>
            <a:pPr algn="ctr"/>
            <a:r>
              <a:rPr lang="en-IN" dirty="0"/>
              <a:t>Obtuse angle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D5556-114C-4AA5-B8BB-37E162404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9791" y="1534559"/>
            <a:ext cx="8930748" cy="4385473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 </a:t>
            </a:r>
            <a:r>
              <a:rPr lang="en-IN" sz="3600" dirty="0">
                <a:solidFill>
                  <a:srgbClr val="C00000"/>
                </a:solidFill>
              </a:rPr>
              <a:t>obtuse angle </a:t>
            </a:r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 type of angle whose measure is </a:t>
            </a:r>
            <a:r>
              <a:rPr lang="en-IN" sz="3600" dirty="0">
                <a:solidFill>
                  <a:srgbClr val="C00000"/>
                </a:solidFill>
              </a:rPr>
              <a:t>greater than 90∘ </a:t>
            </a:r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IN" sz="3600" dirty="0">
                <a:solidFill>
                  <a:srgbClr val="C00000"/>
                </a:solidFill>
              </a:rPr>
              <a:t>less than 180∘</a:t>
            </a:r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.Examples: 100∘,120∘,150∘ etc.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11B4611-ADBF-4B0D-9C30-3B58F1B1B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796" y="3429000"/>
            <a:ext cx="4605378" cy="2991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C26B07-9797-4852-9577-041D39384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022" y="0"/>
            <a:ext cx="672446" cy="6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5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78B7-092D-4DF1-BB2F-5D1BC15D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219" y="165028"/>
            <a:ext cx="8930747" cy="67395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Straight angle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8634B-150F-4C06-9690-5C9FCA56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9219" y="968952"/>
            <a:ext cx="8930748" cy="2943171"/>
          </a:xfrm>
        </p:spPr>
        <p:txBody>
          <a:bodyPr>
            <a:normAutofit/>
          </a:bodyPr>
          <a:lstStyle/>
          <a:p>
            <a:pPr algn="l"/>
            <a:r>
              <a:rPr lang="en-IN" sz="4000" dirty="0"/>
              <a:t>A </a:t>
            </a:r>
            <a:r>
              <a:rPr lang="en-IN" sz="4000" dirty="0">
                <a:solidFill>
                  <a:srgbClr val="C00000"/>
                </a:solidFill>
              </a:rPr>
              <a:t>straight angle</a:t>
            </a:r>
            <a:r>
              <a:rPr lang="en-IN" sz="4000" dirty="0"/>
              <a:t> is a type of angle whose measure is exactly </a:t>
            </a:r>
            <a:r>
              <a:rPr lang="en-IN" sz="4000" dirty="0">
                <a:solidFill>
                  <a:srgbClr val="C00000"/>
                </a:solidFill>
              </a:rPr>
              <a:t>equal to 180∘</a:t>
            </a:r>
            <a:r>
              <a:rPr lang="en-IN" sz="4000" dirty="0"/>
              <a:t>. It is also called </a:t>
            </a:r>
            <a:r>
              <a:rPr lang="en-IN" sz="4000" dirty="0">
                <a:solidFill>
                  <a:srgbClr val="C00000"/>
                </a:solidFill>
              </a:rPr>
              <a:t>180∘ angle</a:t>
            </a:r>
            <a:r>
              <a:rPr lang="en-IN" sz="4000" dirty="0"/>
              <a:t>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5E5B893-5B66-42DE-81BD-4D100D052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132" y="3258767"/>
            <a:ext cx="5432920" cy="31325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545C2-01AB-4195-B3BF-DD107CF21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022" y="0"/>
            <a:ext cx="672446" cy="6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29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348</TotalTime>
  <Words>818</Words>
  <Application>Microsoft Office PowerPoint</Application>
  <PresentationFormat>Widescreen</PresentationFormat>
  <Paragraphs>80</Paragraphs>
  <Slides>27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Corbel</vt:lpstr>
      <vt:lpstr>HelveticaNeue-Light</vt:lpstr>
      <vt:lpstr>MathJax_Main</vt:lpstr>
      <vt:lpstr>Open Sans</vt:lpstr>
      <vt:lpstr>Parallax</vt:lpstr>
      <vt:lpstr>Teacher name: Ruchita Samuel Student name: Ayushman Samal</vt:lpstr>
      <vt:lpstr>Angle and its types</vt:lpstr>
      <vt:lpstr>What is an angle?</vt:lpstr>
      <vt:lpstr>Types of angles</vt:lpstr>
      <vt:lpstr>Zero angle</vt:lpstr>
      <vt:lpstr>Acute angle</vt:lpstr>
      <vt:lpstr>Right angle</vt:lpstr>
      <vt:lpstr>Obtuse angle</vt:lpstr>
      <vt:lpstr>Straight angle</vt:lpstr>
      <vt:lpstr>Reflex angle</vt:lpstr>
      <vt:lpstr>Complete angle</vt:lpstr>
      <vt:lpstr>Types of Angles Based on Rotation </vt:lpstr>
      <vt:lpstr>Positive Angles </vt:lpstr>
      <vt:lpstr>Negative Angles </vt:lpstr>
      <vt:lpstr>Pairs of Angles </vt:lpstr>
      <vt:lpstr>Complementary Angle</vt:lpstr>
      <vt:lpstr>Supplementary angle</vt:lpstr>
      <vt:lpstr>Linear pair</vt:lpstr>
      <vt:lpstr>Adjacent angle</vt:lpstr>
      <vt:lpstr>Vertical opposite angles</vt:lpstr>
      <vt:lpstr>Angles Formed by Transversal </vt:lpstr>
      <vt:lpstr>Interior Angles </vt:lpstr>
      <vt:lpstr>Exterior Angles </vt:lpstr>
      <vt:lpstr> Pairs of Alternate Interior Angles</vt:lpstr>
      <vt:lpstr> Pairs of Alternate Exterior Angles</vt:lpstr>
      <vt:lpstr> Pairs of Corresponding Angles</vt:lpstr>
      <vt:lpstr> Pairs of Interior Angles on the Same Side of the Transversal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Angle and its types</dc:title>
  <dc:creator>Ayushman</dc:creator>
  <cp:lastModifiedBy>Ayushman</cp:lastModifiedBy>
  <cp:revision>11</cp:revision>
  <dcterms:created xsi:type="dcterms:W3CDTF">2021-08-08T10:51:45Z</dcterms:created>
  <dcterms:modified xsi:type="dcterms:W3CDTF">2021-08-10T10:00:13Z</dcterms:modified>
</cp:coreProperties>
</file>