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2" r:id="rId18"/>
    <p:sldId id="273" r:id="rId19"/>
    <p:sldId id="274" r:id="rId20"/>
    <p:sldId id="271" r:id="rId21"/>
    <p:sldId id="290" r:id="rId22"/>
    <p:sldId id="275" r:id="rId23"/>
    <p:sldId id="276" r:id="rId24"/>
    <p:sldId id="277" r:id="rId25"/>
    <p:sldId id="278" r:id="rId26"/>
    <p:sldId id="285" r:id="rId27"/>
    <p:sldId id="279" r:id="rId28"/>
    <p:sldId id="280" r:id="rId29"/>
    <p:sldId id="281" r:id="rId30"/>
    <p:sldId id="282" r:id="rId31"/>
    <p:sldId id="286" r:id="rId32"/>
    <p:sldId id="283" r:id="rId33"/>
    <p:sldId id="287" r:id="rId34"/>
    <p:sldId id="288" r:id="rId35"/>
    <p:sldId id="291" r:id="rId36"/>
    <p:sldId id="292" r:id="rId37"/>
    <p:sldId id="293" r:id="rId38"/>
    <p:sldId id="305" r:id="rId39"/>
    <p:sldId id="294" r:id="rId40"/>
    <p:sldId id="295" r:id="rId41"/>
    <p:sldId id="296" r:id="rId42"/>
    <p:sldId id="298" r:id="rId43"/>
    <p:sldId id="297" r:id="rId44"/>
    <p:sldId id="299" r:id="rId45"/>
    <p:sldId id="300" r:id="rId46"/>
    <p:sldId id="301" r:id="rId47"/>
    <p:sldId id="302" r:id="rId48"/>
    <p:sldId id="304" r:id="rId49"/>
    <p:sldId id="30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527" autoAdjust="0"/>
  </p:normalViewPr>
  <p:slideViewPr>
    <p:cSldViewPr>
      <p:cViewPr varScale="1">
        <p:scale>
          <a:sx n="68" d="100"/>
          <a:sy n="68"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00B317-081D-46DE-8A6A-ED2BEBC31DF2}" type="datetimeFigureOut">
              <a:rPr lang="en-IN" smtClean="0"/>
              <a:t>06-04-2022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82136-D5D9-4E94-BCE6-388F911775DC}" type="slidenum">
              <a:rPr lang="en-IN" smtClean="0"/>
              <a:t>‹#›</a:t>
            </a:fld>
            <a:endParaRPr lang="en-IN"/>
          </a:p>
        </p:txBody>
      </p:sp>
    </p:spTree>
    <p:extLst>
      <p:ext uri="{BB962C8B-B14F-4D97-AF65-F5344CB8AC3E}">
        <p14:creationId xmlns:p14="http://schemas.microsoft.com/office/powerpoint/2010/main" val="34707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distributed application , </a:t>
            </a:r>
            <a:r>
              <a:rPr lang="en-US" sz="1200" b="0" i="0" u="none" strike="noStrike" kern="1200" baseline="0" dirty="0" err="1" smtClean="0">
                <a:solidFill>
                  <a:schemeClr val="tx1"/>
                </a:solidFill>
                <a:latin typeface="+mn-lt"/>
                <a:ea typeface="+mn-ea"/>
                <a:cs typeface="+mn-cs"/>
              </a:rPr>
              <a:t>SOA</a:t>
            </a:r>
            <a:r>
              <a:rPr lang="en-US" sz="1200" b="0" i="0" u="none" strike="noStrike" kern="1200" baseline="0" dirty="0" smtClean="0">
                <a:solidFill>
                  <a:schemeClr val="tx1"/>
                </a:solidFill>
                <a:latin typeface="+mn-lt"/>
                <a:ea typeface="+mn-ea"/>
                <a:cs typeface="+mn-cs"/>
              </a:rPr>
              <a:t> implemented Service can be distributed among </a:t>
            </a:r>
            <a:r>
              <a:rPr lang="en-US" sz="1200" b="0" i="0" u="none" strike="noStrike" kern="1200" baseline="0" dirty="0" err="1" smtClean="0">
                <a:solidFill>
                  <a:schemeClr val="tx1"/>
                </a:solidFill>
                <a:latin typeface="+mn-lt"/>
                <a:ea typeface="+mn-ea"/>
                <a:cs typeface="+mn-cs"/>
              </a:rPr>
              <a:t>multipleserver</a:t>
            </a:r>
            <a:r>
              <a:rPr lang="en-US" sz="1200" b="0" i="0" u="none" strike="noStrike" kern="1200" baseline="0" dirty="0" smtClean="0">
                <a:solidFill>
                  <a:schemeClr val="tx1"/>
                </a:solidFill>
                <a:latin typeface="+mn-lt"/>
                <a:ea typeface="+mn-ea"/>
                <a:cs typeface="+mn-cs"/>
              </a:rPr>
              <a:t> with proper scalability and </a:t>
            </a:r>
          </a:p>
          <a:p>
            <a:r>
              <a:rPr lang="en-US" sz="1200" b="0" i="0" u="none" strike="noStrike" kern="1200" baseline="0" dirty="0" smtClean="0">
                <a:solidFill>
                  <a:schemeClr val="tx1"/>
                </a:solidFill>
                <a:latin typeface="+mn-lt"/>
                <a:ea typeface="+mn-ea"/>
                <a:cs typeface="+mn-cs"/>
              </a:rPr>
              <a:t>Can be reuse by any type of application .</a:t>
            </a:r>
          </a:p>
          <a:p>
            <a:r>
              <a:rPr lang="en-US" sz="1200" b="0" i="0" u="none" strike="noStrike" kern="1200" baseline="0" dirty="0" smtClean="0">
                <a:solidFill>
                  <a:schemeClr val="tx1"/>
                </a:solidFill>
                <a:latin typeface="+mn-lt"/>
                <a:ea typeface="+mn-ea"/>
                <a:cs typeface="+mn-cs"/>
              </a:rPr>
              <a:t>When the traffic come for service , then the Load balancer can redirect the traffic to the different server instance where the service is running</a:t>
            </a:r>
          </a:p>
          <a:p>
            <a:r>
              <a:rPr lang="en-US" sz="1200" b="0" i="0" u="none" strike="noStrike" kern="1200" baseline="0" dirty="0" smtClean="0">
                <a:solidFill>
                  <a:schemeClr val="tx1"/>
                </a:solidFill>
                <a:latin typeface="+mn-lt"/>
                <a:ea typeface="+mn-ea"/>
                <a:cs typeface="+mn-cs"/>
              </a:rPr>
              <a:t>We can have multiple instance of the service will be running on Different web server.</a:t>
            </a:r>
          </a:p>
          <a:p>
            <a:r>
              <a:rPr lang="en-US" sz="1200" b="0" i="0" u="none" strike="noStrike" kern="1200" baseline="0" dirty="0" smtClean="0">
                <a:solidFill>
                  <a:schemeClr val="tx1"/>
                </a:solidFill>
                <a:latin typeface="+mn-lt"/>
                <a:ea typeface="+mn-ea"/>
                <a:cs typeface="+mn-cs"/>
              </a:rPr>
              <a:t>The few important characteristics of services are</a:t>
            </a:r>
          </a:p>
          <a:p>
            <a:r>
              <a:rPr lang="en-US" sz="1200" b="0" i="0" u="none" strike="noStrike" kern="1200" baseline="0" dirty="0" smtClean="0">
                <a:solidFill>
                  <a:schemeClr val="tx1"/>
                </a:solidFill>
                <a:latin typeface="+mn-lt"/>
                <a:ea typeface="+mn-ea"/>
                <a:cs typeface="+mn-cs"/>
              </a:rPr>
              <a:t>It is stateless : -Request come for a single service instance doesn’t require to remember the previous request.</a:t>
            </a:r>
          </a:p>
          <a:p>
            <a:r>
              <a:rPr lang="en-US" sz="1200" b="0" i="0" u="none" strike="noStrike" kern="1200" baseline="0" dirty="0" smtClean="0">
                <a:solidFill>
                  <a:schemeClr val="tx1"/>
                </a:solidFill>
                <a:latin typeface="+mn-lt"/>
                <a:ea typeface="+mn-ea"/>
                <a:cs typeface="+mn-cs"/>
              </a:rPr>
              <a:t>It provides a common interface to all type of application where the functionality is declared and encapsulate the implementation from client</a:t>
            </a:r>
          </a:p>
          <a:p>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demand increases , we can increase the number of instances of the service</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6</a:t>
            </a:fld>
            <a:endParaRPr lang="en-IN"/>
          </a:p>
        </p:txBody>
      </p:sp>
    </p:spTree>
    <p:extLst>
      <p:ext uri="{BB962C8B-B14F-4D97-AF65-F5344CB8AC3E}">
        <p14:creationId xmlns:p14="http://schemas.microsoft.com/office/powerpoint/2010/main" val="1445283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Embrace failure</a:t>
            </a:r>
          </a:p>
          <a:p>
            <a:r>
              <a:rPr lang="en-IN" sz="1200" b="0" i="0" u="none" strike="noStrike" kern="1200" baseline="0" dirty="0" smtClean="0">
                <a:solidFill>
                  <a:schemeClr val="tx1"/>
                </a:solidFill>
                <a:latin typeface="+mn-lt"/>
                <a:ea typeface="+mn-ea"/>
                <a:cs typeface="+mn-cs"/>
              </a:rPr>
              <a:t>•Another service</a:t>
            </a:r>
          </a:p>
          <a:p>
            <a:r>
              <a:rPr lang="en-IN" sz="1200" b="0" i="0" u="none" strike="noStrike" kern="1200" baseline="0" dirty="0" smtClean="0">
                <a:solidFill>
                  <a:schemeClr val="tx1"/>
                </a:solidFill>
                <a:latin typeface="+mn-lt"/>
                <a:ea typeface="+mn-ea"/>
                <a:cs typeface="+mn-cs"/>
              </a:rPr>
              <a:t>•Specific connection</a:t>
            </a:r>
          </a:p>
          <a:p>
            <a:r>
              <a:rPr lang="en-IN" sz="1200" b="0" i="0" u="none" strike="noStrike" kern="1200" baseline="0" dirty="0" smtClean="0">
                <a:solidFill>
                  <a:schemeClr val="tx1"/>
                </a:solidFill>
                <a:latin typeface="+mn-lt"/>
                <a:ea typeface="+mn-ea"/>
                <a:cs typeface="+mn-cs"/>
              </a:rPr>
              <a:t>•Third-party system</a:t>
            </a:r>
          </a:p>
          <a:p>
            <a:r>
              <a:rPr lang="en-IN" sz="1200" b="0" i="0" u="none" strike="noStrike" kern="1200" baseline="0" dirty="0" smtClean="0">
                <a:solidFill>
                  <a:schemeClr val="tx1"/>
                </a:solidFill>
                <a:latin typeface="+mn-lt"/>
                <a:ea typeface="+mn-ea"/>
                <a:cs typeface="+mn-cs"/>
              </a:rPr>
              <a:t>Degrade functionality</a:t>
            </a:r>
          </a:p>
          <a:p>
            <a:r>
              <a:rPr lang="en-IN" sz="1200" b="0" i="0" u="none" strike="noStrike" kern="1200" baseline="0" dirty="0" smtClean="0">
                <a:solidFill>
                  <a:schemeClr val="tx1"/>
                </a:solidFill>
                <a:latin typeface="+mn-lt"/>
                <a:ea typeface="+mn-ea"/>
                <a:cs typeface="+mn-cs"/>
              </a:rPr>
              <a:t>Default functionality</a:t>
            </a:r>
          </a:p>
          <a:p>
            <a:r>
              <a:rPr lang="en-IN" sz="1200" b="0" i="0" u="none" strike="noStrike" kern="1200" baseline="0" dirty="0" smtClean="0">
                <a:solidFill>
                  <a:schemeClr val="tx1"/>
                </a:solidFill>
                <a:latin typeface="+mn-lt"/>
                <a:ea typeface="+mn-ea"/>
                <a:cs typeface="+mn-cs"/>
              </a:rPr>
              <a:t>Multiple instances</a:t>
            </a:r>
          </a:p>
          <a:p>
            <a:r>
              <a:rPr lang="en-IN" sz="1200" b="0" i="0" u="none" strike="noStrike" kern="1200" baseline="0" dirty="0" smtClean="0">
                <a:solidFill>
                  <a:schemeClr val="tx1"/>
                </a:solidFill>
                <a:latin typeface="+mn-lt"/>
                <a:ea typeface="+mn-ea"/>
                <a:cs typeface="+mn-cs"/>
              </a:rPr>
              <a:t>•Register on </a:t>
            </a:r>
            <a:r>
              <a:rPr lang="en-IN" sz="1200" b="0" i="0" u="none" strike="noStrike" kern="1200" baseline="0" dirty="0" err="1" smtClean="0">
                <a:solidFill>
                  <a:schemeClr val="tx1"/>
                </a:solidFill>
                <a:latin typeface="+mn-lt"/>
                <a:ea typeface="+mn-ea"/>
                <a:cs typeface="+mn-cs"/>
              </a:rPr>
              <a:t>startup</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•Deregister on failure</a:t>
            </a:r>
          </a:p>
          <a:p>
            <a:r>
              <a:rPr lang="en-IN" sz="1200" b="0" i="0" u="none" strike="noStrike" kern="1200" baseline="0" dirty="0" smtClean="0">
                <a:solidFill>
                  <a:schemeClr val="tx1"/>
                </a:solidFill>
                <a:latin typeface="+mn-lt"/>
                <a:ea typeface="+mn-ea"/>
                <a:cs typeface="+mn-cs"/>
              </a:rPr>
              <a:t>Types of failure</a:t>
            </a:r>
          </a:p>
          <a:p>
            <a:r>
              <a:rPr lang="en-IN" sz="1200" b="0" i="0" u="none" strike="noStrike" kern="1200" baseline="0" dirty="0" smtClean="0">
                <a:solidFill>
                  <a:schemeClr val="tx1"/>
                </a:solidFill>
                <a:latin typeface="+mn-lt"/>
                <a:ea typeface="+mn-ea"/>
                <a:cs typeface="+mn-cs"/>
              </a:rPr>
              <a:t>•Exceptions\Errors</a:t>
            </a:r>
          </a:p>
          <a:p>
            <a:r>
              <a:rPr lang="en-IN" sz="1200" b="0" i="0" u="none" strike="noStrike" kern="1200" baseline="0" dirty="0" smtClean="0">
                <a:solidFill>
                  <a:schemeClr val="tx1"/>
                </a:solidFill>
                <a:latin typeface="+mn-lt"/>
                <a:ea typeface="+mn-ea"/>
                <a:cs typeface="+mn-cs"/>
              </a:rPr>
              <a:t>•Delays</a:t>
            </a:r>
          </a:p>
          <a:p>
            <a:r>
              <a:rPr lang="en-IN" sz="1200" b="0" i="0" u="none" strike="noStrike" kern="1200" baseline="0" dirty="0" smtClean="0">
                <a:solidFill>
                  <a:schemeClr val="tx1"/>
                </a:solidFill>
                <a:latin typeface="+mn-lt"/>
                <a:ea typeface="+mn-ea"/>
                <a:cs typeface="+mn-cs"/>
              </a:rPr>
              <a:t>•Unavailability</a:t>
            </a:r>
          </a:p>
          <a:p>
            <a:r>
              <a:rPr lang="en-IN" sz="1200" b="0" i="0" u="none" strike="noStrike" kern="1200" baseline="0" dirty="0" smtClean="0">
                <a:solidFill>
                  <a:schemeClr val="tx1"/>
                </a:solidFill>
                <a:latin typeface="+mn-lt"/>
                <a:ea typeface="+mn-ea"/>
                <a:cs typeface="+mn-cs"/>
              </a:rPr>
              <a:t>Network issues</a:t>
            </a:r>
          </a:p>
          <a:p>
            <a:r>
              <a:rPr lang="en-IN" sz="1200" b="0" i="0" u="none" strike="noStrike" kern="1200" baseline="0" dirty="0" smtClean="0">
                <a:solidFill>
                  <a:schemeClr val="tx1"/>
                </a:solidFill>
                <a:latin typeface="+mn-lt"/>
                <a:ea typeface="+mn-ea"/>
                <a:cs typeface="+mn-cs"/>
              </a:rPr>
              <a:t>•Delay</a:t>
            </a:r>
          </a:p>
          <a:p>
            <a:r>
              <a:rPr lang="en-IN" sz="1200" b="0" i="0" u="none" strike="noStrike" kern="1200" baseline="0" dirty="0" smtClean="0">
                <a:solidFill>
                  <a:schemeClr val="tx1"/>
                </a:solidFill>
                <a:latin typeface="+mn-lt"/>
                <a:ea typeface="+mn-ea"/>
                <a:cs typeface="+mn-cs"/>
              </a:rPr>
              <a:t>•Unavailability</a:t>
            </a:r>
          </a:p>
          <a:p>
            <a:r>
              <a:rPr lang="en-IN" sz="1200" b="0" i="0" u="none" strike="noStrike" kern="1200" baseline="0" dirty="0" smtClean="0">
                <a:solidFill>
                  <a:schemeClr val="tx1"/>
                </a:solidFill>
                <a:latin typeface="+mn-lt"/>
                <a:ea typeface="+mn-ea"/>
                <a:cs typeface="+mn-cs"/>
              </a:rPr>
              <a:t>Validate input</a:t>
            </a:r>
          </a:p>
          <a:p>
            <a:r>
              <a:rPr lang="en-IN" sz="1200" b="0" i="0" u="none" strike="noStrike" kern="1200" baseline="0" dirty="0" smtClean="0">
                <a:solidFill>
                  <a:schemeClr val="tx1"/>
                </a:solidFill>
                <a:latin typeface="+mn-lt"/>
                <a:ea typeface="+mn-ea"/>
                <a:cs typeface="+mn-cs"/>
              </a:rPr>
              <a:t>•Service to service</a:t>
            </a:r>
          </a:p>
          <a:p>
            <a:r>
              <a:rPr lang="en-IN" sz="1200" b="0" i="0" u="none" strike="noStrike" kern="1200" baseline="0" dirty="0" smtClean="0">
                <a:solidFill>
                  <a:schemeClr val="tx1"/>
                </a:solidFill>
                <a:latin typeface="+mn-lt"/>
                <a:ea typeface="+mn-ea"/>
                <a:cs typeface="+mn-cs"/>
              </a:rPr>
              <a:t>•Client to service</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26</a:t>
            </a:fld>
            <a:endParaRPr lang="en-IN"/>
          </a:p>
        </p:txBody>
      </p:sp>
    </p:spTree>
    <p:extLst>
      <p:ext uri="{BB962C8B-B14F-4D97-AF65-F5344CB8AC3E}">
        <p14:creationId xmlns:p14="http://schemas.microsoft.com/office/powerpoint/2010/main" val="3271381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System Health</a:t>
            </a:r>
          </a:p>
          <a:p>
            <a:r>
              <a:rPr lang="en-IN" sz="1200" b="0" i="0" u="none" strike="noStrike" kern="1200" baseline="0" dirty="0" smtClean="0">
                <a:solidFill>
                  <a:schemeClr val="tx1"/>
                </a:solidFill>
                <a:latin typeface="+mn-lt"/>
                <a:ea typeface="+mn-ea"/>
                <a:cs typeface="+mn-cs"/>
              </a:rPr>
              <a:t>•Status</a:t>
            </a:r>
          </a:p>
          <a:p>
            <a:r>
              <a:rPr lang="en-IN" sz="1200" b="0" i="0" u="none" strike="noStrike" kern="1200" baseline="0" dirty="0" smtClean="0">
                <a:solidFill>
                  <a:schemeClr val="tx1"/>
                </a:solidFill>
                <a:latin typeface="+mn-lt"/>
                <a:ea typeface="+mn-ea"/>
                <a:cs typeface="+mn-cs"/>
              </a:rPr>
              <a:t>•Logs</a:t>
            </a:r>
          </a:p>
          <a:p>
            <a:r>
              <a:rPr lang="en-IN" sz="1200" b="0" i="0" u="none" strike="noStrike" kern="1200" baseline="0" dirty="0" smtClean="0">
                <a:solidFill>
                  <a:schemeClr val="tx1"/>
                </a:solidFill>
                <a:latin typeface="+mn-lt"/>
                <a:ea typeface="+mn-ea"/>
                <a:cs typeface="+mn-cs"/>
              </a:rPr>
              <a:t>•Errors</a:t>
            </a:r>
          </a:p>
          <a:p>
            <a:r>
              <a:rPr lang="en-IN" sz="1200" b="0" i="0" u="none" strike="noStrike" kern="1200" baseline="0" dirty="0" smtClean="0">
                <a:solidFill>
                  <a:schemeClr val="tx1"/>
                </a:solidFill>
                <a:latin typeface="+mn-lt"/>
                <a:ea typeface="+mn-ea"/>
                <a:cs typeface="+mn-cs"/>
              </a:rPr>
              <a:t>Centralized monitoring</a:t>
            </a:r>
          </a:p>
          <a:p>
            <a:r>
              <a:rPr lang="en-IN" sz="1200" b="0" i="0" u="none" strike="noStrike" kern="1200" baseline="0" dirty="0" smtClean="0">
                <a:solidFill>
                  <a:schemeClr val="tx1"/>
                </a:solidFill>
                <a:latin typeface="+mn-lt"/>
                <a:ea typeface="+mn-ea"/>
                <a:cs typeface="+mn-cs"/>
              </a:rPr>
              <a:t>Centralized logging</a:t>
            </a:r>
          </a:p>
          <a:p>
            <a:r>
              <a:rPr lang="en-IN" sz="1200" b="0" i="0" u="none" strike="noStrike" kern="1200" baseline="0" dirty="0" smtClean="0">
                <a:solidFill>
                  <a:schemeClr val="tx1"/>
                </a:solidFill>
                <a:latin typeface="+mn-lt"/>
                <a:ea typeface="+mn-ea"/>
                <a:cs typeface="+mn-cs"/>
              </a:rPr>
              <a:t>Why</a:t>
            </a:r>
          </a:p>
          <a:p>
            <a:r>
              <a:rPr lang="en-IN" sz="1200" b="0" i="0" u="none" strike="noStrike" kern="1200" baseline="0" dirty="0" smtClean="0">
                <a:solidFill>
                  <a:schemeClr val="tx1"/>
                </a:solidFill>
                <a:latin typeface="+mn-lt"/>
                <a:ea typeface="+mn-ea"/>
                <a:cs typeface="+mn-cs"/>
              </a:rPr>
              <a:t>•Distributed transactions</a:t>
            </a:r>
          </a:p>
          <a:p>
            <a:r>
              <a:rPr lang="en-IN" sz="1200" b="0" i="0" u="none" strike="noStrike" kern="1200" baseline="0" dirty="0" smtClean="0">
                <a:solidFill>
                  <a:schemeClr val="tx1"/>
                </a:solidFill>
                <a:latin typeface="+mn-lt"/>
                <a:ea typeface="+mn-ea"/>
                <a:cs typeface="+mn-cs"/>
              </a:rPr>
              <a:t>•Quick problem solving</a:t>
            </a:r>
          </a:p>
          <a:p>
            <a:r>
              <a:rPr lang="en-IN" sz="1200" b="0" i="0" u="none" strike="noStrike" kern="1200" baseline="0" dirty="0" smtClean="0">
                <a:solidFill>
                  <a:schemeClr val="tx1"/>
                </a:solidFill>
                <a:latin typeface="+mn-lt"/>
                <a:ea typeface="+mn-ea"/>
                <a:cs typeface="+mn-cs"/>
              </a:rPr>
              <a:t>•Quick deployment requires feedback</a:t>
            </a:r>
          </a:p>
          <a:p>
            <a:r>
              <a:rPr lang="en-US" sz="1200" b="0" i="0" u="none" strike="noStrike" kern="1200" baseline="0" dirty="0" smtClean="0">
                <a:solidFill>
                  <a:schemeClr val="tx1"/>
                </a:solidFill>
                <a:latin typeface="+mn-lt"/>
                <a:ea typeface="+mn-ea"/>
                <a:cs typeface="+mn-cs"/>
              </a:rPr>
              <a:t>•Data used for capacity planning</a:t>
            </a:r>
          </a:p>
          <a:p>
            <a:r>
              <a:rPr lang="en-IN" sz="1200" b="0" i="0" u="none" strike="noStrike" kern="1200" baseline="0" dirty="0" smtClean="0">
                <a:solidFill>
                  <a:schemeClr val="tx1"/>
                </a:solidFill>
                <a:latin typeface="+mn-lt"/>
                <a:ea typeface="+mn-ea"/>
                <a:cs typeface="+mn-cs"/>
              </a:rPr>
              <a:t>•Data used for scaling</a:t>
            </a:r>
          </a:p>
          <a:p>
            <a:r>
              <a:rPr lang="en-IN" sz="1200" b="0" i="0" u="none" strike="noStrike" kern="1200" baseline="0" dirty="0" smtClean="0">
                <a:solidFill>
                  <a:schemeClr val="tx1"/>
                </a:solidFill>
                <a:latin typeface="+mn-lt"/>
                <a:ea typeface="+mn-ea"/>
                <a:cs typeface="+mn-cs"/>
              </a:rPr>
              <a:t>•What's actually used</a:t>
            </a:r>
          </a:p>
          <a:p>
            <a:r>
              <a:rPr lang="en-IN" sz="1200" b="0" i="0" u="none" strike="noStrike" kern="1200" baseline="0" dirty="0" smtClean="0">
                <a:solidFill>
                  <a:schemeClr val="tx1"/>
                </a:solidFill>
                <a:latin typeface="+mn-lt"/>
                <a:ea typeface="+mn-ea"/>
                <a:cs typeface="+mn-cs"/>
              </a:rPr>
              <a:t>•Monitor business data</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27</a:t>
            </a:fld>
            <a:endParaRPr lang="en-IN"/>
          </a:p>
        </p:txBody>
      </p:sp>
    </p:spTree>
    <p:extLst>
      <p:ext uri="{BB962C8B-B14F-4D97-AF65-F5344CB8AC3E}">
        <p14:creationId xmlns:p14="http://schemas.microsoft.com/office/powerpoint/2010/main" val="118163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Tools to reduce testing</a:t>
            </a:r>
          </a:p>
          <a:p>
            <a:r>
              <a:rPr lang="en-IN" sz="1200" b="0" i="0" u="none" strike="noStrike" kern="1200" baseline="0" dirty="0" smtClean="0">
                <a:solidFill>
                  <a:schemeClr val="tx1"/>
                </a:solidFill>
                <a:latin typeface="+mn-lt"/>
                <a:ea typeface="+mn-ea"/>
                <a:cs typeface="+mn-cs"/>
              </a:rPr>
              <a:t>•Manual regression testing</a:t>
            </a:r>
          </a:p>
          <a:p>
            <a:r>
              <a:rPr lang="en-US" sz="1200" b="0" i="0" u="none" strike="noStrike" kern="1200" baseline="0" dirty="0" smtClean="0">
                <a:solidFill>
                  <a:schemeClr val="tx1"/>
                </a:solidFill>
                <a:latin typeface="+mn-lt"/>
                <a:ea typeface="+mn-ea"/>
                <a:cs typeface="+mn-cs"/>
              </a:rPr>
              <a:t>•Time taken on testing integration</a:t>
            </a:r>
          </a:p>
          <a:p>
            <a:r>
              <a:rPr lang="en-IN" sz="1200" b="0" i="0" u="none" strike="noStrike" kern="1200" baseline="0" dirty="0" smtClean="0">
                <a:solidFill>
                  <a:schemeClr val="tx1"/>
                </a:solidFill>
                <a:latin typeface="+mn-lt"/>
                <a:ea typeface="+mn-ea"/>
                <a:cs typeface="+mn-cs"/>
              </a:rPr>
              <a:t>•Environment setup for testing</a:t>
            </a:r>
          </a:p>
          <a:p>
            <a:r>
              <a:rPr lang="en-US" sz="1200" b="0" i="0" u="none" strike="noStrike" kern="1200" baseline="0" dirty="0" smtClean="0">
                <a:solidFill>
                  <a:schemeClr val="tx1"/>
                </a:solidFill>
                <a:latin typeface="+mn-lt"/>
                <a:ea typeface="+mn-ea"/>
                <a:cs typeface="+mn-cs"/>
              </a:rPr>
              <a:t>Tools to provide quick feedback</a:t>
            </a:r>
          </a:p>
          <a:p>
            <a:r>
              <a:rPr lang="en-US" sz="1200" b="0" i="0" u="none" strike="noStrike" kern="1200" baseline="0" dirty="0" smtClean="0">
                <a:solidFill>
                  <a:schemeClr val="tx1"/>
                </a:solidFill>
                <a:latin typeface="+mn-lt"/>
                <a:ea typeface="+mn-ea"/>
                <a:cs typeface="+mn-cs"/>
              </a:rPr>
              <a:t>•Integration feedback on check in</a:t>
            </a:r>
          </a:p>
          <a:p>
            <a:r>
              <a:rPr lang="en-IN" sz="1200" b="0" i="0" u="none" strike="noStrike" kern="1200" baseline="0" dirty="0" smtClean="0">
                <a:solidFill>
                  <a:schemeClr val="tx1"/>
                </a:solidFill>
                <a:latin typeface="+mn-lt"/>
                <a:ea typeface="+mn-ea"/>
                <a:cs typeface="+mn-cs"/>
              </a:rPr>
              <a:t>•Continuous Integration</a:t>
            </a:r>
          </a:p>
          <a:p>
            <a:r>
              <a:rPr lang="en-US" sz="1200" b="0" i="0" u="none" strike="noStrike" kern="1200" baseline="0" dirty="0" smtClean="0">
                <a:solidFill>
                  <a:schemeClr val="tx1"/>
                </a:solidFill>
                <a:latin typeface="+mn-lt"/>
                <a:ea typeface="+mn-ea"/>
                <a:cs typeface="+mn-cs"/>
              </a:rPr>
              <a:t>Tools to provide quick deployment</a:t>
            </a:r>
          </a:p>
          <a:p>
            <a:r>
              <a:rPr lang="en-IN" sz="1200" b="0" i="0" u="none" strike="noStrike" kern="1200" baseline="0" dirty="0" smtClean="0">
                <a:solidFill>
                  <a:schemeClr val="tx1"/>
                </a:solidFill>
                <a:latin typeface="+mn-lt"/>
                <a:ea typeface="+mn-ea"/>
                <a:cs typeface="+mn-cs"/>
              </a:rPr>
              <a:t>•Pipeline to deployment</a:t>
            </a:r>
          </a:p>
          <a:p>
            <a:r>
              <a:rPr lang="en-IN" sz="1200" b="0" i="0" u="none" strike="noStrike" kern="1200" baseline="0" dirty="0" smtClean="0">
                <a:solidFill>
                  <a:schemeClr val="tx1"/>
                </a:solidFill>
                <a:latin typeface="+mn-lt"/>
                <a:ea typeface="+mn-ea"/>
                <a:cs typeface="+mn-cs"/>
              </a:rPr>
              <a:t>•Deployment ready status</a:t>
            </a:r>
          </a:p>
          <a:p>
            <a:r>
              <a:rPr lang="en-IN" sz="1200" b="0" i="0" u="none" strike="noStrike" kern="1200" baseline="0" dirty="0" smtClean="0">
                <a:solidFill>
                  <a:schemeClr val="tx1"/>
                </a:solidFill>
                <a:latin typeface="+mn-lt"/>
                <a:ea typeface="+mn-ea"/>
                <a:cs typeface="+mn-cs"/>
              </a:rPr>
              <a:t>•Automated deployment</a:t>
            </a:r>
          </a:p>
          <a:p>
            <a:r>
              <a:rPr lang="en-IN" sz="1200" b="0" i="0" u="none" strike="noStrike" kern="1200" baseline="0" dirty="0" smtClean="0">
                <a:solidFill>
                  <a:schemeClr val="tx1"/>
                </a:solidFill>
                <a:latin typeface="+mn-lt"/>
                <a:ea typeface="+mn-ea"/>
                <a:cs typeface="+mn-cs"/>
              </a:rPr>
              <a:t>•Reliable deployment</a:t>
            </a:r>
          </a:p>
          <a:p>
            <a:r>
              <a:rPr lang="en-IN" sz="1200" b="0" i="0" u="none" strike="noStrike" kern="1200" baseline="0" dirty="0" smtClean="0">
                <a:solidFill>
                  <a:schemeClr val="tx1"/>
                </a:solidFill>
                <a:latin typeface="+mn-lt"/>
                <a:ea typeface="+mn-ea"/>
                <a:cs typeface="+mn-cs"/>
              </a:rPr>
              <a:t>•Continuous Deployment</a:t>
            </a:r>
          </a:p>
          <a:p>
            <a:r>
              <a:rPr lang="en-IN" sz="1200" b="0" i="0" u="none" strike="noStrike" kern="1200" baseline="0" dirty="0" smtClean="0">
                <a:solidFill>
                  <a:schemeClr val="tx1"/>
                </a:solidFill>
                <a:latin typeface="+mn-lt"/>
                <a:ea typeface="+mn-ea"/>
                <a:cs typeface="+mn-cs"/>
              </a:rPr>
              <a:t>Why</a:t>
            </a:r>
          </a:p>
          <a:p>
            <a:r>
              <a:rPr lang="en-IN" sz="1200" b="0" i="0" u="none" strike="noStrike" kern="1200" baseline="0" dirty="0" smtClean="0">
                <a:solidFill>
                  <a:schemeClr val="tx1"/>
                </a:solidFill>
                <a:latin typeface="+mn-lt"/>
                <a:ea typeface="+mn-ea"/>
                <a:cs typeface="+mn-cs"/>
              </a:rPr>
              <a:t>•Distributed system</a:t>
            </a:r>
          </a:p>
          <a:p>
            <a:r>
              <a:rPr lang="en-IN" sz="1200" b="0" i="0" u="none" strike="noStrike" kern="1200" baseline="0" dirty="0" smtClean="0">
                <a:solidFill>
                  <a:schemeClr val="tx1"/>
                </a:solidFill>
                <a:latin typeface="+mn-lt"/>
                <a:ea typeface="+mn-ea"/>
                <a:cs typeface="+mn-cs"/>
              </a:rPr>
              <a:t>•Multiple instances of services</a:t>
            </a:r>
          </a:p>
          <a:p>
            <a:r>
              <a:rPr lang="en-US" sz="1200" b="0" i="0" u="none" strike="noStrike" kern="1200" baseline="0" dirty="0" smtClean="0">
                <a:solidFill>
                  <a:schemeClr val="tx1"/>
                </a:solidFill>
                <a:latin typeface="+mn-lt"/>
                <a:ea typeface="+mn-ea"/>
                <a:cs typeface="+mn-cs"/>
              </a:rPr>
              <a:t>•Manual integration testing too time consuming</a:t>
            </a:r>
          </a:p>
          <a:p>
            <a:r>
              <a:rPr lang="en-US" sz="1200" b="0" i="0" u="none" strike="noStrike" kern="1200" baseline="0" dirty="0" smtClean="0">
                <a:solidFill>
                  <a:schemeClr val="tx1"/>
                </a:solidFill>
                <a:latin typeface="+mn-lt"/>
                <a:ea typeface="+mn-ea"/>
                <a:cs typeface="+mn-cs"/>
              </a:rPr>
              <a:t>•Manual deployment time consuming and unreliable</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28</a:t>
            </a:fld>
            <a:endParaRPr lang="en-IN"/>
          </a:p>
        </p:txBody>
      </p:sp>
    </p:spTree>
    <p:extLst>
      <p:ext uri="{BB962C8B-B14F-4D97-AF65-F5344CB8AC3E}">
        <p14:creationId xmlns:p14="http://schemas.microsoft.com/office/powerpoint/2010/main" val="101051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29</a:t>
            </a:fld>
            <a:endParaRPr lang="en-IN"/>
          </a:p>
        </p:txBody>
      </p:sp>
    </p:spTree>
    <p:extLst>
      <p:ext uri="{BB962C8B-B14F-4D97-AF65-F5344CB8AC3E}">
        <p14:creationId xmlns:p14="http://schemas.microsoft.com/office/powerpoint/2010/main" val="334845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34</a:t>
            </a:fld>
            <a:endParaRPr lang="en-IN"/>
          </a:p>
        </p:txBody>
      </p:sp>
    </p:spTree>
    <p:extLst>
      <p:ext uri="{BB962C8B-B14F-4D97-AF65-F5344CB8AC3E}">
        <p14:creationId xmlns:p14="http://schemas.microsoft.com/office/powerpoint/2010/main" val="241828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a:t>
            </a:r>
            <a:r>
              <a:rPr lang="en-IN" dirty="0" err="1" smtClean="0"/>
              <a:t>cloud.spring.io</a:t>
            </a:r>
            <a:r>
              <a:rPr lang="en-IN" dirty="0" smtClean="0"/>
              <a:t>/spring-cloud-</a:t>
            </a:r>
            <a:r>
              <a:rPr lang="en-IN" dirty="0" err="1" smtClean="0"/>
              <a:t>netflix</a:t>
            </a:r>
            <a:r>
              <a:rPr lang="en-IN" smtClean="0"/>
              <a:t>/reference/html/</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39</a:t>
            </a:fld>
            <a:endParaRPr lang="en-IN"/>
          </a:p>
        </p:txBody>
      </p:sp>
    </p:spTree>
    <p:extLst>
      <p:ext uri="{BB962C8B-B14F-4D97-AF65-F5344CB8AC3E}">
        <p14:creationId xmlns:p14="http://schemas.microsoft.com/office/powerpoint/2010/main" val="78559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successful application always try to grow where the Monolithic architecture faced the problem</a:t>
            </a:r>
          </a:p>
          <a:p>
            <a:r>
              <a:rPr lang="en-IN" sz="1200" b="0" i="0" u="none" strike="noStrike" kern="1200" baseline="0" dirty="0" smtClean="0">
                <a:solidFill>
                  <a:schemeClr val="tx1"/>
                </a:solidFill>
                <a:latin typeface="+mn-lt"/>
                <a:ea typeface="+mn-ea"/>
                <a:cs typeface="+mn-cs"/>
              </a:rPr>
              <a:t>Monolithic Architecture is </a:t>
            </a:r>
          </a:p>
          <a:p>
            <a:r>
              <a:rPr lang="en-IN" sz="1200" b="0" i="0" u="none" strike="noStrike" kern="1200" baseline="0" dirty="0" smtClean="0">
                <a:solidFill>
                  <a:schemeClr val="tx1"/>
                </a:solidFill>
                <a:latin typeface="+mn-lt"/>
                <a:ea typeface="+mn-ea"/>
                <a:cs typeface="+mn-cs"/>
              </a:rPr>
              <a:t>•A typical </a:t>
            </a:r>
            <a:r>
              <a:rPr lang="en-IN" sz="1200" b="0" i="0" u="none" strike="noStrike" kern="1200" baseline="0" dirty="0" err="1" smtClean="0">
                <a:solidFill>
                  <a:schemeClr val="tx1"/>
                </a:solidFill>
                <a:latin typeface="+mn-lt"/>
                <a:ea typeface="+mn-ea"/>
                <a:cs typeface="+mn-cs"/>
              </a:rPr>
              <a:t>enterpriseapplication</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•No restriction on Size</a:t>
            </a:r>
          </a:p>
          <a:p>
            <a:r>
              <a:rPr lang="en-IN" sz="1200" b="0" i="0" u="none" strike="noStrike" kern="1200" baseline="0" dirty="0" smtClean="0">
                <a:solidFill>
                  <a:schemeClr val="tx1"/>
                </a:solidFill>
                <a:latin typeface="+mn-lt"/>
                <a:ea typeface="+mn-ea"/>
                <a:cs typeface="+mn-cs"/>
              </a:rPr>
              <a:t>•Large codebase</a:t>
            </a:r>
          </a:p>
          <a:p>
            <a:r>
              <a:rPr lang="en-IN" sz="1200" b="0" i="0" u="none" strike="noStrike" kern="1200" baseline="0" dirty="0" smtClean="0">
                <a:solidFill>
                  <a:schemeClr val="tx1"/>
                </a:solidFill>
                <a:latin typeface="+mn-lt"/>
                <a:ea typeface="+mn-ea"/>
                <a:cs typeface="+mn-cs"/>
              </a:rPr>
              <a:t>•Longer development times</a:t>
            </a:r>
          </a:p>
          <a:p>
            <a:r>
              <a:rPr lang="en-IN" sz="1200" b="0" i="0" u="none" strike="noStrike" kern="1200" baseline="0" dirty="0" smtClean="0">
                <a:solidFill>
                  <a:schemeClr val="tx1"/>
                </a:solidFill>
                <a:latin typeface="+mn-lt"/>
                <a:ea typeface="+mn-ea"/>
                <a:cs typeface="+mn-cs"/>
              </a:rPr>
              <a:t>•Inaccessible features</a:t>
            </a:r>
          </a:p>
          <a:p>
            <a:r>
              <a:rPr lang="en-IN" sz="1200" b="0" i="0" u="none" strike="noStrike" kern="1200" baseline="0" dirty="0" smtClean="0">
                <a:solidFill>
                  <a:schemeClr val="tx1"/>
                </a:solidFill>
                <a:latin typeface="+mn-lt"/>
                <a:ea typeface="+mn-ea"/>
                <a:cs typeface="+mn-cs"/>
              </a:rPr>
              <a:t>•Fixed technology stack</a:t>
            </a:r>
          </a:p>
          <a:p>
            <a:r>
              <a:rPr lang="en-US" sz="1200" b="0" i="0" u="none" strike="noStrike" kern="1200" baseline="0" dirty="0" smtClean="0">
                <a:solidFill>
                  <a:schemeClr val="tx1"/>
                </a:solidFill>
                <a:latin typeface="+mn-lt"/>
                <a:ea typeface="+mn-ea"/>
                <a:cs typeface="+mn-cs"/>
              </a:rPr>
              <a:t>•High level of coupling between Modules and services</a:t>
            </a:r>
          </a:p>
          <a:p>
            <a:r>
              <a:rPr lang="en-US" sz="1200" b="0" i="0" u="none" strike="noStrike" kern="1200" baseline="0" dirty="0" smtClean="0">
                <a:solidFill>
                  <a:schemeClr val="tx1"/>
                </a:solidFill>
                <a:latin typeface="+mn-lt"/>
                <a:ea typeface="+mn-ea"/>
                <a:cs typeface="+mn-cs"/>
              </a:rPr>
              <a:t>•Failure could effect whole system</a:t>
            </a:r>
          </a:p>
          <a:p>
            <a:r>
              <a:rPr lang="en-IN" sz="1200" b="0" i="0" u="none" strike="noStrike" kern="1200" baseline="0" dirty="0" smtClean="0">
                <a:solidFill>
                  <a:schemeClr val="tx1"/>
                </a:solidFill>
                <a:latin typeface="+mn-lt"/>
                <a:ea typeface="+mn-ea"/>
                <a:cs typeface="+mn-cs"/>
              </a:rPr>
              <a:t>•Single service on server</a:t>
            </a:r>
          </a:p>
          <a:p>
            <a:r>
              <a:rPr lang="en-US" sz="1200" b="0" i="0" u="none" strike="noStrike" kern="1200" baseline="0" dirty="0" smtClean="0">
                <a:solidFill>
                  <a:schemeClr val="tx1"/>
                </a:solidFill>
                <a:latin typeface="+mn-lt"/>
                <a:ea typeface="+mn-ea"/>
                <a:cs typeface="+mn-cs"/>
              </a:rPr>
              <a:t>•Minor change could result in complete rebuild</a:t>
            </a:r>
          </a:p>
          <a:p>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Challenges started where the application became </a:t>
            </a:r>
          </a:p>
          <a:p>
            <a:r>
              <a:rPr lang="en-IN" sz="1200" b="0" i="0" u="none" strike="noStrike" kern="1200" baseline="0" dirty="0" smtClean="0">
                <a:solidFill>
                  <a:schemeClr val="tx1"/>
                </a:solidFill>
                <a:latin typeface="+mn-lt"/>
                <a:ea typeface="+mn-ea"/>
                <a:cs typeface="+mn-cs"/>
              </a:rPr>
              <a:t>bigger in size .</a:t>
            </a:r>
          </a:p>
          <a:p>
            <a:r>
              <a:rPr lang="en-US" sz="1200" b="0" i="0" u="none" strike="noStrike" kern="1200" baseline="0" dirty="0" smtClean="0">
                <a:solidFill>
                  <a:schemeClr val="tx1"/>
                </a:solidFill>
                <a:latin typeface="+mn-lt"/>
                <a:ea typeface="+mn-ea"/>
                <a:cs typeface="+mn-cs"/>
              </a:rPr>
              <a:t>Agile development and deployment became very </a:t>
            </a:r>
          </a:p>
          <a:p>
            <a:r>
              <a:rPr lang="en-US" sz="1200" b="0" i="0" u="none" strike="noStrike" kern="1200" baseline="0" dirty="0" smtClean="0">
                <a:solidFill>
                  <a:schemeClr val="tx1"/>
                </a:solidFill>
                <a:latin typeface="+mn-lt"/>
                <a:ea typeface="+mn-ea"/>
                <a:cs typeface="+mn-cs"/>
              </a:rPr>
              <a:t>difficult or may be impossible.</a:t>
            </a:r>
          </a:p>
          <a:p>
            <a:r>
              <a:rPr lang="en-US" sz="1200" b="0" i="0" u="none" strike="noStrike" kern="1200" baseline="0" dirty="0" smtClean="0">
                <a:solidFill>
                  <a:schemeClr val="tx1"/>
                </a:solidFill>
                <a:latin typeface="+mn-lt"/>
                <a:ea typeface="+mn-ea"/>
                <a:cs typeface="+mn-cs"/>
              </a:rPr>
              <a:t>In a tightly-coupled architecture, each component </a:t>
            </a:r>
          </a:p>
          <a:p>
            <a:r>
              <a:rPr lang="en-US" sz="1200" b="0" i="0" u="none" strike="noStrike" kern="1200" baseline="0" dirty="0" smtClean="0">
                <a:solidFill>
                  <a:schemeClr val="tx1"/>
                </a:solidFill>
                <a:latin typeface="+mn-lt"/>
                <a:ea typeface="+mn-ea"/>
                <a:cs typeface="+mn-cs"/>
              </a:rPr>
              <a:t>and its associated components must be present in </a:t>
            </a:r>
          </a:p>
          <a:p>
            <a:r>
              <a:rPr lang="en-US" sz="1200" b="0" i="0" u="none" strike="noStrike" kern="1200" baseline="0" dirty="0" smtClean="0">
                <a:solidFill>
                  <a:schemeClr val="tx1"/>
                </a:solidFill>
                <a:latin typeface="+mn-lt"/>
                <a:ea typeface="+mn-ea"/>
                <a:cs typeface="+mn-cs"/>
              </a:rPr>
              <a:t>order for code to be executed or compiled.</a:t>
            </a:r>
          </a:p>
          <a:p>
            <a:r>
              <a:rPr lang="en-US" sz="1200" b="0" i="0" u="none" strike="noStrike" kern="1200" baseline="0" dirty="0" smtClean="0">
                <a:solidFill>
                  <a:schemeClr val="tx1"/>
                </a:solidFill>
                <a:latin typeface="+mn-lt"/>
                <a:ea typeface="+mn-ea"/>
                <a:cs typeface="+mn-cs"/>
              </a:rPr>
              <a:t>if any program component must be updated, the whole application has to be rewritten</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9</a:t>
            </a:fld>
            <a:endParaRPr lang="en-IN"/>
          </a:p>
        </p:txBody>
      </p:sp>
    </p:spTree>
    <p:extLst>
      <p:ext uri="{BB962C8B-B14F-4D97-AF65-F5344CB8AC3E}">
        <p14:creationId xmlns:p14="http://schemas.microsoft.com/office/powerpoint/2010/main" val="47918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SOA</a:t>
            </a:r>
            <a:r>
              <a:rPr lang="en-IN" sz="1200" b="0" i="0" u="none" strike="noStrike" kern="1200" baseline="0" dirty="0" smtClean="0">
                <a:solidFill>
                  <a:schemeClr val="tx1"/>
                </a:solidFill>
                <a:latin typeface="+mn-lt"/>
                <a:ea typeface="+mn-ea"/>
                <a:cs typeface="+mn-cs"/>
              </a:rPr>
              <a:t> done well</a:t>
            </a:r>
          </a:p>
          <a:p>
            <a:r>
              <a:rPr lang="en-US" sz="1200" b="0" i="0" u="none" strike="noStrike" kern="1200" baseline="0" dirty="0" smtClean="0">
                <a:solidFill>
                  <a:schemeClr val="tx1"/>
                </a:solidFill>
                <a:latin typeface="+mn-lt"/>
                <a:ea typeface="+mn-ea"/>
                <a:cs typeface="+mn-cs"/>
              </a:rPr>
              <a:t>•Knowing how to size a service</a:t>
            </a:r>
          </a:p>
          <a:p>
            <a:r>
              <a:rPr lang="en-US" sz="1200" b="0" i="0" u="none" strike="noStrike" kern="1200" baseline="0" dirty="0" smtClean="0">
                <a:solidFill>
                  <a:schemeClr val="tx1"/>
                </a:solidFill>
                <a:latin typeface="+mn-lt"/>
                <a:ea typeface="+mn-ea"/>
                <a:cs typeface="+mn-cs"/>
              </a:rPr>
              <a:t>•Traditional </a:t>
            </a:r>
            <a:r>
              <a:rPr lang="en-US" sz="1200" b="0" i="0" u="none" strike="noStrike" kern="1200" baseline="0" dirty="0" err="1" smtClean="0">
                <a:solidFill>
                  <a:schemeClr val="tx1"/>
                </a:solidFill>
                <a:latin typeface="+mn-lt"/>
                <a:ea typeface="+mn-ea"/>
                <a:cs typeface="+mn-cs"/>
              </a:rPr>
              <a:t>SOA</a:t>
            </a:r>
            <a:r>
              <a:rPr lang="en-US" sz="1200" b="0" i="0" u="none" strike="noStrike" kern="1200" baseline="0" dirty="0" smtClean="0">
                <a:solidFill>
                  <a:schemeClr val="tx1"/>
                </a:solidFill>
                <a:latin typeface="+mn-lt"/>
                <a:ea typeface="+mn-ea"/>
                <a:cs typeface="+mn-cs"/>
              </a:rPr>
              <a:t> resulted in monolithic services</a:t>
            </a:r>
          </a:p>
          <a:p>
            <a:r>
              <a:rPr lang="en-IN" sz="1200" b="0" i="0" u="none" strike="noStrike" kern="1200" baseline="0" dirty="0" smtClean="0">
                <a:solidFill>
                  <a:schemeClr val="tx1"/>
                </a:solidFill>
                <a:latin typeface="+mn-lt"/>
                <a:ea typeface="+mn-ea"/>
                <a:cs typeface="+mn-cs"/>
              </a:rPr>
              <a:t>Micro sized services provide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•Efficiently scalable applications</a:t>
            </a:r>
          </a:p>
          <a:p>
            <a:r>
              <a:rPr lang="en-IN" sz="1200" b="0" i="0" u="none" strike="noStrike" kern="1200" baseline="0" dirty="0" smtClean="0">
                <a:solidFill>
                  <a:schemeClr val="tx1"/>
                </a:solidFill>
                <a:latin typeface="+mn-lt"/>
                <a:ea typeface="+mn-ea"/>
                <a:cs typeface="+mn-cs"/>
              </a:rPr>
              <a:t>•Flexible applications</a:t>
            </a:r>
          </a:p>
          <a:p>
            <a:r>
              <a:rPr lang="en-IN" sz="1200" b="0" i="0" u="none" strike="noStrike" kern="1200" baseline="0" dirty="0" smtClean="0">
                <a:solidFill>
                  <a:schemeClr val="tx1"/>
                </a:solidFill>
                <a:latin typeface="+mn-lt"/>
                <a:ea typeface="+mn-ea"/>
                <a:cs typeface="+mn-cs"/>
              </a:rPr>
              <a:t>•High performance applications</a:t>
            </a:r>
          </a:p>
          <a:p>
            <a:r>
              <a:rPr lang="en-US" sz="1200" b="0" i="0" u="none" strike="noStrike" kern="1200" baseline="0" dirty="0" smtClean="0">
                <a:solidFill>
                  <a:schemeClr val="tx1"/>
                </a:solidFill>
                <a:latin typeface="+mn-lt"/>
                <a:ea typeface="+mn-ea"/>
                <a:cs typeface="+mn-cs"/>
              </a:rPr>
              <a:t>Application(s) powered by multiple services</a:t>
            </a:r>
          </a:p>
          <a:p>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Small service with a single focus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Lightweight communication mechanism</a:t>
            </a:r>
          </a:p>
          <a:p>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•Both client to service and service to service</a:t>
            </a:r>
          </a:p>
          <a:p>
            <a:r>
              <a:rPr lang="en-IN" sz="1200" b="0" i="0" u="none" strike="noStrike" kern="1200" baseline="0" dirty="0" smtClean="0">
                <a:solidFill>
                  <a:schemeClr val="tx1"/>
                </a:solidFill>
                <a:latin typeface="+mn-lt"/>
                <a:ea typeface="+mn-ea"/>
                <a:cs typeface="+mn-cs"/>
              </a:rPr>
              <a:t>Technology agnostic API</a:t>
            </a:r>
          </a:p>
          <a:p>
            <a:r>
              <a:rPr lang="en-IN" sz="1200" b="0" i="0" u="none" strike="noStrike" kern="1200" baseline="0" dirty="0" smtClean="0">
                <a:solidFill>
                  <a:schemeClr val="tx1"/>
                </a:solidFill>
                <a:latin typeface="+mn-lt"/>
                <a:ea typeface="+mn-ea"/>
                <a:cs typeface="+mn-cs"/>
              </a:rPr>
              <a:t>Independent data storage</a:t>
            </a:r>
          </a:p>
          <a:p>
            <a:r>
              <a:rPr lang="en-IN" sz="1200" b="0" i="0" u="none" strike="noStrike" kern="1200" baseline="0" dirty="0" smtClean="0">
                <a:solidFill>
                  <a:schemeClr val="tx1"/>
                </a:solidFill>
                <a:latin typeface="+mn-lt"/>
                <a:ea typeface="+mn-ea"/>
                <a:cs typeface="+mn-cs"/>
              </a:rPr>
              <a:t>Independently changeable</a:t>
            </a:r>
          </a:p>
          <a:p>
            <a:r>
              <a:rPr lang="en-IN" sz="1200" b="0" i="0" u="none" strike="noStrike" kern="1200" baseline="0" dirty="0" smtClean="0">
                <a:solidFill>
                  <a:schemeClr val="tx1"/>
                </a:solidFill>
                <a:latin typeface="+mn-lt"/>
                <a:ea typeface="+mn-ea"/>
                <a:cs typeface="+mn-cs"/>
              </a:rPr>
              <a:t>Independently deployable</a:t>
            </a:r>
          </a:p>
          <a:p>
            <a:r>
              <a:rPr lang="en-IN" sz="1200" b="0" i="0" u="none" strike="noStrike" kern="1200" baseline="0" dirty="0" smtClean="0">
                <a:solidFill>
                  <a:schemeClr val="tx1"/>
                </a:solidFill>
                <a:latin typeface="+mn-lt"/>
                <a:ea typeface="+mn-ea"/>
                <a:cs typeface="+mn-cs"/>
              </a:rPr>
              <a:t>Distributed transactions</a:t>
            </a:r>
          </a:p>
          <a:p>
            <a:r>
              <a:rPr lang="en-IN" sz="1200" b="0" i="0" u="none" strike="noStrike" kern="1200" baseline="0" dirty="0" smtClean="0">
                <a:solidFill>
                  <a:schemeClr val="tx1"/>
                </a:solidFill>
                <a:latin typeface="+mn-lt"/>
                <a:ea typeface="+mn-ea"/>
                <a:cs typeface="+mn-cs"/>
              </a:rPr>
              <a:t>Centralized tooling for management</a:t>
            </a:r>
          </a:p>
          <a:p>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10</a:t>
            </a:fld>
            <a:endParaRPr lang="en-IN"/>
          </a:p>
        </p:txBody>
      </p:sp>
    </p:spTree>
    <p:extLst>
      <p:ext uri="{BB962C8B-B14F-4D97-AF65-F5344CB8AC3E}">
        <p14:creationId xmlns:p14="http://schemas.microsoft.com/office/powerpoint/2010/main" val="386094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15</a:t>
            </a:fld>
            <a:endParaRPr lang="en-IN"/>
          </a:p>
        </p:txBody>
      </p:sp>
    </p:spTree>
    <p:extLst>
      <p:ext uri="{BB962C8B-B14F-4D97-AF65-F5344CB8AC3E}">
        <p14:creationId xmlns:p14="http://schemas.microsoft.com/office/powerpoint/2010/main" val="84761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Shorter development times</a:t>
            </a:r>
          </a:p>
          <a:p>
            <a:r>
              <a:rPr lang="en-IN" sz="1200" b="0" i="0" u="none" strike="noStrike" kern="1200" baseline="0" dirty="0" smtClean="0">
                <a:solidFill>
                  <a:schemeClr val="tx1"/>
                </a:solidFill>
                <a:latin typeface="+mn-lt"/>
                <a:ea typeface="+mn-ea"/>
                <a:cs typeface="+mn-cs"/>
              </a:rPr>
              <a:t>•Reliable and faster deployment</a:t>
            </a:r>
          </a:p>
          <a:p>
            <a:r>
              <a:rPr lang="en-IN" sz="1200" b="0" i="0" u="none" strike="noStrike" kern="1200" baseline="0" dirty="0" smtClean="0">
                <a:solidFill>
                  <a:schemeClr val="tx1"/>
                </a:solidFill>
                <a:latin typeface="+mn-lt"/>
                <a:ea typeface="+mn-ea"/>
                <a:cs typeface="+mn-cs"/>
              </a:rPr>
              <a:t>•Enables frequent updates</a:t>
            </a:r>
          </a:p>
          <a:p>
            <a:r>
              <a:rPr lang="en-IN" sz="1200" b="0" i="0" u="none" strike="noStrike" kern="1200" baseline="0" dirty="0" smtClean="0">
                <a:solidFill>
                  <a:schemeClr val="tx1"/>
                </a:solidFill>
                <a:latin typeface="+mn-lt"/>
                <a:ea typeface="+mn-ea"/>
                <a:cs typeface="+mn-cs"/>
              </a:rPr>
              <a:t>•Decouple the changeable parts</a:t>
            </a:r>
          </a:p>
          <a:p>
            <a:r>
              <a:rPr lang="en-IN" sz="1200" b="0" i="0" u="none" strike="noStrike" kern="1200" baseline="0" dirty="0" smtClean="0">
                <a:solidFill>
                  <a:schemeClr val="tx1"/>
                </a:solidFill>
                <a:latin typeface="+mn-lt"/>
                <a:ea typeface="+mn-ea"/>
                <a:cs typeface="+mn-cs"/>
              </a:rPr>
              <a:t>•Security</a:t>
            </a:r>
          </a:p>
          <a:p>
            <a:r>
              <a:rPr lang="en-IN" sz="1200" b="0" i="0" u="none" strike="noStrike" kern="1200" baseline="0" dirty="0" smtClean="0">
                <a:solidFill>
                  <a:schemeClr val="tx1"/>
                </a:solidFill>
                <a:latin typeface="+mn-lt"/>
                <a:ea typeface="+mn-ea"/>
                <a:cs typeface="+mn-cs"/>
              </a:rPr>
              <a:t>•Increased uptime</a:t>
            </a:r>
          </a:p>
          <a:p>
            <a:r>
              <a:rPr lang="en-IN" sz="1200" b="0" i="0" u="none" strike="noStrike" kern="1200" baseline="0" dirty="0" smtClean="0">
                <a:solidFill>
                  <a:schemeClr val="tx1"/>
                </a:solidFill>
                <a:latin typeface="+mn-lt"/>
                <a:ea typeface="+mn-ea"/>
                <a:cs typeface="+mn-cs"/>
              </a:rPr>
              <a:t>•Fast issue resolution</a:t>
            </a:r>
          </a:p>
          <a:p>
            <a:r>
              <a:rPr lang="en-US" sz="1200" b="0" i="0" u="none" strike="noStrike" kern="1200" baseline="0" dirty="0" smtClean="0">
                <a:solidFill>
                  <a:schemeClr val="tx1"/>
                </a:solidFill>
                <a:latin typeface="+mn-lt"/>
                <a:ea typeface="+mn-ea"/>
                <a:cs typeface="+mn-cs"/>
              </a:rPr>
              <a:t>•Highly scalable and better performance</a:t>
            </a:r>
          </a:p>
          <a:p>
            <a:r>
              <a:rPr lang="en-IN" sz="1200" b="0" i="0" u="none" strike="noStrike" kern="1200" baseline="0" dirty="0" smtClean="0">
                <a:solidFill>
                  <a:schemeClr val="tx1"/>
                </a:solidFill>
                <a:latin typeface="+mn-lt"/>
                <a:ea typeface="+mn-ea"/>
                <a:cs typeface="+mn-cs"/>
              </a:rPr>
              <a:t>•Better ownership and knowledge</a:t>
            </a:r>
          </a:p>
          <a:p>
            <a:r>
              <a:rPr lang="en-IN" sz="1200" b="0" i="0" u="none" strike="noStrike" kern="1200" baseline="0" dirty="0" smtClean="0">
                <a:solidFill>
                  <a:schemeClr val="tx1"/>
                </a:solidFill>
                <a:latin typeface="+mn-lt"/>
                <a:ea typeface="+mn-ea"/>
                <a:cs typeface="+mn-cs"/>
              </a:rPr>
              <a:t>Right technology</a:t>
            </a:r>
          </a:p>
          <a:p>
            <a:r>
              <a:rPr lang="en-IN" sz="1200" b="0" i="0" u="none" strike="noStrike" kern="1200" baseline="0" dirty="0" smtClean="0">
                <a:solidFill>
                  <a:schemeClr val="tx1"/>
                </a:solidFill>
                <a:latin typeface="+mn-lt"/>
                <a:ea typeface="+mn-ea"/>
                <a:cs typeface="+mn-cs"/>
              </a:rPr>
              <a:t>•Enables distributed teams</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17</a:t>
            </a:fld>
            <a:endParaRPr lang="en-IN"/>
          </a:p>
        </p:txBody>
      </p:sp>
    </p:spTree>
    <p:extLst>
      <p:ext uri="{BB962C8B-B14F-4D97-AF65-F5344CB8AC3E}">
        <p14:creationId xmlns:p14="http://schemas.microsoft.com/office/powerpoint/2010/main" val="250661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Page 01-14</a:t>
            </a:r>
          </a:p>
          <a:p>
            <a:r>
              <a:rPr lang="en-IN" sz="1200" b="1" i="0" u="none" strike="noStrike" kern="1200" baseline="0" dirty="0" smtClean="0">
                <a:solidFill>
                  <a:schemeClr val="tx1"/>
                </a:solidFill>
                <a:latin typeface="+mn-lt"/>
                <a:ea typeface="+mn-ea"/>
                <a:cs typeface="+mn-cs"/>
              </a:rPr>
              <a:t>Instructor Notes:</a:t>
            </a:r>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Enables the continuous delivery and deployment of large, complex applications.</a:t>
            </a:r>
          </a:p>
          <a:p>
            <a:r>
              <a:rPr lang="en-US" sz="1200" b="0" i="0" u="none" strike="noStrike" kern="1200" baseline="0" dirty="0" smtClean="0">
                <a:solidFill>
                  <a:schemeClr val="tx1"/>
                </a:solidFill>
                <a:latin typeface="+mn-lt"/>
                <a:ea typeface="+mn-ea"/>
                <a:cs typeface="+mn-cs"/>
              </a:rPr>
              <a:t>Better testability -services are smaller and faster to test</a:t>
            </a:r>
          </a:p>
          <a:p>
            <a:r>
              <a:rPr lang="en-US" sz="1200" b="0" i="0" u="none" strike="noStrike" kern="1200" baseline="0" dirty="0" smtClean="0">
                <a:solidFill>
                  <a:schemeClr val="tx1"/>
                </a:solidFill>
                <a:latin typeface="+mn-lt"/>
                <a:ea typeface="+mn-ea"/>
                <a:cs typeface="+mn-cs"/>
              </a:rPr>
              <a:t>Better </a:t>
            </a:r>
            <a:r>
              <a:rPr lang="en-US" sz="1200" b="0" i="0" u="none" strike="noStrike" kern="1200" baseline="0" dirty="0" err="1" smtClean="0">
                <a:solidFill>
                  <a:schemeClr val="tx1"/>
                </a:solidFill>
                <a:latin typeface="+mn-lt"/>
                <a:ea typeface="+mn-ea"/>
                <a:cs typeface="+mn-cs"/>
              </a:rPr>
              <a:t>deployability</a:t>
            </a:r>
            <a:r>
              <a:rPr lang="en-US" sz="1200" b="0" i="0" u="none" strike="noStrike" kern="1200" baseline="0" dirty="0" smtClean="0">
                <a:solidFill>
                  <a:schemeClr val="tx1"/>
                </a:solidFill>
                <a:latin typeface="+mn-lt"/>
                <a:ea typeface="+mn-ea"/>
                <a:cs typeface="+mn-cs"/>
              </a:rPr>
              <a:t> -services can be deployed independently</a:t>
            </a:r>
          </a:p>
          <a:p>
            <a:r>
              <a:rPr lang="en-US" sz="1200" b="0" i="0" u="none" strike="noStrike" kern="1200" baseline="0" dirty="0" smtClean="0">
                <a:solidFill>
                  <a:schemeClr val="tx1"/>
                </a:solidFill>
                <a:latin typeface="+mn-lt"/>
                <a:ea typeface="+mn-ea"/>
                <a:cs typeface="+mn-cs"/>
              </a:rPr>
              <a:t>It enables you to organize the development effort around multiple, auto teams. It enables you to organize the development effort around multiple teams. Each (two pizza) team is owns and is responsible for one or more single service. Each team can develop, deploy and scale their services independently of all of the other teams.</a:t>
            </a:r>
          </a:p>
          <a:p>
            <a:r>
              <a:rPr lang="en-US" sz="1200" b="0" i="0" u="none" strike="noStrike" kern="1200" baseline="0" dirty="0" smtClean="0">
                <a:solidFill>
                  <a:schemeClr val="tx1"/>
                </a:solidFill>
                <a:latin typeface="+mn-lt"/>
                <a:ea typeface="+mn-ea"/>
                <a:cs typeface="+mn-cs"/>
              </a:rPr>
              <a:t>Each </a:t>
            </a:r>
            <a:r>
              <a:rPr lang="en-US" sz="1200" b="0" i="0" u="none" strike="noStrike" kern="1200" baseline="0" dirty="0" err="1" smtClean="0">
                <a:solidFill>
                  <a:schemeClr val="tx1"/>
                </a:solidFill>
                <a:latin typeface="+mn-lt"/>
                <a:ea typeface="+mn-ea"/>
                <a:cs typeface="+mn-cs"/>
              </a:rPr>
              <a:t>microservice</a:t>
            </a:r>
            <a:r>
              <a:rPr lang="en-US" sz="1200" b="0" i="0" u="none" strike="noStrike" kern="1200" baseline="0" dirty="0" smtClean="0">
                <a:solidFill>
                  <a:schemeClr val="tx1"/>
                </a:solidFill>
                <a:latin typeface="+mn-lt"/>
                <a:ea typeface="+mn-ea"/>
                <a:cs typeface="+mn-cs"/>
              </a:rPr>
              <a:t> is relatively small</a:t>
            </a:r>
          </a:p>
          <a:p>
            <a:r>
              <a:rPr lang="en-US" sz="1200" b="0" i="0" u="none" strike="noStrike" kern="1200" baseline="0" dirty="0" smtClean="0">
                <a:solidFill>
                  <a:schemeClr val="tx1"/>
                </a:solidFill>
                <a:latin typeface="+mn-lt"/>
                <a:ea typeface="+mn-ea"/>
                <a:cs typeface="+mn-cs"/>
              </a:rPr>
              <a:t>Easier for a developer to understand</a:t>
            </a:r>
          </a:p>
          <a:p>
            <a:r>
              <a:rPr lang="en-US" sz="1200" b="0" i="0" u="none" strike="noStrike" kern="1200" baseline="0" dirty="0" smtClean="0">
                <a:solidFill>
                  <a:schemeClr val="tx1"/>
                </a:solidFill>
                <a:latin typeface="+mn-lt"/>
                <a:ea typeface="+mn-ea"/>
                <a:cs typeface="+mn-cs"/>
              </a:rPr>
              <a:t>The IDE is faster making developers more productive</a:t>
            </a:r>
          </a:p>
          <a:p>
            <a:r>
              <a:rPr lang="en-US" sz="1200" b="0" i="0" u="none" strike="noStrike" kern="1200" baseline="0" dirty="0" smtClean="0">
                <a:solidFill>
                  <a:schemeClr val="tx1"/>
                </a:solidFill>
                <a:latin typeface="+mn-lt"/>
                <a:ea typeface="+mn-ea"/>
                <a:cs typeface="+mn-cs"/>
              </a:rPr>
              <a:t>The application starts faster, which makes developers more productive, and speeds up deployments</a:t>
            </a:r>
          </a:p>
          <a:p>
            <a:r>
              <a:rPr lang="en-US" sz="1200" b="0" i="0" u="none" strike="noStrike" kern="1200" baseline="0" dirty="0" smtClean="0">
                <a:solidFill>
                  <a:schemeClr val="tx1"/>
                </a:solidFill>
                <a:latin typeface="+mn-lt"/>
                <a:ea typeface="+mn-ea"/>
                <a:cs typeface="+mn-cs"/>
              </a:rPr>
              <a:t>Improved fault isolation. For example, if there is a memory leak in one service then only that service will be affected. The other services will continue to handle requests. In comparison, one misbehaving component of a monolithic architecture can bring down the entire system.</a:t>
            </a:r>
          </a:p>
          <a:p>
            <a:r>
              <a:rPr lang="en-US" sz="1200" b="0" i="0" u="none" strike="noStrike" kern="1200" baseline="0" dirty="0" smtClean="0">
                <a:solidFill>
                  <a:schemeClr val="tx1"/>
                </a:solidFill>
                <a:latin typeface="+mn-lt"/>
                <a:ea typeface="+mn-ea"/>
                <a:cs typeface="+mn-cs"/>
              </a:rPr>
              <a:t>Eliminates any long-term commitment to a technology stack. When developing a new service you can pick a new technology stack. Similarly, when making major changes to an existing service you can rewrite it using a new technology stack.</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18</a:t>
            </a:fld>
            <a:endParaRPr lang="en-IN"/>
          </a:p>
        </p:txBody>
      </p:sp>
    </p:spTree>
    <p:extLst>
      <p:ext uri="{BB962C8B-B14F-4D97-AF65-F5344CB8AC3E}">
        <p14:creationId xmlns:p14="http://schemas.microsoft.com/office/powerpoint/2010/main" val="48107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Single focus</a:t>
            </a:r>
          </a:p>
          <a:p>
            <a:r>
              <a:rPr lang="en-IN" sz="1200" b="0" i="0" u="none" strike="noStrike" kern="1200" baseline="0" dirty="0" smtClean="0">
                <a:solidFill>
                  <a:schemeClr val="tx1"/>
                </a:solidFill>
                <a:latin typeface="+mn-lt"/>
                <a:ea typeface="+mn-ea"/>
                <a:cs typeface="+mn-cs"/>
              </a:rPr>
              <a:t>Single responsibility</a:t>
            </a:r>
          </a:p>
          <a:p>
            <a:r>
              <a:rPr lang="en-IN" sz="1200" b="0" i="0" u="none" strike="noStrike" kern="1200" baseline="0" dirty="0" smtClean="0">
                <a:solidFill>
                  <a:schemeClr val="tx1"/>
                </a:solidFill>
                <a:latin typeface="+mn-lt"/>
                <a:ea typeface="+mn-ea"/>
                <a:cs typeface="+mn-cs"/>
              </a:rPr>
              <a:t>•SOLID principle</a:t>
            </a:r>
          </a:p>
          <a:p>
            <a:r>
              <a:rPr lang="en-US" sz="1200" b="0" i="0" u="none" strike="noStrike" kern="1200" baseline="0" dirty="0" smtClean="0">
                <a:solidFill>
                  <a:schemeClr val="tx1"/>
                </a:solidFill>
                <a:latin typeface="+mn-lt"/>
                <a:ea typeface="+mn-ea"/>
                <a:cs typeface="+mn-cs"/>
              </a:rPr>
              <a:t>•Only change for one reason</a:t>
            </a:r>
          </a:p>
          <a:p>
            <a:r>
              <a:rPr lang="en-IN" sz="1200" b="0" i="0" u="none" strike="noStrike" kern="1200" baseline="0" dirty="0" smtClean="0">
                <a:solidFill>
                  <a:schemeClr val="tx1"/>
                </a:solidFill>
                <a:latin typeface="+mn-lt"/>
                <a:ea typeface="+mn-ea"/>
                <a:cs typeface="+mn-cs"/>
              </a:rPr>
              <a:t>•Reason represents</a:t>
            </a:r>
          </a:p>
          <a:p>
            <a:r>
              <a:rPr lang="en-IN" sz="1200" b="0" i="0" u="none" strike="noStrike" kern="1200" baseline="0" dirty="0" smtClean="0">
                <a:solidFill>
                  <a:schemeClr val="tx1"/>
                </a:solidFill>
                <a:latin typeface="+mn-lt"/>
                <a:ea typeface="+mn-ea"/>
                <a:cs typeface="+mn-cs"/>
              </a:rPr>
              <a:t>•A business function</a:t>
            </a:r>
          </a:p>
          <a:p>
            <a:r>
              <a:rPr lang="en-IN" sz="1200" b="0" i="0" u="none" strike="noStrike" kern="1200" baseline="0" dirty="0" smtClean="0">
                <a:solidFill>
                  <a:schemeClr val="tx1"/>
                </a:solidFill>
                <a:latin typeface="+mn-lt"/>
                <a:ea typeface="+mn-ea"/>
                <a:cs typeface="+mn-cs"/>
              </a:rPr>
              <a:t>•A business domain</a:t>
            </a:r>
          </a:p>
          <a:p>
            <a:r>
              <a:rPr lang="en-IN" sz="1200" b="0" i="0" u="none" strike="noStrike" kern="1200" baseline="0" dirty="0" smtClean="0">
                <a:solidFill>
                  <a:schemeClr val="tx1"/>
                </a:solidFill>
                <a:latin typeface="+mn-lt"/>
                <a:ea typeface="+mn-ea"/>
                <a:cs typeface="+mn-cs"/>
              </a:rPr>
              <a:t>•Encapsulation principle</a:t>
            </a:r>
          </a:p>
          <a:p>
            <a:r>
              <a:rPr lang="en-IN" sz="1200" b="0" i="0" u="none" strike="noStrike" kern="1200" baseline="0" dirty="0" smtClean="0">
                <a:solidFill>
                  <a:schemeClr val="tx1"/>
                </a:solidFill>
                <a:latin typeface="+mn-lt"/>
                <a:ea typeface="+mn-ea"/>
                <a:cs typeface="+mn-cs"/>
              </a:rPr>
              <a:t>•OOP principle</a:t>
            </a:r>
          </a:p>
          <a:p>
            <a:r>
              <a:rPr lang="en-IN" sz="1200" b="0" i="0" u="none" strike="noStrike" kern="1200" baseline="0" dirty="0" smtClean="0">
                <a:solidFill>
                  <a:schemeClr val="tx1"/>
                </a:solidFill>
                <a:latin typeface="+mn-lt"/>
                <a:ea typeface="+mn-ea"/>
                <a:cs typeface="+mn-cs"/>
              </a:rPr>
              <a:t>•Easily rewritable code</a:t>
            </a:r>
          </a:p>
          <a:p>
            <a:r>
              <a:rPr lang="en-IN" sz="1200" b="0" i="0" u="none" strike="noStrike" kern="1200" baseline="0" dirty="0" smtClean="0">
                <a:solidFill>
                  <a:schemeClr val="tx1"/>
                </a:solidFill>
                <a:latin typeface="+mn-lt"/>
                <a:ea typeface="+mn-ea"/>
                <a:cs typeface="+mn-cs"/>
              </a:rPr>
              <a:t>Why</a:t>
            </a:r>
          </a:p>
          <a:p>
            <a:r>
              <a:rPr lang="en-IN" sz="1200" b="0" i="0" u="none" strike="noStrike" kern="1200" baseline="0" dirty="0" smtClean="0">
                <a:solidFill>
                  <a:schemeClr val="tx1"/>
                </a:solidFill>
                <a:latin typeface="+mn-lt"/>
                <a:ea typeface="+mn-ea"/>
                <a:cs typeface="+mn-cs"/>
              </a:rPr>
              <a:t>•Scalability</a:t>
            </a:r>
          </a:p>
          <a:p>
            <a:r>
              <a:rPr lang="en-IN" sz="1200" b="0" i="0" u="none" strike="noStrike" kern="1200" baseline="0" dirty="0" smtClean="0">
                <a:solidFill>
                  <a:schemeClr val="tx1"/>
                </a:solidFill>
                <a:latin typeface="+mn-lt"/>
                <a:ea typeface="+mn-ea"/>
                <a:cs typeface="+mn-cs"/>
              </a:rPr>
              <a:t>•Flexibility</a:t>
            </a:r>
          </a:p>
          <a:p>
            <a:r>
              <a:rPr lang="en-IN" sz="1200" b="0" i="0" u="none" strike="noStrike" kern="1200" baseline="0" dirty="0" smtClean="0">
                <a:solidFill>
                  <a:schemeClr val="tx1"/>
                </a:solidFill>
                <a:latin typeface="+mn-lt"/>
                <a:ea typeface="+mn-ea"/>
                <a:cs typeface="+mn-cs"/>
              </a:rPr>
              <a:t>•Reliability</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23</a:t>
            </a:fld>
            <a:endParaRPr lang="en-IN"/>
          </a:p>
        </p:txBody>
      </p:sp>
    </p:spTree>
    <p:extLst>
      <p:ext uri="{BB962C8B-B14F-4D97-AF65-F5344CB8AC3E}">
        <p14:creationId xmlns:p14="http://schemas.microsoft.com/office/powerpoint/2010/main" val="398313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Loose coupling</a:t>
            </a:r>
          </a:p>
          <a:p>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Honor</a:t>
            </a:r>
            <a:r>
              <a:rPr lang="en-IN" sz="1200" b="0" i="0" u="none" strike="noStrike" kern="1200" baseline="0" dirty="0" smtClean="0">
                <a:solidFill>
                  <a:schemeClr val="tx1"/>
                </a:solidFill>
                <a:latin typeface="+mn-lt"/>
                <a:ea typeface="+mn-ea"/>
                <a:cs typeface="+mn-cs"/>
              </a:rPr>
              <a:t> contracts and interfaces</a:t>
            </a:r>
          </a:p>
          <a:p>
            <a:r>
              <a:rPr lang="en-IN" sz="1200" b="0" i="0" u="none" strike="noStrike" kern="1200" baseline="0" dirty="0" smtClean="0">
                <a:solidFill>
                  <a:schemeClr val="tx1"/>
                </a:solidFill>
                <a:latin typeface="+mn-lt"/>
                <a:ea typeface="+mn-ea"/>
                <a:cs typeface="+mn-cs"/>
              </a:rPr>
              <a:t>Stateless</a:t>
            </a:r>
          </a:p>
          <a:p>
            <a:r>
              <a:rPr lang="en-IN" sz="1200" b="0" i="0" u="none" strike="noStrike" kern="1200" baseline="0" dirty="0" smtClean="0">
                <a:solidFill>
                  <a:schemeClr val="tx1"/>
                </a:solidFill>
                <a:latin typeface="+mn-lt"/>
                <a:ea typeface="+mn-ea"/>
                <a:cs typeface="+mn-cs"/>
              </a:rPr>
              <a:t>•Independently changeable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Independently deployable</a:t>
            </a:r>
          </a:p>
          <a:p>
            <a:r>
              <a:rPr lang="en-IN" sz="1200" b="0" i="0" u="none" strike="noStrike" kern="1200" baseline="0" dirty="0" smtClean="0">
                <a:solidFill>
                  <a:schemeClr val="tx1"/>
                </a:solidFill>
                <a:latin typeface="+mn-lt"/>
                <a:ea typeface="+mn-ea"/>
                <a:cs typeface="+mn-cs"/>
              </a:rPr>
              <a:t>•Backwards compatible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Concurrent development</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24</a:t>
            </a:fld>
            <a:endParaRPr lang="en-IN"/>
          </a:p>
        </p:txBody>
      </p:sp>
    </p:spTree>
    <p:extLst>
      <p:ext uri="{BB962C8B-B14F-4D97-AF65-F5344CB8AC3E}">
        <p14:creationId xmlns:p14="http://schemas.microsoft.com/office/powerpoint/2010/main" val="412113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smtClean="0">
                <a:solidFill>
                  <a:schemeClr val="tx1"/>
                </a:solidFill>
                <a:latin typeface="+mn-lt"/>
                <a:ea typeface="+mn-ea"/>
                <a:cs typeface="+mn-cs"/>
              </a:rPr>
              <a:t>Service represents business function</a:t>
            </a:r>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•Accounts Department( Specific SW code for </a:t>
            </a:r>
            <a:r>
              <a:rPr lang="en-US" sz="1200" b="0" i="0" u="none" strike="noStrike" kern="1200" baseline="0" dirty="0" err="1" smtClean="0">
                <a:solidFill>
                  <a:schemeClr val="tx1"/>
                </a:solidFill>
                <a:latin typeface="+mn-lt"/>
                <a:ea typeface="+mn-ea"/>
                <a:cs typeface="+mn-cs"/>
              </a:rPr>
              <a:t>Accountingrelated</a:t>
            </a:r>
            <a:r>
              <a:rPr lang="en-US" sz="1200" b="0" i="0" u="none" strike="noStrike" kern="1200" baseline="0" dirty="0" smtClean="0">
                <a:solidFill>
                  <a:schemeClr val="tx1"/>
                </a:solidFill>
                <a:latin typeface="+mn-lt"/>
                <a:ea typeface="+mn-ea"/>
                <a:cs typeface="+mn-cs"/>
              </a:rPr>
              <a:t> )</a:t>
            </a:r>
          </a:p>
          <a:p>
            <a:r>
              <a:rPr lang="en-IN" sz="1200" b="0" i="0" u="none" strike="noStrike" kern="1200" baseline="0" dirty="0" smtClean="0">
                <a:solidFill>
                  <a:schemeClr val="tx1"/>
                </a:solidFill>
                <a:latin typeface="+mn-lt"/>
                <a:ea typeface="+mn-ea"/>
                <a:cs typeface="+mn-cs"/>
              </a:rPr>
              <a:t>•Postage calculator ( Business functionality)</a:t>
            </a:r>
          </a:p>
          <a:p>
            <a:r>
              <a:rPr lang="en-IN" sz="1200" b="1" i="0" u="none" strike="noStrike" kern="1200" baseline="0" dirty="0" smtClean="0">
                <a:solidFill>
                  <a:schemeClr val="tx1"/>
                </a:solidFill>
                <a:latin typeface="+mn-lt"/>
                <a:ea typeface="+mn-ea"/>
                <a:cs typeface="+mn-cs"/>
              </a:rPr>
              <a:t>Scope of service</a:t>
            </a:r>
            <a:endParaRPr lang="en-IN"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Bounded context from </a:t>
            </a:r>
            <a:r>
              <a:rPr lang="en-US" sz="1200" b="1" i="0" u="none" strike="noStrike" kern="1200" baseline="0" dirty="0" err="1" smtClean="0">
                <a:solidFill>
                  <a:schemeClr val="tx1"/>
                </a:solidFill>
                <a:latin typeface="+mn-lt"/>
                <a:ea typeface="+mn-ea"/>
                <a:cs typeface="+mn-cs"/>
              </a:rPr>
              <a:t>DDD</a:t>
            </a:r>
            <a:r>
              <a:rPr lang="en-US" sz="1200" b="1" i="0" u="none" strike="noStrike" kern="1200" baseline="0" dirty="0" smtClean="0">
                <a:solidFill>
                  <a:schemeClr val="tx1"/>
                </a:solidFill>
                <a:latin typeface="+mn-lt"/>
                <a:ea typeface="+mn-ea"/>
                <a:cs typeface="+mn-cs"/>
              </a:rPr>
              <a:t>(Domain </a:t>
            </a:r>
            <a:r>
              <a:rPr lang="en-US" sz="1200" b="1" i="0" u="none" strike="noStrike" kern="1200" baseline="0" dirty="0" err="1" smtClean="0">
                <a:solidFill>
                  <a:schemeClr val="tx1"/>
                </a:solidFill>
                <a:latin typeface="+mn-lt"/>
                <a:ea typeface="+mn-ea"/>
                <a:cs typeface="+mn-cs"/>
              </a:rPr>
              <a:t>DrivenDesign</a:t>
            </a:r>
            <a:r>
              <a:rPr lang="en-US" sz="1200" b="1"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Identify boundaries\seams</a:t>
            </a:r>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Shuffle code if required</a:t>
            </a:r>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•Group related code into a service</a:t>
            </a:r>
          </a:p>
          <a:p>
            <a:r>
              <a:rPr lang="en-IN" sz="1200" b="0" i="0" u="none" strike="noStrike" kern="1200" baseline="0" dirty="0" smtClean="0">
                <a:solidFill>
                  <a:schemeClr val="tx1"/>
                </a:solidFill>
                <a:latin typeface="+mn-lt"/>
                <a:ea typeface="+mn-ea"/>
                <a:cs typeface="+mn-cs"/>
              </a:rPr>
              <a:t>•Aim for high cohesion</a:t>
            </a:r>
          </a:p>
          <a:p>
            <a:r>
              <a:rPr lang="en-US" sz="1200" b="1" i="0" u="none" strike="noStrike" kern="1200" baseline="0" dirty="0" smtClean="0">
                <a:solidFill>
                  <a:schemeClr val="tx1"/>
                </a:solidFill>
                <a:latin typeface="+mn-lt"/>
                <a:ea typeface="+mn-ea"/>
                <a:cs typeface="+mn-cs"/>
              </a:rPr>
              <a:t>Responsive to business change( Based </a:t>
            </a:r>
            <a:r>
              <a:rPr lang="en-US" sz="1200" b="1" i="0" u="none" strike="noStrike" kern="1200" baseline="0" dirty="0" err="1" smtClean="0">
                <a:solidFill>
                  <a:schemeClr val="tx1"/>
                </a:solidFill>
                <a:latin typeface="+mn-lt"/>
                <a:ea typeface="+mn-ea"/>
                <a:cs typeface="+mn-cs"/>
              </a:rPr>
              <a:t>0n</a:t>
            </a:r>
            <a:r>
              <a:rPr lang="en-US" sz="1200" b="1" i="0" u="none" strike="noStrike" kern="1200" baseline="0" dirty="0" smtClean="0">
                <a:solidFill>
                  <a:schemeClr val="tx1"/>
                </a:solidFill>
                <a:latin typeface="+mn-lt"/>
                <a:ea typeface="+mn-ea"/>
                <a:cs typeface="+mn-cs"/>
              </a:rPr>
              <a:t> Business change , </a:t>
            </a:r>
            <a:r>
              <a:rPr lang="en-US" sz="1200" b="1" i="0" u="none" strike="noStrike" kern="1200" baseline="0" dirty="0" err="1" smtClean="0">
                <a:solidFill>
                  <a:schemeClr val="tx1"/>
                </a:solidFill>
                <a:latin typeface="+mn-lt"/>
                <a:ea typeface="+mn-ea"/>
                <a:cs typeface="+mn-cs"/>
              </a:rPr>
              <a:t>microservice</a:t>
            </a:r>
            <a:r>
              <a:rPr lang="en-US" sz="1200" b="1" i="0" u="none" strike="noStrike" kern="1200" baseline="0" dirty="0" smtClean="0">
                <a:solidFill>
                  <a:schemeClr val="tx1"/>
                </a:solidFill>
                <a:latin typeface="+mn-lt"/>
                <a:ea typeface="+mn-ea"/>
                <a:cs typeface="+mn-cs"/>
              </a:rPr>
              <a:t> also </a:t>
            </a:r>
            <a:r>
              <a:rPr lang="en-US" sz="1200" b="1" i="0" u="none" strike="noStrike" kern="1200" baseline="0" dirty="0" err="1" smtClean="0">
                <a:solidFill>
                  <a:schemeClr val="tx1"/>
                </a:solidFill>
                <a:latin typeface="+mn-lt"/>
                <a:ea typeface="+mn-ea"/>
                <a:cs typeface="+mn-cs"/>
              </a:rPr>
              <a:t>changeaccordingly</a:t>
            </a:r>
            <a:r>
              <a:rPr lang="en-US" sz="1200" b="1" i="0" u="none" strike="noStrike" kern="1200" baseline="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0D582136-D5D9-4E94-BCE6-388F911775DC}" type="slidenum">
              <a:rPr lang="en-IN" smtClean="0"/>
              <a:t>25</a:t>
            </a:fld>
            <a:endParaRPr lang="en-IN"/>
          </a:p>
        </p:txBody>
      </p:sp>
    </p:spTree>
    <p:extLst>
      <p:ext uri="{BB962C8B-B14F-4D97-AF65-F5344CB8AC3E}">
        <p14:creationId xmlns:p14="http://schemas.microsoft.com/office/powerpoint/2010/main" val="401674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11258D-34BA-4A8B-9BFD-E5892514E4AE}"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16167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11258D-34BA-4A8B-9BFD-E5892514E4AE}"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211752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11258D-34BA-4A8B-9BFD-E5892514E4AE}"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122677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11258D-34BA-4A8B-9BFD-E5892514E4AE}"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26971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1258D-34BA-4A8B-9BFD-E5892514E4AE}"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269565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11258D-34BA-4A8B-9BFD-E5892514E4AE}"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35915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11258D-34BA-4A8B-9BFD-E5892514E4AE}"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411561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11258D-34BA-4A8B-9BFD-E5892514E4AE}"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103367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1258D-34BA-4A8B-9BFD-E5892514E4AE}" type="datetimeFigureOut">
              <a:rPr lang="en-IN" smtClean="0"/>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155414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258D-34BA-4A8B-9BFD-E5892514E4AE}"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78346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258D-34BA-4A8B-9BFD-E5892514E4AE}"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6646-8340-4A34-BD80-07F7FA24C371}" type="slidenum">
              <a:rPr lang="en-IN" smtClean="0"/>
              <a:t>‹#›</a:t>
            </a:fld>
            <a:endParaRPr lang="en-IN"/>
          </a:p>
        </p:txBody>
      </p:sp>
    </p:spTree>
    <p:extLst>
      <p:ext uri="{BB962C8B-B14F-4D97-AF65-F5344CB8AC3E}">
        <p14:creationId xmlns:p14="http://schemas.microsoft.com/office/powerpoint/2010/main" val="95846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1258D-34BA-4A8B-9BFD-E5892514E4AE}" type="datetimeFigureOut">
              <a:rPr lang="en-IN" smtClean="0"/>
              <a:t>06-04-2022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C6646-8340-4A34-BD80-07F7FA24C371}" type="slidenum">
              <a:rPr lang="en-IN" smtClean="0"/>
              <a:t>‹#›</a:t>
            </a:fld>
            <a:endParaRPr lang="en-IN"/>
          </a:p>
        </p:txBody>
      </p:sp>
    </p:spTree>
    <p:extLst>
      <p:ext uri="{BB962C8B-B14F-4D97-AF65-F5344CB8AC3E}">
        <p14:creationId xmlns:p14="http://schemas.microsoft.com/office/powerpoint/2010/main" val="262973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icroservices.io/patterns/client-side-discovery.html" TargetMode="External"/><Relationship Id="rId2" Type="http://schemas.openxmlformats.org/officeDocument/2006/relationships/hyperlink" Target="https://microservices.io/patterns/service-registry.html" TargetMode="External"/><Relationship Id="rId1" Type="http://schemas.openxmlformats.org/officeDocument/2006/relationships/slideLayout" Target="../slideLayouts/slideLayout2.xml"/><Relationship Id="rId4" Type="http://schemas.openxmlformats.org/officeDocument/2006/relationships/hyperlink" Target="https://microservices.io/patterns/server-side-discovery.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Micro Service</a:t>
            </a:r>
            <a:endParaRPr lang="en-IN" dirty="0"/>
          </a:p>
        </p:txBody>
      </p:sp>
    </p:spTree>
    <p:extLst>
      <p:ext uri="{BB962C8B-B14F-4D97-AF65-F5344CB8AC3E}">
        <p14:creationId xmlns:p14="http://schemas.microsoft.com/office/powerpoint/2010/main" val="1846477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71400"/>
            <a:ext cx="8229600" cy="1143000"/>
          </a:xfrm>
        </p:spPr>
        <p:txBody>
          <a:bodyPr>
            <a:normAutofit/>
          </a:bodyPr>
          <a:lstStyle/>
          <a:p>
            <a:r>
              <a:rPr lang="en-IN" dirty="0" smtClean="0"/>
              <a:t>Intro. To </a:t>
            </a:r>
            <a:r>
              <a:rPr lang="en-IN" dirty="0" err="1" smtClean="0"/>
              <a:t>MicroService</a:t>
            </a:r>
            <a:r>
              <a:rPr lang="en-IN" dirty="0" smtClean="0"/>
              <a:t> Architecture</a:t>
            </a:r>
            <a:endParaRPr lang="en-IN" dirty="0"/>
          </a:p>
        </p:txBody>
      </p:sp>
      <p:sp>
        <p:nvSpPr>
          <p:cNvPr id="3" name="Content Placeholder 2"/>
          <p:cNvSpPr>
            <a:spLocks noGrp="1"/>
          </p:cNvSpPr>
          <p:nvPr>
            <p:ph idx="1"/>
          </p:nvPr>
        </p:nvSpPr>
        <p:spPr>
          <a:xfrm>
            <a:off x="457200" y="692696"/>
            <a:ext cx="8229600" cy="4525963"/>
          </a:xfrm>
        </p:spPr>
        <p:txBody>
          <a:bodyPr/>
          <a:lstStyle/>
          <a:p>
            <a:r>
              <a:rPr lang="en-IN" dirty="0" smtClean="0"/>
              <a:t>This is a kind of architectural style which structures an application as a set of loosely coupled, services organized around the business capabilities.</a:t>
            </a:r>
          </a:p>
          <a:p>
            <a:r>
              <a:rPr lang="en-IN" dirty="0" smtClean="0"/>
              <a:t>It is a improved version of </a:t>
            </a:r>
            <a:r>
              <a:rPr lang="en-IN" dirty="0" err="1" smtClean="0"/>
              <a:t>SOA</a:t>
            </a:r>
            <a:r>
              <a:rPr lang="en-IN" dirty="0" smtClean="0"/>
              <a:t>/</a:t>
            </a:r>
            <a:r>
              <a:rPr lang="en-IN" dirty="0" err="1" smtClean="0"/>
              <a:t>ROA</a:t>
            </a:r>
            <a:r>
              <a:rPr lang="en-IN" dirty="0" smtClean="0"/>
              <a:t>.</a:t>
            </a:r>
            <a:endParaRPr lang="en-IN" dirty="0" smtClean="0"/>
          </a:p>
          <a:p>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397950"/>
            <a:ext cx="62135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95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lstStyle/>
          <a:p>
            <a:r>
              <a:rPr lang="en-IN" dirty="0" smtClean="0"/>
              <a:t>What is </a:t>
            </a:r>
            <a:r>
              <a:rPr lang="en-IN" dirty="0" err="1" smtClean="0"/>
              <a:t>Micrservice</a:t>
            </a:r>
            <a:r>
              <a:rPr lang="en-IN" dirty="0" smtClean="0"/>
              <a:t>?</a:t>
            </a:r>
            <a:endParaRPr lang="en-IN" dirty="0"/>
          </a:p>
        </p:txBody>
      </p:sp>
      <p:sp>
        <p:nvSpPr>
          <p:cNvPr id="3" name="Content Placeholder 2"/>
          <p:cNvSpPr>
            <a:spLocks noGrp="1"/>
          </p:cNvSpPr>
          <p:nvPr>
            <p:ph idx="1"/>
          </p:nvPr>
        </p:nvSpPr>
        <p:spPr>
          <a:xfrm>
            <a:off x="457200" y="764704"/>
            <a:ext cx="8229600" cy="5361459"/>
          </a:xfrm>
        </p:spPr>
        <p:txBody>
          <a:bodyPr/>
          <a:lstStyle/>
          <a:p>
            <a:r>
              <a:rPr lang="en-IN" dirty="0" smtClean="0"/>
              <a:t>Small independently deployable services  that work together, modelled around a business domain.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813690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61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25" y="-120426"/>
            <a:ext cx="8229600" cy="1143000"/>
          </a:xfrm>
        </p:spPr>
        <p:txBody>
          <a:bodyPr/>
          <a:lstStyle/>
          <a:p>
            <a:r>
              <a:rPr lang="en-IN" dirty="0" smtClean="0"/>
              <a:t>Micro Service Big Picture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5"/>
            <a:ext cx="8424936" cy="562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861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162"/>
            <a:ext cx="8229600" cy="1143000"/>
          </a:xfrm>
        </p:spPr>
        <p:txBody>
          <a:bodyPr/>
          <a:lstStyle/>
          <a:p>
            <a:r>
              <a:rPr lang="en-IN" dirty="0" smtClean="0"/>
              <a:t>Micro Service Big Picture</a:t>
            </a:r>
            <a:endParaRPr lang="en-IN" dirty="0"/>
          </a:p>
        </p:txBody>
      </p:sp>
      <p:sp>
        <p:nvSpPr>
          <p:cNvPr id="3" name="Content Placeholder 2"/>
          <p:cNvSpPr>
            <a:spLocks noGrp="1"/>
          </p:cNvSpPr>
          <p:nvPr>
            <p:ph idx="1"/>
          </p:nvPr>
        </p:nvSpPr>
        <p:spPr>
          <a:xfrm>
            <a:off x="467544" y="908720"/>
            <a:ext cx="8229600" cy="5733256"/>
          </a:xfrm>
        </p:spPr>
        <p:txBody>
          <a:bodyPr>
            <a:normAutofit fontScale="92500" lnSpcReduction="20000"/>
          </a:bodyPr>
          <a:lstStyle/>
          <a:p>
            <a:r>
              <a:rPr lang="en-US" dirty="0" smtClean="0"/>
              <a:t>Service </a:t>
            </a:r>
            <a:r>
              <a:rPr lang="en-US" dirty="0"/>
              <a:t>is a independently Deployable component and certainly implementing some business rules.</a:t>
            </a:r>
          </a:p>
          <a:p>
            <a:r>
              <a:rPr lang="en-US" dirty="0" smtClean="0"/>
              <a:t>Each </a:t>
            </a:r>
            <a:r>
              <a:rPr lang="en-US" dirty="0"/>
              <a:t>service should have its own database which is </a:t>
            </a:r>
            <a:r>
              <a:rPr lang="en-US" dirty="0" smtClean="0"/>
              <a:t>very important </a:t>
            </a:r>
            <a:r>
              <a:rPr lang="en-US" dirty="0"/>
              <a:t>from loos coupling point of view.</a:t>
            </a:r>
          </a:p>
          <a:p>
            <a:r>
              <a:rPr lang="en-US" dirty="0" smtClean="0"/>
              <a:t>Micro services are </a:t>
            </a:r>
            <a:r>
              <a:rPr lang="en-US" dirty="0"/>
              <a:t>as per the Business requirement . </a:t>
            </a:r>
          </a:p>
          <a:p>
            <a:r>
              <a:rPr lang="en-US" dirty="0" smtClean="0"/>
              <a:t>One </a:t>
            </a:r>
            <a:r>
              <a:rPr lang="en-US" dirty="0"/>
              <a:t>can design small Micro business services independently . </a:t>
            </a:r>
          </a:p>
          <a:p>
            <a:r>
              <a:rPr lang="en-US" dirty="0" smtClean="0"/>
              <a:t>All Micro services </a:t>
            </a:r>
            <a:r>
              <a:rPr lang="en-US" dirty="0"/>
              <a:t>are loosely coupled So changes in one will not effect the other Service </a:t>
            </a:r>
            <a:r>
              <a:rPr lang="en-US" dirty="0" smtClean="0"/>
              <a:t>.</a:t>
            </a:r>
          </a:p>
          <a:p>
            <a:r>
              <a:rPr lang="en-US" dirty="0" smtClean="0"/>
              <a:t>In </a:t>
            </a:r>
            <a:r>
              <a:rPr lang="en-US" dirty="0"/>
              <a:t>Implementation view we can have multiple service component .war files</a:t>
            </a:r>
          </a:p>
          <a:p>
            <a:endParaRPr lang="en-IN" dirty="0"/>
          </a:p>
        </p:txBody>
      </p:sp>
    </p:spTree>
    <p:extLst>
      <p:ext uri="{BB962C8B-B14F-4D97-AF65-F5344CB8AC3E}">
        <p14:creationId xmlns:p14="http://schemas.microsoft.com/office/powerpoint/2010/main" val="2280005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smtClean="0"/>
              <a:t>Emergence of </a:t>
            </a:r>
            <a:r>
              <a:rPr lang="en-IN" dirty="0" err="1" smtClean="0"/>
              <a:t>MicroServices</a:t>
            </a:r>
            <a:endParaRPr lang="en-IN" dirty="0"/>
          </a:p>
        </p:txBody>
      </p:sp>
      <p:sp>
        <p:nvSpPr>
          <p:cNvPr id="3" name="Content Placeholder 2"/>
          <p:cNvSpPr>
            <a:spLocks noGrp="1"/>
          </p:cNvSpPr>
          <p:nvPr>
            <p:ph idx="1"/>
          </p:nvPr>
        </p:nvSpPr>
        <p:spPr>
          <a:xfrm>
            <a:off x="457200" y="1052736"/>
            <a:ext cx="4978896" cy="5328592"/>
          </a:xfrm>
        </p:spPr>
        <p:txBody>
          <a:bodyPr/>
          <a:lstStyle/>
          <a:p>
            <a:r>
              <a:rPr lang="en-IN" dirty="0" smtClean="0"/>
              <a:t>Need to respond to change quickly</a:t>
            </a:r>
          </a:p>
          <a:p>
            <a:r>
              <a:rPr lang="en-IN" dirty="0" smtClean="0"/>
              <a:t>Need for reliability</a:t>
            </a:r>
          </a:p>
          <a:p>
            <a:r>
              <a:rPr lang="en-IN" dirty="0" smtClean="0"/>
              <a:t>Business domain-driven design</a:t>
            </a:r>
          </a:p>
          <a:p>
            <a:r>
              <a:rPr lang="en-IN" dirty="0" smtClean="0"/>
              <a:t>Automated test tools</a:t>
            </a:r>
          </a:p>
          <a:p>
            <a:r>
              <a:rPr lang="en-IN" dirty="0" smtClean="0"/>
              <a:t>Release and deployment tools</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052736"/>
            <a:ext cx="3744416"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005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n-IN" dirty="0" smtClean="0"/>
              <a:t>Emergence of </a:t>
            </a:r>
            <a:r>
              <a:rPr lang="en-IN" dirty="0" err="1" smtClean="0"/>
              <a:t>MicroServices</a:t>
            </a:r>
            <a:endParaRPr lang="en-IN" dirty="0"/>
          </a:p>
        </p:txBody>
      </p:sp>
      <p:sp>
        <p:nvSpPr>
          <p:cNvPr id="3" name="Content Placeholder 2"/>
          <p:cNvSpPr>
            <a:spLocks noGrp="1"/>
          </p:cNvSpPr>
          <p:nvPr>
            <p:ph idx="1"/>
          </p:nvPr>
        </p:nvSpPr>
        <p:spPr>
          <a:xfrm>
            <a:off x="457200" y="1124744"/>
            <a:ext cx="4546848" cy="5184576"/>
          </a:xfrm>
        </p:spPr>
        <p:txBody>
          <a:bodyPr>
            <a:normAutofit lnSpcReduction="10000"/>
          </a:bodyPr>
          <a:lstStyle/>
          <a:p>
            <a:r>
              <a:rPr lang="en-IN" dirty="0" smtClean="0"/>
              <a:t>On demand hosting technology</a:t>
            </a:r>
          </a:p>
          <a:p>
            <a:r>
              <a:rPr lang="en-IN" dirty="0" smtClean="0"/>
              <a:t>On line cloud services</a:t>
            </a:r>
          </a:p>
          <a:p>
            <a:r>
              <a:rPr lang="en-IN" dirty="0" smtClean="0"/>
              <a:t>Need to embrace new technology</a:t>
            </a:r>
          </a:p>
          <a:p>
            <a:r>
              <a:rPr lang="en-IN" dirty="0" smtClean="0"/>
              <a:t>Asynchronous communication technology</a:t>
            </a:r>
          </a:p>
          <a:p>
            <a:r>
              <a:rPr lang="en-IN" dirty="0" smtClean="0"/>
              <a:t>Simpler server side and client side technology</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052736"/>
            <a:ext cx="3744416"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005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591"/>
            <a:ext cx="8229600" cy="1143000"/>
          </a:xfrm>
        </p:spPr>
        <p:txBody>
          <a:bodyPr>
            <a:normAutofit fontScale="90000"/>
          </a:bodyPr>
          <a:lstStyle/>
          <a:p>
            <a:r>
              <a:rPr lang="en-IN" dirty="0" smtClean="0"/>
              <a:t>Benefits of Micro Service Architecture</a:t>
            </a:r>
            <a:endParaRPr lang="en-IN" dirty="0"/>
          </a:p>
        </p:txBody>
      </p:sp>
      <p:sp>
        <p:nvSpPr>
          <p:cNvPr id="3" name="Content Placeholder 2"/>
          <p:cNvSpPr>
            <a:spLocks noGrp="1"/>
          </p:cNvSpPr>
          <p:nvPr>
            <p:ph idx="1"/>
          </p:nvPr>
        </p:nvSpPr>
        <p:spPr>
          <a:xfrm>
            <a:off x="457200" y="980728"/>
            <a:ext cx="8229600" cy="5472608"/>
          </a:xfrm>
        </p:spPr>
        <p:txBody>
          <a:bodyPr>
            <a:normAutofit lnSpcReduction="10000"/>
          </a:bodyPr>
          <a:lstStyle/>
          <a:p>
            <a:r>
              <a:rPr lang="en-IN" dirty="0" smtClean="0"/>
              <a:t>It enables the continues delivery and deployment of large, complex applications.</a:t>
            </a:r>
          </a:p>
          <a:p>
            <a:pPr lvl="1"/>
            <a:r>
              <a:rPr lang="en-IN" dirty="0" smtClean="0"/>
              <a:t>Better testability</a:t>
            </a:r>
          </a:p>
          <a:p>
            <a:pPr lvl="1"/>
            <a:r>
              <a:rPr lang="en-IN" dirty="0" smtClean="0"/>
              <a:t>Better </a:t>
            </a:r>
            <a:r>
              <a:rPr lang="en-IN" dirty="0" err="1" smtClean="0"/>
              <a:t>deployibility</a:t>
            </a:r>
            <a:endParaRPr lang="en-IN" dirty="0" smtClean="0"/>
          </a:p>
          <a:p>
            <a:r>
              <a:rPr lang="en-IN" dirty="0" smtClean="0"/>
              <a:t>It enables you to organize the development effort around multiple teams.</a:t>
            </a:r>
          </a:p>
          <a:p>
            <a:r>
              <a:rPr lang="en-IN" dirty="0" smtClean="0"/>
              <a:t>Each team ( of 2 to 5 members) owns and is responsible for one or more single service.</a:t>
            </a:r>
          </a:p>
          <a:p>
            <a:r>
              <a:rPr lang="en-IN" dirty="0" smtClean="0"/>
              <a:t>Each team can develop, deploy and scale their services independently of all of the other teams.</a:t>
            </a:r>
            <a:endParaRPr lang="en-IN" dirty="0"/>
          </a:p>
        </p:txBody>
      </p:sp>
    </p:spTree>
    <p:extLst>
      <p:ext uri="{BB962C8B-B14F-4D97-AF65-F5344CB8AC3E}">
        <p14:creationId xmlns:p14="http://schemas.microsoft.com/office/powerpoint/2010/main" val="228000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fontScale="90000"/>
          </a:bodyPr>
          <a:lstStyle/>
          <a:p>
            <a:r>
              <a:rPr lang="en-IN" dirty="0" smtClean="0"/>
              <a:t>Benefits of Micro Service Architecture</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914400"/>
            <a:ext cx="8553450" cy="549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332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normAutofit fontScale="90000"/>
          </a:bodyPr>
          <a:lstStyle/>
          <a:p>
            <a:r>
              <a:rPr lang="en-IN" dirty="0" smtClean="0"/>
              <a:t>Benefits of Micro Service Architecture</a:t>
            </a:r>
            <a:endParaRPr lang="en-IN" dirty="0"/>
          </a:p>
        </p:txBody>
      </p:sp>
      <p:sp>
        <p:nvSpPr>
          <p:cNvPr id="3" name="Content Placeholder 2"/>
          <p:cNvSpPr>
            <a:spLocks noGrp="1"/>
          </p:cNvSpPr>
          <p:nvPr>
            <p:ph idx="1"/>
          </p:nvPr>
        </p:nvSpPr>
        <p:spPr>
          <a:xfrm>
            <a:off x="457200" y="836712"/>
            <a:ext cx="8229600" cy="5760640"/>
          </a:xfrm>
        </p:spPr>
        <p:txBody>
          <a:bodyPr>
            <a:normAutofit fontScale="92500" lnSpcReduction="10000"/>
          </a:bodyPr>
          <a:lstStyle/>
          <a:p>
            <a:r>
              <a:rPr lang="en-IN" dirty="0" smtClean="0"/>
              <a:t>Each Micro Service is relatively small.</a:t>
            </a:r>
          </a:p>
          <a:p>
            <a:pPr lvl="1"/>
            <a:r>
              <a:rPr lang="en-IN" dirty="0" smtClean="0"/>
              <a:t>For Developer, it is easy to understand</a:t>
            </a:r>
          </a:p>
          <a:p>
            <a:pPr lvl="1"/>
            <a:r>
              <a:rPr lang="en-IN" dirty="0" smtClean="0"/>
              <a:t>Because of small size, the IDE is faster making developers more productive.</a:t>
            </a:r>
          </a:p>
          <a:p>
            <a:pPr lvl="1"/>
            <a:r>
              <a:rPr lang="en-IN" dirty="0" smtClean="0"/>
              <a:t>The application starts faster which makes the developers speeds up the deployment</a:t>
            </a:r>
          </a:p>
          <a:p>
            <a:r>
              <a:rPr lang="en-IN" dirty="0" smtClean="0"/>
              <a:t>It allows the easy and flexible way to integrate automatic deployment with continuous integration tools(</a:t>
            </a:r>
            <a:r>
              <a:rPr lang="en-IN" dirty="0" err="1"/>
              <a:t>J</a:t>
            </a:r>
            <a:r>
              <a:rPr lang="en-IN" dirty="0" err="1" smtClean="0"/>
              <a:t>enkin</a:t>
            </a:r>
            <a:r>
              <a:rPr lang="en-IN" dirty="0" smtClean="0"/>
              <a:t>, Hudson etc…)</a:t>
            </a:r>
          </a:p>
          <a:p>
            <a:r>
              <a:rPr lang="en-IN" dirty="0" smtClean="0"/>
              <a:t>It improved fault isolation</a:t>
            </a:r>
          </a:p>
          <a:p>
            <a:r>
              <a:rPr lang="en-IN" dirty="0" smtClean="0"/>
              <a:t>Eliminates any long-term commitment to a technology stack.</a:t>
            </a:r>
          </a:p>
          <a:p>
            <a:endParaRPr lang="en-IN" dirty="0"/>
          </a:p>
        </p:txBody>
      </p:sp>
    </p:spTree>
    <p:extLst>
      <p:ext uri="{BB962C8B-B14F-4D97-AF65-F5344CB8AC3E}">
        <p14:creationId xmlns:p14="http://schemas.microsoft.com/office/powerpoint/2010/main" val="315497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43408"/>
            <a:ext cx="8229600" cy="1143000"/>
          </a:xfrm>
        </p:spPr>
        <p:txBody>
          <a:bodyPr>
            <a:normAutofit fontScale="90000"/>
          </a:bodyPr>
          <a:lstStyle/>
          <a:p>
            <a:r>
              <a:rPr lang="en-IN" dirty="0" smtClean="0"/>
              <a:t>Benefits of Micro Service Architecture</a:t>
            </a:r>
            <a:endParaRPr lang="en-IN" dirty="0"/>
          </a:p>
        </p:txBody>
      </p:sp>
      <p:sp>
        <p:nvSpPr>
          <p:cNvPr id="3" name="Content Placeholder 2"/>
          <p:cNvSpPr>
            <a:spLocks noGrp="1"/>
          </p:cNvSpPr>
          <p:nvPr>
            <p:ph idx="1"/>
          </p:nvPr>
        </p:nvSpPr>
        <p:spPr>
          <a:xfrm>
            <a:off x="457200" y="1052736"/>
            <a:ext cx="8229600" cy="5073427"/>
          </a:xfrm>
        </p:spPr>
        <p:txBody>
          <a:bodyPr/>
          <a:lstStyle/>
          <a:p>
            <a:r>
              <a:rPr lang="en-IN" dirty="0" smtClean="0"/>
              <a:t>It has code for business logic only, no mix up with html, </a:t>
            </a:r>
            <a:r>
              <a:rPr lang="en-IN" dirty="0" err="1" smtClean="0"/>
              <a:t>css</a:t>
            </a:r>
            <a:r>
              <a:rPr lang="en-IN" dirty="0" smtClean="0"/>
              <a:t> and other UI components</a:t>
            </a:r>
          </a:p>
          <a:p>
            <a:r>
              <a:rPr lang="en-IN" dirty="0" smtClean="0"/>
              <a:t>It can be deployed on commodity hardware or low/medium configuration server.</a:t>
            </a:r>
          </a:p>
          <a:p>
            <a:r>
              <a:rPr lang="en-IN" dirty="0" smtClean="0"/>
              <a:t>Easy to integrate with 3</a:t>
            </a:r>
            <a:r>
              <a:rPr lang="en-IN" baseline="30000" dirty="0" smtClean="0"/>
              <a:t>rd</a:t>
            </a:r>
            <a:r>
              <a:rPr lang="en-IN" dirty="0" smtClean="0"/>
              <a:t> party service.</a:t>
            </a:r>
          </a:p>
          <a:p>
            <a:r>
              <a:rPr lang="en-IN" dirty="0" smtClean="0"/>
              <a:t>Each micro service has it’s own database but it depends upon requirement </a:t>
            </a:r>
          </a:p>
          <a:p>
            <a:r>
              <a:rPr lang="en-IN" dirty="0" smtClean="0"/>
              <a:t>One can use common DB </a:t>
            </a:r>
            <a:r>
              <a:rPr lang="en-IN" dirty="0" err="1" smtClean="0"/>
              <a:t>ie</a:t>
            </a:r>
            <a:r>
              <a:rPr lang="en-IN" dirty="0" smtClean="0"/>
              <a:t> Oracle, </a:t>
            </a:r>
            <a:r>
              <a:rPr lang="en-IN" dirty="0" err="1" smtClean="0"/>
              <a:t>Mysql</a:t>
            </a:r>
            <a:r>
              <a:rPr lang="en-IN" dirty="0" smtClean="0"/>
              <a:t> for all service.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315497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Goals</a:t>
            </a:r>
            <a:endParaRPr lang="en-IN" dirty="0"/>
          </a:p>
        </p:txBody>
      </p:sp>
      <p:sp>
        <p:nvSpPr>
          <p:cNvPr id="3" name="Content Placeholder 2"/>
          <p:cNvSpPr>
            <a:spLocks noGrp="1"/>
          </p:cNvSpPr>
          <p:nvPr>
            <p:ph idx="1"/>
          </p:nvPr>
        </p:nvSpPr>
        <p:spPr/>
        <p:txBody>
          <a:bodyPr/>
          <a:lstStyle/>
          <a:p>
            <a:r>
              <a:rPr lang="en-IN" dirty="0" smtClean="0"/>
              <a:t>Understanding of </a:t>
            </a:r>
            <a:r>
              <a:rPr lang="en-IN" dirty="0" err="1" smtClean="0"/>
              <a:t>MicroService</a:t>
            </a:r>
            <a:endParaRPr lang="en-IN" dirty="0" smtClean="0"/>
          </a:p>
          <a:p>
            <a:r>
              <a:rPr lang="en-IN" dirty="0" smtClean="0"/>
              <a:t>What is Monolithic architecture</a:t>
            </a:r>
          </a:p>
          <a:p>
            <a:r>
              <a:rPr lang="en-IN" dirty="0" smtClean="0"/>
              <a:t>How </a:t>
            </a:r>
            <a:r>
              <a:rPr lang="en-IN" dirty="0" err="1" smtClean="0"/>
              <a:t>Microservice</a:t>
            </a:r>
            <a:r>
              <a:rPr lang="en-IN" dirty="0" smtClean="0"/>
              <a:t> are different from Monolithic</a:t>
            </a:r>
          </a:p>
          <a:p>
            <a:r>
              <a:rPr lang="en-IN" dirty="0" smtClean="0"/>
              <a:t>Understanding the Pros and Cons of </a:t>
            </a:r>
            <a:r>
              <a:rPr lang="en-IN" dirty="0" err="1" smtClean="0"/>
              <a:t>Microservices</a:t>
            </a:r>
            <a:endParaRPr lang="en-IN" dirty="0" smtClean="0"/>
          </a:p>
          <a:p>
            <a:r>
              <a:rPr lang="en-IN" dirty="0" smtClean="0"/>
              <a:t>Understanding the Cloud concept</a:t>
            </a:r>
          </a:p>
          <a:p>
            <a:r>
              <a:rPr lang="en-IN" dirty="0" smtClean="0"/>
              <a:t>Developing </a:t>
            </a:r>
            <a:r>
              <a:rPr lang="en-IN" dirty="0" err="1" smtClean="0"/>
              <a:t>MicroService</a:t>
            </a:r>
            <a:r>
              <a:rPr lang="en-IN" dirty="0" smtClean="0"/>
              <a:t> Applications	</a:t>
            </a:r>
          </a:p>
          <a:p>
            <a:endParaRPr lang="en-IN" dirty="0"/>
          </a:p>
        </p:txBody>
      </p:sp>
    </p:spTree>
    <p:extLst>
      <p:ext uri="{BB962C8B-B14F-4D97-AF65-F5344CB8AC3E}">
        <p14:creationId xmlns:p14="http://schemas.microsoft.com/office/powerpoint/2010/main" val="1733508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fontScale="90000"/>
          </a:bodyPr>
          <a:lstStyle/>
          <a:p>
            <a:r>
              <a:rPr lang="en-IN" dirty="0" smtClean="0"/>
              <a:t>Benefits of Micro Service Architecture</a:t>
            </a:r>
            <a:endParaRPr lang="en-IN" dirty="0"/>
          </a:p>
        </p:txBody>
      </p:sp>
      <p:sp>
        <p:nvSpPr>
          <p:cNvPr id="3" name="Content Placeholder 2"/>
          <p:cNvSpPr>
            <a:spLocks noGrp="1"/>
          </p:cNvSpPr>
          <p:nvPr>
            <p:ph idx="1"/>
          </p:nvPr>
        </p:nvSpPr>
        <p:spPr>
          <a:xfrm>
            <a:off x="395536" y="980728"/>
            <a:ext cx="8229600" cy="5688632"/>
          </a:xfrm>
        </p:spPr>
        <p:txBody>
          <a:bodyPr>
            <a:normAutofit fontScale="77500" lnSpcReduction="20000"/>
          </a:bodyPr>
          <a:lstStyle/>
          <a:p>
            <a:r>
              <a:rPr lang="en-IN" dirty="0" smtClean="0"/>
              <a:t>Focus on one thing and do it right</a:t>
            </a:r>
          </a:p>
          <a:p>
            <a:r>
              <a:rPr lang="en-IN" dirty="0" smtClean="0"/>
              <a:t>Organizational alignment</a:t>
            </a:r>
          </a:p>
          <a:p>
            <a:r>
              <a:rPr lang="en-IN" dirty="0" smtClean="0"/>
              <a:t>Release functionality faster</a:t>
            </a:r>
          </a:p>
          <a:p>
            <a:r>
              <a:rPr lang="en-IN" dirty="0" smtClean="0"/>
              <a:t>Enables </a:t>
            </a:r>
            <a:r>
              <a:rPr lang="en-IN" dirty="0"/>
              <a:t>frequent updates</a:t>
            </a:r>
          </a:p>
          <a:p>
            <a:r>
              <a:rPr lang="en-IN" dirty="0" smtClean="0"/>
              <a:t>Decouple </a:t>
            </a:r>
            <a:r>
              <a:rPr lang="en-IN" dirty="0"/>
              <a:t>the changeable parts</a:t>
            </a:r>
          </a:p>
          <a:p>
            <a:r>
              <a:rPr lang="en-IN" dirty="0" smtClean="0"/>
              <a:t>Enable Security concern segregation</a:t>
            </a:r>
          </a:p>
          <a:p>
            <a:r>
              <a:rPr lang="en-IN" dirty="0" smtClean="0"/>
              <a:t>Enable resiliency by designing  for failure</a:t>
            </a:r>
            <a:endParaRPr lang="en-IN" dirty="0"/>
          </a:p>
          <a:p>
            <a:r>
              <a:rPr lang="en-IN" dirty="0" smtClean="0"/>
              <a:t>Increased </a:t>
            </a:r>
            <a:r>
              <a:rPr lang="en-IN" dirty="0"/>
              <a:t>uptime</a:t>
            </a:r>
          </a:p>
          <a:p>
            <a:r>
              <a:rPr lang="en-IN" dirty="0" smtClean="0"/>
              <a:t>Fast </a:t>
            </a:r>
            <a:r>
              <a:rPr lang="en-IN" dirty="0"/>
              <a:t>issue resolution, Reliable and faster deployment</a:t>
            </a:r>
          </a:p>
          <a:p>
            <a:r>
              <a:rPr lang="en-IN" dirty="0" smtClean="0"/>
              <a:t>Independent </a:t>
            </a:r>
            <a:r>
              <a:rPr lang="en-IN" dirty="0"/>
              <a:t>scaling </a:t>
            </a:r>
            <a:r>
              <a:rPr lang="en-IN" dirty="0" smtClean="0"/>
              <a:t>,</a:t>
            </a:r>
            <a:r>
              <a:rPr lang="en-US" dirty="0" smtClean="0"/>
              <a:t>Highly </a:t>
            </a:r>
            <a:r>
              <a:rPr lang="en-US" dirty="0"/>
              <a:t>scalable and better performance</a:t>
            </a:r>
          </a:p>
          <a:p>
            <a:r>
              <a:rPr lang="en-IN" dirty="0" smtClean="0"/>
              <a:t>Better </a:t>
            </a:r>
            <a:r>
              <a:rPr lang="en-IN" dirty="0"/>
              <a:t>ownership and knowledge</a:t>
            </a:r>
          </a:p>
          <a:p>
            <a:r>
              <a:rPr lang="en-IN" dirty="0"/>
              <a:t>Right </a:t>
            </a:r>
            <a:r>
              <a:rPr lang="en-IN" dirty="0" smtClean="0"/>
              <a:t>technology , Technology Flexibility</a:t>
            </a:r>
            <a:endParaRPr lang="en-IN" dirty="0"/>
          </a:p>
          <a:p>
            <a:r>
              <a:rPr lang="en-IN" dirty="0" smtClean="0"/>
              <a:t>Enables </a:t>
            </a:r>
            <a:r>
              <a:rPr lang="en-IN" dirty="0"/>
              <a:t>distributed </a:t>
            </a:r>
            <a:r>
              <a:rPr lang="en-IN" dirty="0" smtClean="0"/>
              <a:t>teams</a:t>
            </a:r>
          </a:p>
          <a:p>
            <a:r>
              <a:rPr lang="en-IN" dirty="0" smtClean="0"/>
              <a:t>Deployment Flexibility, can be scaled separately</a:t>
            </a:r>
            <a:endParaRPr lang="en-IN" dirty="0"/>
          </a:p>
        </p:txBody>
      </p:sp>
    </p:spTree>
    <p:extLst>
      <p:ext uri="{BB962C8B-B14F-4D97-AF65-F5344CB8AC3E}">
        <p14:creationId xmlns:p14="http://schemas.microsoft.com/office/powerpoint/2010/main" val="2280005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Disadvantages/Challenges</a:t>
            </a:r>
            <a:endParaRPr lang="en-IN" dirty="0"/>
          </a:p>
        </p:txBody>
      </p:sp>
      <p:sp>
        <p:nvSpPr>
          <p:cNvPr id="3" name="Content Placeholder 2"/>
          <p:cNvSpPr>
            <a:spLocks noGrp="1"/>
          </p:cNvSpPr>
          <p:nvPr>
            <p:ph idx="1"/>
          </p:nvPr>
        </p:nvSpPr>
        <p:spPr>
          <a:xfrm>
            <a:off x="457200" y="1052736"/>
            <a:ext cx="8229600" cy="5073427"/>
          </a:xfrm>
        </p:spPr>
        <p:txBody>
          <a:bodyPr/>
          <a:lstStyle/>
          <a:p>
            <a:r>
              <a:rPr lang="en-IN" b="1" dirty="0" smtClean="0"/>
              <a:t>Disadvantages:</a:t>
            </a:r>
          </a:p>
          <a:p>
            <a:r>
              <a:rPr lang="en-IN" dirty="0" smtClean="0"/>
              <a:t>Deployment / architecture Complexity</a:t>
            </a:r>
          </a:p>
          <a:p>
            <a:r>
              <a:rPr lang="en-IN" dirty="0" smtClean="0"/>
              <a:t>Service Discovery</a:t>
            </a:r>
          </a:p>
          <a:p>
            <a:r>
              <a:rPr lang="en-IN" b="1" dirty="0" smtClean="0"/>
              <a:t>Challenges:</a:t>
            </a:r>
          </a:p>
          <a:p>
            <a:r>
              <a:rPr lang="en-IN" dirty="0" smtClean="0"/>
              <a:t>Lots of technologies</a:t>
            </a:r>
          </a:p>
          <a:p>
            <a:r>
              <a:rPr lang="en-IN" dirty="0" smtClean="0"/>
              <a:t>Lots of Patterns</a:t>
            </a:r>
          </a:p>
          <a:p>
            <a:r>
              <a:rPr lang="en-IN" dirty="0" smtClean="0"/>
              <a:t>Interdependent Concepts</a:t>
            </a:r>
            <a:endParaRPr lang="en-IN" dirty="0"/>
          </a:p>
        </p:txBody>
      </p:sp>
    </p:spTree>
    <p:extLst>
      <p:ext uri="{BB962C8B-B14F-4D97-AF65-F5344CB8AC3E}">
        <p14:creationId xmlns:p14="http://schemas.microsoft.com/office/powerpoint/2010/main" val="221237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 Services Design principle</a:t>
            </a:r>
            <a:endParaRPr lang="en-IN" dirty="0"/>
          </a:p>
        </p:txBody>
      </p:sp>
      <p:sp>
        <p:nvSpPr>
          <p:cNvPr id="4" name="Rectangle 3"/>
          <p:cNvSpPr/>
          <p:nvPr/>
        </p:nvSpPr>
        <p:spPr>
          <a:xfrm>
            <a:off x="395536" y="1616334"/>
            <a:ext cx="2520280" cy="2026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High Cohesion</a:t>
            </a:r>
            <a:endParaRPr lang="en-IN" sz="2800" b="1" dirty="0"/>
          </a:p>
        </p:txBody>
      </p:sp>
      <p:sp>
        <p:nvSpPr>
          <p:cNvPr id="5" name="Rectangle 4"/>
          <p:cNvSpPr/>
          <p:nvPr/>
        </p:nvSpPr>
        <p:spPr>
          <a:xfrm>
            <a:off x="3357210" y="1628800"/>
            <a:ext cx="2520280" cy="2026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Autonomous</a:t>
            </a:r>
            <a:endParaRPr lang="en-IN" sz="2800" b="1" dirty="0"/>
          </a:p>
        </p:txBody>
      </p:sp>
      <p:sp>
        <p:nvSpPr>
          <p:cNvPr id="6" name="Rectangle 5"/>
          <p:cNvSpPr/>
          <p:nvPr/>
        </p:nvSpPr>
        <p:spPr>
          <a:xfrm>
            <a:off x="6300192" y="1654063"/>
            <a:ext cx="2520280" cy="202624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Business Domain Centric</a:t>
            </a:r>
            <a:endParaRPr lang="en-IN" sz="2800" b="1" dirty="0"/>
          </a:p>
        </p:txBody>
      </p:sp>
      <p:sp>
        <p:nvSpPr>
          <p:cNvPr id="8" name="Rectangle 7"/>
          <p:cNvSpPr/>
          <p:nvPr/>
        </p:nvSpPr>
        <p:spPr>
          <a:xfrm>
            <a:off x="395536" y="4178582"/>
            <a:ext cx="2520280" cy="2026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Resilience</a:t>
            </a:r>
            <a:endParaRPr lang="en-IN" sz="2800" b="1" dirty="0"/>
          </a:p>
        </p:txBody>
      </p:sp>
      <p:sp>
        <p:nvSpPr>
          <p:cNvPr id="9" name="Rectangle 8"/>
          <p:cNvSpPr/>
          <p:nvPr/>
        </p:nvSpPr>
        <p:spPr>
          <a:xfrm>
            <a:off x="3357210" y="4129606"/>
            <a:ext cx="2520280" cy="20262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Observable</a:t>
            </a:r>
            <a:endParaRPr lang="en-IN" sz="2800" b="1" dirty="0"/>
          </a:p>
        </p:txBody>
      </p:sp>
      <p:sp>
        <p:nvSpPr>
          <p:cNvPr id="10" name="Rectangle 9"/>
          <p:cNvSpPr/>
          <p:nvPr/>
        </p:nvSpPr>
        <p:spPr>
          <a:xfrm>
            <a:off x="6300192" y="4135394"/>
            <a:ext cx="2520280" cy="20262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Automation</a:t>
            </a:r>
            <a:endParaRPr lang="en-IN" sz="2800" b="1" dirty="0"/>
          </a:p>
        </p:txBody>
      </p:sp>
    </p:spTree>
    <p:extLst>
      <p:ext uri="{BB962C8B-B14F-4D97-AF65-F5344CB8AC3E}">
        <p14:creationId xmlns:p14="http://schemas.microsoft.com/office/powerpoint/2010/main" val="315497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261"/>
            <a:ext cx="8229600" cy="1143000"/>
          </a:xfrm>
        </p:spPr>
        <p:txBody>
          <a:bodyPr>
            <a:noAutofit/>
          </a:bodyPr>
          <a:lstStyle/>
          <a:p>
            <a:r>
              <a:rPr lang="en-IN" sz="3200" b="1" dirty="0" err="1" smtClean="0"/>
              <a:t>MicroServices</a:t>
            </a:r>
            <a:r>
              <a:rPr lang="en-IN" sz="3200" b="1" dirty="0" smtClean="0"/>
              <a:t> Design principle-High Cohesion</a:t>
            </a:r>
            <a:endParaRPr lang="en-IN" sz="3200" b="1" dirty="0"/>
          </a:p>
        </p:txBody>
      </p:sp>
      <p:sp>
        <p:nvSpPr>
          <p:cNvPr id="3" name="Content Placeholder 2"/>
          <p:cNvSpPr>
            <a:spLocks noGrp="1"/>
          </p:cNvSpPr>
          <p:nvPr>
            <p:ph idx="1"/>
          </p:nvPr>
        </p:nvSpPr>
        <p:spPr>
          <a:xfrm>
            <a:off x="457200" y="1052736"/>
            <a:ext cx="8229600" cy="5073427"/>
          </a:xfrm>
        </p:spPr>
        <p:txBody>
          <a:bodyPr/>
          <a:lstStyle/>
          <a:p>
            <a:r>
              <a:rPr lang="en-IN" dirty="0" smtClean="0"/>
              <a:t>It gives you scalability , flexibility and reliability</a:t>
            </a:r>
            <a:endParaRPr lang="en-I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04864"/>
            <a:ext cx="748883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97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r>
              <a:rPr lang="en-IN" dirty="0" smtClean="0"/>
              <a:t>Loose Coupling, Stateless and concurrent development</a:t>
            </a:r>
            <a:endParaRPr lang="en-IN" dirty="0"/>
          </a:p>
        </p:txBody>
      </p:sp>
      <p:sp>
        <p:nvSpPr>
          <p:cNvPr id="4" name="Title 1"/>
          <p:cNvSpPr>
            <a:spLocks noGrp="1"/>
          </p:cNvSpPr>
          <p:nvPr>
            <p:ph type="title"/>
          </p:nvPr>
        </p:nvSpPr>
        <p:spPr>
          <a:xfrm>
            <a:off x="467544" y="25261"/>
            <a:ext cx="8229600" cy="1143000"/>
          </a:xfrm>
        </p:spPr>
        <p:txBody>
          <a:bodyPr>
            <a:noAutofit/>
          </a:bodyPr>
          <a:lstStyle/>
          <a:p>
            <a:r>
              <a:rPr lang="en-IN" sz="3200" b="1" dirty="0" err="1" smtClean="0"/>
              <a:t>MicroServices</a:t>
            </a:r>
            <a:r>
              <a:rPr lang="en-IN" sz="3200" b="1" dirty="0" smtClean="0"/>
              <a:t> Design principle-Autonomous</a:t>
            </a:r>
            <a:endParaRPr lang="en-IN" sz="32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420888"/>
            <a:ext cx="6912767"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697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8229600" cy="1143000"/>
          </a:xfrm>
        </p:spPr>
        <p:txBody>
          <a:bodyPr>
            <a:noAutofit/>
          </a:bodyPr>
          <a:lstStyle/>
          <a:p>
            <a:r>
              <a:rPr lang="en-IN" sz="2800" b="1" dirty="0" err="1" smtClean="0"/>
              <a:t>MicroServices</a:t>
            </a:r>
            <a:r>
              <a:rPr lang="en-IN" sz="2800" b="1" dirty="0" smtClean="0"/>
              <a:t> Design principle-Autonomous</a:t>
            </a:r>
            <a:endParaRPr lang="en-IN" sz="2800" dirty="0"/>
          </a:p>
        </p:txBody>
      </p:sp>
      <p:sp>
        <p:nvSpPr>
          <p:cNvPr id="3" name="Content Placeholder 2"/>
          <p:cNvSpPr>
            <a:spLocks noGrp="1"/>
          </p:cNvSpPr>
          <p:nvPr>
            <p:ph idx="1"/>
          </p:nvPr>
        </p:nvSpPr>
        <p:spPr>
          <a:xfrm>
            <a:off x="402382" y="548680"/>
            <a:ext cx="8229600" cy="5217443"/>
          </a:xfrm>
        </p:spPr>
        <p:txBody>
          <a:bodyPr/>
          <a:lstStyle/>
          <a:p>
            <a:r>
              <a:rPr lang="en-IN" dirty="0" smtClean="0"/>
              <a:t>Service represents business function</a:t>
            </a:r>
          </a:p>
          <a:p>
            <a:r>
              <a:rPr lang="en-IN" dirty="0" smtClean="0"/>
              <a:t>Scope of service</a:t>
            </a:r>
          </a:p>
          <a:p>
            <a:r>
              <a:rPr lang="en-IN" dirty="0" smtClean="0"/>
              <a:t>Responsible to Business changes</a:t>
            </a:r>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03" y="2636912"/>
            <a:ext cx="723518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30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3408"/>
            <a:ext cx="8229600" cy="1143000"/>
          </a:xfrm>
        </p:spPr>
        <p:txBody>
          <a:bodyPr>
            <a:normAutofit/>
          </a:bodyPr>
          <a:lstStyle/>
          <a:p>
            <a:r>
              <a:rPr lang="en-IN" sz="3200" b="1" dirty="0" err="1" smtClean="0"/>
              <a:t>MicroServices</a:t>
            </a:r>
            <a:r>
              <a:rPr lang="en-IN" sz="3200" b="1" dirty="0" smtClean="0"/>
              <a:t> Design principle-Autonomous</a:t>
            </a:r>
            <a:endParaRPr lang="en-IN" sz="3200" dirty="0"/>
          </a:p>
        </p:txBody>
      </p:sp>
      <p:sp>
        <p:nvSpPr>
          <p:cNvPr id="3" name="Content Placeholder 2"/>
          <p:cNvSpPr>
            <a:spLocks noGrp="1"/>
          </p:cNvSpPr>
          <p:nvPr>
            <p:ph idx="1"/>
          </p:nvPr>
        </p:nvSpPr>
        <p:spPr>
          <a:xfrm>
            <a:off x="22870" y="1076326"/>
            <a:ext cx="4978896" cy="5449018"/>
          </a:xfrm>
        </p:spPr>
        <p:txBody>
          <a:bodyPr/>
          <a:lstStyle/>
          <a:p>
            <a:r>
              <a:rPr lang="en-IN" dirty="0" smtClean="0"/>
              <a:t>If one service fails, it didn’t disturb the process of other system</a:t>
            </a:r>
          </a:p>
          <a:p>
            <a:r>
              <a:rPr lang="en-IN" dirty="0" smtClean="0"/>
              <a:t>Design for known failure</a:t>
            </a:r>
          </a:p>
          <a:p>
            <a:r>
              <a:rPr lang="en-IN" dirty="0" smtClean="0"/>
              <a:t>Degrade functionality on failure detection</a:t>
            </a:r>
          </a:p>
          <a:p>
            <a:r>
              <a:rPr lang="en-IN" dirty="0" smtClean="0"/>
              <a:t>Default functionality on failure detection</a:t>
            </a:r>
          </a:p>
          <a:p>
            <a:endParaRPr lang="en-IN" dirty="0" smtClean="0"/>
          </a:p>
          <a:p>
            <a:endParaRPr lang="en-IN"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052513"/>
            <a:ext cx="38957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398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40768"/>
            <a:ext cx="4906888" cy="4929411"/>
          </a:xfrm>
        </p:spPr>
        <p:txBody>
          <a:bodyPr/>
          <a:lstStyle/>
          <a:p>
            <a:r>
              <a:rPr lang="en-IN" dirty="0" smtClean="0"/>
              <a:t>Centralized Monitoring</a:t>
            </a:r>
          </a:p>
          <a:p>
            <a:r>
              <a:rPr lang="en-IN" dirty="0" smtClean="0"/>
              <a:t>Real time monitoring</a:t>
            </a:r>
          </a:p>
          <a:p>
            <a:r>
              <a:rPr lang="en-IN" dirty="0" smtClean="0"/>
              <a:t>Monitor the host</a:t>
            </a:r>
          </a:p>
          <a:p>
            <a:pPr lvl="1"/>
            <a:r>
              <a:rPr lang="en-IN" dirty="0" err="1" smtClean="0"/>
              <a:t>CPU,Memory</a:t>
            </a:r>
            <a:r>
              <a:rPr lang="en-IN" dirty="0" smtClean="0"/>
              <a:t>, Disk usage etc.</a:t>
            </a:r>
          </a:p>
          <a:p>
            <a:r>
              <a:rPr lang="en-IN" dirty="0" smtClean="0"/>
              <a:t>Expose Metrics with in the service</a:t>
            </a:r>
          </a:p>
          <a:p>
            <a:endParaRPr lang="en-IN" dirty="0"/>
          </a:p>
        </p:txBody>
      </p:sp>
      <p:sp>
        <p:nvSpPr>
          <p:cNvPr id="4" name="Title 1"/>
          <p:cNvSpPr>
            <a:spLocks noGrp="1"/>
          </p:cNvSpPr>
          <p:nvPr>
            <p:ph type="title"/>
          </p:nvPr>
        </p:nvSpPr>
        <p:spPr>
          <a:xfrm>
            <a:off x="467544" y="-30832"/>
            <a:ext cx="8229600" cy="1143000"/>
          </a:xfrm>
        </p:spPr>
        <p:txBody>
          <a:bodyPr>
            <a:normAutofit/>
          </a:bodyPr>
          <a:lstStyle/>
          <a:p>
            <a:r>
              <a:rPr lang="en-IN" sz="3200" b="1" dirty="0" err="1" smtClean="0"/>
              <a:t>MicroServices</a:t>
            </a:r>
            <a:r>
              <a:rPr lang="en-IN" sz="3200" b="1" dirty="0" smtClean="0"/>
              <a:t> Design principle-Observable</a:t>
            </a:r>
            <a:endParaRPr lang="en-IN" sz="32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52736"/>
            <a:ext cx="396044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153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1400"/>
            <a:ext cx="8229600" cy="1143000"/>
          </a:xfrm>
        </p:spPr>
        <p:txBody>
          <a:bodyPr>
            <a:normAutofit/>
          </a:bodyPr>
          <a:lstStyle/>
          <a:p>
            <a:r>
              <a:rPr lang="en-IN" sz="3200" b="1" dirty="0" err="1" smtClean="0"/>
              <a:t>MicroServices</a:t>
            </a:r>
            <a:r>
              <a:rPr lang="en-IN" sz="3200" b="1" dirty="0" smtClean="0"/>
              <a:t> Design principle-Automation</a:t>
            </a:r>
            <a:endParaRPr lang="en-IN" sz="3200" dirty="0"/>
          </a:p>
        </p:txBody>
      </p:sp>
      <p:sp>
        <p:nvSpPr>
          <p:cNvPr id="3" name="Content Placeholder 2"/>
          <p:cNvSpPr>
            <a:spLocks noGrp="1"/>
          </p:cNvSpPr>
          <p:nvPr>
            <p:ph idx="1"/>
          </p:nvPr>
        </p:nvSpPr>
        <p:spPr>
          <a:xfrm>
            <a:off x="457200" y="908720"/>
            <a:ext cx="4402832" cy="5217443"/>
          </a:xfrm>
        </p:spPr>
        <p:txBody>
          <a:bodyPr>
            <a:normAutofit fontScale="92500"/>
          </a:bodyPr>
          <a:lstStyle/>
          <a:p>
            <a:r>
              <a:rPr lang="en-IN" dirty="0" smtClean="0"/>
              <a:t>It use tools to do testing and provide feedback automatically </a:t>
            </a:r>
          </a:p>
          <a:p>
            <a:r>
              <a:rPr lang="en-IN" dirty="0" smtClean="0"/>
              <a:t>CI tools</a:t>
            </a:r>
          </a:p>
          <a:p>
            <a:pPr lvl="1"/>
            <a:r>
              <a:rPr lang="en-IN" dirty="0" smtClean="0"/>
              <a:t>Work with source control system</a:t>
            </a:r>
          </a:p>
          <a:p>
            <a:pPr lvl="1"/>
            <a:r>
              <a:rPr lang="en-IN" dirty="0" smtClean="0"/>
              <a:t>Automatic after check in</a:t>
            </a:r>
          </a:p>
          <a:p>
            <a:pPr lvl="1"/>
            <a:r>
              <a:rPr lang="en-IN" dirty="0" smtClean="0"/>
              <a:t>Unit testing and integration testing required for production code.</a:t>
            </a:r>
            <a:endParaRPr lang="en-IN"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908720"/>
            <a:ext cx="378693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398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15416"/>
            <a:ext cx="8229600" cy="1143000"/>
          </a:xfrm>
        </p:spPr>
        <p:txBody>
          <a:bodyPr/>
          <a:lstStyle/>
          <a:p>
            <a:r>
              <a:rPr lang="en-IN" dirty="0" smtClean="0"/>
              <a:t>Micro Service </a:t>
            </a:r>
            <a:r>
              <a:rPr lang="en-IN" dirty="0" err="1" smtClean="0"/>
              <a:t>Vs</a:t>
            </a:r>
            <a:r>
              <a:rPr lang="en-IN" dirty="0" smtClean="0"/>
              <a:t> Monolithic</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28812678"/>
              </p:ext>
            </p:extLst>
          </p:nvPr>
        </p:nvGraphicFramePr>
        <p:xfrm>
          <a:off x="395536" y="620688"/>
          <a:ext cx="8517632" cy="6004560"/>
        </p:xfrm>
        <a:graphic>
          <a:graphicData uri="http://schemas.openxmlformats.org/drawingml/2006/table">
            <a:tbl>
              <a:tblPr firstRow="1" bandRow="1">
                <a:tableStyleId>{2D5ABB26-0587-4C30-8999-92F81FD0307C}</a:tableStyleId>
              </a:tblPr>
              <a:tblGrid>
                <a:gridCol w="3240360"/>
                <a:gridCol w="5277272"/>
              </a:tblGrid>
              <a:tr h="370840">
                <a:tc>
                  <a:txBody>
                    <a:bodyPr/>
                    <a:lstStyle/>
                    <a:p>
                      <a:r>
                        <a:rPr lang="en-IN" sz="2800" b="1" dirty="0" smtClean="0"/>
                        <a:t>Monolithic </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b="1" dirty="0" err="1" smtClean="0"/>
                        <a:t>MicroServices</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800" dirty="0" smtClean="0"/>
                        <a:t>Single deployment</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dirty="0" smtClean="0"/>
                        <a:t>Every micro service is a separate deployment. Many more modules</a:t>
                      </a:r>
                      <a:r>
                        <a:rPr lang="en-IN" sz="2800" baseline="0" dirty="0" smtClean="0"/>
                        <a:t> with specific functionality and it ensures module dependency</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800" dirty="0" smtClean="0"/>
                        <a:t>This type of application puts all its functionality into a single process.</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dirty="0" smtClean="0"/>
                        <a:t>This architecture puts each element of it functionality into a separate service.</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800" dirty="0" smtClean="0"/>
                        <a:t>Single codebase</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dirty="0" smtClean="0"/>
                        <a:t>More than one code base</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800" dirty="0" smtClean="0"/>
                        <a:t>Interaction between classes are synchronous</a:t>
                      </a:r>
                      <a:r>
                        <a:rPr lang="en-IN" sz="2800" baseline="0" dirty="0" smtClean="0"/>
                        <a:t> </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dirty="0" smtClean="0"/>
                        <a:t>More than one code base</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3398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What is Service ?</a:t>
            </a:r>
          </a:p>
          <a:p>
            <a:r>
              <a:rPr lang="en-IN" dirty="0"/>
              <a:t>What is Monolithic Architecture</a:t>
            </a:r>
          </a:p>
          <a:p>
            <a:r>
              <a:rPr lang="en-IN" dirty="0"/>
              <a:t>Introduction to </a:t>
            </a:r>
            <a:r>
              <a:rPr lang="en-IN" dirty="0" err="1"/>
              <a:t>Microservice</a:t>
            </a:r>
            <a:r>
              <a:rPr lang="en-IN" dirty="0"/>
              <a:t> </a:t>
            </a:r>
          </a:p>
          <a:p>
            <a:r>
              <a:rPr lang="en-IN" dirty="0"/>
              <a:t>Emergence of </a:t>
            </a:r>
            <a:r>
              <a:rPr lang="en-IN" dirty="0" err="1"/>
              <a:t>Microservice</a:t>
            </a:r>
            <a:endParaRPr lang="en-IN" dirty="0"/>
          </a:p>
          <a:p>
            <a:r>
              <a:rPr lang="en-IN" dirty="0"/>
              <a:t>Benefits of </a:t>
            </a:r>
            <a:r>
              <a:rPr lang="en-IN" dirty="0" err="1"/>
              <a:t>Microservice</a:t>
            </a:r>
            <a:r>
              <a:rPr lang="en-IN" dirty="0"/>
              <a:t> Architecture</a:t>
            </a:r>
          </a:p>
          <a:p>
            <a:r>
              <a:rPr lang="en-US" dirty="0"/>
              <a:t>Diff between </a:t>
            </a:r>
            <a:r>
              <a:rPr lang="en-US" dirty="0" err="1"/>
              <a:t>Microservice</a:t>
            </a:r>
            <a:r>
              <a:rPr lang="en-US" dirty="0"/>
              <a:t> and Monolithic</a:t>
            </a:r>
          </a:p>
          <a:p>
            <a:r>
              <a:rPr lang="en-IN" dirty="0"/>
              <a:t>Challenges in </a:t>
            </a:r>
            <a:r>
              <a:rPr lang="en-IN" dirty="0" err="1"/>
              <a:t>Microservices</a:t>
            </a:r>
            <a:r>
              <a:rPr lang="en-IN" dirty="0"/>
              <a:t> </a:t>
            </a:r>
          </a:p>
        </p:txBody>
      </p:sp>
    </p:spTree>
    <p:extLst>
      <p:ext uri="{BB962C8B-B14F-4D97-AF65-F5344CB8AC3E}">
        <p14:creationId xmlns:p14="http://schemas.microsoft.com/office/powerpoint/2010/main" val="876528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lstStyle/>
          <a:p>
            <a:r>
              <a:rPr lang="en-IN" dirty="0" smtClean="0"/>
              <a:t>Micro Service </a:t>
            </a:r>
            <a:r>
              <a:rPr lang="en-IN" dirty="0" err="1" smtClean="0"/>
              <a:t>Vs</a:t>
            </a:r>
            <a:r>
              <a:rPr lang="en-IN" dirty="0" smtClean="0"/>
              <a:t> Monolithic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2568643"/>
              </p:ext>
            </p:extLst>
          </p:nvPr>
        </p:nvGraphicFramePr>
        <p:xfrm>
          <a:off x="467544" y="836712"/>
          <a:ext cx="8229600" cy="573024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IN" sz="2800" b="1" dirty="0" smtClean="0"/>
                        <a:t>Monolithic </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b="1" dirty="0" err="1" smtClean="0"/>
                        <a:t>MicroServices</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The whole  app has one DB.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Every micro service has its own DB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It scales by replicating the monolithic on multiple servers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It scales by distributing</a:t>
                      </a:r>
                      <a:r>
                        <a:rPr lang="en-IN" sz="2400" baseline="0" dirty="0" smtClean="0"/>
                        <a:t> these services and replicating as needed</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Any changes in application</a:t>
                      </a:r>
                      <a:r>
                        <a:rPr lang="en-IN" sz="2400" baseline="0" dirty="0" smtClean="0"/>
                        <a:t> requires a full redeploy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It is loosely coupled , any</a:t>
                      </a:r>
                      <a:r>
                        <a:rPr lang="en-IN" sz="2400" baseline="0" dirty="0" smtClean="0"/>
                        <a:t> changes in one service will not  effect another service.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Hard to</a:t>
                      </a:r>
                      <a:r>
                        <a:rPr lang="en-IN" sz="2400" baseline="0" dirty="0" smtClean="0"/>
                        <a:t> work with multiple teams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It is easy,</a:t>
                      </a:r>
                      <a:r>
                        <a:rPr lang="en-IN" sz="2400" baseline="0" dirty="0" smtClean="0"/>
                        <a:t> as the size of the service is small and independent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If the</a:t>
                      </a:r>
                      <a:r>
                        <a:rPr lang="en-IN" sz="2400" baseline="0" dirty="0" smtClean="0"/>
                        <a:t> application is big then hard to manage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It separate deployment,</a:t>
                      </a:r>
                      <a:r>
                        <a:rPr lang="en-IN" sz="2400" baseline="0" dirty="0" smtClean="0"/>
                        <a:t> separate monitoring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3398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lstStyle/>
          <a:p>
            <a:r>
              <a:rPr lang="en-IN" dirty="0" smtClean="0"/>
              <a:t>Micro Service </a:t>
            </a:r>
            <a:r>
              <a:rPr lang="en-IN" dirty="0" err="1" smtClean="0"/>
              <a:t>Vs</a:t>
            </a:r>
            <a:r>
              <a:rPr lang="en-IN" dirty="0" smtClean="0"/>
              <a:t> Monolithic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977701"/>
              </p:ext>
            </p:extLst>
          </p:nvPr>
        </p:nvGraphicFramePr>
        <p:xfrm>
          <a:off x="467544" y="836712"/>
          <a:ext cx="8229600" cy="554736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IN" sz="2800" b="1" dirty="0" smtClean="0"/>
                        <a:t>Monolithic </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b="1" dirty="0" err="1" smtClean="0"/>
                        <a:t>MicroServices</a:t>
                      </a:r>
                      <a:endParaRPr lang="en-I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Continuous deployment is difficult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Continuous deployment is 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Bug in any module</a:t>
                      </a:r>
                      <a:r>
                        <a:rPr lang="en-IN" sz="2400" baseline="0" dirty="0" smtClean="0"/>
                        <a:t> (e.g. memory leak) can potentially bring down the entire process. Here all instances of the application are identical, so that bug will impact the availability of the entire application.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Bug in one</a:t>
                      </a:r>
                      <a:r>
                        <a:rPr lang="en-IN" sz="2400" baseline="0" dirty="0" smtClean="0"/>
                        <a:t> service can only effect that service. It can’t effect other service.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400" dirty="0" smtClean="0"/>
                        <a:t>Monolithic application has a barrier to adopting new</a:t>
                      </a:r>
                      <a:r>
                        <a:rPr lang="en-IN" sz="2400" baseline="0" dirty="0" smtClean="0"/>
                        <a:t> technologies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Micro services supports to adopt the new technology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1653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143000"/>
          </a:xfrm>
        </p:spPr>
        <p:txBody>
          <a:bodyPr/>
          <a:lstStyle/>
          <a:p>
            <a:r>
              <a:rPr lang="en-IN" dirty="0" smtClean="0"/>
              <a:t>Challenges in Micro services</a:t>
            </a:r>
            <a:endParaRPr lang="en-IN" dirty="0"/>
          </a:p>
        </p:txBody>
      </p:sp>
      <p:sp>
        <p:nvSpPr>
          <p:cNvPr id="3" name="Content Placeholder 2"/>
          <p:cNvSpPr>
            <a:spLocks noGrp="1"/>
          </p:cNvSpPr>
          <p:nvPr>
            <p:ph idx="1"/>
          </p:nvPr>
        </p:nvSpPr>
        <p:spPr>
          <a:xfrm>
            <a:off x="457200" y="764704"/>
            <a:ext cx="8229600" cy="5904656"/>
          </a:xfrm>
        </p:spPr>
        <p:txBody>
          <a:bodyPr>
            <a:normAutofit fontScale="85000" lnSpcReduction="20000"/>
          </a:bodyPr>
          <a:lstStyle/>
          <a:p>
            <a:r>
              <a:rPr lang="en-IN" b="1" dirty="0" smtClean="0"/>
              <a:t>Challenges</a:t>
            </a:r>
          </a:p>
          <a:p>
            <a:pPr lvl="1"/>
            <a:r>
              <a:rPr lang="en-IN" dirty="0" smtClean="0"/>
              <a:t>It brings a lot of operation overhead.</a:t>
            </a:r>
          </a:p>
          <a:p>
            <a:pPr lvl="1"/>
            <a:r>
              <a:rPr lang="en-IN" dirty="0" smtClean="0"/>
              <a:t>Because of distributed deployment,  difficult to trace problem</a:t>
            </a:r>
          </a:p>
          <a:p>
            <a:pPr lvl="1"/>
            <a:r>
              <a:rPr lang="en-IN" dirty="0" smtClean="0"/>
              <a:t>Complicated to manage whole products where  number of service increase.</a:t>
            </a:r>
          </a:p>
          <a:p>
            <a:r>
              <a:rPr lang="en-IN" b="1" dirty="0" smtClean="0"/>
              <a:t>Drawbacks</a:t>
            </a:r>
          </a:p>
          <a:p>
            <a:pPr lvl="1"/>
            <a:r>
              <a:rPr lang="en-IN" dirty="0" smtClean="0"/>
              <a:t>Developer tools/</a:t>
            </a:r>
            <a:r>
              <a:rPr lang="en-IN" dirty="0" err="1" smtClean="0"/>
              <a:t>IDEs</a:t>
            </a:r>
            <a:r>
              <a:rPr lang="en-IN" dirty="0" smtClean="0"/>
              <a:t> are oriented on building monolithic applications and don’t provide explicit support for developing distributed applications</a:t>
            </a:r>
          </a:p>
          <a:p>
            <a:pPr lvl="1"/>
            <a:r>
              <a:rPr lang="en-IN" dirty="0"/>
              <a:t>Increased memory consumption</a:t>
            </a:r>
            <a:r>
              <a:rPr lang="en-IN" dirty="0" smtClean="0"/>
              <a:t>. The </a:t>
            </a:r>
            <a:r>
              <a:rPr lang="en-IN" dirty="0" err="1" smtClean="0"/>
              <a:t>Microservices</a:t>
            </a:r>
            <a:r>
              <a:rPr lang="en-IN" dirty="0" smtClean="0"/>
              <a:t> architecture replaces N monolithic application instances with </a:t>
            </a:r>
            <a:r>
              <a:rPr lang="en-IN" dirty="0" err="1" smtClean="0"/>
              <a:t>NxM</a:t>
            </a:r>
            <a:r>
              <a:rPr lang="en-IN" dirty="0" smtClean="0"/>
              <a:t> services instances. If each service runs in its own (</a:t>
            </a:r>
            <a:r>
              <a:rPr lang="en-IN" dirty="0" err="1" smtClean="0"/>
              <a:t>JVM</a:t>
            </a:r>
            <a:r>
              <a:rPr lang="en-IN" dirty="0" smtClean="0"/>
              <a:t> or equivalent), which is usually necessary to isolate the instances, then there is the overhead of M times as many </a:t>
            </a:r>
            <a:r>
              <a:rPr lang="en-IN" dirty="0" err="1" smtClean="0"/>
              <a:t>JVM</a:t>
            </a:r>
            <a:r>
              <a:rPr lang="en-IN" dirty="0" smtClean="0"/>
              <a:t> runtimes.</a:t>
            </a:r>
            <a:r>
              <a:rPr lang="en-US" dirty="0"/>
              <a:t> Moreover, if each service runs on its own </a:t>
            </a:r>
            <a:r>
              <a:rPr lang="en-US" dirty="0" err="1"/>
              <a:t>VM</a:t>
            </a:r>
            <a:r>
              <a:rPr lang="en-US" dirty="0"/>
              <a:t> (e.g. </a:t>
            </a:r>
            <a:r>
              <a:rPr lang="en-US" dirty="0" err="1"/>
              <a:t>EC2</a:t>
            </a:r>
            <a:r>
              <a:rPr lang="en-US" dirty="0"/>
              <a:t> instance), as is the case at Netflix, the overhead is even higher.</a:t>
            </a:r>
            <a:endParaRPr lang="en-IN" dirty="0"/>
          </a:p>
        </p:txBody>
      </p:sp>
    </p:spTree>
    <p:extLst>
      <p:ext uri="{BB962C8B-B14F-4D97-AF65-F5344CB8AC3E}">
        <p14:creationId xmlns:p14="http://schemas.microsoft.com/office/powerpoint/2010/main" val="3313398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IN" dirty="0" smtClean="0"/>
              <a:t>Micro Service implementation Stack</a:t>
            </a:r>
            <a:endParaRPr lang="en-IN" dirty="0"/>
          </a:p>
        </p:txBody>
      </p:sp>
      <p:sp>
        <p:nvSpPr>
          <p:cNvPr id="3" name="Content Placeholder 2"/>
          <p:cNvSpPr>
            <a:spLocks noGrp="1"/>
          </p:cNvSpPr>
          <p:nvPr>
            <p:ph idx="1"/>
          </p:nvPr>
        </p:nvSpPr>
        <p:spPr>
          <a:xfrm>
            <a:off x="457200" y="1124744"/>
            <a:ext cx="8229600" cy="5328592"/>
          </a:xfrm>
        </p:spPr>
        <p:txBody>
          <a:bodyPr>
            <a:normAutofit/>
          </a:bodyPr>
          <a:lstStyle/>
          <a:p>
            <a:r>
              <a:rPr lang="en-IN" dirty="0" smtClean="0"/>
              <a:t>Spring Boot and Spring Cloud</a:t>
            </a:r>
          </a:p>
          <a:p>
            <a:r>
              <a:rPr lang="en-IN" dirty="0" err="1" smtClean="0"/>
              <a:t>Microservice</a:t>
            </a:r>
            <a:r>
              <a:rPr lang="en-IN" dirty="0" smtClean="0"/>
              <a:t> with Python</a:t>
            </a:r>
          </a:p>
          <a:p>
            <a:r>
              <a:rPr lang="en-IN" dirty="0" err="1"/>
              <a:t>Microservice</a:t>
            </a:r>
            <a:r>
              <a:rPr lang="en-IN" dirty="0"/>
              <a:t> with </a:t>
            </a:r>
            <a:r>
              <a:rPr lang="en-IN" dirty="0" err="1" smtClean="0"/>
              <a:t>PHP</a:t>
            </a:r>
            <a:endParaRPr lang="en-IN" dirty="0"/>
          </a:p>
          <a:p>
            <a:r>
              <a:rPr lang="en-IN" dirty="0" smtClean="0"/>
              <a:t>Prometheus </a:t>
            </a:r>
            <a:r>
              <a:rPr lang="en-IN" dirty="0" err="1" smtClean="0"/>
              <a:t>Microservice</a:t>
            </a:r>
            <a:r>
              <a:rPr lang="en-IN" dirty="0" smtClean="0"/>
              <a:t> </a:t>
            </a:r>
          </a:p>
          <a:p>
            <a:r>
              <a:rPr lang="en-IN" dirty="0" err="1" smtClean="0"/>
              <a:t>NetFlix</a:t>
            </a:r>
            <a:r>
              <a:rPr lang="en-IN" dirty="0" smtClean="0"/>
              <a:t> </a:t>
            </a:r>
            <a:r>
              <a:rPr lang="en-IN" dirty="0" err="1" smtClean="0"/>
              <a:t>Microservice</a:t>
            </a:r>
            <a:r>
              <a:rPr lang="en-IN" dirty="0" smtClean="0"/>
              <a:t>  Monitoring</a:t>
            </a:r>
            <a:endParaRPr lang="en-IN" dirty="0"/>
          </a:p>
          <a:p>
            <a:r>
              <a:rPr lang="en-IN" dirty="0" smtClean="0"/>
              <a:t>Fabric 8</a:t>
            </a:r>
            <a:endParaRPr lang="en-IN" dirty="0"/>
          </a:p>
          <a:p>
            <a:r>
              <a:rPr lang="en-IN" dirty="0" err="1" smtClean="0"/>
              <a:t>DropWizard</a:t>
            </a:r>
            <a:endParaRPr lang="en-IN" dirty="0" smtClean="0"/>
          </a:p>
          <a:p>
            <a:r>
              <a:rPr lang="en-IN" dirty="0" smtClean="0"/>
              <a:t>Netty</a:t>
            </a:r>
          </a:p>
          <a:p>
            <a:r>
              <a:rPr lang="en-IN" dirty="0" smtClean="0"/>
              <a:t>Jackson</a:t>
            </a:r>
            <a:endParaRPr lang="en-IN" dirty="0"/>
          </a:p>
          <a:p>
            <a:endParaRPr lang="en-IN" dirty="0"/>
          </a:p>
        </p:txBody>
      </p:sp>
    </p:spTree>
    <p:extLst>
      <p:ext uri="{BB962C8B-B14F-4D97-AF65-F5344CB8AC3E}">
        <p14:creationId xmlns:p14="http://schemas.microsoft.com/office/powerpoint/2010/main" val="1712104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lnSpcReduction="10000"/>
          </a:bodyPr>
          <a:lstStyle/>
          <a:p>
            <a:r>
              <a:rPr lang="en-IN" dirty="0" smtClean="0"/>
              <a:t>In this lesson, you have learnt:</a:t>
            </a:r>
          </a:p>
          <a:p>
            <a:r>
              <a:rPr lang="en-IN" dirty="0"/>
              <a:t>What is Service ?</a:t>
            </a:r>
          </a:p>
          <a:p>
            <a:r>
              <a:rPr lang="en-IN" dirty="0"/>
              <a:t>What is Monolithic Architecture</a:t>
            </a:r>
          </a:p>
          <a:p>
            <a:r>
              <a:rPr lang="en-IN" dirty="0"/>
              <a:t>Introduction to </a:t>
            </a:r>
            <a:r>
              <a:rPr lang="en-IN" dirty="0" err="1"/>
              <a:t>Microservice</a:t>
            </a:r>
            <a:r>
              <a:rPr lang="en-IN" dirty="0"/>
              <a:t> </a:t>
            </a:r>
          </a:p>
          <a:p>
            <a:r>
              <a:rPr lang="en-IN" dirty="0"/>
              <a:t>Emergence of </a:t>
            </a:r>
            <a:r>
              <a:rPr lang="en-IN" dirty="0" err="1"/>
              <a:t>Microservice</a:t>
            </a:r>
            <a:endParaRPr lang="en-IN" dirty="0"/>
          </a:p>
          <a:p>
            <a:r>
              <a:rPr lang="en-IN" dirty="0"/>
              <a:t>Benefits of </a:t>
            </a:r>
            <a:r>
              <a:rPr lang="en-IN" dirty="0" err="1"/>
              <a:t>Microservice</a:t>
            </a:r>
            <a:r>
              <a:rPr lang="en-IN" dirty="0"/>
              <a:t> Architecture</a:t>
            </a:r>
          </a:p>
          <a:p>
            <a:r>
              <a:rPr lang="en-US" dirty="0"/>
              <a:t>Diff between </a:t>
            </a:r>
            <a:r>
              <a:rPr lang="en-US" dirty="0" err="1"/>
              <a:t>Microservice</a:t>
            </a:r>
            <a:r>
              <a:rPr lang="en-US" dirty="0"/>
              <a:t> and Monolithic</a:t>
            </a:r>
          </a:p>
          <a:p>
            <a:r>
              <a:rPr lang="en-IN" dirty="0"/>
              <a:t>Challenges in </a:t>
            </a:r>
            <a:r>
              <a:rPr lang="en-IN" dirty="0" err="1"/>
              <a:t>Microservices</a:t>
            </a:r>
            <a:r>
              <a:rPr lang="en-IN"/>
              <a:t> </a:t>
            </a:r>
          </a:p>
          <a:p>
            <a:endParaRPr lang="en-IN" dirty="0"/>
          </a:p>
        </p:txBody>
      </p:sp>
    </p:spTree>
    <p:extLst>
      <p:ext uri="{BB962C8B-B14F-4D97-AF65-F5344CB8AC3E}">
        <p14:creationId xmlns:p14="http://schemas.microsoft.com/office/powerpoint/2010/main" val="3131720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Discovery Service</a:t>
            </a:r>
            <a:endParaRPr lang="en-IN" dirty="0"/>
          </a:p>
        </p:txBody>
      </p:sp>
      <p:sp>
        <p:nvSpPr>
          <p:cNvPr id="3" name="Content Placeholder 2"/>
          <p:cNvSpPr>
            <a:spLocks noGrp="1"/>
          </p:cNvSpPr>
          <p:nvPr>
            <p:ph idx="1"/>
          </p:nvPr>
        </p:nvSpPr>
        <p:spPr/>
        <p:txBody>
          <a:bodyPr/>
          <a:lstStyle/>
          <a:p>
            <a:r>
              <a:rPr lang="en-IN" dirty="0" smtClean="0">
                <a:hlinkClick r:id="rId2"/>
              </a:rPr>
              <a:t>https://</a:t>
            </a:r>
            <a:r>
              <a:rPr lang="en-IN" dirty="0" err="1" smtClean="0">
                <a:hlinkClick r:id="rId2"/>
              </a:rPr>
              <a:t>microservices.io</a:t>
            </a:r>
            <a:r>
              <a:rPr lang="en-IN" dirty="0" smtClean="0">
                <a:hlinkClick r:id="rId2"/>
              </a:rPr>
              <a:t>/patterns/service-</a:t>
            </a:r>
            <a:r>
              <a:rPr lang="en-IN" dirty="0" err="1" smtClean="0">
                <a:hlinkClick r:id="rId2"/>
              </a:rPr>
              <a:t>registry.html</a:t>
            </a:r>
            <a:endParaRPr lang="en-IN" dirty="0" smtClean="0"/>
          </a:p>
          <a:p>
            <a:endParaRPr lang="en-IN" dirty="0" smtClean="0"/>
          </a:p>
          <a:p>
            <a:r>
              <a:rPr lang="en-IN" dirty="0" smtClean="0">
                <a:hlinkClick r:id="rId3"/>
              </a:rPr>
              <a:t>https</a:t>
            </a:r>
            <a:r>
              <a:rPr lang="en-IN" dirty="0">
                <a:hlinkClick r:id="rId3"/>
              </a:rPr>
              <a:t>://</a:t>
            </a:r>
            <a:r>
              <a:rPr lang="en-IN" dirty="0" err="1" smtClean="0">
                <a:hlinkClick r:id="rId3"/>
              </a:rPr>
              <a:t>microservices.io</a:t>
            </a:r>
            <a:r>
              <a:rPr lang="en-IN" dirty="0" smtClean="0">
                <a:hlinkClick r:id="rId3"/>
              </a:rPr>
              <a:t>/patterns/client-side-</a:t>
            </a:r>
            <a:r>
              <a:rPr lang="en-IN" dirty="0" err="1" smtClean="0">
                <a:hlinkClick r:id="rId3"/>
              </a:rPr>
              <a:t>discovery.html</a:t>
            </a:r>
            <a:endParaRPr lang="en-IN" dirty="0" smtClean="0"/>
          </a:p>
          <a:p>
            <a:endParaRPr lang="en-IN" dirty="0"/>
          </a:p>
          <a:p>
            <a:r>
              <a:rPr lang="en-IN" dirty="0">
                <a:hlinkClick r:id="rId4"/>
              </a:rPr>
              <a:t>https://</a:t>
            </a:r>
            <a:r>
              <a:rPr lang="en-IN" dirty="0" err="1" smtClean="0">
                <a:hlinkClick r:id="rId4"/>
              </a:rPr>
              <a:t>microservices.io</a:t>
            </a:r>
            <a:r>
              <a:rPr lang="en-IN" dirty="0" smtClean="0">
                <a:hlinkClick r:id="rId4"/>
              </a:rPr>
              <a:t>/patterns/server-side-</a:t>
            </a:r>
            <a:r>
              <a:rPr lang="en-IN" dirty="0" err="1" smtClean="0">
                <a:hlinkClick r:id="rId4"/>
              </a:rPr>
              <a:t>discovery.html</a:t>
            </a:r>
            <a:endParaRPr lang="en-IN" dirty="0" smtClean="0"/>
          </a:p>
          <a:p>
            <a:endParaRPr lang="en-IN" dirty="0"/>
          </a:p>
        </p:txBody>
      </p:sp>
    </p:spTree>
    <p:extLst>
      <p:ext uri="{BB962C8B-B14F-4D97-AF65-F5344CB8AC3E}">
        <p14:creationId xmlns:p14="http://schemas.microsoft.com/office/powerpoint/2010/main" val="1835147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Netflix Eureka</a:t>
            </a:r>
          </a:p>
        </p:txBody>
      </p:sp>
      <p:sp>
        <p:nvSpPr>
          <p:cNvPr id="3" name="Content Placeholder 2"/>
          <p:cNvSpPr>
            <a:spLocks noGrp="1"/>
          </p:cNvSpPr>
          <p:nvPr>
            <p:ph idx="1"/>
          </p:nvPr>
        </p:nvSpPr>
        <p:spPr>
          <a:xfrm>
            <a:off x="457200" y="1600200"/>
            <a:ext cx="8229600" cy="5069160"/>
          </a:xfrm>
        </p:spPr>
        <p:txBody>
          <a:bodyPr>
            <a:normAutofit fontScale="70000" lnSpcReduction="20000"/>
          </a:bodyPr>
          <a:lstStyle/>
          <a:p>
            <a:pPr fontAlgn="base"/>
            <a:r>
              <a:rPr lang="en-US" b="1" dirty="0"/>
              <a:t>Eureka Client</a:t>
            </a:r>
            <a:r>
              <a:rPr lang="en-US" dirty="0" smtClean="0"/>
              <a:t>: </a:t>
            </a:r>
            <a:r>
              <a:rPr lang="en-US" dirty="0"/>
              <a:t>Any application that can discover </a:t>
            </a:r>
            <a:r>
              <a:rPr lang="en-US" dirty="0" smtClean="0"/>
              <a:t>services. </a:t>
            </a:r>
            <a:r>
              <a:rPr lang="en-US" dirty="0"/>
              <a:t>it can be a microservice that is ready to work so it registers itself to the Eureka server e.g. an API for some app, or some application that goes to the server and asks for directions to a specific microservice.</a:t>
            </a:r>
          </a:p>
          <a:p>
            <a:pPr fontAlgn="base"/>
            <a:r>
              <a:rPr lang="en-US" b="1" dirty="0"/>
              <a:t>Eureka Instance</a:t>
            </a:r>
            <a:r>
              <a:rPr lang="en-US" dirty="0"/>
              <a:t>: Any application that registers itself with the Eureka Server to be discovered by </a:t>
            </a:r>
            <a:r>
              <a:rPr lang="en-US" dirty="0" smtClean="0"/>
              <a:t>others. It is a  </a:t>
            </a:r>
            <a:r>
              <a:rPr lang="en-US" dirty="0"/>
              <a:t>single instance of a microservice (you can add more instances of the same microservice as your load grows i.e. horizontal scaling).</a:t>
            </a:r>
          </a:p>
          <a:p>
            <a:pPr fontAlgn="base"/>
            <a:r>
              <a:rPr lang="en-US" b="1" dirty="0"/>
              <a:t>Eureka Service</a:t>
            </a:r>
            <a:r>
              <a:rPr lang="en-US" dirty="0"/>
              <a:t>: looks like when you register a microservice as an Eureka Client, you obtain an Eureka Service registered by an ID.</a:t>
            </a:r>
          </a:p>
          <a:p>
            <a:pPr fontAlgn="base"/>
            <a:r>
              <a:rPr lang="en-US" b="1" dirty="0"/>
              <a:t>Eureka Server</a:t>
            </a:r>
            <a:r>
              <a:rPr lang="en-US" dirty="0"/>
              <a:t>: The discovery server. It contains a registry of services and a REST </a:t>
            </a:r>
            <a:r>
              <a:rPr lang="en-US" dirty="0" err="1"/>
              <a:t>api</a:t>
            </a:r>
            <a:r>
              <a:rPr lang="en-US" dirty="0"/>
              <a:t> that can be used to register a service, deregister a service, and discover the location of other services.</a:t>
            </a:r>
            <a:r>
              <a:rPr lang="en-US" dirty="0" smtClean="0"/>
              <a:t>.</a:t>
            </a:r>
            <a:endParaRPr lang="en-US" dirty="0"/>
          </a:p>
          <a:p>
            <a:pPr marL="0" indent="0">
              <a:buNone/>
            </a:pPr>
            <a:endParaRPr lang="en-IN" dirty="0"/>
          </a:p>
        </p:txBody>
      </p:sp>
    </p:spTree>
    <p:extLst>
      <p:ext uri="{BB962C8B-B14F-4D97-AF65-F5344CB8AC3E}">
        <p14:creationId xmlns:p14="http://schemas.microsoft.com/office/powerpoint/2010/main" val="3069907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Eureka Server &amp; Eureka Client</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Eureka comes with two components - Eureka Client and the Eureka Server. Your architecture which is using Eureka will typically have two applications</a:t>
            </a:r>
          </a:p>
          <a:p>
            <a:pPr fontAlgn="base"/>
            <a:r>
              <a:rPr lang="en-US" dirty="0"/>
              <a:t>Application Client which uses Eureka Client to make requests to the Application Service.</a:t>
            </a:r>
          </a:p>
          <a:p>
            <a:pPr fontAlgn="base"/>
            <a:r>
              <a:rPr lang="en-US" dirty="0"/>
              <a:t>Application Service which receives requests from Application Client and sends a response back.</a:t>
            </a:r>
          </a:p>
          <a:p>
            <a:pPr fontAlgn="base"/>
            <a:r>
              <a:rPr lang="en-US" dirty="0"/>
              <a:t>The setups involve the following</a:t>
            </a:r>
          </a:p>
          <a:p>
            <a:pPr fontAlgn="base"/>
            <a:r>
              <a:rPr lang="en-US" dirty="0"/>
              <a:t>Eureka Server - This keeps a record of all the services which have registered.</a:t>
            </a:r>
          </a:p>
          <a:p>
            <a:pPr fontAlgn="base"/>
            <a:r>
              <a:rPr lang="en-US" dirty="0"/>
              <a:t>Eureka Client for the application client</a:t>
            </a:r>
          </a:p>
          <a:p>
            <a:pPr fontAlgn="base"/>
            <a:r>
              <a:rPr lang="en-US" dirty="0"/>
              <a:t>Eureka Client for the application service</a:t>
            </a:r>
          </a:p>
          <a:p>
            <a:pPr fontAlgn="base"/>
            <a:r>
              <a:rPr lang="en-US" b="1" dirty="0"/>
              <a:t>Eureka Instance</a:t>
            </a:r>
            <a:r>
              <a:rPr lang="en-US" dirty="0"/>
              <a:t> means a single node of the Application client.</a:t>
            </a:r>
          </a:p>
          <a:p>
            <a:endParaRPr lang="en-IN" b="1" dirty="0"/>
          </a:p>
        </p:txBody>
      </p:sp>
    </p:spTree>
    <p:extLst>
      <p:ext uri="{BB962C8B-B14F-4D97-AF65-F5344CB8AC3E}">
        <p14:creationId xmlns:p14="http://schemas.microsoft.com/office/powerpoint/2010/main" val="4224625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Spring Cloud Discovery Eureka Client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7920880" cy="545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85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0"/>
            <a:ext cx="8229600" cy="1143000"/>
          </a:xfrm>
        </p:spPr>
        <p:txBody>
          <a:bodyPr/>
          <a:lstStyle/>
          <a:p>
            <a:r>
              <a:rPr lang="en-IN" dirty="0"/>
              <a:t>Eureka Server &amp; Eureka Client</a:t>
            </a:r>
          </a:p>
        </p:txBody>
      </p:sp>
      <p:pic>
        <p:nvPicPr>
          <p:cNvPr id="2050"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9"/>
            <a:ext cx="8640960"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6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IN" dirty="0" smtClean="0"/>
              <a:t>What is Service?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56143"/>
            <a:ext cx="8784976" cy="556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5798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Communication</a:t>
            </a:r>
            <a:endParaRPr lang="en-IN" dirty="0"/>
          </a:p>
        </p:txBody>
      </p:sp>
      <p:sp>
        <p:nvSpPr>
          <p:cNvPr id="3" name="Content Placeholder 2"/>
          <p:cNvSpPr>
            <a:spLocks noGrp="1"/>
          </p:cNvSpPr>
          <p:nvPr>
            <p:ph idx="1"/>
          </p:nvPr>
        </p:nvSpPr>
        <p:spPr/>
        <p:txBody>
          <a:bodyPr/>
          <a:lstStyle/>
          <a:p>
            <a:r>
              <a:rPr lang="en-US" dirty="0" err="1" smtClean="0"/>
              <a:t>RestTemplate</a:t>
            </a:r>
            <a:endParaRPr lang="en-US" dirty="0" smtClean="0"/>
          </a:p>
          <a:p>
            <a:r>
              <a:rPr lang="en-US" dirty="0" err="1" smtClean="0"/>
              <a:t>FeginClient</a:t>
            </a:r>
            <a:endParaRPr lang="en-US" dirty="0" smtClean="0"/>
          </a:p>
          <a:p>
            <a:r>
              <a:rPr lang="en-US" dirty="0" err="1" smtClean="0"/>
              <a:t>WebClient</a:t>
            </a:r>
            <a:endParaRPr lang="en-IN" dirty="0"/>
          </a:p>
        </p:txBody>
      </p:sp>
    </p:spTree>
    <p:extLst>
      <p:ext uri="{BB962C8B-B14F-4D97-AF65-F5344CB8AC3E}">
        <p14:creationId xmlns:p14="http://schemas.microsoft.com/office/powerpoint/2010/main" val="1920184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Microservice Communication</a:t>
            </a:r>
            <a:endParaRPr lang="en-IN" dirty="0"/>
          </a:p>
        </p:txBody>
      </p:sp>
      <p:sp>
        <p:nvSpPr>
          <p:cNvPr id="3" name="Content Placeholder 2"/>
          <p:cNvSpPr>
            <a:spLocks noGrp="1"/>
          </p:cNvSpPr>
          <p:nvPr>
            <p:ph idx="1"/>
          </p:nvPr>
        </p:nvSpPr>
        <p:spPr>
          <a:xfrm>
            <a:off x="457200" y="908720"/>
            <a:ext cx="8229600" cy="5688632"/>
          </a:xfrm>
        </p:spPr>
        <p:txBody>
          <a:bodyPr>
            <a:normAutofit fontScale="70000" lnSpcReduction="20000"/>
          </a:bodyPr>
          <a:lstStyle/>
          <a:p>
            <a:r>
              <a:rPr lang="en-US" b="1" dirty="0" err="1" smtClean="0"/>
              <a:t>RestTemplate</a:t>
            </a:r>
            <a:r>
              <a:rPr lang="en-US" b="1" dirty="0" smtClean="0"/>
              <a:t> (Blocking &amp; Synchronous calls)</a:t>
            </a:r>
            <a:endParaRPr lang="en-US" b="1" dirty="0"/>
          </a:p>
          <a:p>
            <a:r>
              <a:rPr lang="en-US" dirty="0" err="1"/>
              <a:t>RestTemplate</a:t>
            </a:r>
            <a:r>
              <a:rPr lang="en-US" dirty="0"/>
              <a:t> is used for making the synchronous call. When using </a:t>
            </a:r>
            <a:r>
              <a:rPr lang="en-US" dirty="0" err="1"/>
              <a:t>RestTemplate</a:t>
            </a:r>
            <a:r>
              <a:rPr lang="en-US" dirty="0"/>
              <a:t>, the URL parameter is constructed programmatically, and data is sent across to the other service. In more complex scenarios, we will have to get to the details of the HTTP APIs provided by </a:t>
            </a:r>
            <a:r>
              <a:rPr lang="en-US" dirty="0" err="1"/>
              <a:t>RestTemplate</a:t>
            </a:r>
            <a:r>
              <a:rPr lang="en-US" dirty="0"/>
              <a:t> or even to APIs at a much lower level</a:t>
            </a:r>
            <a:r>
              <a:rPr lang="en-US" dirty="0" smtClean="0"/>
              <a:t>.</a:t>
            </a:r>
            <a:r>
              <a:rPr lang="en-US" b="1" i="1" dirty="0"/>
              <a:t> </a:t>
            </a:r>
            <a:endParaRPr lang="en-US" b="1" i="1" dirty="0" smtClean="0"/>
          </a:p>
          <a:p>
            <a:r>
              <a:rPr lang="en-US" b="1" i="1" dirty="0" err="1" smtClean="0"/>
              <a:t>RestTemplate</a:t>
            </a:r>
            <a:r>
              <a:rPr lang="en-US" b="1" dirty="0"/>
              <a:t> uses the Java Servlet API, which is based on the thread-per-request model</a:t>
            </a:r>
            <a:r>
              <a:rPr lang="en-US" dirty="0"/>
              <a:t>.</a:t>
            </a:r>
          </a:p>
          <a:p>
            <a:r>
              <a:rPr lang="en-US" dirty="0"/>
              <a:t>This means that the thread will block until the web client receives the response. The problem with the blocking code is due to each thread consuming some amount of memory and CPU cycles.</a:t>
            </a:r>
          </a:p>
          <a:p>
            <a:r>
              <a:rPr lang="en-US" dirty="0"/>
              <a:t>Let's consider having a lot of incoming requests, which are waiting for some slow service needed to produce the result.</a:t>
            </a:r>
          </a:p>
          <a:p>
            <a:r>
              <a:rPr lang="en-US" dirty="0"/>
              <a:t>Sooner or later, the requests waiting for the results will pile up. </a:t>
            </a:r>
            <a:r>
              <a:rPr lang="en-US" b="1" dirty="0"/>
              <a:t>Consequently, the application will create many threads, which will exhaust the thread pool or occupy all the available memory</a:t>
            </a:r>
            <a:r>
              <a:rPr lang="en-US" dirty="0"/>
              <a:t>. We can also experience performance degradation because of the frequent CPU context (thread) switching.</a:t>
            </a:r>
          </a:p>
          <a:p>
            <a:endParaRPr lang="en-IN" dirty="0"/>
          </a:p>
        </p:txBody>
      </p:sp>
    </p:spTree>
    <p:extLst>
      <p:ext uri="{BB962C8B-B14F-4D97-AF65-F5344CB8AC3E}">
        <p14:creationId xmlns:p14="http://schemas.microsoft.com/office/powerpoint/2010/main" val="1805523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97165"/>
            <a:ext cx="8003232" cy="4824536"/>
          </a:xfrm>
        </p:spPr>
        <p:txBody>
          <a:bodyPr>
            <a:normAutofit fontScale="85000" lnSpcReduction="10000"/>
          </a:bodyPr>
          <a:lstStyle/>
          <a:p>
            <a:r>
              <a:rPr lang="en-US" b="1" dirty="0" err="1" smtClean="0"/>
              <a:t>FeignClient</a:t>
            </a:r>
            <a:endParaRPr lang="en-US" b="1" dirty="0" smtClean="0"/>
          </a:p>
          <a:p>
            <a:r>
              <a:rPr lang="en-US" dirty="0" smtClean="0"/>
              <a:t>is </a:t>
            </a:r>
            <a:r>
              <a:rPr lang="en-US" dirty="0"/>
              <a:t>a Spring Cloud Netflix library for providing a higher level of abstraction over REST-based service calls. Spring Cloud Feign works on a declarative principle. When using Feign, we write declarative REST service interfaces at the client, and use those interfaces to program the client. The developer need not worry about the implementation </a:t>
            </a:r>
            <a:r>
              <a:rPr lang="en-US" dirty="0" smtClean="0"/>
              <a:t>…</a:t>
            </a:r>
            <a:endParaRPr lang="en-IN" dirty="0"/>
          </a:p>
          <a:p>
            <a:r>
              <a:rPr lang="en-US" dirty="0" err="1" smtClean="0"/>
              <a:t>Feginclient</a:t>
            </a:r>
            <a:r>
              <a:rPr lang="en-US" dirty="0" smtClean="0"/>
              <a:t> </a:t>
            </a:r>
            <a:r>
              <a:rPr lang="en-US" dirty="0"/>
              <a:t>we do not need to write any implementation to call the other services. So there is </a:t>
            </a:r>
            <a:r>
              <a:rPr lang="en-US" b="1" dirty="0"/>
              <a:t>no need to write any unit test</a:t>
            </a:r>
            <a:r>
              <a:rPr lang="en-US" dirty="0"/>
              <a:t> as there is no code to test in the first place.</a:t>
            </a:r>
            <a:endParaRPr lang="en-IN" dirty="0"/>
          </a:p>
        </p:txBody>
      </p:sp>
      <p:sp>
        <p:nvSpPr>
          <p:cNvPr id="4" name="Title 1"/>
          <p:cNvSpPr>
            <a:spLocks noGrp="1"/>
          </p:cNvSpPr>
          <p:nvPr>
            <p:ph type="title"/>
          </p:nvPr>
        </p:nvSpPr>
        <p:spPr>
          <a:xfrm>
            <a:off x="395536" y="28187"/>
            <a:ext cx="8229600" cy="634082"/>
          </a:xfrm>
        </p:spPr>
        <p:txBody>
          <a:bodyPr>
            <a:normAutofit fontScale="90000"/>
          </a:bodyPr>
          <a:lstStyle/>
          <a:p>
            <a:r>
              <a:rPr lang="en-US" dirty="0"/>
              <a:t>Microservice Communication</a:t>
            </a:r>
            <a:endParaRPr lang="en-IN" dirty="0"/>
          </a:p>
        </p:txBody>
      </p:sp>
      <p:sp>
        <p:nvSpPr>
          <p:cNvPr id="2" name="Rectangle 1"/>
          <p:cNvSpPr/>
          <p:nvPr/>
        </p:nvSpPr>
        <p:spPr>
          <a:xfrm>
            <a:off x="971600" y="5556612"/>
            <a:ext cx="799288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&lt;dependency&gt;</a:t>
            </a:r>
          </a:p>
          <a:p>
            <a:r>
              <a:rPr lang="en-IN" dirty="0"/>
              <a:t>&lt;</a:t>
            </a:r>
            <a:r>
              <a:rPr lang="en-IN" dirty="0" err="1"/>
              <a:t>groupId</a:t>
            </a:r>
            <a:r>
              <a:rPr lang="en-IN" dirty="0"/>
              <a:t>&gt;</a:t>
            </a:r>
            <a:r>
              <a:rPr lang="en-IN" dirty="0" err="1"/>
              <a:t>org.springframework.cloud</a:t>
            </a:r>
            <a:r>
              <a:rPr lang="en-IN" dirty="0"/>
              <a:t>&lt;/</a:t>
            </a:r>
            <a:r>
              <a:rPr lang="en-IN" dirty="0" err="1"/>
              <a:t>groupId</a:t>
            </a:r>
            <a:r>
              <a:rPr lang="en-IN" dirty="0"/>
              <a:t>&gt;</a:t>
            </a:r>
          </a:p>
          <a:p>
            <a:r>
              <a:rPr lang="en-IN" dirty="0"/>
              <a:t>&lt;</a:t>
            </a:r>
            <a:r>
              <a:rPr lang="en-IN" dirty="0" err="1"/>
              <a:t>artifactId</a:t>
            </a:r>
            <a:r>
              <a:rPr lang="en-IN" dirty="0"/>
              <a:t>&gt;spring-cloud-starter-</a:t>
            </a:r>
            <a:r>
              <a:rPr lang="en-IN" dirty="0" err="1"/>
              <a:t>openfeign</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64035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63" y="653732"/>
            <a:ext cx="7879101" cy="5174621"/>
          </a:xfrm>
        </p:spPr>
        <p:txBody>
          <a:bodyPr>
            <a:normAutofit fontScale="70000" lnSpcReduction="20000"/>
          </a:bodyPr>
          <a:lstStyle/>
          <a:p>
            <a:r>
              <a:rPr lang="en-US" dirty="0"/>
              <a:t> </a:t>
            </a:r>
            <a:r>
              <a:rPr lang="en-US" b="1" i="1" dirty="0" err="1"/>
              <a:t>WebClient</a:t>
            </a:r>
            <a:r>
              <a:rPr lang="en-US" b="1" dirty="0"/>
              <a:t> uses an asynchronous, non-blocking solution provided by the Spring Reactive framework</a:t>
            </a:r>
            <a:r>
              <a:rPr lang="en-US" dirty="0"/>
              <a:t>.</a:t>
            </a:r>
          </a:p>
          <a:p>
            <a:r>
              <a:rPr lang="en-US" dirty="0"/>
              <a:t>While </a:t>
            </a:r>
            <a:r>
              <a:rPr lang="en-US" i="1" dirty="0" err="1"/>
              <a:t>RestTemplate</a:t>
            </a:r>
            <a:r>
              <a:rPr lang="en-US" dirty="0"/>
              <a:t> uses the caller thread for each event (HTTP call), </a:t>
            </a:r>
            <a:r>
              <a:rPr lang="en-US" i="1" dirty="0" err="1"/>
              <a:t>WebClient</a:t>
            </a:r>
            <a:r>
              <a:rPr lang="en-US" dirty="0"/>
              <a:t> will create something like a “task” for each event. Behind the scenes, the Reactive framework will queue those “tasks” and execute them only when the appropriate response is available.</a:t>
            </a:r>
          </a:p>
          <a:p>
            <a:r>
              <a:rPr lang="en-US" dirty="0"/>
              <a:t>The Reactive framework uses an event-driven architecture. It provides means to compose asynchronous logic through the Reactive Streams API. As a result, the reactive approach can process more logic while using fewer threads and system resources, compared to the synchronous/blocking method.</a:t>
            </a:r>
          </a:p>
          <a:p>
            <a:r>
              <a:rPr lang="en-US" i="1" dirty="0" err="1"/>
              <a:t>WebClient</a:t>
            </a:r>
            <a:r>
              <a:rPr lang="en-US" dirty="0"/>
              <a:t> is part of the Spring </a:t>
            </a:r>
            <a:r>
              <a:rPr lang="en-US" dirty="0" err="1"/>
              <a:t>WebFlux</a:t>
            </a:r>
            <a:r>
              <a:rPr lang="en-US" dirty="0"/>
              <a:t> library. Therefore, </a:t>
            </a:r>
            <a:r>
              <a:rPr lang="en-US" b="1" dirty="0"/>
              <a:t>we can additionally write client code using a functional, fluent API with reactive types (</a:t>
            </a:r>
            <a:r>
              <a:rPr lang="en-US" b="1" i="1" dirty="0"/>
              <a:t>Mono</a:t>
            </a:r>
            <a:r>
              <a:rPr lang="en-US" b="1" dirty="0"/>
              <a:t> and </a:t>
            </a:r>
            <a:r>
              <a:rPr lang="en-US" b="1" i="1" dirty="0"/>
              <a:t>Flux</a:t>
            </a:r>
            <a:r>
              <a:rPr lang="en-US" b="1" dirty="0"/>
              <a:t>) as a declarative composition</a:t>
            </a:r>
            <a:r>
              <a:rPr lang="en-US" dirty="0" smtClean="0"/>
              <a:t>. </a:t>
            </a:r>
          </a:p>
          <a:p>
            <a:r>
              <a:rPr lang="en-US" dirty="0" smtClean="0"/>
              <a:t>Dependency : </a:t>
            </a:r>
            <a:r>
              <a:rPr lang="en-US" dirty="0"/>
              <a:t>S</a:t>
            </a:r>
            <a:r>
              <a:rPr lang="en-US" dirty="0" smtClean="0"/>
              <a:t>pring Reactive Web</a:t>
            </a:r>
            <a:endParaRPr lang="en-US" dirty="0"/>
          </a:p>
          <a:p>
            <a:endParaRPr lang="en-IN" dirty="0"/>
          </a:p>
        </p:txBody>
      </p:sp>
      <p:sp>
        <p:nvSpPr>
          <p:cNvPr id="4" name="Title 1"/>
          <p:cNvSpPr txBox="1">
            <a:spLocks/>
          </p:cNvSpPr>
          <p:nvPr/>
        </p:nvSpPr>
        <p:spPr>
          <a:xfrm>
            <a:off x="440763" y="19650"/>
            <a:ext cx="8229600" cy="63408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rgbClr val="FF0000"/>
                </a:solidFill>
                <a:latin typeface="+mj-lt"/>
                <a:ea typeface="+mj-ea"/>
                <a:cs typeface="+mj-cs"/>
              </a:defRPr>
            </a:lvl1pPr>
          </a:lstStyle>
          <a:p>
            <a:r>
              <a:rPr lang="en-US" dirty="0" smtClean="0"/>
              <a:t>Microservice Communication</a:t>
            </a:r>
            <a:endParaRPr lang="en-IN" dirty="0"/>
          </a:p>
        </p:txBody>
      </p:sp>
      <p:sp>
        <p:nvSpPr>
          <p:cNvPr id="2" name="Rectangle 1"/>
          <p:cNvSpPr/>
          <p:nvPr/>
        </p:nvSpPr>
        <p:spPr>
          <a:xfrm>
            <a:off x="958446" y="5541039"/>
            <a:ext cx="770485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&lt;dependency&gt;</a:t>
            </a:r>
          </a:p>
          <a:p>
            <a:r>
              <a:rPr lang="en-IN" dirty="0"/>
              <a:t>&lt;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&lt;</a:t>
            </a:r>
            <a:r>
              <a:rPr lang="en-IN" dirty="0" err="1"/>
              <a:t>artifactId</a:t>
            </a:r>
            <a:r>
              <a:rPr lang="en-IN" dirty="0"/>
              <a:t>&gt;spring-boot-starter-</a:t>
            </a:r>
            <a:r>
              <a:rPr lang="en-IN" dirty="0" err="1"/>
              <a:t>webflux</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1674112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Zuul</a:t>
            </a:r>
            <a:r>
              <a:rPr lang="en-US" dirty="0"/>
              <a:t> Proxy Server and Routing</a:t>
            </a:r>
            <a:br>
              <a:rPr lang="en-US" dirty="0"/>
            </a:br>
            <a:endParaRPr lang="en-IN" dirty="0"/>
          </a:p>
        </p:txBody>
      </p:sp>
      <p:sp>
        <p:nvSpPr>
          <p:cNvPr id="3" name="Content Placeholder 2"/>
          <p:cNvSpPr>
            <a:spLocks noGrp="1"/>
          </p:cNvSpPr>
          <p:nvPr>
            <p:ph idx="1"/>
          </p:nvPr>
        </p:nvSpPr>
        <p:spPr/>
        <p:txBody>
          <a:bodyPr/>
          <a:lstStyle/>
          <a:p>
            <a:r>
              <a:rPr lang="en-US" dirty="0" err="1"/>
              <a:t>Zuul</a:t>
            </a:r>
            <a:r>
              <a:rPr lang="en-US" dirty="0"/>
              <a:t> Server is a gateway application that handles all the requests and does the dynamic routing of microservice applications. </a:t>
            </a:r>
            <a:endParaRPr lang="en-US" dirty="0" smtClean="0"/>
          </a:p>
          <a:p>
            <a:r>
              <a:rPr lang="en-US" dirty="0" smtClean="0"/>
              <a:t>The </a:t>
            </a:r>
            <a:r>
              <a:rPr lang="en-US" dirty="0" err="1"/>
              <a:t>Zuul</a:t>
            </a:r>
            <a:r>
              <a:rPr lang="en-US" dirty="0"/>
              <a:t> Server is also known as Edge Server</a:t>
            </a:r>
            <a:r>
              <a:rPr lang="en-US" dirty="0" smtClean="0"/>
              <a:t>.</a:t>
            </a:r>
            <a:r>
              <a:rPr lang="en-US" dirty="0"/>
              <a:t> </a:t>
            </a:r>
            <a:endParaRPr lang="en-US" dirty="0" smtClean="0"/>
          </a:p>
          <a:p>
            <a:r>
              <a:rPr lang="en-US" dirty="0" smtClean="0"/>
              <a:t>It  </a:t>
            </a:r>
            <a:r>
              <a:rPr lang="en-US" dirty="0"/>
              <a:t>provides dynamic routing, monitoring, resiliency, security, and more</a:t>
            </a:r>
            <a:endParaRPr lang="en-IN" dirty="0"/>
          </a:p>
        </p:txBody>
      </p:sp>
    </p:spTree>
    <p:extLst>
      <p:ext uri="{BB962C8B-B14F-4D97-AF65-F5344CB8AC3E}">
        <p14:creationId xmlns:p14="http://schemas.microsoft.com/office/powerpoint/2010/main" val="2592026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Zuul</a:t>
            </a:r>
            <a:r>
              <a:rPr lang="en-US" dirty="0"/>
              <a:t> Proxy Server and Routing</a:t>
            </a:r>
            <a:br>
              <a:rPr lang="en-US" dirty="0"/>
            </a:br>
            <a:endParaRPr lang="en-IN" dirty="0"/>
          </a:p>
        </p:txBody>
      </p:sp>
      <p:sp>
        <p:nvSpPr>
          <p:cNvPr id="3" name="Content Placeholder 2"/>
          <p:cNvSpPr>
            <a:spLocks noGrp="1"/>
          </p:cNvSpPr>
          <p:nvPr>
            <p:ph idx="1"/>
          </p:nvPr>
        </p:nvSpPr>
        <p:spPr>
          <a:xfrm>
            <a:off x="467544" y="980728"/>
            <a:ext cx="8229600" cy="5688632"/>
          </a:xfrm>
        </p:spPr>
        <p:txBody>
          <a:bodyPr>
            <a:normAutofit fontScale="70000" lnSpcReduction="20000"/>
          </a:bodyPr>
          <a:lstStyle/>
          <a:p>
            <a:r>
              <a:rPr lang="en-US" dirty="0" err="1"/>
              <a:t>Zuul</a:t>
            </a:r>
            <a:r>
              <a:rPr lang="en-US" dirty="0"/>
              <a:t> provides a range of different types of </a:t>
            </a:r>
            <a:r>
              <a:rPr lang="en-US" b="1" dirty="0"/>
              <a:t>filters</a:t>
            </a:r>
            <a:r>
              <a:rPr lang="en-US" dirty="0"/>
              <a:t> that allows us to quickly and nimbly apply functionality to our edge service. The filters perform the following functions:</a:t>
            </a:r>
          </a:p>
          <a:p>
            <a:r>
              <a:rPr lang="en-US" b="1" dirty="0"/>
              <a:t>Authentication and Security: </a:t>
            </a:r>
            <a:r>
              <a:rPr lang="en-US" dirty="0"/>
              <a:t>It provides authentication requirements for each resource.</a:t>
            </a:r>
          </a:p>
          <a:p>
            <a:r>
              <a:rPr lang="en-US" b="1" dirty="0"/>
              <a:t>Insights and Monitoring: </a:t>
            </a:r>
            <a:r>
              <a:rPr lang="en-US" dirty="0"/>
              <a:t>It tracks meaningful data and statistics that give us an accurate view of production.</a:t>
            </a:r>
          </a:p>
          <a:p>
            <a:r>
              <a:rPr lang="en-US" b="1" dirty="0"/>
              <a:t>Dynamic Routing: </a:t>
            </a:r>
            <a:r>
              <a:rPr lang="en-US" dirty="0"/>
              <a:t>It dynamically routes the requests to different backed clusters as needed.</a:t>
            </a:r>
          </a:p>
          <a:p>
            <a:r>
              <a:rPr lang="en-US" b="1" dirty="0"/>
              <a:t>Stress Testing: </a:t>
            </a:r>
            <a:r>
              <a:rPr lang="en-US" dirty="0"/>
              <a:t>It increases the traffic to a cluster in order to test performance.</a:t>
            </a:r>
          </a:p>
          <a:p>
            <a:r>
              <a:rPr lang="en-US" b="1" dirty="0"/>
              <a:t>Load Shedding: </a:t>
            </a:r>
            <a:r>
              <a:rPr lang="en-US" dirty="0"/>
              <a:t>It allocates capacity for each type of request and drops a request that goes over the limit.</a:t>
            </a:r>
          </a:p>
          <a:p>
            <a:r>
              <a:rPr lang="en-US" b="1" dirty="0"/>
              <a:t>Static Response Handling: </a:t>
            </a:r>
            <a:r>
              <a:rPr lang="en-US" dirty="0"/>
              <a:t>It builds some responses directly at the edge instead of forwarding them to an internal cluster.</a:t>
            </a:r>
          </a:p>
          <a:p>
            <a:r>
              <a:rPr lang="en-US" b="1" dirty="0"/>
              <a:t>Multi-region Resiliency:</a:t>
            </a:r>
            <a:r>
              <a:rPr lang="en-US" dirty="0"/>
              <a:t> It routes requests across </a:t>
            </a:r>
            <a:r>
              <a:rPr lang="en-US" dirty="0" err="1"/>
              <a:t>AWS</a:t>
            </a:r>
            <a:r>
              <a:rPr lang="en-US" dirty="0"/>
              <a:t> regions in order to diversify our </a:t>
            </a:r>
            <a:r>
              <a:rPr lang="en-US" dirty="0" err="1"/>
              <a:t>ELB</a:t>
            </a:r>
            <a:r>
              <a:rPr lang="en-US" dirty="0"/>
              <a:t> usage.</a:t>
            </a:r>
          </a:p>
          <a:p>
            <a:endParaRPr lang="en-IN" dirty="0"/>
          </a:p>
        </p:txBody>
      </p:sp>
    </p:spTree>
    <p:extLst>
      <p:ext uri="{BB962C8B-B14F-4D97-AF65-F5344CB8AC3E}">
        <p14:creationId xmlns:p14="http://schemas.microsoft.com/office/powerpoint/2010/main" val="31129071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IN" b="1" dirty="0" err="1"/>
              <a:t>Zuul</a:t>
            </a:r>
            <a:r>
              <a:rPr lang="en-IN" b="1" dirty="0"/>
              <a:t> </a:t>
            </a:r>
            <a:r>
              <a:rPr lang="en-IN" b="1" dirty="0" smtClean="0"/>
              <a:t>Components</a:t>
            </a:r>
            <a:endParaRPr lang="en-IN" dirty="0"/>
          </a:p>
        </p:txBody>
      </p:sp>
      <p:sp>
        <p:nvSpPr>
          <p:cNvPr id="3" name="Content Placeholder 2"/>
          <p:cNvSpPr>
            <a:spLocks noGrp="1"/>
          </p:cNvSpPr>
          <p:nvPr>
            <p:ph idx="1"/>
          </p:nvPr>
        </p:nvSpPr>
        <p:spPr>
          <a:xfrm>
            <a:off x="179512" y="980728"/>
            <a:ext cx="8712968" cy="5472608"/>
          </a:xfrm>
        </p:spPr>
        <p:txBody>
          <a:bodyPr>
            <a:normAutofit fontScale="92500" lnSpcReduction="10000"/>
          </a:bodyPr>
          <a:lstStyle/>
          <a:p>
            <a:r>
              <a:rPr lang="en-US" dirty="0" err="1"/>
              <a:t>Zuul</a:t>
            </a:r>
            <a:r>
              <a:rPr lang="en-US" dirty="0"/>
              <a:t> has mainly four types of filters that enable us to intercept the traffic in different timeline of the request processing for any particular transaction. We can add any number of filters for a particular </a:t>
            </a:r>
            <a:r>
              <a:rPr lang="en-US" dirty="0" err="1"/>
              <a:t>url</a:t>
            </a:r>
            <a:r>
              <a:rPr lang="en-US" dirty="0"/>
              <a:t> pattern</a:t>
            </a:r>
            <a:r>
              <a:rPr lang="en-US" dirty="0" smtClean="0"/>
              <a:t>.</a:t>
            </a:r>
          </a:p>
          <a:p>
            <a:r>
              <a:rPr lang="en-US" b="1" dirty="0"/>
              <a:t>pre filters</a:t>
            </a:r>
            <a:r>
              <a:rPr lang="en-US" dirty="0"/>
              <a:t> – are invoked before the request is routed.</a:t>
            </a:r>
          </a:p>
          <a:p>
            <a:r>
              <a:rPr lang="en-US" b="1" dirty="0"/>
              <a:t>post filters</a:t>
            </a:r>
            <a:r>
              <a:rPr lang="en-US" dirty="0"/>
              <a:t> – are invoked after the request has been routed.</a:t>
            </a:r>
          </a:p>
          <a:p>
            <a:r>
              <a:rPr lang="en-US" b="1" dirty="0"/>
              <a:t>route filters</a:t>
            </a:r>
            <a:r>
              <a:rPr lang="en-US" dirty="0"/>
              <a:t> – are used to route the request.</a:t>
            </a:r>
          </a:p>
          <a:p>
            <a:r>
              <a:rPr lang="en-US" b="1" dirty="0"/>
              <a:t>error filters</a:t>
            </a:r>
            <a:r>
              <a:rPr lang="en-US" dirty="0"/>
              <a:t> – are invoked when an error occurs while handling the request</a:t>
            </a:r>
            <a:r>
              <a:rPr lang="en-US" dirty="0" smtClean="0"/>
              <a:t>.</a:t>
            </a:r>
            <a:endParaRPr lang="en-US" dirty="0"/>
          </a:p>
        </p:txBody>
      </p:sp>
    </p:spTree>
    <p:extLst>
      <p:ext uri="{BB962C8B-B14F-4D97-AF65-F5344CB8AC3E}">
        <p14:creationId xmlns:p14="http://schemas.microsoft.com/office/powerpoint/2010/main" val="3033900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Proxy Server and Routing</a:t>
            </a:r>
            <a:endParaRPr lang="en-IN" dirty="0"/>
          </a:p>
        </p:txBody>
      </p:sp>
      <p:pic>
        <p:nvPicPr>
          <p:cNvPr id="1026" name="Picture 2" descr="https://kishoretechblog.com/wp-content/uploads/2020/04/API-Gate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80920"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937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Dependency</a:t>
            </a:r>
            <a:endParaRPr lang="en-IN" dirty="0"/>
          </a:p>
        </p:txBody>
      </p:sp>
      <p:sp>
        <p:nvSpPr>
          <p:cNvPr id="3" name="Content Placeholder 2"/>
          <p:cNvSpPr>
            <a:spLocks noGrp="1"/>
          </p:cNvSpPr>
          <p:nvPr>
            <p:ph idx="1"/>
          </p:nvPr>
        </p:nvSpPr>
        <p:spPr>
          <a:xfrm>
            <a:off x="457200" y="1052736"/>
            <a:ext cx="8229600" cy="5328592"/>
          </a:xfrm>
        </p:spPr>
        <p:txBody>
          <a:bodyPr>
            <a:normAutofit fontScale="92500" lnSpcReduction="10000"/>
          </a:bodyPr>
          <a:lstStyle/>
          <a:p>
            <a:r>
              <a:rPr lang="en-US" dirty="0" smtClean="0"/>
              <a:t>Eureka client</a:t>
            </a:r>
          </a:p>
          <a:p>
            <a:pPr lvl="1"/>
            <a:r>
              <a:rPr lang="en-US" dirty="0" err="1" smtClean="0"/>
              <a:t>Devtools</a:t>
            </a:r>
            <a:endParaRPr lang="en-US" dirty="0" smtClean="0"/>
          </a:p>
          <a:p>
            <a:pPr lvl="1"/>
            <a:r>
              <a:rPr lang="en-US" dirty="0" smtClean="0"/>
              <a:t>Web</a:t>
            </a:r>
          </a:p>
          <a:p>
            <a:pPr lvl="1"/>
            <a:r>
              <a:rPr lang="en-US" dirty="0" err="1" smtClean="0"/>
              <a:t>Eurekaclient</a:t>
            </a:r>
            <a:endParaRPr lang="en-US" dirty="0" smtClean="0"/>
          </a:p>
          <a:p>
            <a:pPr lvl="2"/>
            <a:r>
              <a:rPr lang="en-US" dirty="0" smtClean="0"/>
              <a:t>@</a:t>
            </a:r>
            <a:r>
              <a:rPr lang="en-US" dirty="0" err="1" smtClean="0"/>
              <a:t>EnbleEurekaClient</a:t>
            </a:r>
            <a:r>
              <a:rPr lang="en-US" dirty="0" smtClean="0"/>
              <a:t> or @</a:t>
            </a:r>
            <a:r>
              <a:rPr lang="en-US" dirty="0" err="1" smtClean="0"/>
              <a:t>EnableDiscoveryClient</a:t>
            </a:r>
            <a:r>
              <a:rPr lang="en-US" dirty="0" smtClean="0"/>
              <a:t>  </a:t>
            </a:r>
            <a:r>
              <a:rPr lang="en-US" dirty="0" err="1" smtClean="0"/>
              <a:t>annotaions</a:t>
            </a:r>
            <a:r>
              <a:rPr lang="en-US" dirty="0" smtClean="0"/>
              <a:t> are optional in main class</a:t>
            </a:r>
            <a:endParaRPr lang="en-IN" dirty="0" smtClean="0"/>
          </a:p>
          <a:p>
            <a:r>
              <a:rPr lang="en-US" dirty="0" smtClean="0"/>
              <a:t>Eureka Server</a:t>
            </a:r>
          </a:p>
          <a:p>
            <a:pPr lvl="1"/>
            <a:r>
              <a:rPr lang="en-US" dirty="0" err="1" smtClean="0"/>
              <a:t>Devtools</a:t>
            </a:r>
            <a:endParaRPr lang="en-US" dirty="0" smtClean="0"/>
          </a:p>
          <a:p>
            <a:pPr lvl="1"/>
            <a:r>
              <a:rPr lang="en-US" dirty="0" err="1" smtClean="0"/>
              <a:t>EurekaServer</a:t>
            </a:r>
            <a:endParaRPr lang="en-US" dirty="0" smtClean="0"/>
          </a:p>
          <a:p>
            <a:pPr lvl="2"/>
            <a:r>
              <a:rPr lang="en-US" dirty="0" smtClean="0"/>
              <a:t>@</a:t>
            </a:r>
            <a:r>
              <a:rPr lang="en-US" dirty="0" err="1" smtClean="0"/>
              <a:t>EnableEurekaServer</a:t>
            </a:r>
            <a:r>
              <a:rPr lang="en-US" dirty="0"/>
              <a:t> </a:t>
            </a:r>
            <a:r>
              <a:rPr lang="en-US" dirty="0" smtClean="0"/>
              <a:t>(main class mandatory)</a:t>
            </a:r>
          </a:p>
          <a:p>
            <a:pPr lvl="2"/>
            <a:r>
              <a:rPr lang="en-US" dirty="0" err="1" smtClean="0"/>
              <a:t>Application.properties</a:t>
            </a:r>
            <a:r>
              <a:rPr lang="en-US" dirty="0" smtClean="0"/>
              <a:t>  (mandatory statements)</a:t>
            </a:r>
          </a:p>
          <a:p>
            <a:pPr lvl="3"/>
            <a:r>
              <a:rPr lang="en-US" dirty="0" err="1" smtClean="0"/>
              <a:t>Server.port</a:t>
            </a:r>
            <a:r>
              <a:rPr lang="en-US" dirty="0" smtClean="0"/>
              <a:t>=8761</a:t>
            </a:r>
          </a:p>
          <a:p>
            <a:pPr lvl="3"/>
            <a:r>
              <a:rPr lang="en-IN" dirty="0" err="1"/>
              <a:t>eureka.client.register</a:t>
            </a:r>
            <a:r>
              <a:rPr lang="en-IN" dirty="0"/>
              <a:t>-with-eureka=false</a:t>
            </a:r>
            <a:endParaRPr lang="en-US" dirty="0" smtClean="0"/>
          </a:p>
          <a:p>
            <a:pPr lvl="3"/>
            <a:endParaRPr lang="en-US" dirty="0" smtClean="0"/>
          </a:p>
        </p:txBody>
      </p:sp>
    </p:spTree>
    <p:extLst>
      <p:ext uri="{BB962C8B-B14F-4D97-AF65-F5344CB8AC3E}">
        <p14:creationId xmlns:p14="http://schemas.microsoft.com/office/powerpoint/2010/main" val="17597314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8229600" cy="1143000"/>
          </a:xfrm>
        </p:spPr>
        <p:txBody>
          <a:bodyPr>
            <a:noAutofit/>
          </a:bodyPr>
          <a:lstStyle/>
          <a:p>
            <a:r>
              <a:rPr lang="en-IN" sz="16600" dirty="0" smtClean="0"/>
              <a:t>?</a:t>
            </a:r>
            <a:endParaRPr lang="en-IN" sz="16600" dirty="0"/>
          </a:p>
        </p:txBody>
      </p:sp>
    </p:spTree>
    <p:extLst>
      <p:ext uri="{BB962C8B-B14F-4D97-AF65-F5344CB8AC3E}">
        <p14:creationId xmlns:p14="http://schemas.microsoft.com/office/powerpoint/2010/main" val="2740903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Service?</a:t>
            </a:r>
            <a:endParaRPr lang="en-IN" dirty="0"/>
          </a:p>
        </p:txBody>
      </p:sp>
      <p:sp>
        <p:nvSpPr>
          <p:cNvPr id="3" name="Content Placeholder 2"/>
          <p:cNvSpPr>
            <a:spLocks noGrp="1"/>
          </p:cNvSpPr>
          <p:nvPr>
            <p:ph idx="1"/>
          </p:nvPr>
        </p:nvSpPr>
        <p:spPr/>
        <p:txBody>
          <a:bodyPr>
            <a:normAutofit fontScale="92500" lnSpcReduction="20000"/>
          </a:bodyPr>
          <a:lstStyle/>
          <a:p>
            <a:r>
              <a:rPr lang="en-US" dirty="0"/>
              <a:t>Service is a piece of SW which provides the functionalities to the other pieces of SW . It could be</a:t>
            </a:r>
          </a:p>
          <a:p>
            <a:r>
              <a:rPr lang="en-IN" dirty="0" smtClean="0"/>
              <a:t>CRUD </a:t>
            </a:r>
            <a:r>
              <a:rPr lang="en-IN" dirty="0"/>
              <a:t>app service</a:t>
            </a:r>
          </a:p>
          <a:p>
            <a:r>
              <a:rPr lang="en-IN" dirty="0" smtClean="0"/>
              <a:t>Validation </a:t>
            </a:r>
            <a:r>
              <a:rPr lang="en-IN" dirty="0"/>
              <a:t>service etc.</a:t>
            </a:r>
          </a:p>
          <a:p>
            <a:endParaRPr lang="en-IN" dirty="0"/>
          </a:p>
          <a:p>
            <a:r>
              <a:rPr lang="en-US" dirty="0"/>
              <a:t>Service should be implemented in a </a:t>
            </a:r>
            <a:r>
              <a:rPr lang="en-US" dirty="0" err="1" smtClean="0"/>
              <a:t>SOA</a:t>
            </a:r>
            <a:r>
              <a:rPr lang="en-US" dirty="0" smtClean="0"/>
              <a:t>/REST </a:t>
            </a:r>
            <a:r>
              <a:rPr lang="en-US" dirty="0"/>
              <a:t>where the functionality should be reusable and can communicate to Client application and other services.</a:t>
            </a:r>
            <a:endParaRPr lang="en-IN" dirty="0"/>
          </a:p>
        </p:txBody>
      </p:sp>
    </p:spTree>
    <p:extLst>
      <p:ext uri="{BB962C8B-B14F-4D97-AF65-F5344CB8AC3E}">
        <p14:creationId xmlns:p14="http://schemas.microsoft.com/office/powerpoint/2010/main" val="287376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15416"/>
            <a:ext cx="8229600" cy="1143000"/>
          </a:xfrm>
        </p:spPr>
        <p:txBody>
          <a:bodyPr/>
          <a:lstStyle/>
          <a:p>
            <a:r>
              <a:rPr lang="en-IN" dirty="0" smtClean="0"/>
              <a:t>What is Service-Big Picture</a:t>
            </a:r>
            <a:endParaRPr lang="en-IN" dirty="0"/>
          </a:p>
        </p:txBody>
      </p:sp>
      <p:sp>
        <p:nvSpPr>
          <p:cNvPr id="3" name="Content Placeholder 2"/>
          <p:cNvSpPr>
            <a:spLocks noGrp="1"/>
          </p:cNvSpPr>
          <p:nvPr>
            <p:ph idx="1"/>
          </p:nvPr>
        </p:nvSpPr>
        <p:spPr>
          <a:xfrm>
            <a:off x="457200" y="620688"/>
            <a:ext cx="8229600" cy="5361459"/>
          </a:xfrm>
        </p:spPr>
        <p:txBody>
          <a:bodyPr/>
          <a:lstStyle/>
          <a:p>
            <a:r>
              <a:rPr lang="en-IN" dirty="0" smtClean="0"/>
              <a:t>In a distributed  application, </a:t>
            </a:r>
            <a:r>
              <a:rPr lang="en-IN" dirty="0" err="1" smtClean="0"/>
              <a:t>SOA</a:t>
            </a:r>
            <a:r>
              <a:rPr lang="en-IN" dirty="0" smtClean="0"/>
              <a:t> implemented service can be distributed among multiple server with proper scalability and can be reuse by any of application</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08920"/>
            <a:ext cx="8496944" cy="377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818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6" y="-171400"/>
            <a:ext cx="8229600" cy="1143000"/>
          </a:xfrm>
        </p:spPr>
        <p:txBody>
          <a:bodyPr/>
          <a:lstStyle/>
          <a:p>
            <a:r>
              <a:rPr lang="en-IN" dirty="0" smtClean="0"/>
              <a:t>What is Monolithic Architecture</a:t>
            </a:r>
            <a:endParaRPr lang="en-IN" dirty="0"/>
          </a:p>
        </p:txBody>
      </p:sp>
      <p:sp>
        <p:nvSpPr>
          <p:cNvPr id="3" name="Content Placeholder 2"/>
          <p:cNvSpPr>
            <a:spLocks noGrp="1"/>
          </p:cNvSpPr>
          <p:nvPr>
            <p:ph idx="1"/>
          </p:nvPr>
        </p:nvSpPr>
        <p:spPr>
          <a:xfrm>
            <a:off x="467676" y="908720"/>
            <a:ext cx="8229600" cy="5073427"/>
          </a:xfrm>
        </p:spPr>
        <p:txBody>
          <a:bodyPr/>
          <a:lstStyle/>
          <a:p>
            <a:r>
              <a:rPr lang="en-IN" dirty="0" smtClean="0"/>
              <a:t>The monolithic architecture is an  architectural style which structures the complete application into one executable component.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01" y="2492896"/>
            <a:ext cx="7889751" cy="420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0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What is Monolithic Architecture</a:t>
            </a:r>
            <a:endParaRPr lang="en-IN" dirty="0"/>
          </a:p>
        </p:txBody>
      </p:sp>
      <p:sp>
        <p:nvSpPr>
          <p:cNvPr id="3" name="Content Placeholder 2"/>
          <p:cNvSpPr>
            <a:spLocks noGrp="1"/>
          </p:cNvSpPr>
          <p:nvPr>
            <p:ph idx="1"/>
          </p:nvPr>
        </p:nvSpPr>
        <p:spPr>
          <a:xfrm>
            <a:off x="457200" y="1124744"/>
            <a:ext cx="8229600" cy="5256584"/>
          </a:xfrm>
        </p:spPr>
        <p:txBody>
          <a:bodyPr>
            <a:normAutofit/>
          </a:bodyPr>
          <a:lstStyle/>
          <a:p>
            <a:r>
              <a:rPr lang="en-US" dirty="0"/>
              <a:t>It is good for small Application where the below three </a:t>
            </a:r>
            <a:r>
              <a:rPr lang="en-US" dirty="0" smtClean="0"/>
              <a:t>utility </a:t>
            </a:r>
            <a:r>
              <a:rPr lang="en-US" dirty="0"/>
              <a:t>can be easily maintained. </a:t>
            </a:r>
          </a:p>
          <a:p>
            <a:r>
              <a:rPr lang="en-IN" dirty="0"/>
              <a:t>Maintainability </a:t>
            </a:r>
          </a:p>
          <a:p>
            <a:r>
              <a:rPr lang="en-IN" dirty="0"/>
              <a:t>Testability</a:t>
            </a:r>
          </a:p>
          <a:p>
            <a:r>
              <a:rPr lang="en-IN" dirty="0" err="1"/>
              <a:t>Deployibility</a:t>
            </a:r>
            <a:endParaRPr lang="en-IN" dirty="0"/>
          </a:p>
          <a:p>
            <a:r>
              <a:rPr lang="en-IN" dirty="0"/>
              <a:t>Monolithic software is designed </a:t>
            </a:r>
          </a:p>
          <a:p>
            <a:pPr marL="400050" lvl="1" indent="0">
              <a:buNone/>
            </a:pPr>
            <a:r>
              <a:rPr lang="en-US" sz="3200" dirty="0"/>
              <a:t>to be self-contained; components of the </a:t>
            </a:r>
          </a:p>
          <a:p>
            <a:pPr marL="400050" lvl="1" indent="0">
              <a:buNone/>
            </a:pPr>
            <a:r>
              <a:rPr lang="en-US" sz="3200" dirty="0"/>
              <a:t>Program which are interconnected and</a:t>
            </a:r>
          </a:p>
          <a:p>
            <a:pPr marL="400050" lvl="1" indent="0">
              <a:buNone/>
            </a:pPr>
            <a:r>
              <a:rPr lang="en-US" sz="3200" dirty="0"/>
              <a:t>interdependent rather than loosely coupled</a:t>
            </a:r>
            <a:endParaRPr lang="en-IN" sz="3200" dirty="0"/>
          </a:p>
        </p:txBody>
      </p:sp>
    </p:spTree>
    <p:extLst>
      <p:ext uri="{BB962C8B-B14F-4D97-AF65-F5344CB8AC3E}">
        <p14:creationId xmlns:p14="http://schemas.microsoft.com/office/powerpoint/2010/main" val="2630952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007"/>
            <a:ext cx="8229600" cy="1143000"/>
          </a:xfrm>
        </p:spPr>
        <p:txBody>
          <a:bodyPr>
            <a:normAutofit fontScale="90000"/>
          </a:bodyPr>
          <a:lstStyle/>
          <a:p>
            <a:r>
              <a:rPr lang="en-IN" dirty="0" smtClean="0"/>
              <a:t>Challenges –Monolithic Architecture</a:t>
            </a:r>
            <a:endParaRPr lang="en-IN" dirty="0"/>
          </a:p>
        </p:txBody>
      </p:sp>
      <p:sp>
        <p:nvSpPr>
          <p:cNvPr id="3" name="Content Placeholder 2"/>
          <p:cNvSpPr>
            <a:spLocks noGrp="1"/>
          </p:cNvSpPr>
          <p:nvPr>
            <p:ph idx="1"/>
          </p:nvPr>
        </p:nvSpPr>
        <p:spPr>
          <a:xfrm>
            <a:off x="457200" y="1196752"/>
            <a:ext cx="8229600" cy="5400600"/>
          </a:xfrm>
        </p:spPr>
        <p:txBody>
          <a:bodyPr>
            <a:normAutofit fontScale="92500" lnSpcReduction="20000"/>
          </a:bodyPr>
          <a:lstStyle/>
          <a:p>
            <a:r>
              <a:rPr lang="en-IN" dirty="0" smtClean="0"/>
              <a:t>A typical enterprise application</a:t>
            </a:r>
          </a:p>
          <a:p>
            <a:r>
              <a:rPr lang="en-IN" dirty="0" smtClean="0"/>
              <a:t>No restriction on size</a:t>
            </a:r>
          </a:p>
          <a:p>
            <a:r>
              <a:rPr lang="en-IN" dirty="0" smtClean="0"/>
              <a:t>Large codebase</a:t>
            </a:r>
          </a:p>
          <a:p>
            <a:r>
              <a:rPr lang="en-IN" dirty="0" smtClean="0"/>
              <a:t>Longer development times</a:t>
            </a:r>
          </a:p>
          <a:p>
            <a:r>
              <a:rPr lang="en-IN" dirty="0" smtClean="0"/>
              <a:t>Inaccessible features</a:t>
            </a:r>
          </a:p>
          <a:p>
            <a:r>
              <a:rPr lang="en-IN" dirty="0" smtClean="0"/>
              <a:t>Fixed technology stack</a:t>
            </a:r>
          </a:p>
          <a:p>
            <a:r>
              <a:rPr lang="en-IN" dirty="0" smtClean="0"/>
              <a:t>High level of coupling between modules and services</a:t>
            </a:r>
          </a:p>
          <a:p>
            <a:r>
              <a:rPr lang="en-IN" dirty="0" smtClean="0"/>
              <a:t>Failure could effect whole system</a:t>
            </a:r>
          </a:p>
          <a:p>
            <a:r>
              <a:rPr lang="en-IN" dirty="0" smtClean="0"/>
              <a:t>Single service on server</a:t>
            </a:r>
          </a:p>
          <a:p>
            <a:r>
              <a:rPr lang="en-IN" dirty="0" smtClean="0"/>
              <a:t>Minor change could result in complete rebuild</a:t>
            </a:r>
            <a:endParaRPr lang="en-IN" dirty="0"/>
          </a:p>
        </p:txBody>
      </p:sp>
    </p:spTree>
    <p:extLst>
      <p:ext uri="{BB962C8B-B14F-4D97-AF65-F5344CB8AC3E}">
        <p14:creationId xmlns:p14="http://schemas.microsoft.com/office/powerpoint/2010/main" val="122216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4007</TotalTime>
  <Words>2807</Words>
  <Application>Microsoft Office PowerPoint</Application>
  <PresentationFormat>On-screen Show (4:3)</PresentationFormat>
  <Paragraphs>590</Paragraphs>
  <Slides>49</Slides>
  <Notes>15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Micro Service</vt:lpstr>
      <vt:lpstr>Course Goals</vt:lpstr>
      <vt:lpstr>PowerPoint Presentation</vt:lpstr>
      <vt:lpstr>What is Service?</vt:lpstr>
      <vt:lpstr>What is Service?</vt:lpstr>
      <vt:lpstr>What is Service-Big Picture</vt:lpstr>
      <vt:lpstr>What is Monolithic Architecture</vt:lpstr>
      <vt:lpstr>What is Monolithic Architecture</vt:lpstr>
      <vt:lpstr>Challenges –Monolithic Architecture</vt:lpstr>
      <vt:lpstr>Intro. To MicroService Architecture</vt:lpstr>
      <vt:lpstr>What is Micrservice?</vt:lpstr>
      <vt:lpstr>Micro Service Big Picture</vt:lpstr>
      <vt:lpstr>Micro Service Big Picture</vt:lpstr>
      <vt:lpstr>Emergence of MicroServices</vt:lpstr>
      <vt:lpstr>Emergence of MicroServices</vt:lpstr>
      <vt:lpstr>Benefits of Micro Service Architecture</vt:lpstr>
      <vt:lpstr>Benefits of Micro Service Architecture</vt:lpstr>
      <vt:lpstr>Benefits of Micro Service Architecture</vt:lpstr>
      <vt:lpstr>Benefits of Micro Service Architecture</vt:lpstr>
      <vt:lpstr>Benefits of Micro Service Architecture</vt:lpstr>
      <vt:lpstr>Disadvantages/Challenges</vt:lpstr>
      <vt:lpstr>Micro Services Design principle</vt:lpstr>
      <vt:lpstr>MicroServices Design principle-High Cohesion</vt:lpstr>
      <vt:lpstr>MicroServices Design principle-Autonomous</vt:lpstr>
      <vt:lpstr>MicroServices Design principle-Autonomous</vt:lpstr>
      <vt:lpstr>MicroServices Design principle-Autonomous</vt:lpstr>
      <vt:lpstr>MicroServices Design principle-Observable</vt:lpstr>
      <vt:lpstr>MicroServices Design principle-Automation</vt:lpstr>
      <vt:lpstr>Micro Service Vs Monolithic</vt:lpstr>
      <vt:lpstr>Micro Service Vs Monolithic</vt:lpstr>
      <vt:lpstr>Micro Service Vs Monolithic</vt:lpstr>
      <vt:lpstr>Challenges in Micro services</vt:lpstr>
      <vt:lpstr>Micro Service implementation Stack</vt:lpstr>
      <vt:lpstr>Summary</vt:lpstr>
      <vt:lpstr>Discovery Service</vt:lpstr>
      <vt:lpstr>Netflix Eureka</vt:lpstr>
      <vt:lpstr>Eureka Server &amp; Eureka Client</vt:lpstr>
      <vt:lpstr>PowerPoint Presentation</vt:lpstr>
      <vt:lpstr>Eureka Server &amp; Eureka Client</vt:lpstr>
      <vt:lpstr>Microservice Communication</vt:lpstr>
      <vt:lpstr>Microservice Communication</vt:lpstr>
      <vt:lpstr>Microservice Communication</vt:lpstr>
      <vt:lpstr>PowerPoint Presentation</vt:lpstr>
      <vt:lpstr>Zuul Proxy Server and Routing </vt:lpstr>
      <vt:lpstr>Zuul Proxy Server and Routing </vt:lpstr>
      <vt:lpstr>Zuul Components</vt:lpstr>
      <vt:lpstr>Zuul Proxy Server and Routing</vt:lpstr>
      <vt:lpstr>Dependency</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dc:title>
  <dc:creator>Shanmugapriya</dc:creator>
  <cp:lastModifiedBy>Shanmugapriya</cp:lastModifiedBy>
  <cp:revision>52</cp:revision>
  <dcterms:created xsi:type="dcterms:W3CDTF">2020-05-25T13:20:55Z</dcterms:created>
  <dcterms:modified xsi:type="dcterms:W3CDTF">2022-04-06T13:01:01Z</dcterms:modified>
</cp:coreProperties>
</file>