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0" r:id="rId1"/>
  </p:sldMasterIdLst>
  <p:notesMasterIdLst>
    <p:notesMasterId r:id="rId16"/>
  </p:notesMasterIdLst>
  <p:handoutMasterIdLst>
    <p:handoutMasterId r:id="rId17"/>
  </p:handoutMasterIdLst>
  <p:sldIdLst>
    <p:sldId id="257" r:id="rId2"/>
    <p:sldId id="261" r:id="rId3"/>
    <p:sldId id="266" r:id="rId4"/>
    <p:sldId id="267" r:id="rId5"/>
    <p:sldId id="270" r:id="rId6"/>
    <p:sldId id="262" r:id="rId7"/>
    <p:sldId id="271" r:id="rId8"/>
    <p:sldId id="274" r:id="rId9"/>
    <p:sldId id="277" r:id="rId10"/>
    <p:sldId id="276" r:id="rId11"/>
    <p:sldId id="272" r:id="rId12"/>
    <p:sldId id="268" r:id="rId13"/>
    <p:sldId id="273"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402"/>
    <a:srgbClr val="1F04EA"/>
    <a:srgbClr val="7909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0519" autoAdjust="0"/>
  </p:normalViewPr>
  <p:slideViewPr>
    <p:cSldViewPr>
      <p:cViewPr varScale="1">
        <p:scale>
          <a:sx n="82" d="100"/>
          <a:sy n="82" d="100"/>
        </p:scale>
        <p:origin x="12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D77312-3376-4972-A44A-1EF557EBFA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5DB45F-4F25-442A-B79F-026FD28896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B5E891-E300-4053-A263-05A06D5FF706}" type="datetimeFigureOut">
              <a:rPr lang="en-US" smtClean="0"/>
              <a:t>8/21/2021</a:t>
            </a:fld>
            <a:endParaRPr lang="en-US"/>
          </a:p>
        </p:txBody>
      </p:sp>
      <p:sp>
        <p:nvSpPr>
          <p:cNvPr id="4" name="Footer Placeholder 3">
            <a:extLst>
              <a:ext uri="{FF2B5EF4-FFF2-40B4-BE49-F238E27FC236}">
                <a16:creationId xmlns:a16="http://schemas.microsoft.com/office/drawing/2014/main" id="{DDD99465-3729-44CF-8F6A-A29940C289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5ED095-5CC3-4DDB-BAB7-B3C118A758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7F8275-4201-41BE-856C-BC218F062F8C}" type="slidenum">
              <a:rPr lang="en-US" smtClean="0"/>
              <a:t>‹#›</a:t>
            </a:fld>
            <a:endParaRPr lang="en-US"/>
          </a:p>
        </p:txBody>
      </p:sp>
    </p:spTree>
    <p:extLst>
      <p:ext uri="{BB962C8B-B14F-4D97-AF65-F5344CB8AC3E}">
        <p14:creationId xmlns:p14="http://schemas.microsoft.com/office/powerpoint/2010/main" val="53503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60D99-4DC1-41AA-B7BD-0CCA6AE6183C}" type="datetimeFigureOut">
              <a:rPr lang="en-US" smtClean="0"/>
              <a:t>8/21/2021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E0E85-8AED-4F37-BA57-8AE54048A9CD}" type="slidenum">
              <a:rPr lang="en-US" smtClean="0"/>
              <a:t>‹#›</a:t>
            </a:fld>
            <a:endParaRPr lang="en-US"/>
          </a:p>
        </p:txBody>
      </p:sp>
    </p:spTree>
    <p:extLst>
      <p:ext uri="{BB962C8B-B14F-4D97-AF65-F5344CB8AC3E}">
        <p14:creationId xmlns:p14="http://schemas.microsoft.com/office/powerpoint/2010/main" val="304223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E0E85-8AED-4F37-BA57-8AE54048A9CD}" type="slidenum">
              <a:rPr lang="en-US" smtClean="0"/>
              <a:t>2</a:t>
            </a:fld>
            <a:endParaRPr lang="en-US"/>
          </a:p>
        </p:txBody>
      </p:sp>
    </p:spTree>
    <p:extLst>
      <p:ext uri="{BB962C8B-B14F-4D97-AF65-F5344CB8AC3E}">
        <p14:creationId xmlns:p14="http://schemas.microsoft.com/office/powerpoint/2010/main" val="40895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FA94B499-8482-49AB-902D-1B75EE0C86EA}" type="datetime1">
              <a:rPr lang="en-US" smtClean="0"/>
              <a:t>8/21/2021</a:t>
            </a:fld>
            <a:endParaRPr lang="en-IN"/>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r>
              <a:rPr lang="en-US"/>
              <a:t>Group no : 26    Topic : Arduino Based Smart BMS</a:t>
            </a:r>
            <a:endParaRPr lang="en-IN"/>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F81E5D6A-BB4A-47FD-8A2F-8734EDFE68FB}" type="slidenum">
              <a:rPr lang="en-IN" smtClean="0"/>
              <a:pPr/>
              <a:t>‹#›</a:t>
            </a:fld>
            <a:endParaRPr lang="en-IN"/>
          </a:p>
        </p:txBody>
      </p:sp>
    </p:spTree>
    <p:extLst>
      <p:ext uri="{BB962C8B-B14F-4D97-AF65-F5344CB8AC3E}">
        <p14:creationId xmlns:p14="http://schemas.microsoft.com/office/powerpoint/2010/main" val="29218758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13E00-1969-4B66-AAEE-98C0E48615B1}" type="datetime1">
              <a:rPr lang="en-US" smtClean="0"/>
              <a:t>8/21/2021</a:t>
            </a:fld>
            <a:endParaRPr lang="en-IN"/>
          </a:p>
        </p:txBody>
      </p:sp>
      <p:sp>
        <p:nvSpPr>
          <p:cNvPr id="5" name="Footer Placeholder 4"/>
          <p:cNvSpPr>
            <a:spLocks noGrp="1"/>
          </p:cNvSpPr>
          <p:nvPr>
            <p:ph type="ftr" sz="quarter" idx="11"/>
          </p:nvPr>
        </p:nvSpPr>
        <p:spPr/>
        <p:txBody>
          <a:bodyPr/>
          <a:lstStyle/>
          <a:p>
            <a:r>
              <a:rPr lang="en-US"/>
              <a:t>Group no : 26    Topic : Arduino Based Smart BMS</a:t>
            </a:r>
            <a:endParaRPr lang="en-IN"/>
          </a:p>
        </p:txBody>
      </p:sp>
      <p:sp>
        <p:nvSpPr>
          <p:cNvPr id="6" name="Slide Number Placeholder 5"/>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154543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A44A8-F694-4B0A-9567-EC718E628BC5}" type="datetime1">
              <a:rPr lang="en-US" smtClean="0"/>
              <a:t>8/21/2021</a:t>
            </a:fld>
            <a:endParaRPr lang="en-IN"/>
          </a:p>
        </p:txBody>
      </p:sp>
      <p:sp>
        <p:nvSpPr>
          <p:cNvPr id="5" name="Footer Placeholder 4"/>
          <p:cNvSpPr>
            <a:spLocks noGrp="1"/>
          </p:cNvSpPr>
          <p:nvPr>
            <p:ph type="ftr" sz="quarter" idx="11"/>
          </p:nvPr>
        </p:nvSpPr>
        <p:spPr/>
        <p:txBody>
          <a:bodyPr/>
          <a:lstStyle/>
          <a:p>
            <a:r>
              <a:rPr lang="en-US"/>
              <a:t>Group no : 26    Topic : Arduino Based Smart BMS</a:t>
            </a:r>
            <a:endParaRPr lang="en-IN"/>
          </a:p>
        </p:txBody>
      </p:sp>
      <p:sp>
        <p:nvSpPr>
          <p:cNvPr id="6" name="Slide Number Placeholder 5"/>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240933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4739F-1C8D-4F4B-A394-42B67040A780}" type="datetime1">
              <a:rPr lang="en-US" smtClean="0"/>
              <a:t>8/21/2021</a:t>
            </a:fld>
            <a:endParaRPr lang="en-IN"/>
          </a:p>
        </p:txBody>
      </p:sp>
      <p:sp>
        <p:nvSpPr>
          <p:cNvPr id="5" name="Footer Placeholder 4"/>
          <p:cNvSpPr>
            <a:spLocks noGrp="1"/>
          </p:cNvSpPr>
          <p:nvPr>
            <p:ph type="ftr" sz="quarter" idx="11"/>
          </p:nvPr>
        </p:nvSpPr>
        <p:spPr/>
        <p:txBody>
          <a:bodyPr/>
          <a:lstStyle/>
          <a:p>
            <a:r>
              <a:rPr lang="en-US"/>
              <a:t>Group no : 26    Topic : Arduino Based Smart BMS</a:t>
            </a:r>
            <a:endParaRPr lang="en-IN"/>
          </a:p>
        </p:txBody>
      </p:sp>
      <p:sp>
        <p:nvSpPr>
          <p:cNvPr id="6" name="Slide Number Placeholder 5"/>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237664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2CA9A-F813-47AC-A4AA-6D215E49A317}" type="datetime1">
              <a:rPr lang="en-US" smtClean="0"/>
              <a:t>8/21/2021</a:t>
            </a:fld>
            <a:endParaRPr lang="en-IN"/>
          </a:p>
        </p:txBody>
      </p:sp>
      <p:sp>
        <p:nvSpPr>
          <p:cNvPr id="5" name="Footer Placeholder 4"/>
          <p:cNvSpPr>
            <a:spLocks noGrp="1"/>
          </p:cNvSpPr>
          <p:nvPr>
            <p:ph type="ftr" sz="quarter" idx="11"/>
          </p:nvPr>
        </p:nvSpPr>
        <p:spPr/>
        <p:txBody>
          <a:bodyPr/>
          <a:lstStyle/>
          <a:p>
            <a:r>
              <a:rPr lang="en-US"/>
              <a:t>Group no : 26    Topic : Arduino Based Smart BMS</a:t>
            </a:r>
            <a:endParaRPr lang="en-IN"/>
          </a:p>
        </p:txBody>
      </p:sp>
      <p:sp>
        <p:nvSpPr>
          <p:cNvPr id="6" name="Slide Number Placeholder 5"/>
          <p:cNvSpPr>
            <a:spLocks noGrp="1"/>
          </p:cNvSpPr>
          <p:nvPr>
            <p:ph type="sldNum" sz="quarter" idx="12"/>
          </p:nvPr>
        </p:nvSpPr>
        <p:spPr/>
        <p:txBody>
          <a:bodyPr/>
          <a:lstStyle/>
          <a:p>
            <a:fld id="{F81E5D6A-BB4A-47FD-8A2F-8734EDFE68FB}" type="slidenum">
              <a:rPr lang="en-IN" smtClean="0"/>
              <a:pPr/>
              <a:t>‹#›</a:t>
            </a:fld>
            <a:endParaRPr lang="en-IN"/>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068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41877-19A1-4FBC-955F-D43E5BEC4052}" type="datetime1">
              <a:rPr lang="en-US" smtClean="0"/>
              <a:t>8/21/2021</a:t>
            </a:fld>
            <a:endParaRPr lang="en-IN"/>
          </a:p>
        </p:txBody>
      </p:sp>
      <p:sp>
        <p:nvSpPr>
          <p:cNvPr id="6" name="Footer Placeholder 5"/>
          <p:cNvSpPr>
            <a:spLocks noGrp="1"/>
          </p:cNvSpPr>
          <p:nvPr>
            <p:ph type="ftr" sz="quarter" idx="11"/>
          </p:nvPr>
        </p:nvSpPr>
        <p:spPr/>
        <p:txBody>
          <a:bodyPr/>
          <a:lstStyle/>
          <a:p>
            <a:r>
              <a:rPr lang="en-US"/>
              <a:t>Group no : 26    Topic : Arduino Based Smart BMS</a:t>
            </a:r>
            <a:endParaRPr lang="en-IN"/>
          </a:p>
        </p:txBody>
      </p:sp>
      <p:sp>
        <p:nvSpPr>
          <p:cNvPr id="7" name="Slide Number Placeholder 6"/>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238507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90D18-2D1D-4644-91E8-B4D86BFE1439}" type="datetime1">
              <a:rPr lang="en-US" smtClean="0"/>
              <a:t>8/21/2021</a:t>
            </a:fld>
            <a:endParaRPr lang="en-IN"/>
          </a:p>
        </p:txBody>
      </p:sp>
      <p:sp>
        <p:nvSpPr>
          <p:cNvPr id="8" name="Footer Placeholder 7"/>
          <p:cNvSpPr>
            <a:spLocks noGrp="1"/>
          </p:cNvSpPr>
          <p:nvPr>
            <p:ph type="ftr" sz="quarter" idx="11"/>
          </p:nvPr>
        </p:nvSpPr>
        <p:spPr/>
        <p:txBody>
          <a:bodyPr/>
          <a:lstStyle/>
          <a:p>
            <a:r>
              <a:rPr lang="en-US"/>
              <a:t>Group no : 26    Topic : Arduino Based Smart BMS</a:t>
            </a:r>
            <a:endParaRPr lang="en-IN"/>
          </a:p>
        </p:txBody>
      </p:sp>
      <p:sp>
        <p:nvSpPr>
          <p:cNvPr id="9" name="Slide Number Placeholder 8"/>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366614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795F6-9FB6-4ED9-B009-298E25FF4053}" type="datetime1">
              <a:rPr lang="en-US" smtClean="0"/>
              <a:t>8/21/2021</a:t>
            </a:fld>
            <a:endParaRPr lang="en-IN"/>
          </a:p>
        </p:txBody>
      </p:sp>
      <p:sp>
        <p:nvSpPr>
          <p:cNvPr id="4" name="Footer Placeholder 3"/>
          <p:cNvSpPr>
            <a:spLocks noGrp="1"/>
          </p:cNvSpPr>
          <p:nvPr>
            <p:ph type="ftr" sz="quarter" idx="11"/>
          </p:nvPr>
        </p:nvSpPr>
        <p:spPr/>
        <p:txBody>
          <a:bodyPr/>
          <a:lstStyle/>
          <a:p>
            <a:r>
              <a:rPr lang="en-US"/>
              <a:t>Group no : 26    Topic : Arduino Based Smart BMS</a:t>
            </a:r>
            <a:endParaRPr lang="en-IN"/>
          </a:p>
        </p:txBody>
      </p:sp>
      <p:sp>
        <p:nvSpPr>
          <p:cNvPr id="5" name="Slide Number Placeholder 4"/>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162835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387DE-061F-430D-903E-C323BF2F819F}" type="datetime1">
              <a:rPr lang="en-US" smtClean="0"/>
              <a:t>8/21/2021</a:t>
            </a:fld>
            <a:endParaRPr lang="en-IN"/>
          </a:p>
        </p:txBody>
      </p:sp>
      <p:sp>
        <p:nvSpPr>
          <p:cNvPr id="3" name="Footer Placeholder 2"/>
          <p:cNvSpPr>
            <a:spLocks noGrp="1"/>
          </p:cNvSpPr>
          <p:nvPr>
            <p:ph type="ftr" sz="quarter" idx="11"/>
          </p:nvPr>
        </p:nvSpPr>
        <p:spPr/>
        <p:txBody>
          <a:bodyPr/>
          <a:lstStyle/>
          <a:p>
            <a:r>
              <a:rPr lang="en-US"/>
              <a:t>Group no : 26    Topic : Arduino Based Smart BMS</a:t>
            </a:r>
            <a:endParaRPr lang="en-IN"/>
          </a:p>
        </p:txBody>
      </p:sp>
      <p:sp>
        <p:nvSpPr>
          <p:cNvPr id="4" name="Slide Number Placeholder 3"/>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95732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419AE9-CFB3-4BBD-BA7E-FE3A92E8B7DC}" type="datetime1">
              <a:rPr lang="en-US" smtClean="0"/>
              <a:t>8/21/2021</a:t>
            </a:fld>
            <a:endParaRPr lang="en-IN"/>
          </a:p>
        </p:txBody>
      </p:sp>
      <p:sp>
        <p:nvSpPr>
          <p:cNvPr id="6" name="Footer Placeholder 5"/>
          <p:cNvSpPr>
            <a:spLocks noGrp="1"/>
          </p:cNvSpPr>
          <p:nvPr>
            <p:ph type="ftr" sz="quarter" idx="11"/>
          </p:nvPr>
        </p:nvSpPr>
        <p:spPr/>
        <p:txBody>
          <a:bodyPr/>
          <a:lstStyle/>
          <a:p>
            <a:r>
              <a:rPr lang="en-US"/>
              <a:t>Group no : 26    Topic : Arduino Based Smart BMS</a:t>
            </a:r>
            <a:endParaRPr lang="en-IN"/>
          </a:p>
        </p:txBody>
      </p:sp>
      <p:sp>
        <p:nvSpPr>
          <p:cNvPr id="7" name="Slide Number Placeholder 6"/>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410346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A6819-F382-4A85-9F5F-DF566BE037FE}" type="datetime1">
              <a:rPr lang="en-US" smtClean="0"/>
              <a:t>8/21/2021</a:t>
            </a:fld>
            <a:endParaRPr lang="en-IN"/>
          </a:p>
        </p:txBody>
      </p:sp>
      <p:sp>
        <p:nvSpPr>
          <p:cNvPr id="6" name="Footer Placeholder 5"/>
          <p:cNvSpPr>
            <a:spLocks noGrp="1"/>
          </p:cNvSpPr>
          <p:nvPr>
            <p:ph type="ftr" sz="quarter" idx="11"/>
          </p:nvPr>
        </p:nvSpPr>
        <p:spPr/>
        <p:txBody>
          <a:bodyPr/>
          <a:lstStyle/>
          <a:p>
            <a:r>
              <a:rPr lang="en-US"/>
              <a:t>Group no : 26    Topic : Arduino Based Smart BMS</a:t>
            </a:r>
            <a:endParaRPr lang="en-US" dirty="0"/>
          </a:p>
        </p:txBody>
      </p:sp>
      <p:sp>
        <p:nvSpPr>
          <p:cNvPr id="7" name="Slide Number Placeholder 6"/>
          <p:cNvSpPr>
            <a:spLocks noGrp="1"/>
          </p:cNvSpPr>
          <p:nvPr>
            <p:ph type="sldNum" sz="quarter" idx="12"/>
          </p:nvPr>
        </p:nvSpPr>
        <p:spPr/>
        <p:txBody>
          <a:bodyPr/>
          <a:lstStyle/>
          <a:p>
            <a:fld id="{F81E5D6A-BB4A-47FD-8A2F-8734EDFE68FB}" type="slidenum">
              <a:rPr lang="en-IN" smtClean="0"/>
              <a:pPr/>
              <a:t>‹#›</a:t>
            </a:fld>
            <a:endParaRPr lang="en-IN"/>
          </a:p>
        </p:txBody>
      </p:sp>
    </p:spTree>
    <p:extLst>
      <p:ext uri="{BB962C8B-B14F-4D97-AF65-F5344CB8AC3E}">
        <p14:creationId xmlns:p14="http://schemas.microsoft.com/office/powerpoint/2010/main" val="369690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696379F-B02C-4254-838A-B0D22FDF3538}" type="datetime1">
              <a:rPr lang="en-US" smtClean="0"/>
              <a:t>8/21/2021</a:t>
            </a:fld>
            <a:endParaRPr lang="en-IN"/>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Group no : 26    Topic : Arduino Based Smart BMS</a:t>
            </a:r>
            <a:endParaRPr lang="en-IN"/>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F81E5D6A-BB4A-47FD-8A2F-8734EDFE68FB}" type="slidenum">
              <a:rPr lang="en-IN" smtClean="0"/>
              <a:pPr/>
              <a:t>‹#›</a:t>
            </a:fld>
            <a:endParaRPr lang="en-IN"/>
          </a:p>
        </p:txBody>
      </p:sp>
    </p:spTree>
    <p:extLst>
      <p:ext uri="{BB962C8B-B14F-4D97-AF65-F5344CB8AC3E}">
        <p14:creationId xmlns:p14="http://schemas.microsoft.com/office/powerpoint/2010/main" val="2625596652"/>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a:stretch>
            <a:fillRect/>
          </a:stretch>
        </p:blipFill>
        <p:spPr bwMode="auto">
          <a:xfrm>
            <a:off x="92615" y="191485"/>
            <a:ext cx="1143008" cy="1235877"/>
          </a:xfrm>
          <a:prstGeom prst="rect">
            <a:avLst/>
          </a:prstGeom>
          <a:noFill/>
          <a:ln w="9525">
            <a:noFill/>
            <a:miter lim="800000"/>
            <a:headEnd/>
            <a:tailEnd/>
          </a:ln>
        </p:spPr>
      </p:pic>
      <p:sp>
        <p:nvSpPr>
          <p:cNvPr id="6" name="TextBox 5"/>
          <p:cNvSpPr txBox="1"/>
          <p:nvPr/>
        </p:nvSpPr>
        <p:spPr>
          <a:xfrm>
            <a:off x="251520" y="1128699"/>
            <a:ext cx="8052475" cy="4678204"/>
          </a:xfrm>
          <a:prstGeom prst="rect">
            <a:avLst/>
          </a:prstGeom>
          <a:noFill/>
        </p:spPr>
        <p:txBody>
          <a:bodyPr wrap="square" rtlCol="0">
            <a:spAutoFit/>
          </a:bodyPr>
          <a:lstStyle/>
          <a:p>
            <a:pPr algn="ctr"/>
            <a:r>
              <a:rPr lang="en-IN" b="1" cap="all" dirty="0">
                <a:solidFill>
                  <a:schemeClr val="tx1">
                    <a:lumMod val="95000"/>
                    <a:lumOff val="5000"/>
                  </a:schemeClr>
                </a:solidFill>
                <a:latin typeface="Arial Black" pitchFamily="34" charset="0"/>
                <a:cs typeface="Arial" pitchFamily="34" charset="0"/>
              </a:rPr>
              <a:t>Department of Electrical Engineering</a:t>
            </a:r>
            <a:br>
              <a:rPr lang="en-IN" sz="2000" dirty="0">
                <a:solidFill>
                  <a:schemeClr val="tx1">
                    <a:lumMod val="95000"/>
                    <a:lumOff val="5000"/>
                  </a:schemeClr>
                </a:solidFill>
                <a:latin typeface="Arial Black" pitchFamily="34" charset="0"/>
                <a:cs typeface="Arial" pitchFamily="34" charset="0"/>
              </a:rPr>
            </a:br>
            <a:r>
              <a:rPr lang="en-IN" sz="2400" b="1" dirty="0">
                <a:solidFill>
                  <a:srgbClr val="C00000"/>
                </a:solidFill>
                <a:latin typeface="+mj-lt"/>
                <a:cs typeface="Arial" pitchFamily="34" charset="0"/>
              </a:rPr>
              <a:t>Introductory Project Seminar </a:t>
            </a:r>
          </a:p>
          <a:p>
            <a:pPr algn="ctr"/>
            <a:r>
              <a:rPr lang="en-US" b="1" dirty="0">
                <a:solidFill>
                  <a:schemeClr val="tx1">
                    <a:lumMod val="95000"/>
                    <a:lumOff val="5000"/>
                  </a:schemeClr>
                </a:solidFill>
                <a:latin typeface="+mj-lt"/>
                <a:cs typeface="Arial" pitchFamily="34" charset="0"/>
              </a:rPr>
              <a:t>on</a:t>
            </a:r>
            <a:endParaRPr lang="en-IN" b="1" dirty="0">
              <a:solidFill>
                <a:schemeClr val="tx1">
                  <a:lumMod val="95000"/>
                  <a:lumOff val="5000"/>
                </a:schemeClr>
              </a:solidFill>
              <a:latin typeface="+mj-lt"/>
              <a:cs typeface="Arial" pitchFamily="34" charset="0"/>
            </a:endParaRPr>
          </a:p>
          <a:p>
            <a:pPr algn="ctr"/>
            <a:br>
              <a:rPr lang="en-IN" sz="2400" dirty="0">
                <a:solidFill>
                  <a:schemeClr val="tx1">
                    <a:lumMod val="95000"/>
                    <a:lumOff val="5000"/>
                  </a:schemeClr>
                </a:solidFill>
                <a:latin typeface="+mj-lt"/>
                <a:cs typeface="Arial" pitchFamily="34" charset="0"/>
              </a:rPr>
            </a:br>
            <a:br>
              <a:rPr lang="en-IN" sz="2400" dirty="0">
                <a:solidFill>
                  <a:schemeClr val="tx1">
                    <a:lumMod val="95000"/>
                    <a:lumOff val="5000"/>
                  </a:schemeClr>
                </a:solidFill>
                <a:latin typeface="+mj-lt"/>
                <a:cs typeface="Arial" pitchFamily="34" charset="0"/>
              </a:rPr>
            </a:br>
            <a:endParaRPr lang="en-IN" sz="2400" dirty="0">
              <a:solidFill>
                <a:schemeClr val="tx1">
                  <a:lumMod val="95000"/>
                  <a:lumOff val="5000"/>
                </a:schemeClr>
              </a:solidFill>
              <a:latin typeface="+mj-lt"/>
              <a:cs typeface="Arial" pitchFamily="34" charset="0"/>
            </a:endParaRPr>
          </a:p>
          <a:p>
            <a:pPr algn="ctr"/>
            <a:r>
              <a:rPr lang="en-IN" dirty="0">
                <a:solidFill>
                  <a:schemeClr val="tx1">
                    <a:lumMod val="95000"/>
                    <a:lumOff val="5000"/>
                  </a:schemeClr>
                </a:solidFill>
                <a:latin typeface="+mj-lt"/>
                <a:cs typeface="Arial" pitchFamily="34" charset="0"/>
              </a:rPr>
              <a:t>p</a:t>
            </a:r>
            <a:r>
              <a:rPr lang="en-IN" sz="1400" dirty="0">
                <a:solidFill>
                  <a:schemeClr val="tx1">
                    <a:lumMod val="95000"/>
                    <a:lumOff val="5000"/>
                  </a:schemeClr>
                </a:solidFill>
                <a:latin typeface="+mj-lt"/>
                <a:cs typeface="Arial" pitchFamily="34" charset="0"/>
              </a:rPr>
              <a:t>resentation by</a:t>
            </a:r>
            <a:br>
              <a:rPr lang="en-IN" b="1" dirty="0">
                <a:solidFill>
                  <a:schemeClr val="tx1">
                    <a:lumMod val="95000"/>
                    <a:lumOff val="5000"/>
                  </a:schemeClr>
                </a:solidFill>
                <a:latin typeface="+mj-lt"/>
                <a:cs typeface="Arial" pitchFamily="34" charset="0"/>
              </a:rPr>
            </a:br>
            <a:r>
              <a:rPr lang="en-IN" b="1" dirty="0">
                <a:solidFill>
                  <a:schemeClr val="tx1">
                    <a:lumMod val="95000"/>
                    <a:lumOff val="5000"/>
                  </a:schemeClr>
                </a:solidFill>
                <a:latin typeface="+mj-lt"/>
                <a:cs typeface="Arial" pitchFamily="34" charset="0"/>
              </a:rPr>
              <a:t>(1) </a:t>
            </a:r>
            <a:r>
              <a:rPr lang="en-IN" b="1" dirty="0">
                <a:solidFill>
                  <a:schemeClr val="accent1"/>
                </a:solidFill>
                <a:latin typeface="+mj-lt"/>
                <a:cs typeface="Arial" pitchFamily="34" charset="0"/>
              </a:rPr>
              <a:t>Ayush Jha</a:t>
            </a:r>
            <a:r>
              <a:rPr lang="en-IN" b="1" dirty="0">
                <a:solidFill>
                  <a:schemeClr val="tx1">
                    <a:lumMod val="95000"/>
                    <a:lumOff val="5000"/>
                  </a:schemeClr>
                </a:solidFill>
                <a:latin typeface="+mj-lt"/>
                <a:cs typeface="Arial" pitchFamily="34" charset="0"/>
              </a:rPr>
              <a:t>	 (2) </a:t>
            </a:r>
            <a:r>
              <a:rPr lang="en-IN" b="1" dirty="0">
                <a:solidFill>
                  <a:schemeClr val="accent1"/>
                </a:solidFill>
                <a:latin typeface="+mj-lt"/>
                <a:cs typeface="Arial" pitchFamily="34" charset="0"/>
              </a:rPr>
              <a:t>Himanshu Kamble</a:t>
            </a:r>
            <a:r>
              <a:rPr lang="en-IN" b="1" dirty="0">
                <a:solidFill>
                  <a:schemeClr val="tx1">
                    <a:lumMod val="95000"/>
                    <a:lumOff val="5000"/>
                  </a:schemeClr>
                </a:solidFill>
                <a:latin typeface="+mj-lt"/>
                <a:cs typeface="Arial" pitchFamily="34" charset="0"/>
              </a:rPr>
              <a:t> </a:t>
            </a:r>
            <a:r>
              <a:rPr lang="en-US" b="1" dirty="0">
                <a:solidFill>
                  <a:schemeClr val="tx1">
                    <a:lumMod val="95000"/>
                    <a:lumOff val="5000"/>
                  </a:schemeClr>
                </a:solidFill>
                <a:latin typeface="+mj-lt"/>
                <a:cs typeface="Arial" pitchFamily="34" charset="0"/>
              </a:rPr>
              <a:t>(3) </a:t>
            </a:r>
            <a:r>
              <a:rPr lang="en-US" b="1" dirty="0">
                <a:solidFill>
                  <a:schemeClr val="accent1"/>
                </a:solidFill>
                <a:latin typeface="+mj-lt"/>
                <a:cs typeface="Arial" pitchFamily="34" charset="0"/>
              </a:rPr>
              <a:t>Sarthak Sakhare </a:t>
            </a:r>
          </a:p>
          <a:p>
            <a:r>
              <a:rPr lang="en-US" b="1" dirty="0">
                <a:solidFill>
                  <a:schemeClr val="tx1">
                    <a:lumMod val="95000"/>
                    <a:lumOff val="5000"/>
                  </a:schemeClr>
                </a:solidFill>
                <a:latin typeface="+mj-lt"/>
                <a:cs typeface="Arial" pitchFamily="34" charset="0"/>
              </a:rPr>
              <a:t>       (4) </a:t>
            </a:r>
            <a:r>
              <a:rPr lang="en-US" b="1" dirty="0">
                <a:solidFill>
                  <a:schemeClr val="accent1"/>
                </a:solidFill>
                <a:latin typeface="+mj-lt"/>
                <a:cs typeface="Arial" pitchFamily="34" charset="0"/>
              </a:rPr>
              <a:t>Ninad Raut   </a:t>
            </a:r>
            <a:r>
              <a:rPr lang="en-US" b="1" dirty="0">
                <a:solidFill>
                  <a:schemeClr val="tx1">
                    <a:lumMod val="95000"/>
                    <a:lumOff val="5000"/>
                  </a:schemeClr>
                </a:solidFill>
                <a:latin typeface="+mj-lt"/>
                <a:cs typeface="Arial" pitchFamily="34" charset="0"/>
              </a:rPr>
              <a:t>(5) </a:t>
            </a:r>
            <a:r>
              <a:rPr lang="en-US" b="1" dirty="0">
                <a:solidFill>
                  <a:schemeClr val="accent1"/>
                </a:solidFill>
                <a:latin typeface="+mj-lt"/>
                <a:cs typeface="Arial" pitchFamily="34" charset="0"/>
              </a:rPr>
              <a:t>Ninad Ragit</a:t>
            </a:r>
            <a:r>
              <a:rPr lang="en-US" b="1" dirty="0">
                <a:solidFill>
                  <a:schemeClr val="tx1">
                    <a:lumMod val="95000"/>
                    <a:lumOff val="5000"/>
                  </a:schemeClr>
                </a:solidFill>
                <a:latin typeface="+mj-lt"/>
                <a:cs typeface="Arial" pitchFamily="34" charset="0"/>
              </a:rPr>
              <a:t>            (6) </a:t>
            </a:r>
            <a:r>
              <a:rPr lang="en-US" b="1" dirty="0">
                <a:solidFill>
                  <a:schemeClr val="accent1"/>
                </a:solidFill>
                <a:latin typeface="+mj-lt"/>
                <a:cs typeface="Arial" pitchFamily="34" charset="0"/>
              </a:rPr>
              <a:t>Ayush Nagpure</a:t>
            </a:r>
          </a:p>
          <a:p>
            <a:pPr algn="ctr"/>
            <a:endParaRPr lang="en-US" sz="2000" b="1" dirty="0">
              <a:solidFill>
                <a:schemeClr val="tx1">
                  <a:lumMod val="75000"/>
                  <a:lumOff val="25000"/>
                </a:schemeClr>
              </a:solidFill>
              <a:latin typeface="+mj-lt"/>
              <a:cs typeface="Arial" pitchFamily="34" charset="0"/>
            </a:endParaRPr>
          </a:p>
          <a:p>
            <a:pPr algn="ctr"/>
            <a:r>
              <a:rPr lang="en-US" sz="2000" b="1" dirty="0">
                <a:solidFill>
                  <a:schemeClr val="tx1">
                    <a:lumMod val="75000"/>
                    <a:lumOff val="25000"/>
                  </a:schemeClr>
                </a:solidFill>
                <a:latin typeface="+mj-lt"/>
                <a:cs typeface="Arial" pitchFamily="34" charset="0"/>
              </a:rPr>
              <a:t>(VII SEM B.E. Electrical Engineering)</a:t>
            </a:r>
            <a:endParaRPr lang="en-IN" sz="2000" b="1" dirty="0">
              <a:solidFill>
                <a:schemeClr val="tx1">
                  <a:lumMod val="75000"/>
                  <a:lumOff val="25000"/>
                </a:schemeClr>
              </a:solidFill>
              <a:latin typeface="+mj-lt"/>
              <a:cs typeface="Arial" pitchFamily="34" charset="0"/>
            </a:endParaRPr>
          </a:p>
          <a:p>
            <a:pPr algn="ctr"/>
            <a:r>
              <a:rPr lang="en-IN" sz="2400" b="1" dirty="0">
                <a:solidFill>
                  <a:schemeClr val="tx1">
                    <a:lumMod val="95000"/>
                    <a:lumOff val="5000"/>
                  </a:schemeClr>
                </a:solidFill>
                <a:latin typeface="+mj-lt"/>
                <a:cs typeface="Arial" pitchFamily="34" charset="0"/>
              </a:rPr>
              <a:t>(2021-22)</a:t>
            </a:r>
            <a:br>
              <a:rPr lang="en-IN" sz="2400" b="1" dirty="0">
                <a:solidFill>
                  <a:schemeClr val="tx1">
                    <a:lumMod val="95000"/>
                    <a:lumOff val="5000"/>
                  </a:schemeClr>
                </a:solidFill>
                <a:latin typeface="+mj-lt"/>
                <a:cs typeface="Arial" pitchFamily="34" charset="0"/>
              </a:rPr>
            </a:br>
            <a:r>
              <a:rPr lang="en-IN" sz="2400" dirty="0">
                <a:solidFill>
                  <a:schemeClr val="tx1">
                    <a:lumMod val="95000"/>
                    <a:lumOff val="5000"/>
                  </a:schemeClr>
                </a:solidFill>
                <a:latin typeface="+mj-lt"/>
                <a:cs typeface="Arial" pitchFamily="34" charset="0"/>
              </a:rPr>
              <a:t>u</a:t>
            </a:r>
            <a:r>
              <a:rPr lang="en-IN" dirty="0">
                <a:solidFill>
                  <a:schemeClr val="tx1">
                    <a:lumMod val="95000"/>
                    <a:lumOff val="5000"/>
                  </a:schemeClr>
                </a:solidFill>
                <a:latin typeface="+mj-lt"/>
                <a:cs typeface="Arial" pitchFamily="34" charset="0"/>
              </a:rPr>
              <a:t>nder the guidance of</a:t>
            </a:r>
            <a:br>
              <a:rPr lang="en-IN" sz="2400" b="1" dirty="0">
                <a:solidFill>
                  <a:schemeClr val="tx1">
                    <a:lumMod val="95000"/>
                    <a:lumOff val="5000"/>
                  </a:schemeClr>
                </a:solidFill>
                <a:latin typeface="+mj-lt"/>
                <a:cs typeface="Arial" pitchFamily="34" charset="0"/>
              </a:rPr>
            </a:br>
            <a:r>
              <a:rPr lang="en-IN" sz="2400" b="1" dirty="0">
                <a:solidFill>
                  <a:schemeClr val="accent1"/>
                </a:solidFill>
                <a:latin typeface="+mj-lt"/>
                <a:cs typeface="Arial" pitchFamily="34" charset="0"/>
              </a:rPr>
              <a:t>Prof. R.M. Gimonkar</a:t>
            </a:r>
          </a:p>
        </p:txBody>
      </p:sp>
      <p:sp>
        <p:nvSpPr>
          <p:cNvPr id="9" name="Rectangle 8"/>
          <p:cNvSpPr/>
          <p:nvPr/>
        </p:nvSpPr>
        <p:spPr>
          <a:xfrm>
            <a:off x="664119" y="2293704"/>
            <a:ext cx="7387754" cy="878450"/>
          </a:xfrm>
          <a:prstGeom prst="rect">
            <a:avLst/>
          </a:prstGeom>
          <a:solidFill>
            <a:srgbClr val="EC34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DESIGN AND DEVLOPMENT OF ARDUINO BASED SMART BATTERY MANAGEMENT SYSTEM</a:t>
            </a:r>
            <a:endParaRPr lang="en-IN" sz="2000" b="1" dirty="0">
              <a:solidFill>
                <a:schemeClr val="bg1"/>
              </a:solidFill>
            </a:endParaRPr>
          </a:p>
        </p:txBody>
      </p:sp>
      <p:sp>
        <p:nvSpPr>
          <p:cNvPr id="7" name="TextBox 6"/>
          <p:cNvSpPr txBox="1"/>
          <p:nvPr/>
        </p:nvSpPr>
        <p:spPr>
          <a:xfrm>
            <a:off x="1176232" y="459563"/>
            <a:ext cx="7039106" cy="369332"/>
          </a:xfrm>
          <a:prstGeom prst="rect">
            <a:avLst/>
          </a:prstGeom>
          <a:noFill/>
        </p:spPr>
        <p:txBody>
          <a:bodyPr wrap="none" rtlCol="0">
            <a:spAutoFit/>
          </a:bodyPr>
          <a:lstStyle/>
          <a:p>
            <a:pPr algn="ctr"/>
            <a:r>
              <a:rPr lang="en-IN" b="1" dirty="0">
                <a:solidFill>
                  <a:schemeClr val="tx1">
                    <a:lumMod val="95000"/>
                    <a:lumOff val="5000"/>
                  </a:schemeClr>
                </a:solidFill>
                <a:cs typeface="Arial" pitchFamily="34" charset="0"/>
              </a:rPr>
              <a:t>YESHWANTRAO CHAVAN COLLEGE OF ENGINEERING</a:t>
            </a:r>
          </a:p>
        </p:txBody>
      </p:sp>
      <p:sp>
        <p:nvSpPr>
          <p:cNvPr id="4" name="Footer Placeholder 3">
            <a:extLst>
              <a:ext uri="{FF2B5EF4-FFF2-40B4-BE49-F238E27FC236}">
                <a16:creationId xmlns:a16="http://schemas.microsoft.com/office/drawing/2014/main" id="{4489A1BC-6910-4FC3-8B80-A145B694747E}"/>
              </a:ext>
            </a:extLst>
          </p:cNvPr>
          <p:cNvSpPr>
            <a:spLocks noGrp="1"/>
          </p:cNvSpPr>
          <p:nvPr>
            <p:ph type="ftr" sz="quarter" idx="11"/>
          </p:nvPr>
        </p:nvSpPr>
        <p:spPr/>
        <p:txBody>
          <a:bodyPr/>
          <a:lstStyle/>
          <a:p>
            <a:r>
              <a:rPr lang="en-US"/>
              <a:t>Group no : 26    Topic : Arduino Based Smart BMS</a:t>
            </a:r>
            <a:endParaRPr lang="en-IN"/>
          </a:p>
        </p:txBody>
      </p:sp>
      <p:sp>
        <p:nvSpPr>
          <p:cNvPr id="5" name="Slide Number Placeholder 4">
            <a:extLst>
              <a:ext uri="{FF2B5EF4-FFF2-40B4-BE49-F238E27FC236}">
                <a16:creationId xmlns:a16="http://schemas.microsoft.com/office/drawing/2014/main" id="{BAB14A1D-AD9D-4E38-BF10-7754204D144F}"/>
              </a:ext>
            </a:extLst>
          </p:cNvPr>
          <p:cNvSpPr>
            <a:spLocks noGrp="1"/>
          </p:cNvSpPr>
          <p:nvPr>
            <p:ph type="sldNum" sz="quarter" idx="12"/>
          </p:nvPr>
        </p:nvSpPr>
        <p:spPr/>
        <p:txBody>
          <a:bodyPr/>
          <a:lstStyle/>
          <a:p>
            <a:fld id="{F81E5D6A-BB4A-47FD-8A2F-8734EDFE68FB}"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9EE99-47E3-416F-B56E-B45B417CC1A2}"/>
              </a:ext>
            </a:extLst>
          </p:cNvPr>
          <p:cNvPicPr>
            <a:picLocks noChangeAspect="1"/>
          </p:cNvPicPr>
          <p:nvPr/>
        </p:nvPicPr>
        <p:blipFill>
          <a:blip r:embed="rId2"/>
          <a:stretch>
            <a:fillRect/>
          </a:stretch>
        </p:blipFill>
        <p:spPr>
          <a:xfrm>
            <a:off x="3027537" y="2144167"/>
            <a:ext cx="5389963" cy="3575917"/>
          </a:xfrm>
          <a:prstGeom prst="rect">
            <a:avLst/>
          </a:prstGeom>
        </p:spPr>
      </p:pic>
      <p:sp>
        <p:nvSpPr>
          <p:cNvPr id="2" name="Title 1">
            <a:extLst>
              <a:ext uri="{FF2B5EF4-FFF2-40B4-BE49-F238E27FC236}">
                <a16:creationId xmlns:a16="http://schemas.microsoft.com/office/drawing/2014/main" id="{3ADBB6C9-610A-44E8-94D8-172092B23D63}"/>
              </a:ext>
            </a:extLst>
          </p:cNvPr>
          <p:cNvSpPr>
            <a:spLocks noGrp="1"/>
          </p:cNvSpPr>
          <p:nvPr>
            <p:ph type="title"/>
          </p:nvPr>
        </p:nvSpPr>
        <p:spPr>
          <a:xfrm>
            <a:off x="323528" y="332656"/>
            <a:ext cx="2770570" cy="823516"/>
          </a:xfrm>
        </p:spPr>
        <p:txBody>
          <a:bodyPr>
            <a:normAutofit/>
          </a:bodyPr>
          <a:lstStyle/>
          <a:p>
            <a:r>
              <a:rPr lang="en-US" sz="2000" b="1" dirty="0">
                <a:solidFill>
                  <a:srgbClr val="FF0000"/>
                </a:solidFill>
              </a:rPr>
              <a:t>Working of 1S Charger:</a:t>
            </a:r>
          </a:p>
        </p:txBody>
      </p:sp>
      <p:sp>
        <p:nvSpPr>
          <p:cNvPr id="3" name="Content Placeholder 2">
            <a:extLst>
              <a:ext uri="{FF2B5EF4-FFF2-40B4-BE49-F238E27FC236}">
                <a16:creationId xmlns:a16="http://schemas.microsoft.com/office/drawing/2014/main" id="{F27735A1-471B-45D5-9959-0CBB9ECAAE52}"/>
              </a:ext>
            </a:extLst>
          </p:cNvPr>
          <p:cNvSpPr>
            <a:spLocks noGrp="1"/>
          </p:cNvSpPr>
          <p:nvPr>
            <p:ph idx="1"/>
          </p:nvPr>
        </p:nvSpPr>
        <p:spPr>
          <a:xfrm>
            <a:off x="360045" y="1163812"/>
            <a:ext cx="5966027" cy="2271195"/>
          </a:xfrm>
        </p:spPr>
        <p:txBody>
          <a:bodyPr>
            <a:normAutofit lnSpcReduction="10000"/>
          </a:bodyPr>
          <a:lstStyle/>
          <a:p>
            <a:pPr marL="0" indent="0">
              <a:buNone/>
            </a:pPr>
            <a:r>
              <a:rPr lang="en-US" sz="1600" dirty="0">
                <a:solidFill>
                  <a:schemeClr val="accent1"/>
                </a:solidFill>
              </a:rPr>
              <a:t>We have a PNP transistor connected in series with 4 diodes that will simulate a load. At the base of the transistor, we have a ZENNER reference diode (TL431) which will get open at a certain voltage value and by that connects ground to the transistors base and when the transistor is active, we bypass the battery and waste the power on the diodes instead. This ZENNER diode is the TL431 and it has a reference pin, so by adjusting the potentiometer we can set this reference to be at 4.2V, that’s how we select when the charging process will stop.</a:t>
            </a:r>
          </a:p>
          <a:p>
            <a:pPr marL="0" indent="0">
              <a:buNone/>
            </a:pPr>
            <a:endParaRPr lang="en-US" b="1" dirty="0"/>
          </a:p>
        </p:txBody>
      </p:sp>
      <p:sp>
        <p:nvSpPr>
          <p:cNvPr id="7" name="Footer Placeholder 6">
            <a:extLst>
              <a:ext uri="{FF2B5EF4-FFF2-40B4-BE49-F238E27FC236}">
                <a16:creationId xmlns:a16="http://schemas.microsoft.com/office/drawing/2014/main" id="{3235BBB1-631B-4351-923A-85D8F6E25156}"/>
              </a:ext>
            </a:extLst>
          </p:cNvPr>
          <p:cNvSpPr>
            <a:spLocks noGrp="1"/>
          </p:cNvSpPr>
          <p:nvPr>
            <p:ph type="ftr" sz="quarter" idx="11"/>
          </p:nvPr>
        </p:nvSpPr>
        <p:spPr/>
        <p:txBody>
          <a:bodyPr/>
          <a:lstStyle/>
          <a:p>
            <a:r>
              <a:rPr lang="en-US"/>
              <a:t>Group no : 26    Topic : Arduino Based Smart BMS</a:t>
            </a:r>
            <a:endParaRPr lang="en-IN"/>
          </a:p>
        </p:txBody>
      </p:sp>
      <p:sp>
        <p:nvSpPr>
          <p:cNvPr id="8" name="Slide Number Placeholder 7">
            <a:extLst>
              <a:ext uri="{FF2B5EF4-FFF2-40B4-BE49-F238E27FC236}">
                <a16:creationId xmlns:a16="http://schemas.microsoft.com/office/drawing/2014/main" id="{7A46DC44-46D5-4485-B3B8-4C04B5E07632}"/>
              </a:ext>
            </a:extLst>
          </p:cNvPr>
          <p:cNvSpPr>
            <a:spLocks noGrp="1"/>
          </p:cNvSpPr>
          <p:nvPr>
            <p:ph type="sldNum" sz="quarter" idx="12"/>
          </p:nvPr>
        </p:nvSpPr>
        <p:spPr/>
        <p:txBody>
          <a:bodyPr/>
          <a:lstStyle/>
          <a:p>
            <a:fld id="{F81E5D6A-BB4A-47FD-8A2F-8734EDFE68FB}" type="slidenum">
              <a:rPr lang="en-IN" smtClean="0"/>
              <a:pPr/>
              <a:t>10</a:t>
            </a:fld>
            <a:endParaRPr lang="en-IN"/>
          </a:p>
        </p:txBody>
      </p:sp>
    </p:spTree>
    <p:extLst>
      <p:ext uri="{BB962C8B-B14F-4D97-AF65-F5344CB8AC3E}">
        <p14:creationId xmlns:p14="http://schemas.microsoft.com/office/powerpoint/2010/main" val="620264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F3F1-9AF6-489A-968B-ABA48A4C5F04}"/>
              </a:ext>
            </a:extLst>
          </p:cNvPr>
          <p:cNvSpPr>
            <a:spLocks noGrp="1"/>
          </p:cNvSpPr>
          <p:nvPr>
            <p:ph type="title"/>
          </p:nvPr>
        </p:nvSpPr>
        <p:spPr>
          <a:xfrm>
            <a:off x="626568" y="415664"/>
            <a:ext cx="8229600" cy="457199"/>
          </a:xfrm>
        </p:spPr>
        <p:txBody>
          <a:bodyPr>
            <a:normAutofit/>
          </a:bodyPr>
          <a:lstStyle/>
          <a:p>
            <a:r>
              <a:rPr lang="en-US" sz="2000" b="1" dirty="0">
                <a:solidFill>
                  <a:srgbClr val="FF0000"/>
                </a:solidFill>
                <a:latin typeface="+mj-lt"/>
                <a:cs typeface="Arial" pitchFamily="34" charset="0"/>
              </a:rPr>
              <a:t>Work planned for next seminar:</a:t>
            </a:r>
            <a:endParaRPr lang="en-US" sz="2000" b="1" dirty="0">
              <a:solidFill>
                <a:srgbClr val="FF0000"/>
              </a:solidFill>
            </a:endParaRPr>
          </a:p>
        </p:txBody>
      </p:sp>
      <p:sp>
        <p:nvSpPr>
          <p:cNvPr id="3" name="Content Placeholder 2">
            <a:extLst>
              <a:ext uri="{FF2B5EF4-FFF2-40B4-BE49-F238E27FC236}">
                <a16:creationId xmlns:a16="http://schemas.microsoft.com/office/drawing/2014/main" id="{0B9C5675-311A-42A8-92EB-C776DE4CE08A}"/>
              </a:ext>
            </a:extLst>
          </p:cNvPr>
          <p:cNvSpPr>
            <a:spLocks noGrp="1"/>
          </p:cNvSpPr>
          <p:nvPr>
            <p:ph idx="1"/>
          </p:nvPr>
        </p:nvSpPr>
        <p:spPr>
          <a:xfrm>
            <a:off x="626568" y="1196752"/>
            <a:ext cx="6845932" cy="4176464"/>
          </a:xfrm>
        </p:spPr>
        <p:txBody>
          <a:bodyPr>
            <a:normAutofit fontScale="92500" lnSpcReduction="10000"/>
          </a:bodyPr>
          <a:lstStyle/>
          <a:p>
            <a:pPr marL="0" indent="0">
              <a:buNone/>
            </a:pPr>
            <a:r>
              <a:rPr lang="en-US" sz="1600" dirty="0">
                <a:solidFill>
                  <a:schemeClr val="accent1"/>
                </a:solidFill>
              </a:rPr>
              <a:t>1.Implementation of multiple cells in BMS model.</a:t>
            </a:r>
          </a:p>
          <a:p>
            <a:pPr marL="0" indent="0">
              <a:buNone/>
            </a:pPr>
            <a:endParaRPr lang="en-US" sz="1600" dirty="0">
              <a:solidFill>
                <a:schemeClr val="accent1"/>
              </a:solidFill>
            </a:endParaRPr>
          </a:p>
          <a:p>
            <a:pPr marL="0" indent="0">
              <a:buNone/>
            </a:pPr>
            <a:r>
              <a:rPr lang="en-US" sz="1600" dirty="0">
                <a:solidFill>
                  <a:schemeClr val="accent1"/>
                </a:solidFill>
              </a:rPr>
              <a:t>2.Using thermistor as a temperature sensor to monitor battery temperature.</a:t>
            </a:r>
          </a:p>
          <a:p>
            <a:pPr marL="0" indent="0">
              <a:buNone/>
            </a:pPr>
            <a:endParaRPr lang="en-US" sz="1600" dirty="0">
              <a:solidFill>
                <a:schemeClr val="accent1"/>
              </a:solidFill>
            </a:endParaRPr>
          </a:p>
          <a:p>
            <a:pPr marL="0" indent="0">
              <a:buNone/>
            </a:pPr>
            <a:r>
              <a:rPr lang="en-US" sz="1600" dirty="0">
                <a:solidFill>
                  <a:schemeClr val="accent1"/>
                </a:solidFill>
              </a:rPr>
              <a:t>3.Using Arduino UNO to calculate various parameter like state of charge, battery health, time required for charging.</a:t>
            </a:r>
          </a:p>
          <a:p>
            <a:pPr marL="0" indent="0">
              <a:buNone/>
            </a:pPr>
            <a:endParaRPr lang="en-US" sz="1600" dirty="0">
              <a:solidFill>
                <a:schemeClr val="accent1"/>
              </a:solidFill>
            </a:endParaRPr>
          </a:p>
          <a:p>
            <a:pPr marL="0" indent="0">
              <a:buNone/>
            </a:pPr>
            <a:r>
              <a:rPr lang="en-US" sz="1600" dirty="0">
                <a:solidFill>
                  <a:schemeClr val="accent1"/>
                </a:solidFill>
              </a:rPr>
              <a:t>4.Displaying various parameters of the battery on the mini </a:t>
            </a:r>
            <a:r>
              <a:rPr lang="en-US" sz="1600" dirty="0" err="1">
                <a:solidFill>
                  <a:schemeClr val="accent1"/>
                </a:solidFill>
              </a:rPr>
              <a:t>oled</a:t>
            </a:r>
            <a:r>
              <a:rPr lang="en-US" sz="1600" dirty="0">
                <a:solidFill>
                  <a:schemeClr val="accent1"/>
                </a:solidFill>
              </a:rPr>
              <a:t> display.</a:t>
            </a:r>
          </a:p>
          <a:p>
            <a:pPr marL="0" indent="0">
              <a:buNone/>
            </a:pPr>
            <a:endParaRPr lang="en-US" sz="1600" dirty="0">
              <a:solidFill>
                <a:schemeClr val="accent1"/>
              </a:solidFill>
            </a:endParaRPr>
          </a:p>
          <a:p>
            <a:pPr marL="0" indent="0">
              <a:buNone/>
            </a:pPr>
            <a:r>
              <a:rPr lang="en-US" sz="1600" dirty="0">
                <a:solidFill>
                  <a:schemeClr val="accent1"/>
                </a:solidFill>
              </a:rPr>
              <a:t>5.Addition of Bluetooth module with the Arduino to send battery information on nearby smart devices.</a:t>
            </a:r>
          </a:p>
        </p:txBody>
      </p:sp>
      <p:sp>
        <p:nvSpPr>
          <p:cNvPr id="6" name="Footer Placeholder 5">
            <a:extLst>
              <a:ext uri="{FF2B5EF4-FFF2-40B4-BE49-F238E27FC236}">
                <a16:creationId xmlns:a16="http://schemas.microsoft.com/office/drawing/2014/main" id="{B60E8878-E0B5-4503-9912-393AAF120546}"/>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48594935-4AC2-4B9B-9C25-BFE8C21AED38}"/>
              </a:ext>
            </a:extLst>
          </p:cNvPr>
          <p:cNvSpPr>
            <a:spLocks noGrp="1"/>
          </p:cNvSpPr>
          <p:nvPr>
            <p:ph type="sldNum" sz="quarter" idx="12"/>
          </p:nvPr>
        </p:nvSpPr>
        <p:spPr/>
        <p:txBody>
          <a:bodyPr/>
          <a:lstStyle/>
          <a:p>
            <a:fld id="{F81E5D6A-BB4A-47FD-8A2F-8734EDFE68FB}" type="slidenum">
              <a:rPr lang="en-IN" smtClean="0"/>
              <a:pPr/>
              <a:t>11</a:t>
            </a:fld>
            <a:endParaRPr lang="en-IN"/>
          </a:p>
        </p:txBody>
      </p:sp>
    </p:spTree>
    <p:extLst>
      <p:ext uri="{BB962C8B-B14F-4D97-AF65-F5344CB8AC3E}">
        <p14:creationId xmlns:p14="http://schemas.microsoft.com/office/powerpoint/2010/main" val="3602833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99C0-1DC7-4388-9C1D-A771D56195E7}"/>
              </a:ext>
            </a:extLst>
          </p:cNvPr>
          <p:cNvSpPr>
            <a:spLocks noGrp="1"/>
          </p:cNvSpPr>
          <p:nvPr>
            <p:ph type="title"/>
          </p:nvPr>
        </p:nvSpPr>
        <p:spPr>
          <a:xfrm>
            <a:off x="750404" y="1196752"/>
            <a:ext cx="8229600" cy="548680"/>
          </a:xfrm>
        </p:spPr>
        <p:txBody>
          <a:bodyPr>
            <a:normAutofit/>
          </a:bodyPr>
          <a:lstStyle/>
          <a:p>
            <a:r>
              <a:rPr lang="en-US" sz="2000" b="1" dirty="0">
                <a:solidFill>
                  <a:srgbClr val="FF0000"/>
                </a:solidFill>
              </a:rPr>
              <a:t>Conclusion:</a:t>
            </a:r>
          </a:p>
        </p:txBody>
      </p:sp>
      <p:sp>
        <p:nvSpPr>
          <p:cNvPr id="3" name="Content Placeholder 2">
            <a:extLst>
              <a:ext uri="{FF2B5EF4-FFF2-40B4-BE49-F238E27FC236}">
                <a16:creationId xmlns:a16="http://schemas.microsoft.com/office/drawing/2014/main" id="{0799A782-9FD5-4ECB-85C5-E1641878F6AC}"/>
              </a:ext>
            </a:extLst>
          </p:cNvPr>
          <p:cNvSpPr>
            <a:spLocks noGrp="1"/>
          </p:cNvSpPr>
          <p:nvPr>
            <p:ph idx="1"/>
          </p:nvPr>
        </p:nvSpPr>
        <p:spPr>
          <a:xfrm>
            <a:off x="750404" y="2204864"/>
            <a:ext cx="7643192" cy="2287639"/>
          </a:xfrm>
        </p:spPr>
        <p:txBody>
          <a:bodyPr>
            <a:normAutofit/>
          </a:bodyPr>
          <a:lstStyle/>
          <a:p>
            <a:pPr marL="0" indent="0" algn="l">
              <a:buNone/>
            </a:pPr>
            <a:r>
              <a:rPr lang="en-US" sz="1600" b="0" i="0" u="none" strike="noStrike" baseline="0" dirty="0">
                <a:solidFill>
                  <a:schemeClr val="accent1"/>
                </a:solidFill>
              </a:rPr>
              <a:t>BMS is a essential element for the battery to perform surveillance, control,</a:t>
            </a:r>
          </a:p>
          <a:p>
            <a:pPr marL="0" indent="0" algn="l">
              <a:buNone/>
            </a:pPr>
            <a:r>
              <a:rPr lang="en-US" sz="1600" b="0" i="0" u="none" strike="noStrike" baseline="0" dirty="0">
                <a:solidFill>
                  <a:schemeClr val="accent1"/>
                </a:solidFill>
              </a:rPr>
              <a:t>balance and diagnostic in order to not just keep the cells secure state but to</a:t>
            </a:r>
          </a:p>
          <a:p>
            <a:pPr marL="0" indent="0" algn="l">
              <a:buNone/>
            </a:pPr>
            <a:r>
              <a:rPr lang="en-US" sz="1600" b="0" i="0" u="none" strike="noStrike" baseline="0" dirty="0">
                <a:solidFill>
                  <a:schemeClr val="accent1"/>
                </a:solidFill>
              </a:rPr>
              <a:t>collect data that have the possibility evaluate how the battery behave with time.</a:t>
            </a:r>
          </a:p>
          <a:p>
            <a:pPr marL="0" indent="0" algn="l">
              <a:buNone/>
            </a:pPr>
            <a:r>
              <a:rPr lang="en-US" sz="1600" dirty="0">
                <a:solidFill>
                  <a:schemeClr val="accent1"/>
                </a:solidFill>
              </a:rPr>
              <a:t>We successfully designed a circuit board to charge a single lithium ion cell with over current, over voltage and over charging protection.</a:t>
            </a:r>
          </a:p>
        </p:txBody>
      </p:sp>
      <p:sp>
        <p:nvSpPr>
          <p:cNvPr id="6" name="Footer Placeholder 5">
            <a:extLst>
              <a:ext uri="{FF2B5EF4-FFF2-40B4-BE49-F238E27FC236}">
                <a16:creationId xmlns:a16="http://schemas.microsoft.com/office/drawing/2014/main" id="{7A6C7837-5333-4C40-8017-4C7CDA82386D}"/>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12D71490-1F65-484A-935C-D42E26A5719C}"/>
              </a:ext>
            </a:extLst>
          </p:cNvPr>
          <p:cNvSpPr>
            <a:spLocks noGrp="1"/>
          </p:cNvSpPr>
          <p:nvPr>
            <p:ph type="sldNum" sz="quarter" idx="12"/>
          </p:nvPr>
        </p:nvSpPr>
        <p:spPr/>
        <p:txBody>
          <a:bodyPr/>
          <a:lstStyle/>
          <a:p>
            <a:fld id="{F81E5D6A-BB4A-47FD-8A2F-8734EDFE68FB}" type="slidenum">
              <a:rPr lang="en-IN" smtClean="0"/>
              <a:pPr/>
              <a:t>12</a:t>
            </a:fld>
            <a:endParaRPr lang="en-IN"/>
          </a:p>
        </p:txBody>
      </p:sp>
    </p:spTree>
    <p:extLst>
      <p:ext uri="{BB962C8B-B14F-4D97-AF65-F5344CB8AC3E}">
        <p14:creationId xmlns:p14="http://schemas.microsoft.com/office/powerpoint/2010/main" val="70697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63A1-1A6C-4E16-811A-B1AE9E702595}"/>
              </a:ext>
            </a:extLst>
          </p:cNvPr>
          <p:cNvSpPr>
            <a:spLocks noGrp="1"/>
          </p:cNvSpPr>
          <p:nvPr>
            <p:ph type="title"/>
          </p:nvPr>
        </p:nvSpPr>
        <p:spPr>
          <a:xfrm>
            <a:off x="628650" y="365127"/>
            <a:ext cx="7886700" cy="615602"/>
          </a:xfrm>
        </p:spPr>
        <p:txBody>
          <a:bodyPr>
            <a:normAutofit/>
          </a:bodyPr>
          <a:lstStyle/>
          <a:p>
            <a:r>
              <a:rPr lang="en-US" sz="2000" dirty="0"/>
              <a:t>References:</a:t>
            </a:r>
          </a:p>
        </p:txBody>
      </p:sp>
      <p:sp>
        <p:nvSpPr>
          <p:cNvPr id="3" name="Content Placeholder 2">
            <a:extLst>
              <a:ext uri="{FF2B5EF4-FFF2-40B4-BE49-F238E27FC236}">
                <a16:creationId xmlns:a16="http://schemas.microsoft.com/office/drawing/2014/main" id="{3A4B2C38-0282-425B-8168-52F9F3905372}"/>
              </a:ext>
            </a:extLst>
          </p:cNvPr>
          <p:cNvSpPr>
            <a:spLocks noGrp="1"/>
          </p:cNvSpPr>
          <p:nvPr>
            <p:ph idx="1"/>
          </p:nvPr>
        </p:nvSpPr>
        <p:spPr>
          <a:xfrm>
            <a:off x="622044" y="1009017"/>
            <a:ext cx="6902284" cy="4839965"/>
          </a:xfrm>
        </p:spPr>
        <p:txBody>
          <a:bodyPr>
            <a:normAutofit/>
          </a:bodyPr>
          <a:lstStyle/>
          <a:p>
            <a:pPr marL="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Authors: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Hariprasad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I. Priyanka , R. Sandeep , V. Ravi, O. Shekar Paper ID : IJERTV9IS050458 Volume &amp; Issue : Volume 09, Issue 05 (May 2020) Published (First Online): 23-05-2020 ISSN (Online) : 2278-0181 Publisher Name : IJERT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Authors: Nathan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Scharich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Brandon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Schniter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Anthony Herbert Md. Shafiul Islam June 2017 DOI:10.1109/TEMSCON.2017.7998405 Conference: 2017 IEEE Technology &amp; Engineering Management Conference (TEMSCON)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Barsukov</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Yevgen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Qian,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Jinrong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(May 2013). Battery Power Management for Portable Devices. ISBN 9781608074914.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6" name="Footer Placeholder 5">
            <a:extLst>
              <a:ext uri="{FF2B5EF4-FFF2-40B4-BE49-F238E27FC236}">
                <a16:creationId xmlns:a16="http://schemas.microsoft.com/office/drawing/2014/main" id="{120EB381-8DBC-42B5-8CA3-A56933257D2C}"/>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AEE6C4E9-81E1-4E7E-B563-648F160AF8F2}"/>
              </a:ext>
            </a:extLst>
          </p:cNvPr>
          <p:cNvSpPr>
            <a:spLocks noGrp="1"/>
          </p:cNvSpPr>
          <p:nvPr>
            <p:ph type="sldNum" sz="quarter" idx="12"/>
          </p:nvPr>
        </p:nvSpPr>
        <p:spPr/>
        <p:txBody>
          <a:bodyPr/>
          <a:lstStyle/>
          <a:p>
            <a:fld id="{F81E5D6A-BB4A-47FD-8A2F-8734EDFE68FB}" type="slidenum">
              <a:rPr lang="en-IN" smtClean="0"/>
              <a:pPr/>
              <a:t>13</a:t>
            </a:fld>
            <a:endParaRPr lang="en-IN"/>
          </a:p>
        </p:txBody>
      </p:sp>
    </p:spTree>
    <p:extLst>
      <p:ext uri="{BB962C8B-B14F-4D97-AF65-F5344CB8AC3E}">
        <p14:creationId xmlns:p14="http://schemas.microsoft.com/office/powerpoint/2010/main" val="73425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BB27-2CCD-41EE-9EC0-312BC391AC0D}"/>
              </a:ext>
            </a:extLst>
          </p:cNvPr>
          <p:cNvSpPr>
            <a:spLocks noGrp="1"/>
          </p:cNvSpPr>
          <p:nvPr>
            <p:ph type="title"/>
          </p:nvPr>
        </p:nvSpPr>
        <p:spPr>
          <a:xfrm>
            <a:off x="630283" y="1988840"/>
            <a:ext cx="7886700" cy="1325563"/>
          </a:xfrm>
        </p:spPr>
        <p:txBody>
          <a:bodyPr>
            <a:normAutofit/>
          </a:bodyPr>
          <a:lstStyle/>
          <a:p>
            <a:pPr algn="ctr"/>
            <a:r>
              <a:rPr lang="en-US" sz="4800" b="1" dirty="0"/>
              <a:t>Thankyou</a:t>
            </a:r>
          </a:p>
        </p:txBody>
      </p:sp>
      <p:sp>
        <p:nvSpPr>
          <p:cNvPr id="3" name="Footer Placeholder 2">
            <a:extLst>
              <a:ext uri="{FF2B5EF4-FFF2-40B4-BE49-F238E27FC236}">
                <a16:creationId xmlns:a16="http://schemas.microsoft.com/office/drawing/2014/main" id="{DAEF34FB-CDCA-4CAF-A373-2E8B7DE2B323}"/>
              </a:ext>
            </a:extLst>
          </p:cNvPr>
          <p:cNvSpPr>
            <a:spLocks noGrp="1"/>
          </p:cNvSpPr>
          <p:nvPr>
            <p:ph type="ftr" sz="quarter" idx="11"/>
          </p:nvPr>
        </p:nvSpPr>
        <p:spPr/>
        <p:txBody>
          <a:bodyPr/>
          <a:lstStyle/>
          <a:p>
            <a:r>
              <a:rPr lang="en-US"/>
              <a:t>Group no : 26    Topic : Arduino Based Smart BMS</a:t>
            </a:r>
            <a:endParaRPr lang="en-IN"/>
          </a:p>
        </p:txBody>
      </p:sp>
      <p:sp>
        <p:nvSpPr>
          <p:cNvPr id="6" name="Slide Number Placeholder 5">
            <a:extLst>
              <a:ext uri="{FF2B5EF4-FFF2-40B4-BE49-F238E27FC236}">
                <a16:creationId xmlns:a16="http://schemas.microsoft.com/office/drawing/2014/main" id="{C0C533B6-EFF0-45C8-B0C0-24CF9D0A23AA}"/>
              </a:ext>
            </a:extLst>
          </p:cNvPr>
          <p:cNvSpPr>
            <a:spLocks noGrp="1"/>
          </p:cNvSpPr>
          <p:nvPr>
            <p:ph type="sldNum" sz="quarter" idx="12"/>
          </p:nvPr>
        </p:nvSpPr>
        <p:spPr/>
        <p:txBody>
          <a:bodyPr/>
          <a:lstStyle/>
          <a:p>
            <a:fld id="{F81E5D6A-BB4A-47FD-8A2F-8734EDFE68FB}" type="slidenum">
              <a:rPr lang="en-IN" smtClean="0"/>
              <a:pPr/>
              <a:t>14</a:t>
            </a:fld>
            <a:endParaRPr lang="en-IN"/>
          </a:p>
        </p:txBody>
      </p:sp>
    </p:spTree>
    <p:extLst>
      <p:ext uri="{BB962C8B-B14F-4D97-AF65-F5344CB8AC3E}">
        <p14:creationId xmlns:p14="http://schemas.microsoft.com/office/powerpoint/2010/main" val="64799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5441-6F76-D142-9CF0-52F932F66584}"/>
              </a:ext>
            </a:extLst>
          </p:cNvPr>
          <p:cNvSpPr>
            <a:spLocks noGrp="1"/>
          </p:cNvSpPr>
          <p:nvPr>
            <p:ph type="title"/>
          </p:nvPr>
        </p:nvSpPr>
        <p:spPr>
          <a:xfrm>
            <a:off x="655187" y="620688"/>
            <a:ext cx="7301189" cy="490066"/>
          </a:xfrm>
        </p:spPr>
        <p:txBody>
          <a:bodyPr>
            <a:noAutofit/>
          </a:bodyPr>
          <a:lstStyle/>
          <a:p>
            <a:r>
              <a:rPr lang="en-US" sz="2000" b="1" dirty="0">
                <a:solidFill>
                  <a:srgbClr val="FF0000"/>
                </a:solidFill>
                <a:latin typeface="+mn-lt"/>
              </a:rPr>
              <a:t>Aim &amp; Objective</a:t>
            </a:r>
          </a:p>
        </p:txBody>
      </p:sp>
      <p:sp>
        <p:nvSpPr>
          <p:cNvPr id="3" name="Content Placeholder 2">
            <a:extLst>
              <a:ext uri="{FF2B5EF4-FFF2-40B4-BE49-F238E27FC236}">
                <a16:creationId xmlns:a16="http://schemas.microsoft.com/office/drawing/2014/main" id="{24107749-2762-1C46-B80D-798A8AEEBEE7}"/>
              </a:ext>
            </a:extLst>
          </p:cNvPr>
          <p:cNvSpPr>
            <a:spLocks noGrp="1"/>
          </p:cNvSpPr>
          <p:nvPr>
            <p:ph idx="1"/>
          </p:nvPr>
        </p:nvSpPr>
        <p:spPr>
          <a:xfrm>
            <a:off x="660087" y="1484784"/>
            <a:ext cx="7823826" cy="3445891"/>
          </a:xfrm>
        </p:spPr>
        <p:txBody>
          <a:bodyPr>
            <a:normAutofit lnSpcReduction="10000"/>
          </a:bodyPr>
          <a:lstStyle/>
          <a:p>
            <a:pPr marL="0" indent="0">
              <a:buNone/>
            </a:pPr>
            <a:r>
              <a:rPr lang="en-US" sz="2000" dirty="0"/>
              <a:t>General : </a:t>
            </a:r>
          </a:p>
          <a:p>
            <a:pPr marL="0" indent="0">
              <a:buNone/>
            </a:pPr>
            <a:r>
              <a:rPr lang="en-US" sz="1600" dirty="0">
                <a:solidFill>
                  <a:schemeClr val="accent1"/>
                </a:solidFill>
              </a:rPr>
              <a:t>A simple Battery Management System is designed and implemented to monitor various parameters of a battery pack and to optimize its use.</a:t>
            </a:r>
          </a:p>
          <a:p>
            <a:pPr marL="0" indent="0">
              <a:buNone/>
            </a:pPr>
            <a:endParaRPr lang="en-US" sz="2000" dirty="0"/>
          </a:p>
          <a:p>
            <a:pPr marL="0" indent="0">
              <a:buNone/>
            </a:pPr>
            <a:r>
              <a:rPr lang="en-US" sz="2000" dirty="0"/>
              <a:t>Detailed : </a:t>
            </a:r>
          </a:p>
          <a:p>
            <a:pPr marL="0" indent="0">
              <a:buNone/>
            </a:pPr>
            <a:r>
              <a:rPr lang="en-US" sz="1600" dirty="0">
                <a:solidFill>
                  <a:schemeClr val="accent1"/>
                </a:solidFill>
              </a:rPr>
              <a:t>The purpose of this project is to analyze the future of batteries, the lithium ion cells and to exercise a BMS to better understand it’s capabilities and possible cases for errors. Lithium ion batteries if overcharged or over discharge can result in high temperature, venting of gases, fire, reduction of life cycle or even explosions in some cases. Therefore BMS i.e., a battery management system is devised and mandatory to be used with lithium-ion battery packs.</a:t>
            </a:r>
          </a:p>
        </p:txBody>
      </p:sp>
      <p:sp>
        <p:nvSpPr>
          <p:cNvPr id="6" name="Footer Placeholder 5">
            <a:extLst>
              <a:ext uri="{FF2B5EF4-FFF2-40B4-BE49-F238E27FC236}">
                <a16:creationId xmlns:a16="http://schemas.microsoft.com/office/drawing/2014/main" id="{86985325-9B8C-4B66-9104-5A331D00FC1B}"/>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DCBBA05F-062D-478E-B847-094714E0C5DA}"/>
              </a:ext>
            </a:extLst>
          </p:cNvPr>
          <p:cNvSpPr>
            <a:spLocks noGrp="1"/>
          </p:cNvSpPr>
          <p:nvPr>
            <p:ph type="sldNum" sz="quarter" idx="12"/>
          </p:nvPr>
        </p:nvSpPr>
        <p:spPr/>
        <p:txBody>
          <a:bodyPr/>
          <a:lstStyle/>
          <a:p>
            <a:fld id="{F81E5D6A-BB4A-47FD-8A2F-8734EDFE68FB}" type="slidenum">
              <a:rPr lang="en-IN" smtClean="0"/>
              <a:pPr/>
              <a:t>2</a:t>
            </a:fld>
            <a:endParaRPr lang="en-IN"/>
          </a:p>
        </p:txBody>
      </p:sp>
    </p:spTree>
    <p:extLst>
      <p:ext uri="{BB962C8B-B14F-4D97-AF65-F5344CB8AC3E}">
        <p14:creationId xmlns:p14="http://schemas.microsoft.com/office/powerpoint/2010/main" val="370124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E81A-964C-4392-B884-EFC6C0E3A151}"/>
              </a:ext>
            </a:extLst>
          </p:cNvPr>
          <p:cNvSpPr>
            <a:spLocks noGrp="1"/>
          </p:cNvSpPr>
          <p:nvPr>
            <p:ph type="title"/>
          </p:nvPr>
        </p:nvSpPr>
        <p:spPr>
          <a:xfrm>
            <a:off x="168007" y="90491"/>
            <a:ext cx="2602632" cy="562074"/>
          </a:xfrm>
        </p:spPr>
        <p:txBody>
          <a:bodyPr>
            <a:noAutofit/>
          </a:bodyPr>
          <a:lstStyle/>
          <a:p>
            <a:r>
              <a:rPr lang="en-US" sz="2000" b="1" dirty="0">
                <a:solidFill>
                  <a:srgbClr val="FF0000"/>
                </a:solidFill>
                <a:latin typeface="+mn-lt"/>
              </a:rPr>
              <a:t>Study Area :</a:t>
            </a:r>
          </a:p>
        </p:txBody>
      </p:sp>
      <p:sp>
        <p:nvSpPr>
          <p:cNvPr id="3" name="Content Placeholder 2">
            <a:extLst>
              <a:ext uri="{FF2B5EF4-FFF2-40B4-BE49-F238E27FC236}">
                <a16:creationId xmlns:a16="http://schemas.microsoft.com/office/drawing/2014/main" id="{8344B1C8-F032-47C3-951B-75C4E37B86AC}"/>
              </a:ext>
            </a:extLst>
          </p:cNvPr>
          <p:cNvSpPr>
            <a:spLocks noGrp="1"/>
          </p:cNvSpPr>
          <p:nvPr>
            <p:ph idx="1"/>
          </p:nvPr>
        </p:nvSpPr>
        <p:spPr>
          <a:xfrm>
            <a:off x="168007" y="759132"/>
            <a:ext cx="7920880" cy="5605636"/>
          </a:xfrm>
        </p:spPr>
        <p:txBody>
          <a:bodyPr>
            <a:normAutofit lnSpcReduction="10000"/>
          </a:bodyPr>
          <a:lstStyle/>
          <a:p>
            <a:pPr marL="0" indent="0">
              <a:buNone/>
            </a:pPr>
            <a:r>
              <a:rPr lang="en-US" sz="2000" dirty="0"/>
              <a:t>1.Power electronics :</a:t>
            </a:r>
          </a:p>
          <a:p>
            <a:pPr marL="0" indent="0">
              <a:buNone/>
            </a:pPr>
            <a:r>
              <a:rPr lang="en-US" sz="1700" dirty="0">
                <a:solidFill>
                  <a:schemeClr val="accent1"/>
                </a:solidFill>
              </a:rPr>
              <a:t>Power electronics is the application of solid-state electronics to the control and conversion of electric power. In contrast to electronic systems concerned with transmission and processing of signals and data, in power electronics substantial amounts of electrical energy are processed</a:t>
            </a:r>
            <a:r>
              <a:rPr lang="en-US" sz="2000" dirty="0">
                <a:solidFill>
                  <a:schemeClr val="accent1"/>
                </a:solidFill>
              </a:rPr>
              <a:t>.</a:t>
            </a:r>
          </a:p>
          <a:p>
            <a:pPr marL="0" indent="0">
              <a:buNone/>
            </a:pPr>
            <a:r>
              <a:rPr lang="en-US" sz="2000" dirty="0"/>
              <a:t>2.Arduino UNO :</a:t>
            </a:r>
          </a:p>
          <a:p>
            <a:pPr marL="0" indent="0">
              <a:buNone/>
            </a:pPr>
            <a:r>
              <a:rPr lang="en-US" sz="1600" dirty="0">
                <a:solidFill>
                  <a:schemeClr val="accent1"/>
                </a:solidFill>
              </a:rPr>
              <a:t>The Arduino Uno is an open-source microcontroller board based on the Microchip ATmega328P microcontroller. The board is equipped with sets of digital and analog input/output (I/O) pins that may be interfaced to various expansion boards and other circuits. The board has 14 digital I/O pins (six capable of PWM output), 6 analog I/O pins, and is programmable with the Arduino IDE (Integrated Development Environment), via a type B USB cable.</a:t>
            </a:r>
          </a:p>
          <a:p>
            <a:pPr marL="0" indent="0">
              <a:buNone/>
            </a:pPr>
            <a:r>
              <a:rPr lang="en-US" sz="2000" dirty="0"/>
              <a:t>3.Lithium-ion Cell :</a:t>
            </a:r>
          </a:p>
          <a:p>
            <a:pPr marL="0" indent="0">
              <a:buNone/>
            </a:pPr>
            <a:r>
              <a:rPr lang="en-US" sz="1600" dirty="0">
                <a:solidFill>
                  <a:schemeClr val="accent1"/>
                </a:solidFill>
              </a:rPr>
              <a:t>lithium-ion (Li-ion) battery is an advanced battery technology that uses lithium ions as a key component of its electrochemistry.</a:t>
            </a:r>
          </a:p>
          <a:p>
            <a:pPr marL="0" indent="0">
              <a:buNone/>
            </a:pPr>
            <a:r>
              <a:rPr lang="en-US" sz="1600" dirty="0">
                <a:solidFill>
                  <a:schemeClr val="accent1"/>
                </a:solidFill>
              </a:rPr>
              <a:t>The anode and cathode are capable of storing lithium ions. Energy is stored and released as lithium ions travel between these electrodes through the electrolyte. The charger passes current to the battery. Lithium ions move from the cathode to the anode through the electrolyte.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olidFill>
                <a:schemeClr val="accent1"/>
              </a:solidFill>
            </a:endParaRPr>
          </a:p>
          <a:p>
            <a:pPr marL="457200" indent="-457200">
              <a:buAutoNum type="arabicPeriod"/>
            </a:pPr>
            <a:endParaRPr lang="en-US" sz="2000" dirty="0">
              <a:solidFill>
                <a:schemeClr val="accent1"/>
              </a:solidFill>
            </a:endParaRPr>
          </a:p>
        </p:txBody>
      </p:sp>
      <p:sp>
        <p:nvSpPr>
          <p:cNvPr id="6" name="Footer Placeholder 5">
            <a:extLst>
              <a:ext uri="{FF2B5EF4-FFF2-40B4-BE49-F238E27FC236}">
                <a16:creationId xmlns:a16="http://schemas.microsoft.com/office/drawing/2014/main" id="{C688B932-C9C6-43E0-BEDD-6C01725520CA}"/>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9617FC73-0326-4465-AEC5-E8777B81A1CC}"/>
              </a:ext>
            </a:extLst>
          </p:cNvPr>
          <p:cNvSpPr>
            <a:spLocks noGrp="1"/>
          </p:cNvSpPr>
          <p:nvPr>
            <p:ph type="sldNum" sz="quarter" idx="12"/>
          </p:nvPr>
        </p:nvSpPr>
        <p:spPr/>
        <p:txBody>
          <a:bodyPr/>
          <a:lstStyle/>
          <a:p>
            <a:fld id="{F81E5D6A-BB4A-47FD-8A2F-8734EDFE68FB}" type="slidenum">
              <a:rPr lang="en-IN" smtClean="0"/>
              <a:pPr/>
              <a:t>3</a:t>
            </a:fld>
            <a:endParaRPr lang="en-IN"/>
          </a:p>
        </p:txBody>
      </p:sp>
    </p:spTree>
    <p:extLst>
      <p:ext uri="{BB962C8B-B14F-4D97-AF65-F5344CB8AC3E}">
        <p14:creationId xmlns:p14="http://schemas.microsoft.com/office/powerpoint/2010/main" val="297230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75DE-2224-4D08-9032-4D2AA6A3E863}"/>
              </a:ext>
            </a:extLst>
          </p:cNvPr>
          <p:cNvSpPr>
            <a:spLocks noGrp="1"/>
          </p:cNvSpPr>
          <p:nvPr>
            <p:ph type="title"/>
          </p:nvPr>
        </p:nvSpPr>
        <p:spPr>
          <a:xfrm>
            <a:off x="251520" y="216867"/>
            <a:ext cx="3626095" cy="476672"/>
          </a:xfrm>
        </p:spPr>
        <p:txBody>
          <a:bodyPr>
            <a:normAutofit/>
          </a:bodyPr>
          <a:lstStyle/>
          <a:p>
            <a:r>
              <a:rPr lang="en-US" sz="2000" b="1" dirty="0">
                <a:solidFill>
                  <a:srgbClr val="FF0000"/>
                </a:solidFill>
                <a:latin typeface="+mn-lt"/>
              </a:rPr>
              <a:t>Plan of project work :</a:t>
            </a:r>
          </a:p>
        </p:txBody>
      </p:sp>
      <p:sp>
        <p:nvSpPr>
          <p:cNvPr id="3" name="Content Placeholder 2">
            <a:extLst>
              <a:ext uri="{FF2B5EF4-FFF2-40B4-BE49-F238E27FC236}">
                <a16:creationId xmlns:a16="http://schemas.microsoft.com/office/drawing/2014/main" id="{DBFEC540-6B88-4AE5-B09B-40EDCE20CCB8}"/>
              </a:ext>
            </a:extLst>
          </p:cNvPr>
          <p:cNvSpPr>
            <a:spLocks noGrp="1"/>
          </p:cNvSpPr>
          <p:nvPr>
            <p:ph idx="1"/>
          </p:nvPr>
        </p:nvSpPr>
        <p:spPr>
          <a:xfrm>
            <a:off x="251520" y="800286"/>
            <a:ext cx="7547593" cy="5572254"/>
          </a:xfrm>
        </p:spPr>
        <p:txBody>
          <a:bodyPr>
            <a:normAutofit fontScale="92500" lnSpcReduction="20000"/>
          </a:bodyPr>
          <a:lstStyle/>
          <a:p>
            <a:pPr marL="0" indent="0">
              <a:buNone/>
            </a:pPr>
            <a:r>
              <a:rPr lang="en-US" sz="2000" dirty="0"/>
              <a:t>1.Identifying problems and limitations of Li-ion battery packs.</a:t>
            </a:r>
          </a:p>
          <a:p>
            <a:pPr marL="0" indent="0">
              <a:buNone/>
            </a:pPr>
            <a:r>
              <a:rPr lang="en-US" sz="1600" dirty="0">
                <a:solidFill>
                  <a:schemeClr val="accent1"/>
                </a:solidFill>
              </a:rPr>
              <a:t>Li-ion battery packs are fragile and a protection circuit is required to ensure safety. They need to be protected against over-voltage, over-current, over-discharge and also individual cell balancing is required.</a:t>
            </a:r>
          </a:p>
          <a:p>
            <a:pPr marL="0" indent="0">
              <a:buNone/>
            </a:pPr>
            <a:r>
              <a:rPr lang="en-US" sz="2000" dirty="0"/>
              <a:t>2.Input of various parameters from a battery.</a:t>
            </a:r>
          </a:p>
          <a:p>
            <a:pPr marL="0" indent="0">
              <a:buNone/>
            </a:pPr>
            <a:r>
              <a:rPr lang="en-US" sz="1600" dirty="0">
                <a:solidFill>
                  <a:schemeClr val="accent1"/>
                </a:solidFill>
              </a:rPr>
              <a:t>Various methods can be used in order to measure different parameters associated with a battery pack like – battery voltage, state of charge, state of health, cell temperature, etc.</a:t>
            </a:r>
            <a:endParaRPr lang="en-US" sz="2000" dirty="0">
              <a:solidFill>
                <a:schemeClr val="accent1"/>
              </a:solidFill>
            </a:endParaRPr>
          </a:p>
          <a:p>
            <a:pPr marL="0" indent="0">
              <a:buNone/>
            </a:pPr>
            <a:r>
              <a:rPr lang="en-US" sz="2000" dirty="0"/>
              <a:t>3.Calculation and estimation of battery parameters.</a:t>
            </a:r>
          </a:p>
          <a:p>
            <a:pPr marL="0" indent="0">
              <a:buNone/>
            </a:pPr>
            <a:r>
              <a:rPr lang="en-US" sz="1600" dirty="0">
                <a:solidFill>
                  <a:schemeClr val="accent1"/>
                </a:solidFill>
              </a:rPr>
              <a:t>Parameters like state of charge, state of health ,time required to charging need to be calculated by a microprocessor(Arduino UNO in this case) </a:t>
            </a:r>
            <a:endParaRPr lang="en-US" sz="2000" dirty="0">
              <a:solidFill>
                <a:schemeClr val="accent1"/>
              </a:solidFill>
            </a:endParaRPr>
          </a:p>
          <a:p>
            <a:pPr marL="0" indent="0">
              <a:buNone/>
            </a:pPr>
            <a:r>
              <a:rPr lang="en-US" sz="2000" dirty="0"/>
              <a:t>4.Selection of Components.</a:t>
            </a:r>
          </a:p>
          <a:p>
            <a:pPr marL="0" indent="0">
              <a:buNone/>
            </a:pPr>
            <a:r>
              <a:rPr lang="en-US" sz="1600" dirty="0">
                <a:solidFill>
                  <a:schemeClr val="accent1"/>
                </a:solidFill>
              </a:rPr>
              <a:t>Transistors, Zener diodes, </a:t>
            </a:r>
            <a:r>
              <a:rPr lang="en-US" sz="1600" dirty="0" err="1">
                <a:solidFill>
                  <a:schemeClr val="accent1"/>
                </a:solidFill>
              </a:rPr>
              <a:t>oled</a:t>
            </a:r>
            <a:r>
              <a:rPr lang="en-US" sz="1600" dirty="0">
                <a:solidFill>
                  <a:schemeClr val="accent1"/>
                </a:solidFill>
              </a:rPr>
              <a:t> display, thermistor as temperature sensor, Arduino UNO of appropriate value are to be selected.</a:t>
            </a:r>
          </a:p>
          <a:p>
            <a:pPr marL="0" indent="0">
              <a:buNone/>
            </a:pPr>
            <a:r>
              <a:rPr lang="en-US" sz="2000" dirty="0"/>
              <a:t>5.Designing and implementation of circuit board of BMS.</a:t>
            </a:r>
          </a:p>
          <a:p>
            <a:pPr marL="0" indent="0">
              <a:buNone/>
            </a:pPr>
            <a:r>
              <a:rPr lang="en-US" sz="1600" dirty="0">
                <a:solidFill>
                  <a:schemeClr val="accent1"/>
                </a:solidFill>
              </a:rPr>
              <a:t>A circuit board is to be designed which can form a link between the Arduino UNO and the battery pack so that Arduino can make various calculations and display it on the </a:t>
            </a:r>
            <a:r>
              <a:rPr lang="en-US" sz="1600" dirty="0" err="1">
                <a:solidFill>
                  <a:schemeClr val="accent1"/>
                </a:solidFill>
              </a:rPr>
              <a:t>oled</a:t>
            </a:r>
            <a:r>
              <a:rPr lang="en-US" sz="1600" dirty="0">
                <a:solidFill>
                  <a:schemeClr val="accent1"/>
                </a:solidFill>
              </a:rPr>
              <a:t> display used and the circuit board also needs to perform various actions like cell balancing over voltage and current protection.</a:t>
            </a:r>
          </a:p>
          <a:p>
            <a:pPr marL="0" indent="0">
              <a:buNone/>
            </a:pPr>
            <a:endParaRPr lang="en-US" sz="16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p:txBody>
      </p:sp>
      <p:sp>
        <p:nvSpPr>
          <p:cNvPr id="6" name="Footer Placeholder 5">
            <a:extLst>
              <a:ext uri="{FF2B5EF4-FFF2-40B4-BE49-F238E27FC236}">
                <a16:creationId xmlns:a16="http://schemas.microsoft.com/office/drawing/2014/main" id="{20F4A1DC-2E04-4A56-A8D7-87069412054B}"/>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E9736D3B-8396-4B9A-8715-5CC66CCCFF88}"/>
              </a:ext>
            </a:extLst>
          </p:cNvPr>
          <p:cNvSpPr>
            <a:spLocks noGrp="1"/>
          </p:cNvSpPr>
          <p:nvPr>
            <p:ph type="sldNum" sz="quarter" idx="12"/>
          </p:nvPr>
        </p:nvSpPr>
        <p:spPr/>
        <p:txBody>
          <a:bodyPr/>
          <a:lstStyle/>
          <a:p>
            <a:fld id="{F81E5D6A-BB4A-47FD-8A2F-8734EDFE68FB}" type="slidenum">
              <a:rPr lang="en-IN" smtClean="0"/>
              <a:pPr/>
              <a:t>4</a:t>
            </a:fld>
            <a:endParaRPr lang="en-IN"/>
          </a:p>
        </p:txBody>
      </p:sp>
    </p:spTree>
    <p:extLst>
      <p:ext uri="{BB962C8B-B14F-4D97-AF65-F5344CB8AC3E}">
        <p14:creationId xmlns:p14="http://schemas.microsoft.com/office/powerpoint/2010/main" val="24245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3EE5-DA05-46AD-997C-2BFC7A9591A8}"/>
              </a:ext>
            </a:extLst>
          </p:cNvPr>
          <p:cNvSpPr>
            <a:spLocks noGrp="1"/>
          </p:cNvSpPr>
          <p:nvPr>
            <p:ph type="title"/>
          </p:nvPr>
        </p:nvSpPr>
        <p:spPr>
          <a:xfrm>
            <a:off x="421196" y="361076"/>
            <a:ext cx="8229600" cy="457199"/>
          </a:xfrm>
        </p:spPr>
        <p:txBody>
          <a:bodyPr>
            <a:normAutofit/>
          </a:bodyPr>
          <a:lstStyle/>
          <a:p>
            <a:r>
              <a:rPr lang="en-US" sz="2000" b="1" dirty="0">
                <a:solidFill>
                  <a:srgbClr val="FF0000"/>
                </a:solidFill>
              </a:rPr>
              <a:t>Methodology</a:t>
            </a:r>
          </a:p>
        </p:txBody>
      </p:sp>
      <p:sp>
        <p:nvSpPr>
          <p:cNvPr id="3" name="Content Placeholder 2">
            <a:extLst>
              <a:ext uri="{FF2B5EF4-FFF2-40B4-BE49-F238E27FC236}">
                <a16:creationId xmlns:a16="http://schemas.microsoft.com/office/drawing/2014/main" id="{3899D059-74AE-4C63-BE70-350C967AA636}"/>
              </a:ext>
            </a:extLst>
          </p:cNvPr>
          <p:cNvSpPr>
            <a:spLocks noGrp="1"/>
          </p:cNvSpPr>
          <p:nvPr>
            <p:ph idx="1"/>
          </p:nvPr>
        </p:nvSpPr>
        <p:spPr>
          <a:xfrm>
            <a:off x="446202" y="1196752"/>
            <a:ext cx="5853989" cy="4248471"/>
          </a:xfrm>
        </p:spPr>
        <p:txBody>
          <a:bodyPr>
            <a:normAutofit fontScale="92500" lnSpcReduction="10000"/>
          </a:bodyPr>
          <a:lstStyle/>
          <a:p>
            <a:pPr marL="0" indent="0">
              <a:buNone/>
            </a:pPr>
            <a:r>
              <a:rPr lang="en-US" sz="2000" dirty="0"/>
              <a:t>General Idea:</a:t>
            </a:r>
          </a:p>
          <a:p>
            <a:pPr marL="0" indent="0">
              <a:buNone/>
            </a:pPr>
            <a:r>
              <a:rPr lang="en-US" sz="1600" dirty="0">
                <a:solidFill>
                  <a:schemeClr val="accent1"/>
                </a:solidFill>
              </a:rPr>
              <a:t>Usually the nominal voltage of li-on cell is 3.8v and 4.2V when fully charged. So as soon as the cell will reach 4.2V, the charging should stop. When we have only one cell we should only care about maximum voltage and the current limit to protect the cell.</a:t>
            </a:r>
          </a:p>
          <a:p>
            <a:pPr marL="0" indent="0">
              <a:buNone/>
            </a:pPr>
            <a:endParaRPr lang="en-US" sz="1600" dirty="0">
              <a:solidFill>
                <a:schemeClr val="accent1"/>
              </a:solidFill>
            </a:endParaRPr>
          </a:p>
          <a:p>
            <a:pPr marL="0" indent="0">
              <a:buNone/>
            </a:pPr>
            <a:r>
              <a:rPr lang="en-US" sz="1600" dirty="0">
                <a:solidFill>
                  <a:schemeClr val="accent1"/>
                </a:solidFill>
              </a:rPr>
              <a:t>But what if we have more than one cell in the circuit, Lets say 3 cells. The circuit also need to balance the value of each individual cell. If we have 3 cells in series then the total voltage will be 3 times 4.2V i.e. a total voltage of 12.6V, when a constant voltage of 12.6V or more is applied to the system then battery pack will start charging. The main problem here is that not every cell will have same internal structure so one will charge faster and other a bit slower. In this scenario the cells which are charging faster will get over voltage and will get damaged</a:t>
            </a:r>
            <a:r>
              <a:rPr lang="en-US" sz="1600" dirty="0"/>
              <a:t>.</a:t>
            </a:r>
          </a:p>
          <a:p>
            <a:pPr marL="0" indent="0">
              <a:buNone/>
            </a:pPr>
            <a:endParaRPr lang="en-US" sz="2000" dirty="0"/>
          </a:p>
          <a:p>
            <a:pPr marL="0" indent="0">
              <a:buNone/>
            </a:pPr>
            <a:endParaRPr lang="en-US" sz="2000" i="0" dirty="0">
              <a:solidFill>
                <a:srgbClr val="000000"/>
              </a:solidFill>
              <a:effectLst/>
              <a:latin typeface="Helvetica Neue"/>
            </a:endParaRPr>
          </a:p>
          <a:p>
            <a:pPr marL="0" indent="0">
              <a:buNone/>
            </a:pPr>
            <a:endParaRPr lang="en-US" sz="2000" dirty="0"/>
          </a:p>
          <a:p>
            <a:pPr marL="0" indent="0">
              <a:buNone/>
            </a:pPr>
            <a:endParaRPr lang="en-US" sz="2000" dirty="0"/>
          </a:p>
        </p:txBody>
      </p:sp>
      <p:sp>
        <p:nvSpPr>
          <p:cNvPr id="6" name="Footer Placeholder 5">
            <a:extLst>
              <a:ext uri="{FF2B5EF4-FFF2-40B4-BE49-F238E27FC236}">
                <a16:creationId xmlns:a16="http://schemas.microsoft.com/office/drawing/2014/main" id="{AC224AD2-679A-43BC-A579-EBDEF7BCC303}"/>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00CFC24E-3D76-4003-BA64-E20BC901B12B}"/>
              </a:ext>
            </a:extLst>
          </p:cNvPr>
          <p:cNvSpPr>
            <a:spLocks noGrp="1"/>
          </p:cNvSpPr>
          <p:nvPr>
            <p:ph type="sldNum" sz="quarter" idx="12"/>
          </p:nvPr>
        </p:nvSpPr>
        <p:spPr/>
        <p:txBody>
          <a:bodyPr/>
          <a:lstStyle/>
          <a:p>
            <a:fld id="{F81E5D6A-BB4A-47FD-8A2F-8734EDFE68FB}" type="slidenum">
              <a:rPr lang="en-IN" smtClean="0"/>
              <a:pPr/>
              <a:t>5</a:t>
            </a:fld>
            <a:endParaRPr lang="en-IN"/>
          </a:p>
        </p:txBody>
      </p:sp>
    </p:spTree>
    <p:extLst>
      <p:ext uri="{BB962C8B-B14F-4D97-AF65-F5344CB8AC3E}">
        <p14:creationId xmlns:p14="http://schemas.microsoft.com/office/powerpoint/2010/main" val="199380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095C-794B-5C4C-AECF-1CF66E4FAF15}"/>
              </a:ext>
            </a:extLst>
          </p:cNvPr>
          <p:cNvSpPr>
            <a:spLocks noGrp="1"/>
          </p:cNvSpPr>
          <p:nvPr>
            <p:ph type="title" idx="4294967295"/>
          </p:nvPr>
        </p:nvSpPr>
        <p:spPr>
          <a:xfrm>
            <a:off x="784684" y="729532"/>
            <a:ext cx="2268538" cy="688975"/>
          </a:xfrm>
        </p:spPr>
        <p:txBody>
          <a:bodyPr>
            <a:normAutofit/>
          </a:bodyPr>
          <a:lstStyle/>
          <a:p>
            <a:r>
              <a:rPr lang="en-US" sz="2000" b="1" dirty="0">
                <a:latin typeface="+mn-lt"/>
              </a:rPr>
              <a:t>Block Diagram:</a:t>
            </a:r>
          </a:p>
        </p:txBody>
      </p:sp>
      <p:sp>
        <p:nvSpPr>
          <p:cNvPr id="3" name="Content Placeholder 2">
            <a:extLst>
              <a:ext uri="{FF2B5EF4-FFF2-40B4-BE49-F238E27FC236}">
                <a16:creationId xmlns:a16="http://schemas.microsoft.com/office/drawing/2014/main" id="{635DD155-5578-974C-96D5-D7A04FFE9102}"/>
              </a:ext>
            </a:extLst>
          </p:cNvPr>
          <p:cNvSpPr>
            <a:spLocks noGrp="1"/>
          </p:cNvSpPr>
          <p:nvPr>
            <p:ph idx="4294967295"/>
          </p:nvPr>
        </p:nvSpPr>
        <p:spPr>
          <a:xfrm>
            <a:off x="0" y="1106488"/>
            <a:ext cx="8229600" cy="5019675"/>
          </a:xfrm>
        </p:spPr>
        <p:txBody>
          <a:bodyPr>
            <a:normAutofit/>
          </a:bodyPr>
          <a:lstStyle/>
          <a:p>
            <a:pPr marL="0" indent="0">
              <a:buNone/>
            </a:pPr>
            <a:endParaRPr lang="en-US" sz="1600" dirty="0"/>
          </a:p>
          <a:p>
            <a:pPr marL="0" indent="0">
              <a:buNone/>
            </a:pPr>
            <a:endParaRPr lang="en-US" sz="1600" dirty="0"/>
          </a:p>
          <a:p>
            <a:pPr marL="0" indent="0">
              <a:buNone/>
            </a:pPr>
            <a:endParaRPr lang="en-US" sz="2000" dirty="0"/>
          </a:p>
        </p:txBody>
      </p:sp>
      <p:pic>
        <p:nvPicPr>
          <p:cNvPr id="5" name="Picture 4">
            <a:extLst>
              <a:ext uri="{FF2B5EF4-FFF2-40B4-BE49-F238E27FC236}">
                <a16:creationId xmlns:a16="http://schemas.microsoft.com/office/drawing/2014/main" id="{3B9FB715-FAA9-4D0A-B7D4-9A3B32833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684" y="1518159"/>
            <a:ext cx="6660232" cy="4233353"/>
          </a:xfrm>
          <a:prstGeom prst="rect">
            <a:avLst/>
          </a:prstGeom>
        </p:spPr>
      </p:pic>
      <p:sp>
        <p:nvSpPr>
          <p:cNvPr id="4" name="Footer Placeholder 3">
            <a:extLst>
              <a:ext uri="{FF2B5EF4-FFF2-40B4-BE49-F238E27FC236}">
                <a16:creationId xmlns:a16="http://schemas.microsoft.com/office/drawing/2014/main" id="{3525E9BA-BDE2-4D74-B617-1D7C793D9300}"/>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D1ED0C65-1678-48D7-843C-85B52354CD0B}"/>
              </a:ext>
            </a:extLst>
          </p:cNvPr>
          <p:cNvSpPr>
            <a:spLocks noGrp="1"/>
          </p:cNvSpPr>
          <p:nvPr>
            <p:ph type="sldNum" sz="quarter" idx="12"/>
          </p:nvPr>
        </p:nvSpPr>
        <p:spPr/>
        <p:txBody>
          <a:bodyPr/>
          <a:lstStyle/>
          <a:p>
            <a:fld id="{F81E5D6A-BB4A-47FD-8A2F-8734EDFE68FB}" type="slidenum">
              <a:rPr lang="en-IN" smtClean="0"/>
              <a:pPr/>
              <a:t>6</a:t>
            </a:fld>
            <a:endParaRPr lang="en-IN"/>
          </a:p>
        </p:txBody>
      </p:sp>
    </p:spTree>
    <p:extLst>
      <p:ext uri="{BB962C8B-B14F-4D97-AF65-F5344CB8AC3E}">
        <p14:creationId xmlns:p14="http://schemas.microsoft.com/office/powerpoint/2010/main" val="414043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EF7016B-42C8-4096-BFC6-753C03C8E3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8054" y="548680"/>
            <a:ext cx="7787811" cy="5170159"/>
          </a:xfrm>
        </p:spPr>
      </p:pic>
      <p:sp>
        <p:nvSpPr>
          <p:cNvPr id="4" name="TextBox 3">
            <a:extLst>
              <a:ext uri="{FF2B5EF4-FFF2-40B4-BE49-F238E27FC236}">
                <a16:creationId xmlns:a16="http://schemas.microsoft.com/office/drawing/2014/main" id="{6CF5FDC5-624B-4678-9250-0D09E9640BA7}"/>
              </a:ext>
            </a:extLst>
          </p:cNvPr>
          <p:cNvSpPr txBox="1"/>
          <p:nvPr/>
        </p:nvSpPr>
        <p:spPr>
          <a:xfrm>
            <a:off x="479221" y="836712"/>
            <a:ext cx="3441685" cy="1015663"/>
          </a:xfrm>
          <a:prstGeom prst="rect">
            <a:avLst/>
          </a:prstGeom>
          <a:noFill/>
        </p:spPr>
        <p:txBody>
          <a:bodyPr wrap="square">
            <a:spAutoFit/>
          </a:bodyPr>
          <a:lstStyle/>
          <a:p>
            <a:r>
              <a:rPr lang="en-US" sz="2000" b="1" i="0" dirty="0">
                <a:solidFill>
                  <a:srgbClr val="000000"/>
                </a:solidFill>
                <a:effectLst/>
              </a:rPr>
              <a:t>1S Charger Circuit Diagram :</a:t>
            </a:r>
            <a:br>
              <a:rPr lang="en-US" sz="2000" b="1" dirty="0"/>
            </a:br>
            <a:br>
              <a:rPr lang="en-US" sz="2000" b="1" dirty="0"/>
            </a:br>
            <a:endParaRPr lang="en-US" sz="2000" b="1" dirty="0">
              <a:solidFill>
                <a:schemeClr val="accent1"/>
              </a:solidFill>
            </a:endParaRPr>
          </a:p>
        </p:txBody>
      </p:sp>
      <p:sp>
        <p:nvSpPr>
          <p:cNvPr id="2" name="Footer Placeholder 1">
            <a:extLst>
              <a:ext uri="{FF2B5EF4-FFF2-40B4-BE49-F238E27FC236}">
                <a16:creationId xmlns:a16="http://schemas.microsoft.com/office/drawing/2014/main" id="{AEA6A5FB-481C-4491-A785-52BD37969EDF}"/>
              </a:ext>
            </a:extLst>
          </p:cNvPr>
          <p:cNvSpPr>
            <a:spLocks noGrp="1"/>
          </p:cNvSpPr>
          <p:nvPr>
            <p:ph type="ftr" sz="quarter" idx="11"/>
          </p:nvPr>
        </p:nvSpPr>
        <p:spPr/>
        <p:txBody>
          <a:bodyPr/>
          <a:lstStyle/>
          <a:p>
            <a:r>
              <a:rPr lang="en-US"/>
              <a:t>Group no : 26    Topic : Arduino Based Smart BMS</a:t>
            </a:r>
            <a:endParaRPr lang="en-IN"/>
          </a:p>
        </p:txBody>
      </p:sp>
      <p:sp>
        <p:nvSpPr>
          <p:cNvPr id="7" name="Slide Number Placeholder 6">
            <a:extLst>
              <a:ext uri="{FF2B5EF4-FFF2-40B4-BE49-F238E27FC236}">
                <a16:creationId xmlns:a16="http://schemas.microsoft.com/office/drawing/2014/main" id="{E160967F-DA91-4716-B2BE-6223428AE7E0}"/>
              </a:ext>
            </a:extLst>
          </p:cNvPr>
          <p:cNvSpPr>
            <a:spLocks noGrp="1"/>
          </p:cNvSpPr>
          <p:nvPr>
            <p:ph type="sldNum" sz="quarter" idx="12"/>
          </p:nvPr>
        </p:nvSpPr>
        <p:spPr/>
        <p:txBody>
          <a:bodyPr/>
          <a:lstStyle/>
          <a:p>
            <a:fld id="{F81E5D6A-BB4A-47FD-8A2F-8734EDFE68FB}" type="slidenum">
              <a:rPr lang="en-IN" smtClean="0"/>
              <a:pPr/>
              <a:t>7</a:t>
            </a:fld>
            <a:endParaRPr lang="en-IN"/>
          </a:p>
        </p:txBody>
      </p:sp>
    </p:spTree>
    <p:extLst>
      <p:ext uri="{BB962C8B-B14F-4D97-AF65-F5344CB8AC3E}">
        <p14:creationId xmlns:p14="http://schemas.microsoft.com/office/powerpoint/2010/main" val="245757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89BFC15-F8DD-4A85-8516-BD34870D9A12}"/>
              </a:ext>
            </a:extLst>
          </p:cNvPr>
          <p:cNvPicPr>
            <a:picLocks noChangeAspect="1"/>
          </p:cNvPicPr>
          <p:nvPr/>
        </p:nvPicPr>
        <p:blipFill>
          <a:blip r:embed="rId2"/>
          <a:stretch>
            <a:fillRect/>
          </a:stretch>
        </p:blipFill>
        <p:spPr>
          <a:xfrm>
            <a:off x="6660232" y="3685461"/>
            <a:ext cx="1595716" cy="2784603"/>
          </a:xfrm>
          <a:prstGeom prst="rect">
            <a:avLst/>
          </a:prstGeom>
        </p:spPr>
      </p:pic>
      <p:sp>
        <p:nvSpPr>
          <p:cNvPr id="3" name="Content Placeholder 2">
            <a:extLst>
              <a:ext uri="{FF2B5EF4-FFF2-40B4-BE49-F238E27FC236}">
                <a16:creationId xmlns:a16="http://schemas.microsoft.com/office/drawing/2014/main" id="{298FE093-5673-4DB5-A600-9D78D18ACBEF}"/>
              </a:ext>
            </a:extLst>
          </p:cNvPr>
          <p:cNvSpPr>
            <a:spLocks noGrp="1"/>
          </p:cNvSpPr>
          <p:nvPr>
            <p:ph idx="1"/>
          </p:nvPr>
        </p:nvSpPr>
        <p:spPr>
          <a:xfrm>
            <a:off x="395536" y="338135"/>
            <a:ext cx="6466278" cy="6026460"/>
          </a:xfrm>
        </p:spPr>
        <p:txBody>
          <a:bodyPr>
            <a:normAutofit fontScale="77500" lnSpcReduction="20000"/>
          </a:bodyPr>
          <a:lstStyle/>
          <a:p>
            <a:pPr marL="0" indent="0">
              <a:buNone/>
            </a:pPr>
            <a:r>
              <a:rPr lang="en-US" sz="2000" b="1" dirty="0">
                <a:cs typeface="Arial" panose="020B0604020202020204" pitchFamily="34" charset="0"/>
              </a:rPr>
              <a:t>Components Used:</a:t>
            </a:r>
          </a:p>
          <a:p>
            <a:pPr marL="0" indent="0">
              <a:buNone/>
            </a:pPr>
            <a:r>
              <a:rPr lang="en-US" sz="1400" b="1" dirty="0">
                <a:cs typeface="Arial" panose="020B0604020202020204" pitchFamily="34" charset="0"/>
              </a:rPr>
              <a:t>1.LM317:</a:t>
            </a:r>
          </a:p>
          <a:p>
            <a:pPr marL="0" indent="0">
              <a:buNone/>
            </a:pPr>
            <a:r>
              <a:rPr lang="en-US" sz="1400" dirty="0">
                <a:solidFill>
                  <a:schemeClr val="accent1"/>
                </a:solidFill>
                <a:cs typeface="Arial" panose="020B0604020202020204" pitchFamily="34" charset="0"/>
              </a:rPr>
              <a:t>The LM317 device is an adjustable three-terminal positive-voltage regulator capable of supplying more than 1.5 A over an output-voltage range of 1.25 V to 37 V.</a:t>
            </a:r>
          </a:p>
          <a:p>
            <a:pPr marL="0" indent="0">
              <a:buNone/>
            </a:pPr>
            <a:r>
              <a:rPr lang="en-US" sz="1400" dirty="0">
                <a:cs typeface="Arial" panose="020B0604020202020204" pitchFamily="34" charset="0"/>
              </a:rPr>
              <a:t>LM317 in Voltage regulator mode -</a:t>
            </a:r>
          </a:p>
          <a:p>
            <a:pPr marL="0" indent="0">
              <a:buNone/>
            </a:pPr>
            <a:r>
              <a:rPr lang="en-US" sz="1400" b="0" i="0" dirty="0">
                <a:solidFill>
                  <a:schemeClr val="accent1"/>
                </a:solidFill>
                <a:effectLst/>
                <a:cs typeface="Arial" panose="020B0604020202020204" pitchFamily="34" charset="0"/>
              </a:rPr>
              <a:t>The LM317 has three pins: Input, Output, and Adjustment. How the adjustment pin is connected determines the output voltage as follows.</a:t>
            </a:r>
          </a:p>
          <a:p>
            <a:pPr marL="0" indent="0">
              <a:buNone/>
            </a:pPr>
            <a:r>
              <a:rPr lang="en-US" sz="1400" dirty="0">
                <a:solidFill>
                  <a:schemeClr val="accent1"/>
                </a:solidFill>
                <a:cs typeface="Arial" panose="020B0604020202020204" pitchFamily="34" charset="0"/>
              </a:rPr>
              <a:t>If the adjustment pin is connected to ground the output pin delivers a regulated voltage of 1.25 V at currents up to the maximum. Higher regulated voltages are obtained by connecting the adjustment pin to a resistive voltage divider between the output and ground. Then</a:t>
            </a:r>
          </a:p>
          <a:p>
            <a:pPr marL="0" indent="0">
              <a:buNone/>
            </a:pPr>
            <a:r>
              <a:rPr lang="en-US" sz="1400" dirty="0" err="1">
                <a:solidFill>
                  <a:schemeClr val="accent1"/>
                </a:solidFill>
                <a:cs typeface="Arial" panose="020B0604020202020204" pitchFamily="34" charset="0"/>
              </a:rPr>
              <a:t>Vout</a:t>
            </a:r>
            <a:r>
              <a:rPr lang="en-US" sz="1400" dirty="0">
                <a:solidFill>
                  <a:schemeClr val="accent1"/>
                </a:solidFill>
                <a:cs typeface="Arial" panose="020B0604020202020204" pitchFamily="34" charset="0"/>
              </a:rPr>
              <a:t> = </a:t>
            </a:r>
            <a:r>
              <a:rPr lang="en-US" sz="1400" dirty="0" err="1">
                <a:solidFill>
                  <a:schemeClr val="accent1"/>
                </a:solidFill>
                <a:cs typeface="Arial" panose="020B0604020202020204" pitchFamily="34" charset="0"/>
              </a:rPr>
              <a:t>Vref</a:t>
            </a:r>
            <a:r>
              <a:rPr lang="en-US" sz="1400" dirty="0">
                <a:solidFill>
                  <a:schemeClr val="accent1"/>
                </a:solidFill>
                <a:cs typeface="Arial" panose="020B0604020202020204" pitchFamily="34" charset="0"/>
              </a:rPr>
              <a:t> (1 + RL/RH)</a:t>
            </a:r>
          </a:p>
          <a:p>
            <a:pPr marL="0" indent="0">
              <a:buNone/>
            </a:pPr>
            <a:r>
              <a:rPr lang="en-US" sz="1400" dirty="0" err="1">
                <a:solidFill>
                  <a:schemeClr val="accent1"/>
                </a:solidFill>
                <a:cs typeface="Arial" panose="020B0604020202020204" pitchFamily="34" charset="0"/>
              </a:rPr>
              <a:t>Vref</a:t>
            </a:r>
            <a:r>
              <a:rPr lang="en-US" sz="1400" dirty="0">
                <a:solidFill>
                  <a:schemeClr val="accent1"/>
                </a:solidFill>
                <a:cs typeface="Arial" panose="020B0604020202020204" pitchFamily="34" charset="0"/>
              </a:rPr>
              <a:t> is the difference in voltage between the OUT pin and the ADJ pin. </a:t>
            </a:r>
            <a:r>
              <a:rPr lang="en-US" sz="1400" dirty="0" err="1">
                <a:solidFill>
                  <a:schemeClr val="accent1"/>
                </a:solidFill>
                <a:cs typeface="Arial" panose="020B0604020202020204" pitchFamily="34" charset="0"/>
              </a:rPr>
              <a:t>Vref</a:t>
            </a:r>
            <a:r>
              <a:rPr lang="en-US" sz="1400" dirty="0">
                <a:solidFill>
                  <a:schemeClr val="accent1"/>
                </a:solidFill>
                <a:cs typeface="Arial" panose="020B0604020202020204" pitchFamily="34" charset="0"/>
              </a:rPr>
              <a:t> is typically 1.25 V during normal operation.</a:t>
            </a:r>
          </a:p>
          <a:p>
            <a:pPr marL="0" indent="0">
              <a:buNone/>
            </a:pPr>
            <a:r>
              <a:rPr lang="en-US" sz="1400" dirty="0">
                <a:cs typeface="Arial" panose="020B0604020202020204" pitchFamily="34" charset="0"/>
              </a:rPr>
              <a:t>LM317 in Current regulator mode – </a:t>
            </a:r>
          </a:p>
          <a:p>
            <a:pPr marL="0" indent="0">
              <a:buNone/>
            </a:pPr>
            <a:r>
              <a:rPr lang="en-US" sz="1400" dirty="0">
                <a:solidFill>
                  <a:schemeClr val="accent1"/>
                </a:solidFill>
                <a:cs typeface="Arial" panose="020B0604020202020204" pitchFamily="34" charset="0"/>
              </a:rPr>
              <a:t>The device can be configured to regulate the current to a load, rather than the voltage, by replacing the low-side resistor of the divider with the load itself. The output current is that resulting from dropping the reference voltage across the resistor. Ideally, this is:</a:t>
            </a:r>
          </a:p>
          <a:p>
            <a:pPr marL="0" indent="0">
              <a:buNone/>
            </a:pPr>
            <a:r>
              <a:rPr lang="en-US" sz="1400" dirty="0" err="1">
                <a:solidFill>
                  <a:schemeClr val="accent1"/>
                </a:solidFill>
                <a:cs typeface="Arial" panose="020B0604020202020204" pitchFamily="34" charset="0"/>
              </a:rPr>
              <a:t>Iout</a:t>
            </a:r>
            <a:r>
              <a:rPr lang="en-US" sz="1400" dirty="0">
                <a:solidFill>
                  <a:schemeClr val="accent1"/>
                </a:solidFill>
                <a:cs typeface="Arial" panose="020B0604020202020204" pitchFamily="34" charset="0"/>
              </a:rPr>
              <a:t> = </a:t>
            </a:r>
            <a:r>
              <a:rPr lang="en-US" sz="1400" dirty="0" err="1">
                <a:solidFill>
                  <a:schemeClr val="accent1"/>
                </a:solidFill>
                <a:cs typeface="Arial" panose="020B0604020202020204" pitchFamily="34" charset="0"/>
              </a:rPr>
              <a:t>Vref</a:t>
            </a:r>
            <a:r>
              <a:rPr lang="en-US" sz="1400" dirty="0">
                <a:solidFill>
                  <a:schemeClr val="accent1"/>
                </a:solidFill>
                <a:cs typeface="Arial" panose="020B0604020202020204" pitchFamily="34" charset="0"/>
              </a:rPr>
              <a:t>/RH</a:t>
            </a:r>
          </a:p>
          <a:p>
            <a:pPr marL="0" indent="0">
              <a:buNone/>
            </a:pPr>
            <a:endParaRPr lang="en-US" sz="1400" dirty="0">
              <a:solidFill>
                <a:schemeClr val="accent1"/>
              </a:solidFill>
            </a:endParaRPr>
          </a:p>
          <a:p>
            <a:pPr marL="0" indent="0">
              <a:buNone/>
            </a:pPr>
            <a:r>
              <a:rPr lang="en-US" sz="1400" b="1" dirty="0">
                <a:cs typeface="Arial" panose="020B0604020202020204" pitchFamily="34" charset="0"/>
              </a:rPr>
              <a:t>2.TL431:</a:t>
            </a:r>
          </a:p>
          <a:p>
            <a:pPr marL="0" indent="0">
              <a:buNone/>
            </a:pPr>
            <a:r>
              <a:rPr lang="en-US" sz="1400" dirty="0">
                <a:solidFill>
                  <a:schemeClr val="accent1"/>
                </a:solidFill>
                <a:cs typeface="Arial" panose="020B0604020202020204" pitchFamily="34" charset="0"/>
              </a:rPr>
              <a:t>The TL431 is a three-terminal adjustable precision shunt voltage regulator integrated circuit. With the use of an external voltage divider, a TL431 can regulate voltages ranging from 2.5 to 36 V, at currents up 100 mA. The circuit can control power transistors directly; combinations of the TL431 with power MOS transistors are used in high efficiency, very low dropout linear regulators.</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pic>
        <p:nvPicPr>
          <p:cNvPr id="10" name="Picture 9">
            <a:extLst>
              <a:ext uri="{FF2B5EF4-FFF2-40B4-BE49-F238E27FC236}">
                <a16:creationId xmlns:a16="http://schemas.microsoft.com/office/drawing/2014/main" id="{48FC320F-2694-4302-9FDE-9B7FBC8C85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7689" y="338135"/>
            <a:ext cx="1060801" cy="2784603"/>
          </a:xfrm>
          <a:prstGeom prst="rect">
            <a:avLst/>
          </a:prstGeom>
        </p:spPr>
      </p:pic>
      <p:sp>
        <p:nvSpPr>
          <p:cNvPr id="13" name="Footer Placeholder 12">
            <a:extLst>
              <a:ext uri="{FF2B5EF4-FFF2-40B4-BE49-F238E27FC236}">
                <a16:creationId xmlns:a16="http://schemas.microsoft.com/office/drawing/2014/main" id="{1940305A-20AC-46C1-919B-D182C8E05173}"/>
              </a:ext>
            </a:extLst>
          </p:cNvPr>
          <p:cNvSpPr>
            <a:spLocks noGrp="1"/>
          </p:cNvSpPr>
          <p:nvPr>
            <p:ph type="ftr" sz="quarter" idx="11"/>
          </p:nvPr>
        </p:nvSpPr>
        <p:spPr/>
        <p:txBody>
          <a:bodyPr/>
          <a:lstStyle/>
          <a:p>
            <a:r>
              <a:rPr lang="en-US"/>
              <a:t>Group no : 26    Topic : Arduino Based Smart BMS</a:t>
            </a:r>
            <a:endParaRPr lang="en-IN"/>
          </a:p>
        </p:txBody>
      </p:sp>
      <p:sp>
        <p:nvSpPr>
          <p:cNvPr id="14" name="Slide Number Placeholder 13">
            <a:extLst>
              <a:ext uri="{FF2B5EF4-FFF2-40B4-BE49-F238E27FC236}">
                <a16:creationId xmlns:a16="http://schemas.microsoft.com/office/drawing/2014/main" id="{E45CCBB0-B4AE-440D-999A-93E484AA900B}"/>
              </a:ext>
            </a:extLst>
          </p:cNvPr>
          <p:cNvSpPr>
            <a:spLocks noGrp="1"/>
          </p:cNvSpPr>
          <p:nvPr>
            <p:ph type="sldNum" sz="quarter" idx="12"/>
          </p:nvPr>
        </p:nvSpPr>
        <p:spPr/>
        <p:txBody>
          <a:bodyPr/>
          <a:lstStyle/>
          <a:p>
            <a:fld id="{F81E5D6A-BB4A-47FD-8A2F-8734EDFE68FB}" type="slidenum">
              <a:rPr lang="en-IN" smtClean="0"/>
              <a:pPr/>
              <a:t>8</a:t>
            </a:fld>
            <a:endParaRPr lang="en-IN"/>
          </a:p>
        </p:txBody>
      </p:sp>
    </p:spTree>
    <p:extLst>
      <p:ext uri="{BB962C8B-B14F-4D97-AF65-F5344CB8AC3E}">
        <p14:creationId xmlns:p14="http://schemas.microsoft.com/office/powerpoint/2010/main" val="2391263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1BE8DE-1660-4FC2-BA53-58404152F12A}"/>
              </a:ext>
            </a:extLst>
          </p:cNvPr>
          <p:cNvPicPr>
            <a:picLocks noChangeAspect="1"/>
          </p:cNvPicPr>
          <p:nvPr/>
        </p:nvPicPr>
        <p:blipFill>
          <a:blip r:embed="rId2"/>
          <a:stretch>
            <a:fillRect/>
          </a:stretch>
        </p:blipFill>
        <p:spPr>
          <a:xfrm>
            <a:off x="4892920" y="3789040"/>
            <a:ext cx="3342346" cy="1215527"/>
          </a:xfrm>
          <a:prstGeom prst="rect">
            <a:avLst/>
          </a:prstGeom>
        </p:spPr>
      </p:pic>
      <p:sp>
        <p:nvSpPr>
          <p:cNvPr id="3" name="Content Placeholder 2">
            <a:extLst>
              <a:ext uri="{FF2B5EF4-FFF2-40B4-BE49-F238E27FC236}">
                <a16:creationId xmlns:a16="http://schemas.microsoft.com/office/drawing/2014/main" id="{97950B29-3808-4668-8248-C1503CEFC094}"/>
              </a:ext>
            </a:extLst>
          </p:cNvPr>
          <p:cNvSpPr>
            <a:spLocks noGrp="1"/>
          </p:cNvSpPr>
          <p:nvPr>
            <p:ph idx="1"/>
          </p:nvPr>
        </p:nvSpPr>
        <p:spPr>
          <a:xfrm>
            <a:off x="179512" y="260648"/>
            <a:ext cx="6480720" cy="6023695"/>
          </a:xfrm>
        </p:spPr>
        <p:txBody>
          <a:bodyPr>
            <a:normAutofit fontScale="85000" lnSpcReduction="20000"/>
          </a:bodyPr>
          <a:lstStyle/>
          <a:p>
            <a:pPr marL="0" indent="0">
              <a:buNone/>
            </a:pPr>
            <a:r>
              <a:rPr lang="en-US" sz="1600" b="1" dirty="0"/>
              <a:t>3.BD140 PNP Transistor:</a:t>
            </a:r>
          </a:p>
          <a:p>
            <a:pPr marL="0" indent="0">
              <a:buNone/>
            </a:pPr>
            <a:r>
              <a:rPr lang="en-US" sz="1600" dirty="0">
                <a:solidFill>
                  <a:schemeClr val="accent1"/>
                </a:solidFill>
              </a:rPr>
              <a:t>BD140 is a famous PNP type transistor, it is used in many electronics circuits, this transistor can handle current up to 1.5A or 1500mA, due to which it can be used to drive loads up to 1.5A in electronic circuits, for example high power LEDs, relays, motors and more, with these features it has lots of other features like its high collector emitter and collector base voltage that is 80 volts, make it an ideal transistor to use in  circuits using 80 volts DC or below 80 volts.</a:t>
            </a:r>
          </a:p>
          <a:p>
            <a:pPr marL="0" indent="0">
              <a:buNone/>
            </a:pPr>
            <a:r>
              <a:rPr lang="en-US" sz="1600" dirty="0">
                <a:solidFill>
                  <a:schemeClr val="accent1"/>
                </a:solidFill>
              </a:rPr>
              <a:t>Features and Technical Specifications-</a:t>
            </a:r>
          </a:p>
          <a:p>
            <a:pPr marL="0" indent="0">
              <a:buNone/>
            </a:pPr>
            <a:r>
              <a:rPr lang="en-US" sz="1400" dirty="0">
                <a:solidFill>
                  <a:schemeClr val="accent1"/>
                </a:solidFill>
              </a:rPr>
              <a:t>Package Type: TO-126</a:t>
            </a:r>
          </a:p>
          <a:p>
            <a:pPr marL="0" indent="0">
              <a:buNone/>
            </a:pPr>
            <a:r>
              <a:rPr lang="en-US" sz="1400" dirty="0">
                <a:solidFill>
                  <a:schemeClr val="accent1"/>
                </a:solidFill>
              </a:rPr>
              <a:t>Transistor Type: PNP</a:t>
            </a:r>
          </a:p>
          <a:p>
            <a:pPr marL="0" indent="0">
              <a:buNone/>
            </a:pPr>
            <a:r>
              <a:rPr lang="en-US" sz="1400" dirty="0">
                <a:solidFill>
                  <a:schemeClr val="accent1"/>
                </a:solidFill>
              </a:rPr>
              <a:t>Max Collector Current(IC): -1.5A</a:t>
            </a:r>
          </a:p>
          <a:p>
            <a:pPr marL="0" indent="0">
              <a:buNone/>
            </a:pPr>
            <a:r>
              <a:rPr lang="en-US" sz="1400" dirty="0">
                <a:solidFill>
                  <a:schemeClr val="accent1"/>
                </a:solidFill>
              </a:rPr>
              <a:t>Max Collector-Emitter Voltage (VCE): –80V</a:t>
            </a:r>
          </a:p>
          <a:p>
            <a:pPr marL="0" indent="0">
              <a:buNone/>
            </a:pPr>
            <a:r>
              <a:rPr lang="en-US" sz="1400" dirty="0">
                <a:solidFill>
                  <a:schemeClr val="accent1"/>
                </a:solidFill>
              </a:rPr>
              <a:t>Max Collector-Base Voltage (VCB): –80V</a:t>
            </a:r>
          </a:p>
          <a:p>
            <a:pPr marL="0" indent="0">
              <a:buNone/>
            </a:pPr>
            <a:r>
              <a:rPr lang="en-US" sz="1400" dirty="0">
                <a:solidFill>
                  <a:schemeClr val="accent1"/>
                </a:solidFill>
              </a:rPr>
              <a:t>Max Emitter-Base Voltage (VEBO): –5V</a:t>
            </a:r>
          </a:p>
          <a:p>
            <a:pPr marL="0" indent="0">
              <a:buNone/>
            </a:pPr>
            <a:r>
              <a:rPr lang="en-US" sz="1400" dirty="0">
                <a:solidFill>
                  <a:schemeClr val="accent1"/>
                </a:solidFill>
              </a:rPr>
              <a:t>Max Collector Dissipation (Pc): 12.5 Watt</a:t>
            </a:r>
            <a:endParaRPr lang="en-US" sz="1600" dirty="0">
              <a:solidFill>
                <a:schemeClr val="accent1"/>
              </a:solidFill>
            </a:endParaRPr>
          </a:p>
          <a:p>
            <a:pPr marL="0" indent="0">
              <a:buNone/>
            </a:pPr>
            <a:endParaRPr lang="en-US" sz="1600" b="1" dirty="0"/>
          </a:p>
          <a:p>
            <a:pPr marL="0" indent="0">
              <a:buNone/>
            </a:pPr>
            <a:r>
              <a:rPr lang="en-US" sz="1600" b="1" dirty="0"/>
              <a:t>4.1N4007 Diode:</a:t>
            </a:r>
          </a:p>
          <a:p>
            <a:pPr marL="0" indent="0">
              <a:buNone/>
            </a:pPr>
            <a:r>
              <a:rPr lang="en-US" sz="1600" dirty="0">
                <a:solidFill>
                  <a:schemeClr val="accent1"/>
                </a:solidFill>
              </a:rPr>
              <a:t>1N4007 Diode, the maximum current carrying capacity is 1A it withstand peaks up to 30A. Hence we can use this in circuits that are designed for less than 1A.  The reverse current is 5uA which is negligible. The power dissipation of this diode is 3W.</a:t>
            </a:r>
          </a:p>
        </p:txBody>
      </p:sp>
      <p:pic>
        <p:nvPicPr>
          <p:cNvPr id="6" name="Picture 5">
            <a:extLst>
              <a:ext uri="{FF2B5EF4-FFF2-40B4-BE49-F238E27FC236}">
                <a16:creationId xmlns:a16="http://schemas.microsoft.com/office/drawing/2014/main" id="{735CC897-CE53-44FA-8569-C227B3B71F9F}"/>
              </a:ext>
            </a:extLst>
          </p:cNvPr>
          <p:cNvPicPr>
            <a:picLocks noChangeAspect="1"/>
          </p:cNvPicPr>
          <p:nvPr/>
        </p:nvPicPr>
        <p:blipFill>
          <a:blip r:embed="rId3"/>
          <a:stretch>
            <a:fillRect/>
          </a:stretch>
        </p:blipFill>
        <p:spPr>
          <a:xfrm>
            <a:off x="6655187" y="531697"/>
            <a:ext cx="1608679" cy="2863059"/>
          </a:xfrm>
          <a:prstGeom prst="rect">
            <a:avLst/>
          </a:prstGeom>
        </p:spPr>
      </p:pic>
      <p:sp>
        <p:nvSpPr>
          <p:cNvPr id="8" name="Footer Placeholder 7">
            <a:extLst>
              <a:ext uri="{FF2B5EF4-FFF2-40B4-BE49-F238E27FC236}">
                <a16:creationId xmlns:a16="http://schemas.microsoft.com/office/drawing/2014/main" id="{BD3C71D5-69F8-4ADA-BDFE-F9097E58F527}"/>
              </a:ext>
            </a:extLst>
          </p:cNvPr>
          <p:cNvSpPr>
            <a:spLocks noGrp="1"/>
          </p:cNvSpPr>
          <p:nvPr>
            <p:ph type="ftr" sz="quarter" idx="11"/>
          </p:nvPr>
        </p:nvSpPr>
        <p:spPr/>
        <p:txBody>
          <a:bodyPr/>
          <a:lstStyle/>
          <a:p>
            <a:r>
              <a:rPr lang="en-US"/>
              <a:t>Group no : 26    Topic : Arduino Based Smart BMS</a:t>
            </a:r>
            <a:endParaRPr lang="en-IN"/>
          </a:p>
        </p:txBody>
      </p:sp>
      <p:sp>
        <p:nvSpPr>
          <p:cNvPr id="9" name="Slide Number Placeholder 8">
            <a:extLst>
              <a:ext uri="{FF2B5EF4-FFF2-40B4-BE49-F238E27FC236}">
                <a16:creationId xmlns:a16="http://schemas.microsoft.com/office/drawing/2014/main" id="{9BAE6ED5-1F10-4914-870A-5B5FCD89C43A}"/>
              </a:ext>
            </a:extLst>
          </p:cNvPr>
          <p:cNvSpPr>
            <a:spLocks noGrp="1"/>
          </p:cNvSpPr>
          <p:nvPr>
            <p:ph type="sldNum" sz="quarter" idx="12"/>
          </p:nvPr>
        </p:nvSpPr>
        <p:spPr/>
        <p:txBody>
          <a:bodyPr/>
          <a:lstStyle/>
          <a:p>
            <a:fld id="{F81E5D6A-BB4A-47FD-8A2F-8734EDFE68FB}" type="slidenum">
              <a:rPr lang="en-IN" smtClean="0"/>
              <a:pPr/>
              <a:t>9</a:t>
            </a:fld>
            <a:endParaRPr lang="en-IN"/>
          </a:p>
        </p:txBody>
      </p:sp>
    </p:spTree>
    <p:extLst>
      <p:ext uri="{BB962C8B-B14F-4D97-AF65-F5344CB8AC3E}">
        <p14:creationId xmlns:p14="http://schemas.microsoft.com/office/powerpoint/2010/main" val="303725678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1068</TotalTime>
  <Words>1865</Words>
  <Application>Microsoft Office PowerPoint</Application>
  <PresentationFormat>On-screen Show (4:3)</PresentationFormat>
  <Paragraphs>134</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Century Schoolbook</vt:lpstr>
      <vt:lpstr>Helvetica Neue</vt:lpstr>
      <vt:lpstr>Times New Roman</vt:lpstr>
      <vt:lpstr>Wingdings 2</vt:lpstr>
      <vt:lpstr>View</vt:lpstr>
      <vt:lpstr>PowerPoint Presentation</vt:lpstr>
      <vt:lpstr>Aim &amp; Objective</vt:lpstr>
      <vt:lpstr>Study Area :</vt:lpstr>
      <vt:lpstr>Plan of project work :</vt:lpstr>
      <vt:lpstr>Methodology</vt:lpstr>
      <vt:lpstr>Block Diagram:</vt:lpstr>
      <vt:lpstr>PowerPoint Presentation</vt:lpstr>
      <vt:lpstr>PowerPoint Presentation</vt:lpstr>
      <vt:lpstr>PowerPoint Presentation</vt:lpstr>
      <vt:lpstr>Working of 1S Charger:</vt:lpstr>
      <vt:lpstr>Work planned for next seminar:</vt:lpstr>
      <vt:lpstr>Conclusion:</vt:lpstr>
      <vt:lpstr>References:</vt:lpstr>
      <vt:lpstr>Thankyou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Ninad Ragit</cp:lastModifiedBy>
  <cp:revision>27</cp:revision>
  <dcterms:created xsi:type="dcterms:W3CDTF">2015-09-17T16:45:10Z</dcterms:created>
  <dcterms:modified xsi:type="dcterms:W3CDTF">2021-08-21T05:29:55Z</dcterms:modified>
</cp:coreProperties>
</file>