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4" r:id="rId14"/>
    <p:sldId id="273" r:id="rId15"/>
    <p:sldId id="275" r:id="rId16"/>
    <p:sldId id="276" r:id="rId17"/>
    <p:sldId id="277" r:id="rId18"/>
    <p:sldId id="283" r:id="rId19"/>
    <p:sldId id="284" r:id="rId20"/>
    <p:sldId id="285" r:id="rId21"/>
    <p:sldId id="278" r:id="rId22"/>
    <p:sldId id="279" r:id="rId23"/>
    <p:sldId id="280" r:id="rId24"/>
    <p:sldId id="281" r:id="rId25"/>
    <p:sldId id="282"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38524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41850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668429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48563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9957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051720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95677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479743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899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34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E31012-BF6F-4F33-BCB9-FD75E8477DB5}"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75629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E31012-BF6F-4F33-BCB9-FD75E8477DB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424959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E31012-BF6F-4F33-BCB9-FD75E8477DB5}"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99929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31012-BF6F-4F33-BCB9-FD75E8477DB5}"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00938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31012-BF6F-4F33-BCB9-FD75E8477DB5}"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259473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E31012-BF6F-4F33-BCB9-FD75E8477DB5}"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343549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6E31012-BF6F-4F33-BCB9-FD75E8477DB5}" type="datetimeFigureOut">
              <a:rPr lang="en-US" smtClean="0"/>
              <a:t>6/16/2023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3B72D70-46C5-4B6A-8283-56C5D4FE5254}" type="slidenum">
              <a:rPr lang="en-US" smtClean="0"/>
              <a:t>‹#›</a:t>
            </a:fld>
            <a:endParaRPr lang="en-US"/>
          </a:p>
        </p:txBody>
      </p:sp>
    </p:spTree>
    <p:extLst>
      <p:ext uri="{BB962C8B-B14F-4D97-AF65-F5344CB8AC3E}">
        <p14:creationId xmlns:p14="http://schemas.microsoft.com/office/powerpoint/2010/main" val="194019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6E31012-BF6F-4F33-BCB9-FD75E8477DB5}" type="datetimeFigureOut">
              <a:rPr lang="en-US" smtClean="0"/>
              <a:t>6/16/2023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3B72D70-46C5-4B6A-8283-56C5D4FE5254}" type="slidenum">
              <a:rPr lang="en-US" smtClean="0"/>
              <a:t>‹#›</a:t>
            </a:fld>
            <a:endParaRPr lang="en-US"/>
          </a:p>
        </p:txBody>
      </p:sp>
    </p:spTree>
    <p:extLst>
      <p:ext uri="{BB962C8B-B14F-4D97-AF65-F5344CB8AC3E}">
        <p14:creationId xmlns:p14="http://schemas.microsoft.com/office/powerpoint/2010/main" val="62915451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434109" y="1983348"/>
            <a:ext cx="7859891" cy="1274327"/>
          </a:xfrm>
        </p:spPr>
        <p:txBody>
          <a:bodyPr>
            <a:normAutofit/>
          </a:bodyPr>
          <a:lstStyle/>
          <a:p>
            <a:pPr algn="ctr"/>
            <a:r>
              <a:rPr lang="en-US" sz="3600" b="1" dirty="0">
                <a:solidFill>
                  <a:schemeClr val="tx1"/>
                </a:solidFill>
                <a:latin typeface="Arial" pitchFamily="34" charset="0"/>
                <a:cs typeface="Arial" pitchFamily="34" charset="0"/>
              </a:rPr>
              <a:t>E-Commerce Data Analytics</a:t>
            </a:r>
            <a:endParaRPr lang="en-US" sz="3600" dirty="0">
              <a:solidFill>
                <a:schemeClr val="tx1"/>
              </a:solidFill>
            </a:endParaRPr>
          </a:p>
        </p:txBody>
      </p:sp>
      <p:sp>
        <p:nvSpPr>
          <p:cNvPr id="5" name="TextBox 4"/>
          <p:cNvSpPr txBox="1"/>
          <p:nvPr/>
        </p:nvSpPr>
        <p:spPr>
          <a:xfrm>
            <a:off x="9040969" y="4971246"/>
            <a:ext cx="2060620" cy="1061829"/>
          </a:xfrm>
          <a:prstGeom prst="rect">
            <a:avLst/>
          </a:prstGeom>
          <a:noFill/>
        </p:spPr>
        <p:txBody>
          <a:bodyPr wrap="square" rtlCol="0">
            <a:spAutoFit/>
          </a:bodyPr>
          <a:lstStyle/>
          <a:p>
            <a:r>
              <a:rPr lang="en-US" b="1" dirty="0">
                <a:latin typeface="Arial" pitchFamily="34" charset="0"/>
                <a:cs typeface="Arial" pitchFamily="34" charset="0"/>
              </a:rPr>
              <a:t>By</a:t>
            </a:r>
          </a:p>
          <a:p>
            <a:pPr>
              <a:lnSpc>
                <a:spcPct val="150000"/>
              </a:lnSpc>
            </a:pPr>
            <a:r>
              <a:rPr lang="en-US" b="1" dirty="0">
                <a:latin typeface="Arial" pitchFamily="34" charset="0"/>
                <a:cs typeface="Arial" pitchFamily="34" charset="0"/>
              </a:rPr>
              <a:t>Ayush Namdeo</a:t>
            </a:r>
          </a:p>
          <a:p>
            <a:endParaRPr lang="en-US" dirty="0"/>
          </a:p>
        </p:txBody>
      </p:sp>
    </p:spTree>
    <p:extLst>
      <p:ext uri="{BB962C8B-B14F-4D97-AF65-F5344CB8AC3E}">
        <p14:creationId xmlns:p14="http://schemas.microsoft.com/office/powerpoint/2010/main" val="1003861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3065929" y="1129553"/>
            <a:ext cx="6185647"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Support Vector Machine</a:t>
            </a:r>
          </a:p>
        </p:txBody>
      </p:sp>
      <p:graphicFrame>
        <p:nvGraphicFramePr>
          <p:cNvPr id="6" name="Table 5"/>
          <p:cNvGraphicFramePr>
            <a:graphicFrameLocks noGrp="1"/>
          </p:cNvGraphicFramePr>
          <p:nvPr>
            <p:extLst>
              <p:ext uri="{D42A27DB-BD31-4B8C-83A1-F6EECF244321}">
                <p14:modId xmlns:p14="http://schemas.microsoft.com/office/powerpoint/2010/main" val="3300810443"/>
              </p:ext>
            </p:extLst>
          </p:nvPr>
        </p:nvGraphicFramePr>
        <p:xfrm>
          <a:off x="2327836" y="2091266"/>
          <a:ext cx="8127999" cy="240005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644132">
                <a:tc>
                  <a:txBody>
                    <a:bodyPr/>
                    <a:lstStyle/>
                    <a:p>
                      <a:pPr algn="ctr"/>
                      <a:r>
                        <a:rPr lang="en-US" b="1" dirty="0">
                          <a:latin typeface="Arial" panose="020B0604020202020204" pitchFamily="34" charset="0"/>
                          <a:cs typeface="Arial" panose="020B0604020202020204" pitchFamily="34" charset="0"/>
                        </a:rPr>
                        <a:t>Model Name</a:t>
                      </a:r>
                    </a:p>
                  </a:txBody>
                  <a:tcPr/>
                </a:tc>
                <a:tc>
                  <a:txBody>
                    <a:bodyPr/>
                    <a:lstStyle/>
                    <a:p>
                      <a:pPr algn="ctr"/>
                      <a:r>
                        <a:rPr lang="en-US" b="1" dirty="0">
                          <a:latin typeface="Arial" panose="020B0604020202020204" pitchFamily="34" charset="0"/>
                          <a:cs typeface="Arial" panose="020B0604020202020204" pitchFamily="34" charset="0"/>
                        </a:rPr>
                        <a:t>Descriptions</a:t>
                      </a:r>
                    </a:p>
                  </a:txBody>
                  <a:tcPr/>
                </a:tc>
                <a:tc>
                  <a:txBody>
                    <a:bodyPr/>
                    <a:lstStyle/>
                    <a:p>
                      <a:pPr algn="ctr"/>
                      <a:r>
                        <a:rPr lang="en-US" b="1" dirty="0">
                          <a:latin typeface="Arial" panose="020B0604020202020204" pitchFamily="34" charset="0"/>
                          <a:cs typeface="Arial" panose="020B0604020202020204" pitchFamily="34" charset="0"/>
                        </a:rPr>
                        <a:t>Accuracy</a:t>
                      </a:r>
                    </a:p>
                  </a:txBody>
                  <a:tcPr/>
                </a:tc>
                <a:extLst>
                  <a:ext uri="{0D108BD9-81ED-4DB2-BD59-A6C34878D82A}">
                    <a16:rowId xmlns:a16="http://schemas.microsoft.com/office/drawing/2014/main" val="10000"/>
                  </a:ext>
                </a:extLst>
              </a:tr>
              <a:tr h="644132">
                <a:tc>
                  <a:txBody>
                    <a:bodyPr/>
                    <a:lstStyle/>
                    <a:p>
                      <a:pPr algn="ctr"/>
                      <a:r>
                        <a:rPr lang="en-US" b="1" dirty="0" err="1">
                          <a:latin typeface="Arial" panose="020B0604020202020204" pitchFamily="34" charset="0"/>
                          <a:cs typeface="Arial" panose="020B0604020202020204" pitchFamily="34" charset="0"/>
                        </a:rPr>
                        <a:t>Clf</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Included all variables</a:t>
                      </a:r>
                    </a:p>
                  </a:txBody>
                  <a:tcPr/>
                </a:tc>
                <a:tc>
                  <a:txBody>
                    <a:bodyPr/>
                    <a:lstStyle/>
                    <a:p>
                      <a:pPr algn="ctr"/>
                      <a:r>
                        <a:rPr lang="en-US" b="1" dirty="0">
                          <a:latin typeface="Arial" panose="020B0604020202020204" pitchFamily="34" charset="0"/>
                          <a:cs typeface="Arial" panose="020B0604020202020204" pitchFamily="34" charset="0"/>
                        </a:rPr>
                        <a:t>65.5%</a:t>
                      </a:r>
                    </a:p>
                  </a:txBody>
                  <a:tcPr/>
                </a:tc>
                <a:extLst>
                  <a:ext uri="{0D108BD9-81ED-4DB2-BD59-A6C34878D82A}">
                    <a16:rowId xmlns:a16="http://schemas.microsoft.com/office/drawing/2014/main" val="10001"/>
                  </a:ext>
                </a:extLst>
              </a:tr>
              <a:tr h="1111789">
                <a:tc>
                  <a:txBody>
                    <a:bodyPr/>
                    <a:lstStyle/>
                    <a:p>
                      <a:pPr algn="ctr"/>
                      <a:r>
                        <a:rPr lang="en-US" b="1" dirty="0">
                          <a:latin typeface="Arial" panose="020B0604020202020204" pitchFamily="34" charset="0"/>
                          <a:cs typeface="Arial" panose="020B0604020202020204" pitchFamily="34" charset="0"/>
                        </a:rPr>
                        <a:t>clf2</a:t>
                      </a:r>
                    </a:p>
                  </a:txBody>
                  <a:tcPr/>
                </a:tc>
                <a:tc>
                  <a:txBody>
                    <a:bodyPr/>
                    <a:lstStyle/>
                    <a:p>
                      <a:pPr algn="ctr"/>
                      <a:r>
                        <a:rPr lang="en-US" b="1" dirty="0">
                          <a:latin typeface="Arial" panose="020B0604020202020204" pitchFamily="34" charset="0"/>
                          <a:cs typeface="Arial" panose="020B0604020202020204" pitchFamily="34" charset="0"/>
                        </a:rPr>
                        <a:t>Included only most</a:t>
                      </a:r>
                      <a:r>
                        <a:rPr lang="en-US" b="1" baseline="0" dirty="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65.66%</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2299446" y="4894729"/>
            <a:ext cx="8135471"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Important features:- </a:t>
            </a:r>
            <a:r>
              <a:rPr lang="en-IN" dirty="0">
                <a:latin typeface="Arial" panose="020B0604020202020204" pitchFamily="34" charset="0"/>
                <a:cs typeface="Arial" panose="020B0604020202020204" pitchFamily="34" charset="0"/>
              </a:rPr>
              <a:t>Customer_care_calls,Customer_rating,Cost_of_the_product, Prior_purchases, Discount_offered, Weight_in_gms.   </a:t>
            </a:r>
          </a:p>
          <a:p>
            <a:r>
              <a:rPr lang="en-IN" b="1" dirty="0">
                <a:latin typeface="Arial" panose="020B0604020202020204" pitchFamily="34" charset="0"/>
                <a:cs typeface="Arial" panose="020B0604020202020204" pitchFamily="34" charset="0"/>
              </a:rPr>
              <a:t> </a:t>
            </a:r>
            <a:r>
              <a:rPr lang="en-US" dirty="0"/>
              <a:t>  </a:t>
            </a:r>
          </a:p>
        </p:txBody>
      </p:sp>
    </p:spTree>
    <p:extLst>
      <p:ext uri="{BB962C8B-B14F-4D97-AF65-F5344CB8AC3E}">
        <p14:creationId xmlns:p14="http://schemas.microsoft.com/office/powerpoint/2010/main" val="283680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3065929" y="1129553"/>
            <a:ext cx="6185647"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Random Forest </a:t>
            </a:r>
          </a:p>
        </p:txBody>
      </p:sp>
      <p:graphicFrame>
        <p:nvGraphicFramePr>
          <p:cNvPr id="6" name="Table 5"/>
          <p:cNvGraphicFramePr>
            <a:graphicFrameLocks noGrp="1"/>
          </p:cNvGraphicFramePr>
          <p:nvPr>
            <p:extLst>
              <p:ext uri="{D42A27DB-BD31-4B8C-83A1-F6EECF244321}">
                <p14:modId xmlns:p14="http://schemas.microsoft.com/office/powerpoint/2010/main" val="4000724402"/>
              </p:ext>
            </p:extLst>
          </p:nvPr>
        </p:nvGraphicFramePr>
        <p:xfrm>
          <a:off x="2327836" y="2091266"/>
          <a:ext cx="8127999" cy="240005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644132">
                <a:tc>
                  <a:txBody>
                    <a:bodyPr/>
                    <a:lstStyle/>
                    <a:p>
                      <a:pPr algn="ctr"/>
                      <a:r>
                        <a:rPr lang="en-US" b="1" dirty="0">
                          <a:latin typeface="Arial" panose="020B0604020202020204" pitchFamily="34" charset="0"/>
                          <a:cs typeface="Arial" panose="020B0604020202020204" pitchFamily="34" charset="0"/>
                        </a:rPr>
                        <a:t>Model Name</a:t>
                      </a:r>
                    </a:p>
                  </a:txBody>
                  <a:tcPr/>
                </a:tc>
                <a:tc>
                  <a:txBody>
                    <a:bodyPr/>
                    <a:lstStyle/>
                    <a:p>
                      <a:pPr algn="ctr"/>
                      <a:r>
                        <a:rPr lang="en-US" b="1" dirty="0">
                          <a:latin typeface="Arial" panose="020B0604020202020204" pitchFamily="34" charset="0"/>
                          <a:cs typeface="Arial" panose="020B0604020202020204" pitchFamily="34" charset="0"/>
                        </a:rPr>
                        <a:t>Descriptions</a:t>
                      </a:r>
                    </a:p>
                  </a:txBody>
                  <a:tcPr/>
                </a:tc>
                <a:tc>
                  <a:txBody>
                    <a:bodyPr/>
                    <a:lstStyle/>
                    <a:p>
                      <a:pPr algn="ctr"/>
                      <a:r>
                        <a:rPr lang="en-US" b="1" dirty="0">
                          <a:latin typeface="Arial" panose="020B0604020202020204" pitchFamily="34" charset="0"/>
                          <a:cs typeface="Arial" panose="020B0604020202020204" pitchFamily="34" charset="0"/>
                        </a:rPr>
                        <a:t>Accuracy</a:t>
                      </a:r>
                    </a:p>
                  </a:txBody>
                  <a:tcPr/>
                </a:tc>
                <a:extLst>
                  <a:ext uri="{0D108BD9-81ED-4DB2-BD59-A6C34878D82A}">
                    <a16:rowId xmlns:a16="http://schemas.microsoft.com/office/drawing/2014/main" val="10000"/>
                  </a:ext>
                </a:extLst>
              </a:tr>
              <a:tr h="644132">
                <a:tc>
                  <a:txBody>
                    <a:bodyPr/>
                    <a:lstStyle/>
                    <a:p>
                      <a:pPr algn="ctr"/>
                      <a:r>
                        <a:rPr lang="en-US" b="1" dirty="0" err="1">
                          <a:latin typeface="Arial" panose="020B0604020202020204" pitchFamily="34" charset="0"/>
                          <a:cs typeface="Arial" panose="020B0604020202020204" pitchFamily="34" charset="0"/>
                        </a:rPr>
                        <a:t>regressor</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Included all variables</a:t>
                      </a:r>
                    </a:p>
                  </a:txBody>
                  <a:tcPr/>
                </a:tc>
                <a:tc>
                  <a:txBody>
                    <a:bodyPr/>
                    <a:lstStyle/>
                    <a:p>
                      <a:pPr algn="ctr"/>
                      <a:r>
                        <a:rPr lang="en-US" b="1" dirty="0">
                          <a:latin typeface="Arial" panose="020B0604020202020204" pitchFamily="34" charset="0"/>
                          <a:cs typeface="Arial" panose="020B0604020202020204" pitchFamily="34" charset="0"/>
                        </a:rPr>
                        <a:t>65.27%</a:t>
                      </a:r>
                    </a:p>
                  </a:txBody>
                  <a:tcPr/>
                </a:tc>
                <a:extLst>
                  <a:ext uri="{0D108BD9-81ED-4DB2-BD59-A6C34878D82A}">
                    <a16:rowId xmlns:a16="http://schemas.microsoft.com/office/drawing/2014/main" val="10001"/>
                  </a:ext>
                </a:extLst>
              </a:tr>
              <a:tr h="1111789">
                <a:tc>
                  <a:txBody>
                    <a:bodyPr/>
                    <a:lstStyle/>
                    <a:p>
                      <a:pPr algn="ctr"/>
                      <a:r>
                        <a:rPr lang="en-US" b="1" dirty="0">
                          <a:latin typeface="Arial" panose="020B0604020202020204" pitchFamily="34" charset="0"/>
                          <a:cs typeface="Arial" panose="020B0604020202020204" pitchFamily="34" charset="0"/>
                        </a:rPr>
                        <a:t>regressor1</a:t>
                      </a:r>
                    </a:p>
                  </a:txBody>
                  <a:tcPr/>
                </a:tc>
                <a:tc>
                  <a:txBody>
                    <a:bodyPr/>
                    <a:lstStyle/>
                    <a:p>
                      <a:pPr algn="ctr"/>
                      <a:r>
                        <a:rPr lang="en-US" b="1" dirty="0">
                          <a:latin typeface="Arial" panose="020B0604020202020204" pitchFamily="34" charset="0"/>
                          <a:cs typeface="Arial" panose="020B0604020202020204" pitchFamily="34" charset="0"/>
                        </a:rPr>
                        <a:t>Included only most</a:t>
                      </a:r>
                      <a:r>
                        <a:rPr lang="en-US" b="1" baseline="0" dirty="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66.42%</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2299446" y="4894729"/>
            <a:ext cx="8135471"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Important features:- </a:t>
            </a:r>
            <a:r>
              <a:rPr lang="en-IN" dirty="0">
                <a:latin typeface="Arial" panose="020B0604020202020204" pitchFamily="34" charset="0"/>
                <a:cs typeface="Arial" panose="020B0604020202020204" pitchFamily="34" charset="0"/>
              </a:rPr>
              <a:t>Customer_care_calls,Customer_rating,Cost_of_the_product, Prior_purchases, Discount_offered, Weight_in_gms.   </a:t>
            </a:r>
          </a:p>
          <a:p>
            <a:r>
              <a:rPr lang="en-IN" b="1" dirty="0">
                <a:latin typeface="Arial" panose="020B0604020202020204" pitchFamily="34" charset="0"/>
                <a:cs typeface="Arial" panose="020B0604020202020204" pitchFamily="34" charset="0"/>
              </a:rPr>
              <a:t> </a:t>
            </a:r>
            <a:r>
              <a:rPr lang="en-US" dirty="0"/>
              <a:t>  </a:t>
            </a:r>
          </a:p>
        </p:txBody>
      </p:sp>
    </p:spTree>
    <p:extLst>
      <p:ext uri="{BB962C8B-B14F-4D97-AF65-F5344CB8AC3E}">
        <p14:creationId xmlns:p14="http://schemas.microsoft.com/office/powerpoint/2010/main" val="211297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sp>
        <p:nvSpPr>
          <p:cNvPr id="5" name="TextBox 4"/>
          <p:cNvSpPr txBox="1"/>
          <p:nvPr/>
        </p:nvSpPr>
        <p:spPr>
          <a:xfrm>
            <a:off x="3065929" y="1129553"/>
            <a:ext cx="6185647" cy="830997"/>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XGBoost</a:t>
            </a:r>
          </a:p>
          <a:p>
            <a:pPr algn="ctr"/>
            <a:endParaRPr lang="en-US" sz="2400" b="1"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99481018"/>
              </p:ext>
            </p:extLst>
          </p:nvPr>
        </p:nvGraphicFramePr>
        <p:xfrm>
          <a:off x="2327836" y="1728197"/>
          <a:ext cx="8127999" cy="240005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644132">
                <a:tc>
                  <a:txBody>
                    <a:bodyPr/>
                    <a:lstStyle/>
                    <a:p>
                      <a:pPr algn="ctr"/>
                      <a:r>
                        <a:rPr lang="en-US" b="1" dirty="0">
                          <a:latin typeface="Arial" panose="020B0604020202020204" pitchFamily="34" charset="0"/>
                          <a:cs typeface="Arial" panose="020B0604020202020204" pitchFamily="34" charset="0"/>
                        </a:rPr>
                        <a:t>Model Name</a:t>
                      </a:r>
                    </a:p>
                  </a:txBody>
                  <a:tcPr/>
                </a:tc>
                <a:tc>
                  <a:txBody>
                    <a:bodyPr/>
                    <a:lstStyle/>
                    <a:p>
                      <a:pPr algn="ctr"/>
                      <a:r>
                        <a:rPr lang="en-US" b="1" dirty="0">
                          <a:latin typeface="Arial" panose="020B0604020202020204" pitchFamily="34" charset="0"/>
                          <a:cs typeface="Arial" panose="020B0604020202020204" pitchFamily="34" charset="0"/>
                        </a:rPr>
                        <a:t>Descriptions</a:t>
                      </a:r>
                    </a:p>
                  </a:txBody>
                  <a:tcPr/>
                </a:tc>
                <a:tc>
                  <a:txBody>
                    <a:bodyPr/>
                    <a:lstStyle/>
                    <a:p>
                      <a:pPr algn="ctr"/>
                      <a:r>
                        <a:rPr lang="en-US" b="1" dirty="0">
                          <a:latin typeface="Arial" panose="020B0604020202020204" pitchFamily="34" charset="0"/>
                          <a:cs typeface="Arial" panose="020B0604020202020204" pitchFamily="34" charset="0"/>
                        </a:rPr>
                        <a:t>Accuracy</a:t>
                      </a:r>
                    </a:p>
                  </a:txBody>
                  <a:tcPr/>
                </a:tc>
                <a:extLst>
                  <a:ext uri="{0D108BD9-81ED-4DB2-BD59-A6C34878D82A}">
                    <a16:rowId xmlns:a16="http://schemas.microsoft.com/office/drawing/2014/main" val="10000"/>
                  </a:ext>
                </a:extLst>
              </a:tr>
              <a:tr h="644132">
                <a:tc>
                  <a:txBody>
                    <a:bodyPr/>
                    <a:lstStyle/>
                    <a:p>
                      <a:pPr algn="ctr"/>
                      <a:r>
                        <a:rPr lang="en-US" b="1" dirty="0" err="1">
                          <a:latin typeface="Arial" panose="020B0604020202020204" pitchFamily="34" charset="0"/>
                          <a:cs typeface="Arial" panose="020B0604020202020204" pitchFamily="34" charset="0"/>
                        </a:rPr>
                        <a:t>xgmodel</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Included all variables</a:t>
                      </a:r>
                    </a:p>
                  </a:txBody>
                  <a:tcPr/>
                </a:tc>
                <a:tc>
                  <a:txBody>
                    <a:bodyPr/>
                    <a:lstStyle/>
                    <a:p>
                      <a:pPr algn="ctr"/>
                      <a:r>
                        <a:rPr lang="en-US" b="1" dirty="0">
                          <a:latin typeface="Arial" panose="020B0604020202020204" pitchFamily="34" charset="0"/>
                          <a:cs typeface="Arial" panose="020B0604020202020204" pitchFamily="34" charset="0"/>
                        </a:rPr>
                        <a:t>67.78%</a:t>
                      </a:r>
                    </a:p>
                  </a:txBody>
                  <a:tcPr/>
                </a:tc>
                <a:extLst>
                  <a:ext uri="{0D108BD9-81ED-4DB2-BD59-A6C34878D82A}">
                    <a16:rowId xmlns:a16="http://schemas.microsoft.com/office/drawing/2014/main" val="10001"/>
                  </a:ext>
                </a:extLst>
              </a:tr>
              <a:tr h="1111789">
                <a:tc>
                  <a:txBody>
                    <a:bodyPr/>
                    <a:lstStyle/>
                    <a:p>
                      <a:pPr algn="ctr"/>
                      <a:r>
                        <a:rPr lang="en-US" b="1" dirty="0">
                          <a:latin typeface="Arial" panose="020B0604020202020204" pitchFamily="34" charset="0"/>
                          <a:cs typeface="Arial" panose="020B0604020202020204" pitchFamily="34" charset="0"/>
                        </a:rPr>
                        <a:t>xgmodel2</a:t>
                      </a:r>
                    </a:p>
                  </a:txBody>
                  <a:tcPr/>
                </a:tc>
                <a:tc>
                  <a:txBody>
                    <a:bodyPr/>
                    <a:lstStyle/>
                    <a:p>
                      <a:pPr algn="ctr"/>
                      <a:r>
                        <a:rPr lang="en-US" b="1" dirty="0">
                          <a:latin typeface="Arial" panose="020B0604020202020204" pitchFamily="34" charset="0"/>
                          <a:cs typeface="Arial" panose="020B0604020202020204" pitchFamily="34" charset="0"/>
                        </a:rPr>
                        <a:t>Included only most</a:t>
                      </a:r>
                      <a:r>
                        <a:rPr lang="en-US" b="1" baseline="0" dirty="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68.93%</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2299446" y="4235826"/>
            <a:ext cx="8135471"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Important features:- </a:t>
            </a:r>
            <a:r>
              <a:rPr lang="en-IN" dirty="0">
                <a:latin typeface="Arial" panose="020B0604020202020204" pitchFamily="34" charset="0"/>
                <a:cs typeface="Arial" panose="020B0604020202020204" pitchFamily="34" charset="0"/>
              </a:rPr>
              <a:t>Customer_care_calls,Customer_rating,Cost_of_the_product, Prior_purchases, Discount_offered, Weight_in_gms.   </a:t>
            </a:r>
          </a:p>
          <a:p>
            <a:r>
              <a:rPr lang="en-IN" b="1" dirty="0">
                <a:latin typeface="Arial" panose="020B0604020202020204" pitchFamily="34" charset="0"/>
                <a:cs typeface="Arial" panose="020B0604020202020204" pitchFamily="34" charset="0"/>
              </a:rPr>
              <a:t> </a:t>
            </a:r>
            <a:r>
              <a:rPr lang="en-US" dirty="0"/>
              <a:t>  </a:t>
            </a:r>
          </a:p>
        </p:txBody>
      </p:sp>
      <p:sp>
        <p:nvSpPr>
          <p:cNvPr id="8" name="TextBox 7"/>
          <p:cNvSpPr txBox="1"/>
          <p:nvPr/>
        </p:nvSpPr>
        <p:spPr>
          <a:xfrm>
            <a:off x="2299446" y="5436155"/>
            <a:ext cx="7947213" cy="1200329"/>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Insights:- </a:t>
            </a:r>
            <a:r>
              <a:rPr lang="en-IN" dirty="0">
                <a:latin typeface="Arial" panose="020B0604020202020204" pitchFamily="34" charset="0"/>
                <a:cs typeface="Arial" panose="020B0604020202020204" pitchFamily="34" charset="0"/>
              </a:rPr>
              <a:t>Model gave an accuracy of 68.93 % which is significantly better than the performance of other models  – Logistic regression, Support Vector Machines, and Random Forest.</a:t>
            </a:r>
          </a:p>
          <a:p>
            <a:endParaRPr lang="en-US" dirty="0"/>
          </a:p>
        </p:txBody>
      </p:sp>
    </p:spTree>
    <p:extLst>
      <p:ext uri="{BB962C8B-B14F-4D97-AF65-F5344CB8AC3E}">
        <p14:creationId xmlns:p14="http://schemas.microsoft.com/office/powerpoint/2010/main" val="283105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1141413" y="2666999"/>
            <a:ext cx="9905998" cy="3124201"/>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buFont typeface="Arial"/>
              <a:buChar char="•"/>
              <a:defRPr/>
            </a:pPr>
            <a:r>
              <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Problem Statement 2:- Use Advance Visualization to illustrate illustrate if the shipments have reached on-time for the customers who have the best customer rating, the best customer score, made recurring orders and high payments.</a:t>
            </a:r>
          </a:p>
          <a:p>
            <a:pPr>
              <a:spcBef>
                <a:spcPct val="20000"/>
              </a:spcBef>
              <a:spcAft>
                <a:spcPts val="600"/>
              </a:spcAft>
              <a:buClr>
                <a:schemeClr val="tx1"/>
              </a:buClr>
              <a:buSzPct val="100000"/>
              <a:buFont typeface="Arial"/>
              <a:buChar char="•"/>
              <a:defRPr/>
            </a:pPr>
            <a:endPar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a:spcBef>
                <a:spcPct val="20000"/>
              </a:spcBef>
              <a:spcAft>
                <a:spcPts val="600"/>
              </a:spcAft>
              <a:buClr>
                <a:schemeClr val="tx1"/>
              </a:buClr>
              <a:buSzPct val="100000"/>
              <a:buFont typeface="Arial"/>
              <a:buChar char="•"/>
            </a:pPr>
            <a:endPar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44773919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44" y="1771092"/>
            <a:ext cx="5607149" cy="4346765"/>
          </a:xfrm>
          <a:prstGeom prst="rect">
            <a:avLst/>
          </a:prstGeom>
        </p:spPr>
      </p:pic>
      <p:sp>
        <p:nvSpPr>
          <p:cNvPr id="7" name="TextBox 6"/>
          <p:cNvSpPr txBox="1"/>
          <p:nvPr/>
        </p:nvSpPr>
        <p:spPr>
          <a:xfrm>
            <a:off x="1667435" y="654985"/>
            <a:ext cx="10098741" cy="923330"/>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Good customer rating:-</a:t>
            </a:r>
            <a:r>
              <a:rPr lang="en-US" dirty="0">
                <a:latin typeface="Arial" panose="020B0604020202020204" pitchFamily="34" charset="0"/>
                <a:cs typeface="Arial" panose="020B0604020202020204" pitchFamily="34" charset="0"/>
              </a:rPr>
              <a:t>We just the customer who rated </a:t>
            </a:r>
            <a:r>
              <a:rPr lang="en-US" dirty="0">
                <a:solidFill>
                  <a:srgbClr val="FF0000"/>
                </a:solidFill>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or greater than 3 using query function. We visualized the data with respect the target variable.</a:t>
            </a:r>
            <a:r>
              <a:rPr lang="en-US" dirty="0">
                <a:solidFill>
                  <a:srgbClr val="FF0000"/>
                </a:solidFill>
                <a:latin typeface="Arial" panose="020B0604020202020204" pitchFamily="34" charset="0"/>
                <a:cs typeface="Arial" panose="020B0604020202020204" pitchFamily="34" charset="0"/>
              </a:rPr>
              <a:t>Good_rating</a:t>
            </a:r>
            <a:r>
              <a:rPr lang="en-US" dirty="0">
                <a:latin typeface="Arial" panose="020B0604020202020204" pitchFamily="34" charset="0"/>
                <a:cs typeface="Arial" panose="020B0604020202020204" pitchFamily="34" charset="0"/>
              </a:rPr>
              <a:t> contained </a:t>
            </a:r>
            <a:r>
              <a:rPr lang="en-US" dirty="0">
                <a:solidFill>
                  <a:srgbClr val="FF0000"/>
                </a:solidFill>
                <a:latin typeface="Arial" panose="020B0604020202020204" pitchFamily="34" charset="0"/>
                <a:cs typeface="Arial" panose="020B0604020202020204" pitchFamily="34" charset="0"/>
              </a:rPr>
              <a:t>6599</a:t>
            </a:r>
            <a:r>
              <a:rPr lang="en-US" dirty="0">
                <a:latin typeface="Arial" panose="020B0604020202020204" pitchFamily="34" charset="0"/>
                <a:cs typeface="Arial" panose="020B0604020202020204" pitchFamily="34" charset="0"/>
              </a:rPr>
              <a:t> observation from original 10999 observation.</a:t>
            </a:r>
          </a:p>
        </p:txBody>
      </p:sp>
      <p:sp>
        <p:nvSpPr>
          <p:cNvPr id="9" name="TextBox 8"/>
          <p:cNvSpPr txBox="1"/>
          <p:nvPr/>
        </p:nvSpPr>
        <p:spPr>
          <a:xfrm>
            <a:off x="1331259" y="6239437"/>
            <a:ext cx="899608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Note-</a:t>
            </a:r>
            <a:r>
              <a:rPr lang="en-US" b="1" dirty="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p>
        </p:txBody>
      </p:sp>
      <p:sp>
        <p:nvSpPr>
          <p:cNvPr id="11" name="Rectangle 10"/>
          <p:cNvSpPr/>
          <p:nvPr/>
        </p:nvSpPr>
        <p:spPr>
          <a:xfrm>
            <a:off x="7503458" y="2097740"/>
            <a:ext cx="3886201" cy="2944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7550522" y="2389245"/>
            <a:ext cx="3697941" cy="2308324"/>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a:t>
            </a:r>
          </a:p>
          <a:p>
            <a:pPr algn="ctr"/>
            <a:endParaRPr lang="en-US" b="1" dirty="0">
              <a:solidFill>
                <a:srgbClr val="FF0000"/>
              </a:solidFill>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Here 39.7 % shows reach their shipment on-time which is very low.</a:t>
            </a:r>
          </a:p>
          <a:p>
            <a:pPr marL="342900" indent="-342900" algn="just">
              <a:buFont typeface="+mj-lt"/>
              <a:buAutoNum type="arabicPeriod"/>
            </a:pPr>
            <a:r>
              <a:rPr lang="en-US" dirty="0">
                <a:latin typeface="Arial" panose="020B0604020202020204" pitchFamily="34" charset="0"/>
                <a:cs typeface="Arial" panose="020B0604020202020204" pitchFamily="34" charset="0"/>
              </a:rPr>
              <a:t>And 60.26% shows not reach their shipments on-time but they also rated as 3 or greater</a:t>
            </a:r>
          </a:p>
        </p:txBody>
      </p:sp>
      <p:sp>
        <p:nvSpPr>
          <p:cNvPr id="13" name="Title 1"/>
          <p:cNvSpPr>
            <a:spLocks noGrp="1"/>
          </p:cNvSpPr>
          <p:nvPr>
            <p:ph type="title"/>
          </p:nvPr>
        </p:nvSpPr>
        <p:spPr>
          <a:xfrm>
            <a:off x="1028701" y="0"/>
            <a:ext cx="10475912" cy="654985"/>
          </a:xfrm>
        </p:spPr>
        <p:txBody>
          <a:bodyPr>
            <a:normAutofit/>
          </a:bodyPr>
          <a:lstStyle/>
          <a:p>
            <a:pPr algn="ctr"/>
            <a:r>
              <a:rPr lang="en-IN" sz="3200" b="1" dirty="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40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673608" y="-9412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14" y="1842249"/>
            <a:ext cx="5257556" cy="4542004"/>
          </a:xfrm>
          <a:prstGeom prst="rect">
            <a:avLst/>
          </a:prstGeom>
        </p:spPr>
      </p:pic>
      <p:sp>
        <p:nvSpPr>
          <p:cNvPr id="8" name="TextBox 7"/>
          <p:cNvSpPr txBox="1"/>
          <p:nvPr/>
        </p:nvSpPr>
        <p:spPr>
          <a:xfrm>
            <a:off x="1586753" y="438740"/>
            <a:ext cx="9856694" cy="1200329"/>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Good customer score:-</a:t>
            </a:r>
            <a:r>
              <a:rPr lang="en-US" b="1"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First we calculated the average value and we found the $210. Customer score calculated by multiplying the average value and prior purchase of each customer. Then we get the score of customers using filter which is greater than or equal to </a:t>
            </a:r>
            <a:r>
              <a:rPr lang="en-US" dirty="0" err="1">
                <a:solidFill>
                  <a:srgbClr val="FF0000"/>
                </a:solidFill>
                <a:latin typeface="Arial" panose="020B0604020202020204" pitchFamily="34" charset="0"/>
                <a:cs typeface="Arial" panose="020B0604020202020204" pitchFamily="34" charset="0"/>
              </a:rPr>
              <a:t>median_score</a:t>
            </a:r>
            <a:r>
              <a:rPr lang="en-US" dirty="0">
                <a:latin typeface="Arial" panose="020B0604020202020204" pitchFamily="34" charset="0"/>
                <a:cs typeface="Arial" panose="020B0604020202020204" pitchFamily="34" charset="0"/>
              </a:rPr>
              <a:t> of customer score. Then we get the </a:t>
            </a:r>
            <a:r>
              <a:rPr lang="en-US" dirty="0">
                <a:solidFill>
                  <a:srgbClr val="FF0000"/>
                </a:solidFill>
                <a:latin typeface="Arial" panose="020B0604020202020204" pitchFamily="34" charset="0"/>
                <a:cs typeface="Arial" panose="020B0604020202020204" pitchFamily="34" charset="0"/>
              </a:rPr>
              <a:t>8400</a:t>
            </a:r>
            <a:r>
              <a:rPr lang="en-US" dirty="0">
                <a:latin typeface="Arial" panose="020B0604020202020204" pitchFamily="34" charset="0"/>
                <a:cs typeface="Arial" panose="020B0604020202020204" pitchFamily="34" charset="0"/>
              </a:rPr>
              <a:t> observations out of 10999 observations.</a:t>
            </a:r>
          </a:p>
        </p:txBody>
      </p:sp>
      <p:sp>
        <p:nvSpPr>
          <p:cNvPr id="9" name="TextBox 8"/>
          <p:cNvSpPr txBox="1"/>
          <p:nvPr/>
        </p:nvSpPr>
        <p:spPr>
          <a:xfrm>
            <a:off x="1317812" y="6333566"/>
            <a:ext cx="8996082" cy="584775"/>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Note-</a:t>
            </a:r>
            <a:r>
              <a:rPr lang="en-US" sz="1600" b="1" dirty="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p>
        </p:txBody>
      </p:sp>
      <p:sp>
        <p:nvSpPr>
          <p:cNvPr id="10" name="Rectangle 9"/>
          <p:cNvSpPr/>
          <p:nvPr/>
        </p:nvSpPr>
        <p:spPr>
          <a:xfrm>
            <a:off x="7758953" y="2050538"/>
            <a:ext cx="4061012" cy="2444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7879976" y="2134654"/>
            <a:ext cx="3845859" cy="1754326"/>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Observations</a:t>
            </a:r>
          </a:p>
          <a:p>
            <a:pPr marL="342900" indent="-342900" algn="just">
              <a:buFont typeface="+mj-lt"/>
              <a:buAutoNum type="arabicPeriod"/>
            </a:pPr>
            <a:r>
              <a:rPr lang="en-US" dirty="0">
                <a:latin typeface="Arial" panose="020B0604020202020204" pitchFamily="34" charset="0"/>
                <a:cs typeface="Arial" panose="020B0604020202020204" pitchFamily="34" charset="0"/>
              </a:rPr>
              <a:t>Here 41.21 % shows reach their shipment on-time.</a:t>
            </a:r>
          </a:p>
          <a:p>
            <a:pPr marL="342900" indent="-342900" algn="just">
              <a:buFont typeface="+mj-lt"/>
              <a:buAutoNum type="arabicPeriod"/>
            </a:pPr>
            <a:r>
              <a:rPr lang="en-US" dirty="0">
                <a:latin typeface="Arial" panose="020B0604020202020204" pitchFamily="34" charset="0"/>
                <a:cs typeface="Arial" panose="020B0604020202020204" pitchFamily="34" charset="0"/>
              </a:rPr>
              <a:t>And 58.78% shows not reach their shipments on-time but they have good customer _score</a:t>
            </a:r>
          </a:p>
        </p:txBody>
      </p:sp>
    </p:spTree>
    <p:extLst>
      <p:ext uri="{BB962C8B-B14F-4D97-AF65-F5344CB8AC3E}">
        <p14:creationId xmlns:p14="http://schemas.microsoft.com/office/powerpoint/2010/main" val="391721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73608"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716" y="1801906"/>
            <a:ext cx="5429259" cy="4342845"/>
          </a:xfrm>
          <a:prstGeom prst="rect">
            <a:avLst/>
          </a:prstGeom>
        </p:spPr>
      </p:pic>
      <p:sp>
        <p:nvSpPr>
          <p:cNvPr id="6" name="TextBox 5"/>
          <p:cNvSpPr txBox="1"/>
          <p:nvPr/>
        </p:nvSpPr>
        <p:spPr>
          <a:xfrm>
            <a:off x="1640541" y="685800"/>
            <a:ext cx="9944754" cy="646331"/>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Make recurring orders:-</a:t>
            </a:r>
            <a:r>
              <a:rPr lang="en-US" dirty="0">
                <a:latin typeface="Arial" panose="020B0604020202020204" pitchFamily="34" charset="0"/>
                <a:cs typeface="Arial" panose="020B0604020202020204" pitchFamily="34" charset="0"/>
              </a:rPr>
              <a:t> Identified customer who made prior purchase 6 or greater than 6 so we get</a:t>
            </a:r>
            <a:r>
              <a:rPr lang="en-US" dirty="0">
                <a:solidFill>
                  <a:srgbClr val="FF0000"/>
                </a:solidFill>
                <a:latin typeface="Arial" panose="020B0604020202020204" pitchFamily="34" charset="0"/>
                <a:cs typeface="Arial" panose="020B0604020202020204" pitchFamily="34" charset="0"/>
              </a:rPr>
              <a:t> 1003 </a:t>
            </a:r>
            <a:r>
              <a:rPr lang="en-US" dirty="0">
                <a:latin typeface="Arial" panose="020B0604020202020204" pitchFamily="34" charset="0"/>
                <a:cs typeface="Arial" panose="020B0604020202020204" pitchFamily="34" charset="0"/>
              </a:rPr>
              <a:t>observations from 10999 observation using query function.</a:t>
            </a:r>
          </a:p>
        </p:txBody>
      </p:sp>
      <p:sp>
        <p:nvSpPr>
          <p:cNvPr id="7" name="TextBox 6"/>
          <p:cNvSpPr txBox="1"/>
          <p:nvPr/>
        </p:nvSpPr>
        <p:spPr>
          <a:xfrm>
            <a:off x="1331259" y="6239437"/>
            <a:ext cx="899608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Note-</a:t>
            </a:r>
            <a:r>
              <a:rPr lang="en-US" b="1" dirty="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p>
        </p:txBody>
      </p:sp>
      <p:sp>
        <p:nvSpPr>
          <p:cNvPr id="8" name="Rectangle 7"/>
          <p:cNvSpPr/>
          <p:nvPr/>
        </p:nvSpPr>
        <p:spPr>
          <a:xfrm>
            <a:off x="8148918" y="1707777"/>
            <a:ext cx="3617258" cy="28104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mj-lt"/>
              <a:buAutoNum type="arabicPeriod"/>
            </a:pPr>
            <a:r>
              <a:rPr lang="en-US" dirty="0">
                <a:latin typeface="Arial" panose="020B0604020202020204" pitchFamily="34" charset="0"/>
                <a:cs typeface="Arial" panose="020B0604020202020204" pitchFamily="34" charset="0"/>
              </a:rPr>
              <a:t>Here 41.07 % shows reach their shipment on-time.</a:t>
            </a:r>
          </a:p>
          <a:p>
            <a:pPr marL="342900" indent="-342900" algn="just">
              <a:buFont typeface="+mj-lt"/>
              <a:buAutoNum type="arabicPeriod"/>
            </a:pPr>
            <a:r>
              <a:rPr lang="en-US" dirty="0">
                <a:latin typeface="Arial" panose="020B0604020202020204" pitchFamily="34" charset="0"/>
                <a:cs typeface="Arial" panose="020B0604020202020204" pitchFamily="34" charset="0"/>
              </a:rPr>
              <a:t>And 58.92% shows not reach their shipments on-time but they have made greater than 6 prior purchase.</a:t>
            </a:r>
          </a:p>
        </p:txBody>
      </p:sp>
      <p:sp>
        <p:nvSpPr>
          <p:cNvPr id="9" name="TextBox 8"/>
          <p:cNvSpPr txBox="1"/>
          <p:nvPr/>
        </p:nvSpPr>
        <p:spPr>
          <a:xfrm>
            <a:off x="8229600" y="1801906"/>
            <a:ext cx="3455894" cy="369332"/>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Observations</a:t>
            </a:r>
          </a:p>
        </p:txBody>
      </p:sp>
    </p:spTree>
    <p:extLst>
      <p:ext uri="{BB962C8B-B14F-4D97-AF65-F5344CB8AC3E}">
        <p14:creationId xmlns:p14="http://schemas.microsoft.com/office/powerpoint/2010/main" val="359849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73608" y="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a:latin typeface="Arial" panose="020B0604020202020204" pitchFamily="34" charset="0"/>
                <a:cs typeface="Arial" panose="020B0604020202020204" pitchFamily="34" charset="0"/>
              </a:rPr>
              <a:t>Problem statement 2 and Observations</a:t>
            </a:r>
            <a:endParaRPr lang="en-US"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693" y="2030506"/>
            <a:ext cx="5146871" cy="4264397"/>
          </a:xfrm>
          <a:prstGeom prst="rect">
            <a:avLst/>
          </a:prstGeom>
        </p:spPr>
      </p:pic>
      <p:sp>
        <p:nvSpPr>
          <p:cNvPr id="6" name="TextBox 5"/>
          <p:cNvSpPr txBox="1"/>
          <p:nvPr/>
        </p:nvSpPr>
        <p:spPr>
          <a:xfrm>
            <a:off x="1694329" y="739588"/>
            <a:ext cx="9890966" cy="923330"/>
          </a:xfrm>
          <a:prstGeom prst="rect">
            <a:avLst/>
          </a:prstGeom>
          <a:noFill/>
        </p:spPr>
        <p:txBody>
          <a:bodyPr wrap="square" rtlCol="0">
            <a:spAutoFit/>
          </a:bodyPr>
          <a:lstStyle/>
          <a:p>
            <a:pPr algn="just"/>
            <a:r>
              <a:rPr lang="en-US" dirty="0">
                <a:solidFill>
                  <a:srgbClr val="FF0000"/>
                </a:solidFill>
                <a:latin typeface="Arial" panose="020B0604020202020204" pitchFamily="34" charset="0"/>
                <a:cs typeface="Arial" panose="020B0604020202020204" pitchFamily="34" charset="0"/>
              </a:rPr>
              <a:t>Highest payment buyers:-</a:t>
            </a:r>
            <a:r>
              <a:rPr lang="en-US" dirty="0">
                <a:latin typeface="Arial" panose="020B0604020202020204" pitchFamily="34" charset="0"/>
                <a:cs typeface="Arial" panose="020B0604020202020204" pitchFamily="34" charset="0"/>
              </a:rPr>
              <a:t> Identified the customer who made payment greater than and equal to </a:t>
            </a:r>
            <a:r>
              <a:rPr lang="en-US" dirty="0">
                <a:solidFill>
                  <a:srgbClr val="FF0000"/>
                </a:solidFill>
                <a:latin typeface="Arial" panose="020B0604020202020204" pitchFamily="34" charset="0"/>
                <a:cs typeface="Arial" panose="020B0604020202020204" pitchFamily="34" charset="0"/>
              </a:rPr>
              <a:t>median_value(214$)</a:t>
            </a:r>
            <a:r>
              <a:rPr lang="en-US" dirty="0">
                <a:latin typeface="Arial" panose="020B0604020202020204" pitchFamily="34" charset="0"/>
                <a:cs typeface="Arial" panose="020B0604020202020204" pitchFamily="34" charset="0"/>
              </a:rPr>
              <a:t> of cost of product using query function. So we get </a:t>
            </a:r>
            <a:r>
              <a:rPr lang="en-US" dirty="0">
                <a:solidFill>
                  <a:srgbClr val="FF0000"/>
                </a:solidFill>
                <a:latin typeface="Arial" panose="020B0604020202020204" pitchFamily="34" charset="0"/>
                <a:cs typeface="Arial" panose="020B0604020202020204" pitchFamily="34" charset="0"/>
              </a:rPr>
              <a:t>5544</a:t>
            </a:r>
            <a:r>
              <a:rPr lang="en-US" dirty="0">
                <a:latin typeface="Arial" panose="020B0604020202020204" pitchFamily="34" charset="0"/>
                <a:cs typeface="Arial" panose="020B0604020202020204" pitchFamily="34" charset="0"/>
              </a:rPr>
              <a:t> observations from 10999 observations.</a:t>
            </a:r>
          </a:p>
        </p:txBody>
      </p:sp>
      <p:sp>
        <p:nvSpPr>
          <p:cNvPr id="7" name="TextBox 6"/>
          <p:cNvSpPr txBox="1"/>
          <p:nvPr/>
        </p:nvSpPr>
        <p:spPr>
          <a:xfrm>
            <a:off x="1331259" y="6239437"/>
            <a:ext cx="8996082" cy="646331"/>
          </a:xfrm>
          <a:prstGeom prst="rect">
            <a:avLst/>
          </a:prstGeom>
          <a:noFill/>
        </p:spPr>
        <p:txBody>
          <a:bodyPr wrap="square" rtlCol="0">
            <a:spAutoFit/>
          </a:bodyPr>
          <a:lstStyle/>
          <a:p>
            <a:r>
              <a:rPr lang="en-US" b="1" dirty="0">
                <a:solidFill>
                  <a:srgbClr val="FF0000"/>
                </a:solidFill>
                <a:latin typeface="Arial" panose="020B0604020202020204" pitchFamily="34" charset="0"/>
                <a:cs typeface="Arial" panose="020B0604020202020204" pitchFamily="34" charset="0"/>
              </a:rPr>
              <a:t>Note-</a:t>
            </a:r>
            <a:r>
              <a:rPr lang="en-US" b="1" dirty="0">
                <a:latin typeface="Arial" panose="020B0604020202020204" pitchFamily="34" charset="0"/>
                <a:cs typeface="Arial" panose="020B0604020202020204" pitchFamily="34" charset="0"/>
              </a:rPr>
              <a:t>We just change the values of target variable 0 is denoted by Yes which is reach on-time and 1 is denoted by No which not reach on-time.</a:t>
            </a:r>
          </a:p>
        </p:txBody>
      </p:sp>
      <p:sp>
        <p:nvSpPr>
          <p:cNvPr id="8" name="Rectangle 7"/>
          <p:cNvSpPr/>
          <p:nvPr/>
        </p:nvSpPr>
        <p:spPr>
          <a:xfrm>
            <a:off x="7866529" y="1855694"/>
            <a:ext cx="3718766" cy="274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960659" y="2020478"/>
            <a:ext cx="3469341" cy="2585323"/>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Observations</a:t>
            </a:r>
          </a:p>
          <a:p>
            <a:pPr algn="ctr"/>
            <a:endParaRPr lang="en-US" b="1" dirty="0">
              <a:solidFill>
                <a:srgbClr val="FF0000"/>
              </a:solidFill>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Here 43.43 % shows reach their shipment on-time.</a:t>
            </a:r>
          </a:p>
          <a:p>
            <a:pPr marL="342900" indent="-342900" algn="just">
              <a:buFont typeface="+mj-lt"/>
              <a:buAutoNum type="arabicPeriod"/>
            </a:pPr>
            <a:r>
              <a:rPr lang="en-US" dirty="0">
                <a:latin typeface="Arial" panose="020B0604020202020204" pitchFamily="34" charset="0"/>
                <a:cs typeface="Arial" panose="020B0604020202020204" pitchFamily="34" charset="0"/>
              </a:rPr>
              <a:t>And 56.56% shows not reach their shipments on-time but they have made highest payments. </a:t>
            </a:r>
          </a:p>
          <a:p>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150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4" name="Rectangle 3"/>
          <p:cNvSpPr/>
          <p:nvPr/>
        </p:nvSpPr>
        <p:spPr>
          <a:xfrm>
            <a:off x="1141413" y="2666999"/>
            <a:ext cx="9905998" cy="3124201"/>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buFont typeface="Arial"/>
              <a:buChar char="•"/>
              <a:defRPr/>
            </a:pPr>
            <a:r>
              <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Problem Statement 3:- Create a customer segmentation using clustering algorithm of the customers to whom the shipments are not reaching on time. Use only delayed customers data for clustering.</a:t>
            </a:r>
          </a:p>
          <a:p>
            <a:pPr>
              <a:spcBef>
                <a:spcPct val="20000"/>
              </a:spcBef>
              <a:spcAft>
                <a:spcPts val="600"/>
              </a:spcAft>
              <a:buClr>
                <a:schemeClr val="tx1"/>
              </a:buClr>
              <a:buSzPct val="100000"/>
              <a:buFont typeface="Arial"/>
              <a:buChar char="•"/>
              <a:defRPr/>
            </a:pPr>
            <a:endPar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7973958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141413" y="609600"/>
            <a:ext cx="9905998" cy="146858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200" b="1"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Problem statement 3 and Observations</a:t>
            </a:r>
            <a:endParaRPr lang="en-US" sz="3200" kern="1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988" y="2968214"/>
            <a:ext cx="3785364" cy="2705222"/>
          </a:xfrm>
          <a:prstGeom prst="rect">
            <a:avLst/>
          </a:prstGeom>
        </p:spPr>
      </p:pic>
      <p:sp>
        <p:nvSpPr>
          <p:cNvPr id="6" name="TextBox 5"/>
          <p:cNvSpPr txBox="1"/>
          <p:nvPr/>
        </p:nvSpPr>
        <p:spPr>
          <a:xfrm>
            <a:off x="7166845" y="3578423"/>
            <a:ext cx="2426992" cy="2284215"/>
          </a:xfrm>
          <a:prstGeom prst="rect">
            <a:avLst/>
          </a:prstGeom>
          <a:noFill/>
        </p:spPr>
        <p:txBody>
          <a:bodyPr wrap="square" rtlCol="0">
            <a:spAutoFit/>
          </a:bodyPr>
          <a:lstStyle/>
          <a:p>
            <a:pPr algn="ctr" defTabSz="347472">
              <a:spcAft>
                <a:spcPts val="600"/>
              </a:spcAft>
            </a:pPr>
            <a:r>
              <a:rPr lang="en-US" sz="1368" b="1" kern="1200">
                <a:solidFill>
                  <a:srgbClr val="FF0000"/>
                </a:solidFill>
                <a:latin typeface="Arial" panose="020B0604020202020204" pitchFamily="34" charset="0"/>
                <a:ea typeface="+mn-ea"/>
                <a:cs typeface="Arial" panose="020B0604020202020204" pitchFamily="34" charset="0"/>
              </a:rPr>
              <a:t>Observation</a:t>
            </a:r>
          </a:p>
          <a:p>
            <a:pPr algn="ctr" defTabSz="347472">
              <a:spcAft>
                <a:spcPts val="600"/>
              </a:spcAft>
            </a:pPr>
            <a:endParaRPr lang="en-US" sz="1368" kern="1200">
              <a:solidFill>
                <a:srgbClr val="FF0000"/>
              </a:solidFill>
              <a:latin typeface="Arial" panose="020B0604020202020204" pitchFamily="34" charset="0"/>
              <a:ea typeface="+mn-ea"/>
              <a:cs typeface="Arial" panose="020B0604020202020204" pitchFamily="34" charset="0"/>
            </a:endParaRPr>
          </a:p>
          <a:p>
            <a:pPr marL="217170" indent="-217170" algn="just" defTabSz="347472">
              <a:spcAft>
                <a:spcPts val="600"/>
              </a:spcAft>
              <a:buFont typeface="Arial" panose="020B0604020202020204" pitchFamily="34" charset="0"/>
              <a:buChar char="•"/>
            </a:pPr>
            <a:r>
              <a:rPr lang="en-IN" sz="1368" kern="1200">
                <a:solidFill>
                  <a:schemeClr val="tx1"/>
                </a:solidFill>
                <a:latin typeface="Arial" panose="020B0604020202020204" pitchFamily="34" charset="0"/>
                <a:ea typeface="+mn-ea"/>
                <a:cs typeface="Arial" panose="020B0604020202020204" pitchFamily="34" charset="0"/>
              </a:rPr>
              <a:t>From the elbow chart, it is observed that WCSS significantly decreases after 2 . Hence the optimal number of clusters was chosen as 2.</a:t>
            </a:r>
          </a:p>
          <a:p>
            <a:pPr marL="285750" indent="-285750">
              <a:spcAft>
                <a:spcPts val="600"/>
              </a:spcAft>
              <a:buFont typeface="Arial" panose="020B0604020202020204" pitchFamily="34" charset="0"/>
              <a:buChar char="•"/>
            </a:pPr>
            <a:endParaRPr lang="en-US">
              <a:latin typeface="Arial" panose="020B0604020202020204" pitchFamily="34" charset="0"/>
              <a:cs typeface="Arial" panose="020B0604020202020204" pitchFamily="34" charset="0"/>
            </a:endParaRPr>
          </a:p>
        </p:txBody>
      </p:sp>
      <p:sp>
        <p:nvSpPr>
          <p:cNvPr id="2" name="TextBox 1"/>
          <p:cNvSpPr txBox="1"/>
          <p:nvPr/>
        </p:nvSpPr>
        <p:spPr>
          <a:xfrm>
            <a:off x="3299444" y="2286000"/>
            <a:ext cx="5367006" cy="302840"/>
          </a:xfrm>
          <a:prstGeom prst="rect">
            <a:avLst/>
          </a:prstGeom>
          <a:noFill/>
        </p:spPr>
        <p:txBody>
          <a:bodyPr wrap="square" rtlCol="0">
            <a:spAutoFit/>
          </a:bodyPr>
          <a:lstStyle/>
          <a:p>
            <a:pPr algn="ctr" defTabSz="347472">
              <a:spcAft>
                <a:spcPts val="600"/>
              </a:spcAft>
            </a:pPr>
            <a:r>
              <a:rPr lang="en-US" sz="1368" b="1" kern="1200">
                <a:solidFill>
                  <a:srgbClr val="FF0000"/>
                </a:solidFill>
                <a:latin typeface="Arial" panose="020B0604020202020204" pitchFamily="34" charset="0"/>
                <a:ea typeface="+mn-ea"/>
                <a:cs typeface="Arial" panose="020B0604020202020204" pitchFamily="34" charset="0"/>
              </a:rPr>
              <a:t>K-Means Clustering</a:t>
            </a:r>
            <a:endParaRPr lang="en-US" b="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50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Overview of the project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An international e-commerce company based in the USA wants to discover key insights from their customer database. They want to use some of the most advanced machine learning techniques to study their customers. The company sells electronic products.</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The dataset used for model building contained 10999 observations of 12 variables.</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The project is divided into 4 problem statements. Each of the problem is unique.</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Used Python programming language to solve the problem statements.</a:t>
            </a:r>
          </a:p>
          <a:p>
            <a:pPr marL="0" indent="0" algn="just">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16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643192" y="609600"/>
            <a:ext cx="3643674"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rPr>
              <a:t>Problem statement 3 and Observations</a:t>
            </a:r>
            <a:endParaRPr lang="en-US" sz="28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endParaRPr>
          </a:p>
        </p:txBody>
      </p:sp>
      <p:sp>
        <p:nvSpPr>
          <p:cNvPr id="6" name="TextBox 5"/>
          <p:cNvSpPr txBox="1"/>
          <p:nvPr/>
        </p:nvSpPr>
        <p:spPr>
          <a:xfrm>
            <a:off x="643192" y="2666999"/>
            <a:ext cx="3643674" cy="321627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tx1"/>
              </a:buClr>
              <a:buSzPct val="100000"/>
              <a:buFont typeface="Arial"/>
              <a:buChar char="•"/>
            </a:pPr>
            <a:r>
              <a:rPr lang="en-US" sz="14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Observation</a:t>
            </a:r>
          </a:p>
          <a:p>
            <a:pPr>
              <a:lnSpc>
                <a:spcPct val="90000"/>
              </a:lnSpc>
              <a:spcBef>
                <a:spcPct val="20000"/>
              </a:spcBef>
              <a:spcAft>
                <a:spcPts val="600"/>
              </a:spcAft>
              <a:buClr>
                <a:schemeClr val="tx1"/>
              </a:buClr>
              <a:buSzPct val="100000"/>
              <a:buFont typeface="Arial"/>
              <a:buChar char="•"/>
            </a:pPr>
            <a:endParaRPr lang="en-US" sz="14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en-US"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K-means clustering with 2 clusters of sizes 3411,3152.</a:t>
            </a:r>
          </a:p>
          <a:p>
            <a:pPr>
              <a:lnSpc>
                <a:spcPct val="90000"/>
              </a:lnSpc>
              <a:spcBef>
                <a:spcPct val="20000"/>
              </a:spcBef>
              <a:spcAft>
                <a:spcPts val="600"/>
              </a:spcAft>
              <a:buClr>
                <a:schemeClr val="tx1"/>
              </a:buClr>
              <a:buSzPct val="100000"/>
              <a:buFont typeface="Arial"/>
              <a:buChar char="•"/>
            </a:pPr>
            <a:endParaRPr lang="en-US"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en-US"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Both the clusters looks similar in values in column except discount_offered and Weight_in_gms.</a:t>
            </a:r>
          </a:p>
          <a:p>
            <a:pPr>
              <a:lnSpc>
                <a:spcPct val="90000"/>
              </a:lnSpc>
              <a:spcBef>
                <a:spcPct val="20000"/>
              </a:spcBef>
              <a:spcAft>
                <a:spcPts val="600"/>
              </a:spcAft>
              <a:buClr>
                <a:schemeClr val="tx1"/>
              </a:buClr>
              <a:buSzPct val="100000"/>
              <a:buFont typeface="Arial"/>
              <a:buChar char="•"/>
            </a:pPr>
            <a:endParaRPr lang="en-US"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indent="-285750">
              <a:lnSpc>
                <a:spcPct val="90000"/>
              </a:lnSpc>
              <a:spcBef>
                <a:spcPct val="20000"/>
              </a:spcBef>
              <a:spcAft>
                <a:spcPts val="600"/>
              </a:spcAft>
              <a:buClr>
                <a:schemeClr val="tx1"/>
              </a:buClr>
              <a:buSzPct val="100000"/>
              <a:buFont typeface="Arial"/>
              <a:buChar char="•"/>
            </a:pPr>
            <a:r>
              <a:rPr lang="en-US"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Discount_offered and Weight_in_gms this two is significant parameter.</a:t>
            </a:r>
          </a:p>
          <a:p>
            <a:pPr marL="285750" indent="-285750">
              <a:lnSpc>
                <a:spcPct val="90000"/>
              </a:lnSpc>
              <a:spcBef>
                <a:spcPct val="20000"/>
              </a:spcBef>
              <a:spcAft>
                <a:spcPts val="600"/>
              </a:spcAft>
              <a:buClr>
                <a:schemeClr val="tx1"/>
              </a:buClr>
              <a:buSzPct val="100000"/>
              <a:buFont typeface="Arial"/>
              <a:buChar char="•"/>
            </a:pPr>
            <a:endParaRPr lang="en-US" sz="14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907" y="645106"/>
            <a:ext cx="5888806"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1091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4" name="Rectangle 3"/>
          <p:cNvSpPr/>
          <p:nvPr/>
        </p:nvSpPr>
        <p:spPr>
          <a:xfrm>
            <a:off x="1141413" y="2666999"/>
            <a:ext cx="9905998" cy="3124201"/>
          </a:xfrm>
          <a:prstGeom prst="rect">
            <a:avLst/>
          </a:prstGeom>
        </p:spPr>
        <p:txBody>
          <a:bodyPr vert="horz" lIns="91440" tIns="45720" rIns="91440" bIns="45720" rtlCol="0" anchor="ctr">
            <a:normAutofit/>
          </a:bodyPr>
          <a:lstStyle/>
          <a:p>
            <a:pPr lvl="0">
              <a:spcBef>
                <a:spcPct val="20000"/>
              </a:spcBef>
              <a:spcAft>
                <a:spcPts val="600"/>
              </a:spcAft>
              <a:buClr>
                <a:schemeClr val="tx1"/>
              </a:buClr>
              <a:buSzPct val="100000"/>
              <a:buFont typeface="Arial"/>
              <a:buChar char="•"/>
              <a:defRPr/>
            </a:pPr>
            <a:r>
              <a:rPr lang="en-US"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Problem Statement 4:- Do a Sentiment analysis(Positive or Negative) of the competitors: Amazon India, Flipkart , and Snapdeal . Use tweets to perform the analysis.</a:t>
            </a:r>
          </a:p>
        </p:txBody>
      </p:sp>
    </p:spTree>
    <p:extLst>
      <p:ext uri="{BB962C8B-B14F-4D97-AF65-F5344CB8AC3E}">
        <p14:creationId xmlns:p14="http://schemas.microsoft.com/office/powerpoint/2010/main" val="289519787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Picture 6" descr="Exclamation mark on a yellow background">
            <a:extLst>
              <a:ext uri="{FF2B5EF4-FFF2-40B4-BE49-F238E27FC236}">
                <a16:creationId xmlns:a16="http://schemas.microsoft.com/office/drawing/2014/main" id="{75867549-0F26-88DB-0DE8-1F188F6EA3EB}"/>
              </a:ext>
            </a:extLst>
          </p:cNvPr>
          <p:cNvPicPr>
            <a:picLocks noChangeAspect="1"/>
          </p:cNvPicPr>
          <p:nvPr/>
        </p:nvPicPr>
        <p:blipFill rotWithShape="1">
          <a:blip r:embed="rId3">
            <a:alphaModFix amt="15000"/>
          </a:blip>
          <a:srcRect t="25000"/>
          <a:stretch/>
        </p:blipFill>
        <p:spPr>
          <a:xfrm>
            <a:off x="20" y="10"/>
            <a:ext cx="12191980" cy="6857990"/>
          </a:xfrm>
          <a:prstGeom prst="rect">
            <a:avLst/>
          </a:prstGeom>
        </p:spPr>
      </p:pic>
      <p:sp>
        <p:nvSpPr>
          <p:cNvPr id="4" name="Title 5">
            <a:extLst>
              <a:ext uri="{FF2B5EF4-FFF2-40B4-BE49-F238E27FC236}">
                <a16:creationId xmlns:a16="http://schemas.microsoft.com/office/drawing/2014/main" id="{4F74CB4C-4C43-45DF-839C-EA29C09C9D96}"/>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b="1"/>
              <a:t>Problem statement 4 and insights</a:t>
            </a:r>
          </a:p>
        </p:txBody>
      </p:sp>
      <p:sp>
        <p:nvSpPr>
          <p:cNvPr id="5" name="TextBox 4"/>
          <p:cNvSpPr txBox="1"/>
          <p:nvPr/>
        </p:nvSpPr>
        <p:spPr>
          <a:xfrm>
            <a:off x="1141413" y="2666999"/>
            <a:ext cx="9905998" cy="3124201"/>
          </a:xfrm>
          <a:prstGeom prst="rect">
            <a:avLst/>
          </a:prstGeom>
        </p:spPr>
        <p:txBody>
          <a:bodyPr vert="horz" lIns="91440" tIns="45720" rIns="91440" bIns="45720" rtlCol="0" anchor="ctr">
            <a:normAutofit/>
          </a:bodyPr>
          <a:lstStyle/>
          <a:p>
            <a:pPr marL="285750" lvl="0" indent="-285750">
              <a:lnSpc>
                <a:spcPct val="90000"/>
              </a:lnSpc>
              <a:spcBef>
                <a:spcPct val="20000"/>
              </a:spcBef>
              <a:spcAft>
                <a:spcPts val="600"/>
              </a:spcAft>
              <a:buClr>
                <a:schemeClr val="tx1"/>
              </a:buClr>
              <a:buSzPct val="100000"/>
              <a:buFont typeface="Arial"/>
              <a:buChar char="•"/>
            </a:pPr>
            <a:r>
              <a:rPr lang="en-US" sz="1500" b="1" u="sng"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Problem Statement :-</a:t>
            </a:r>
            <a:r>
              <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Do a Sentiment analysis(Positive or Negative) of the competitors: Amazon India, Flipkart , and Snapdeal . Use tweets to perform the analysis.</a:t>
            </a:r>
          </a:p>
          <a:p>
            <a:pPr lvl="0">
              <a:lnSpc>
                <a:spcPct val="90000"/>
              </a:lnSpc>
              <a:spcBef>
                <a:spcPct val="20000"/>
              </a:spcBef>
              <a:spcAft>
                <a:spcPts val="600"/>
              </a:spcAft>
              <a:buClr>
                <a:schemeClr val="tx1"/>
              </a:buClr>
              <a:buSzPct val="100000"/>
              <a:buFont typeface="Arial"/>
              <a:buChar char="•"/>
            </a:pPr>
            <a:endPar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lvl="0" indent="-285750">
              <a:lnSpc>
                <a:spcPct val="90000"/>
              </a:lnSpc>
              <a:spcBef>
                <a:spcPct val="20000"/>
              </a:spcBef>
              <a:spcAft>
                <a:spcPts val="600"/>
              </a:spcAft>
              <a:buClr>
                <a:schemeClr val="tx1"/>
              </a:buClr>
              <a:buSzPct val="100000"/>
              <a:buFont typeface="Arial"/>
              <a:buChar char="•"/>
            </a:pPr>
            <a:r>
              <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Data was fetch from Twitter API.Using Tweepy package in Python.</a:t>
            </a:r>
          </a:p>
          <a:p>
            <a:pPr lvl="0">
              <a:lnSpc>
                <a:spcPct val="90000"/>
              </a:lnSpc>
              <a:spcBef>
                <a:spcPct val="20000"/>
              </a:spcBef>
              <a:spcAft>
                <a:spcPts val="600"/>
              </a:spcAft>
              <a:buClr>
                <a:schemeClr val="tx1"/>
              </a:buClr>
              <a:buSzPct val="100000"/>
              <a:buFont typeface="Arial"/>
              <a:buChar char="•"/>
            </a:pPr>
            <a:endPar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lvl="0" indent="-285750">
              <a:lnSpc>
                <a:spcPct val="90000"/>
              </a:lnSpc>
              <a:spcBef>
                <a:spcPct val="20000"/>
              </a:spcBef>
              <a:spcAft>
                <a:spcPts val="600"/>
              </a:spcAft>
              <a:buClr>
                <a:schemeClr val="tx1"/>
              </a:buClr>
              <a:buSzPct val="100000"/>
              <a:buFont typeface="Arial"/>
              <a:buChar char="•"/>
            </a:pPr>
            <a:r>
              <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fetch 2000 tweets from each site- AmazonIN, Flipkart, Snapdeal. But we search for Snapdeal so we get only 1199 observations.</a:t>
            </a:r>
          </a:p>
          <a:p>
            <a:pPr lvl="0">
              <a:lnSpc>
                <a:spcPct val="90000"/>
              </a:lnSpc>
              <a:spcBef>
                <a:spcPct val="20000"/>
              </a:spcBef>
              <a:spcAft>
                <a:spcPts val="600"/>
              </a:spcAft>
              <a:buClr>
                <a:schemeClr val="tx1"/>
              </a:buClr>
              <a:buSzPct val="100000"/>
              <a:buFont typeface="Arial"/>
              <a:buChar char="•"/>
            </a:pPr>
            <a:endPar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285750" lvl="0" indent="-285750">
              <a:lnSpc>
                <a:spcPct val="90000"/>
              </a:lnSpc>
              <a:spcBef>
                <a:spcPct val="20000"/>
              </a:spcBef>
              <a:spcAft>
                <a:spcPts val="600"/>
              </a:spcAft>
              <a:buClr>
                <a:schemeClr val="tx1"/>
              </a:buClr>
              <a:buSzPct val="100000"/>
              <a:buFont typeface="Arial"/>
              <a:buChar char="•"/>
            </a:pPr>
            <a:r>
              <a:rPr lang="en-US" sz="1500" b="1"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Then we process the data which is remove the Punctuation, Number, Symbols, Emojis and Retweet data.</a:t>
            </a:r>
          </a:p>
          <a:p>
            <a:pPr>
              <a:lnSpc>
                <a:spcPct val="90000"/>
              </a:lnSpc>
              <a:spcBef>
                <a:spcPct val="20000"/>
              </a:spcBef>
              <a:spcAft>
                <a:spcPts val="600"/>
              </a:spcAft>
              <a:buClr>
                <a:schemeClr val="tx1"/>
              </a:buClr>
              <a:buSzPct val="100000"/>
              <a:buFont typeface="Arial"/>
              <a:buChar char="•"/>
            </a:pPr>
            <a:endParaRPr lang="en-US" sz="15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51654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287" y="3400418"/>
            <a:ext cx="5427476" cy="348909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87" y="2488"/>
            <a:ext cx="5257131" cy="3372173"/>
          </a:xfrm>
          <a:prstGeom prst="rect">
            <a:avLst/>
          </a:prstGeom>
        </p:spPr>
      </p:pic>
      <p:sp>
        <p:nvSpPr>
          <p:cNvPr id="7" name="TextBox 6"/>
          <p:cNvSpPr txBox="1"/>
          <p:nvPr/>
        </p:nvSpPr>
        <p:spPr>
          <a:xfrm>
            <a:off x="7392473" y="218941"/>
            <a:ext cx="4237150" cy="369332"/>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Amazon India</a:t>
            </a:r>
          </a:p>
        </p:txBody>
      </p:sp>
      <p:sp>
        <p:nvSpPr>
          <p:cNvPr id="8" name="TextBox 7"/>
          <p:cNvSpPr txBox="1"/>
          <p:nvPr/>
        </p:nvSpPr>
        <p:spPr>
          <a:xfrm>
            <a:off x="8628845" y="1558344"/>
            <a:ext cx="3296992" cy="3970318"/>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Observations</a:t>
            </a:r>
          </a:p>
          <a:p>
            <a:pPr algn="ctr"/>
            <a:endParaRPr lang="en-US" b="1"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Customers are Joy and trust the brand overall impression is good about </a:t>
            </a:r>
            <a:r>
              <a:rPr lang="en-US" b="1" dirty="0" err="1">
                <a:latin typeface="Arial" panose="020B0604020202020204" pitchFamily="34" charset="0"/>
                <a:cs typeface="Arial" panose="020B0604020202020204" pitchFamily="34" charset="0"/>
              </a:rPr>
              <a:t>AmazonIndia</a:t>
            </a:r>
            <a:r>
              <a:rPr lang="en-US" b="1" dirty="0">
                <a:latin typeface="Arial" panose="020B0604020202020204" pitchFamily="34" charset="0"/>
                <a:cs typeface="Arial" panose="020B0604020202020204" pitchFamily="34" charset="0"/>
              </a:rPr>
              <a:t>.</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Most of the customer feel joy as compare to Flipkart and Snapdeal.</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Overall positive sentiment rate is good.</a:t>
            </a:r>
          </a:p>
          <a:p>
            <a:pPr algn="just"/>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95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135" y="3338425"/>
            <a:ext cx="5572897" cy="3590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35" y="1"/>
            <a:ext cx="5492000" cy="3309869"/>
          </a:xfrm>
          <a:prstGeom prst="rect">
            <a:avLst/>
          </a:prstGeom>
        </p:spPr>
      </p:pic>
      <p:sp>
        <p:nvSpPr>
          <p:cNvPr id="6" name="TextBox 5"/>
          <p:cNvSpPr txBox="1"/>
          <p:nvPr/>
        </p:nvSpPr>
        <p:spPr>
          <a:xfrm>
            <a:off x="8010659" y="283335"/>
            <a:ext cx="3116687" cy="369332"/>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Flipkart</a:t>
            </a:r>
          </a:p>
        </p:txBody>
      </p:sp>
      <p:sp>
        <p:nvSpPr>
          <p:cNvPr id="7" name="TextBox 6"/>
          <p:cNvSpPr txBox="1"/>
          <p:nvPr/>
        </p:nvSpPr>
        <p:spPr>
          <a:xfrm>
            <a:off x="8628844" y="1558344"/>
            <a:ext cx="3412901" cy="3970318"/>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Observations</a:t>
            </a:r>
          </a:p>
          <a:p>
            <a:pPr algn="ctr"/>
            <a:endParaRPr lang="en-US" b="1"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Customers are Joy and trust the brand about Flipkart.</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Sadness people are more who is not happy as compare to </a:t>
            </a:r>
            <a:r>
              <a:rPr lang="en-US" b="1" dirty="0" err="1">
                <a:latin typeface="Arial" panose="020B0604020202020204" pitchFamily="34" charset="0"/>
                <a:cs typeface="Arial" panose="020B0604020202020204" pitchFamily="34" charset="0"/>
              </a:rPr>
              <a:t>AmazonIndia</a:t>
            </a:r>
            <a:r>
              <a:rPr lang="en-US" b="1" dirty="0">
                <a:latin typeface="Arial" panose="020B0604020202020204" pitchFamily="34" charset="0"/>
                <a:cs typeface="Arial" panose="020B0604020202020204" pitchFamily="34" charset="0"/>
              </a:rPr>
              <a:t> or Snapdeal.</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Overall positive sentiment is good.</a:t>
            </a:r>
          </a:p>
          <a:p>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611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89" y="3415700"/>
            <a:ext cx="5589038" cy="3442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89" y="-51514"/>
            <a:ext cx="5486007" cy="3459724"/>
          </a:xfrm>
          <a:prstGeom prst="rect">
            <a:avLst/>
          </a:prstGeom>
        </p:spPr>
      </p:pic>
      <p:sp>
        <p:nvSpPr>
          <p:cNvPr id="6" name="TextBox 5"/>
          <p:cNvSpPr txBox="1"/>
          <p:nvPr/>
        </p:nvSpPr>
        <p:spPr>
          <a:xfrm>
            <a:off x="8010659" y="283335"/>
            <a:ext cx="3116687" cy="369332"/>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Snapdeal</a:t>
            </a:r>
          </a:p>
        </p:txBody>
      </p:sp>
      <p:sp>
        <p:nvSpPr>
          <p:cNvPr id="7" name="TextBox 6"/>
          <p:cNvSpPr txBox="1"/>
          <p:nvPr/>
        </p:nvSpPr>
        <p:spPr>
          <a:xfrm>
            <a:off x="8628845" y="1558344"/>
            <a:ext cx="3425780" cy="3416320"/>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Observations</a:t>
            </a:r>
          </a:p>
          <a:p>
            <a:pPr algn="ctr"/>
            <a:endParaRPr lang="en-US" b="1"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Customers are Joy and trust the brand about Snapdeal.</a:t>
            </a:r>
          </a:p>
          <a:p>
            <a:pPr marL="285750" indent="-285750" algn="just">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Sadness and Surprise is same in Snapdeal.</a:t>
            </a:r>
          </a:p>
          <a:p>
            <a:pPr algn="just"/>
            <a:endParaRPr lang="en-US"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Overall positive sentiment is good.</a:t>
            </a:r>
          </a:p>
          <a:p>
            <a:endParaRPr 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37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Magnifying glass on clear background">
            <a:extLst>
              <a:ext uri="{FF2B5EF4-FFF2-40B4-BE49-F238E27FC236}">
                <a16:creationId xmlns:a16="http://schemas.microsoft.com/office/drawing/2014/main" id="{6EE69BB9-E294-BC61-D34C-48ACFB47B94F}"/>
              </a:ext>
            </a:extLst>
          </p:cNvPr>
          <p:cNvPicPr>
            <a:picLocks noChangeAspect="1"/>
          </p:cNvPicPr>
          <p:nvPr/>
        </p:nvPicPr>
        <p:blipFill rotWithShape="1">
          <a:blip r:embed="rId3">
            <a:alphaModFix amt="15000"/>
          </a:blip>
          <a:srcRect b="15730"/>
          <a:stretch/>
        </p:blipFill>
        <p:spPr>
          <a:xfrm>
            <a:off x="20" y="10"/>
            <a:ext cx="12191980" cy="6857990"/>
          </a:xfrm>
          <a:prstGeom prst="rect">
            <a:avLst/>
          </a:prstGeom>
        </p:spPr>
      </p:pic>
      <p:sp>
        <p:nvSpPr>
          <p:cNvPr id="2" name="Title 1"/>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Tree>
    <p:extLst>
      <p:ext uri="{BB962C8B-B14F-4D97-AF65-F5344CB8AC3E}">
        <p14:creationId xmlns:p14="http://schemas.microsoft.com/office/powerpoint/2010/main" val="75576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7744"/>
            <a:ext cx="8911687" cy="625141"/>
          </a:xfrm>
        </p:spPr>
        <p:txBody>
          <a:bodyPr>
            <a:normAutofit/>
          </a:bodyPr>
          <a:lstStyle/>
          <a:p>
            <a:pPr algn="ctr"/>
            <a:r>
              <a:rPr lang="en-IN" b="1" dirty="0">
                <a:latin typeface="Arial" panose="020B0604020202020204" pitchFamily="34" charset="0"/>
                <a:cs typeface="Arial" panose="020B0604020202020204" pitchFamily="34" charset="0"/>
              </a:rPr>
              <a:t>Problem Statements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862884"/>
            <a:ext cx="8915400" cy="5422005"/>
          </a:xfrm>
        </p:spPr>
        <p:txBody>
          <a:bodyPr>
            <a:normAutofit fontScale="92500" lnSpcReduction="10000"/>
          </a:bodyPr>
          <a:lstStyle/>
          <a:p>
            <a:pPr marL="0" indent="0" algn="just">
              <a:buNone/>
            </a:pPr>
            <a:r>
              <a:rPr lang="en-IN" b="1" dirty="0">
                <a:solidFill>
                  <a:srgbClr val="FF0000"/>
                </a:solidFill>
                <a:latin typeface="Arial" panose="020B0604020202020204" pitchFamily="34" charset="0"/>
                <a:cs typeface="Arial" panose="020B0604020202020204" pitchFamily="34" charset="0"/>
              </a:rPr>
              <a:t>Problem Statement 1:- </a:t>
            </a:r>
            <a:r>
              <a:rPr lang="en-IN" b="1" dirty="0">
                <a:latin typeface="Arial" panose="020B0604020202020204" pitchFamily="34" charset="0"/>
                <a:cs typeface="Arial" panose="020B0604020202020204" pitchFamily="34" charset="0"/>
              </a:rPr>
              <a:t>Build various classification models like Logistic Regression, Support Vector Machines, Random Forests, and XGBoost Techniques to predict if the shipments have reached the customer on-time or not.</a:t>
            </a:r>
          </a:p>
          <a:p>
            <a:pPr marL="0" indent="0" algn="just" defTabSz="914400">
              <a:spcBef>
                <a:spcPts val="0"/>
              </a:spcBef>
              <a:buClrTx/>
              <a:buNone/>
              <a:defRPr/>
            </a:pPr>
            <a:endParaRPr lang="en-IN" b="1" dirty="0">
              <a:latin typeface="Arial" panose="020B0604020202020204" pitchFamily="34" charset="0"/>
              <a:cs typeface="Arial" panose="020B0604020202020204" pitchFamily="34" charset="0"/>
            </a:endParaRPr>
          </a:p>
          <a:p>
            <a:pPr marL="0" indent="0" algn="just" defTabSz="914400">
              <a:spcBef>
                <a:spcPts val="0"/>
              </a:spcBef>
              <a:buClrTx/>
              <a:buNone/>
              <a:defRPr/>
            </a:pPr>
            <a:r>
              <a:rPr lang="en-IN" b="1" dirty="0">
                <a:solidFill>
                  <a:srgbClr val="FF0000"/>
                </a:solidFill>
                <a:latin typeface="Arial" panose="020B0604020202020204" pitchFamily="34" charset="0"/>
                <a:cs typeface="Arial" panose="020B0604020202020204" pitchFamily="34" charset="0"/>
              </a:rPr>
              <a:t>Problem Statement 2:- </a:t>
            </a:r>
            <a:r>
              <a:rPr lang="en-US" b="1" dirty="0">
                <a:latin typeface="Arial" panose="020B0604020202020204" pitchFamily="34" charset="0"/>
                <a:cs typeface="Arial" panose="020B0604020202020204" pitchFamily="34" charset="0"/>
              </a:rPr>
              <a:t>Use Advance Visualization to illustrate </a:t>
            </a:r>
            <a:r>
              <a:rPr lang="en-IN" b="1" dirty="0">
                <a:latin typeface="Arial" panose="020B0604020202020204" pitchFamily="34" charset="0"/>
                <a:cs typeface="Arial" panose="020B0604020202020204" pitchFamily="34" charset="0"/>
              </a:rPr>
              <a:t>illustrate if the shipments have reached on-time for the customers who have the best customer rating, the best customer score, made recurring orders and high payments.</a:t>
            </a:r>
          </a:p>
          <a:p>
            <a:pPr marL="0" indent="0" algn="just" defTabSz="914400">
              <a:spcBef>
                <a:spcPts val="0"/>
              </a:spcBef>
              <a:buClrTx/>
              <a:buNone/>
              <a:defRPr/>
            </a:pPr>
            <a:endParaRPr lang="en-IN" b="1" dirty="0">
              <a:latin typeface="Arial" panose="020B0604020202020204" pitchFamily="34" charset="0"/>
              <a:cs typeface="Arial" panose="020B0604020202020204" pitchFamily="34" charset="0"/>
            </a:endParaRPr>
          </a:p>
          <a:p>
            <a:pPr marL="0" indent="0" algn="just" defTabSz="914400">
              <a:spcBef>
                <a:spcPts val="0"/>
              </a:spcBef>
              <a:buClrTx/>
              <a:buNone/>
              <a:defRPr/>
            </a:pPr>
            <a:r>
              <a:rPr lang="en-US" b="1" dirty="0">
                <a:solidFill>
                  <a:srgbClr val="FF0000"/>
                </a:solidFill>
                <a:latin typeface="Arial" panose="020B0604020202020204" pitchFamily="34" charset="0"/>
                <a:cs typeface="Arial" panose="020B0604020202020204" pitchFamily="34" charset="0"/>
              </a:rPr>
              <a:t>Problem Statement 3:- </a:t>
            </a:r>
            <a:r>
              <a:rPr lang="en-US" b="1" dirty="0">
                <a:latin typeface="Arial" panose="020B0604020202020204" pitchFamily="34" charset="0"/>
                <a:cs typeface="Arial" panose="020B0604020202020204" pitchFamily="34" charset="0"/>
              </a:rPr>
              <a:t>Create a customer segmentation using clustering algorithm of the customers to whom the shipments are not reaching on time. Use only delayed customers data for clustering.</a:t>
            </a:r>
          </a:p>
          <a:p>
            <a:pPr marL="0" indent="0" algn="just" defTabSz="914400">
              <a:spcBef>
                <a:spcPts val="0"/>
              </a:spcBef>
              <a:buClrTx/>
              <a:buNone/>
              <a:defRPr/>
            </a:pPr>
            <a:endParaRPr lang="en-US" b="1" dirty="0">
              <a:latin typeface="Arial" panose="020B0604020202020204" pitchFamily="34" charset="0"/>
              <a:cs typeface="Arial" panose="020B0604020202020204" pitchFamily="34" charset="0"/>
            </a:endParaRPr>
          </a:p>
          <a:p>
            <a:pPr marL="0" lvl="0" indent="0" algn="just" defTabSz="914400">
              <a:spcBef>
                <a:spcPts val="0"/>
              </a:spcBef>
              <a:buClrTx/>
              <a:buNone/>
              <a:defRPr/>
            </a:pPr>
            <a:r>
              <a:rPr lang="en-IN" b="1" dirty="0">
                <a:solidFill>
                  <a:srgbClr val="FF0000"/>
                </a:solidFill>
                <a:latin typeface="Arial" panose="020B0604020202020204" pitchFamily="34" charset="0"/>
                <a:cs typeface="Arial" panose="020B0604020202020204" pitchFamily="34" charset="0"/>
              </a:rPr>
              <a:t>Problem Statement 4:- </a:t>
            </a:r>
            <a:r>
              <a:rPr lang="en-IN" b="1" dirty="0">
                <a:latin typeface="Arial" panose="020B0604020202020204" pitchFamily="34" charset="0"/>
                <a:cs typeface="Arial" panose="020B0604020202020204" pitchFamily="34" charset="0"/>
              </a:rPr>
              <a:t>Do a Sentiment analysis(Positive or Negative) of the competitors: Amazon India, Flipkart , and Snapdeal . Use tweets to perform the analysis.</a:t>
            </a:r>
            <a:endParaRPr lang="en-IN" sz="2400" b="1" dirty="0">
              <a:latin typeface="Arial" panose="020B0604020202020204" pitchFamily="34" charset="0"/>
              <a:cs typeface="Arial" panose="020B0604020202020204" pitchFamily="34" charset="0"/>
            </a:endParaRPr>
          </a:p>
          <a:p>
            <a:pPr algn="just" defTabSz="914400">
              <a:spcBef>
                <a:spcPts val="0"/>
              </a:spcBef>
              <a:buClrTx/>
              <a:buFont typeface="+mj-lt"/>
              <a:buAutoNum type="arabicPeriod"/>
              <a:defRPr/>
            </a:pPr>
            <a:endParaRPr lang="en-US" b="1" dirty="0">
              <a:latin typeface="Arial" panose="020B0604020202020204" pitchFamily="34" charset="0"/>
              <a:cs typeface="Arial" panose="020B0604020202020204" pitchFamily="34" charset="0"/>
            </a:endParaRPr>
          </a:p>
          <a:p>
            <a:pPr marL="0" indent="0" algn="just" defTabSz="914400">
              <a:spcBef>
                <a:spcPts val="0"/>
              </a:spcBef>
              <a:buClrTx/>
              <a:buNone/>
              <a:defRPr/>
            </a:pPr>
            <a:endParaRPr lang="en-IN" b="1" dirty="0">
              <a:latin typeface="Arial" panose="020B0604020202020204" pitchFamily="34" charset="0"/>
              <a:cs typeface="Arial" panose="020B0604020202020204" pitchFamily="34" charset="0"/>
            </a:endParaRPr>
          </a:p>
          <a:p>
            <a:pPr algn="just"/>
            <a:endParaRPr lang="en-IN" b="1"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3"/>
            <a:ext cx="8911687" cy="586504"/>
          </a:xfrm>
        </p:spPr>
        <p:txBody>
          <a:bodyPr>
            <a:normAutofit/>
          </a:bodyPr>
          <a:lstStyle/>
          <a:p>
            <a:pPr algn="ctr"/>
            <a:r>
              <a:rPr lang="en-US" sz="3200" b="1" dirty="0">
                <a:latin typeface="Arial" panose="020B0604020202020204" pitchFamily="34" charset="0"/>
                <a:cs typeface="Arial" panose="020B0604020202020204" pitchFamily="34" charset="0"/>
              </a:rPr>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719713553"/>
              </p:ext>
            </p:extLst>
          </p:nvPr>
        </p:nvGraphicFramePr>
        <p:xfrm>
          <a:off x="1751527" y="553793"/>
          <a:ext cx="10097036" cy="6129384"/>
        </p:xfrm>
        <a:graphic>
          <a:graphicData uri="http://schemas.openxmlformats.org/drawingml/2006/table">
            <a:tbl>
              <a:tblPr firstRow="1" bandRow="1">
                <a:tableStyleId>{073A0DAA-6AF3-43AB-8588-CEC1D06C72B9}</a:tableStyleId>
              </a:tblPr>
              <a:tblGrid>
                <a:gridCol w="2237370">
                  <a:extLst>
                    <a:ext uri="{9D8B030D-6E8A-4147-A177-3AD203B41FA5}">
                      <a16:colId xmlns:a16="http://schemas.microsoft.com/office/drawing/2014/main" val="20000"/>
                    </a:ext>
                  </a:extLst>
                </a:gridCol>
                <a:gridCol w="7859666">
                  <a:extLst>
                    <a:ext uri="{9D8B030D-6E8A-4147-A177-3AD203B41FA5}">
                      <a16:colId xmlns:a16="http://schemas.microsoft.com/office/drawing/2014/main" val="20001"/>
                    </a:ext>
                  </a:extLst>
                </a:gridCol>
              </a:tblGrid>
              <a:tr h="467602">
                <a:tc>
                  <a:txBody>
                    <a:bodyPr/>
                    <a:lstStyle/>
                    <a:p>
                      <a:pPr algn="ctr"/>
                      <a:r>
                        <a:rPr lang="en-US" sz="1600" dirty="0">
                          <a:latin typeface="Arial" panose="020B0604020202020204" pitchFamily="34" charset="0"/>
                          <a:cs typeface="Arial" panose="020B0604020202020204" pitchFamily="34" charset="0"/>
                        </a:rPr>
                        <a:t>Variable</a:t>
                      </a:r>
                    </a:p>
                  </a:txBody>
                  <a:tcPr/>
                </a:tc>
                <a:tc>
                  <a:txBody>
                    <a:bodyPr/>
                    <a:lstStyle/>
                    <a:p>
                      <a:pPr algn="ctr"/>
                      <a:r>
                        <a:rPr lang="en-US" sz="16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0000"/>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ID</a:t>
                      </a:r>
                    </a:p>
                  </a:txBody>
                  <a:tcPr/>
                </a:tc>
                <a:tc>
                  <a:txBody>
                    <a:bodyPr/>
                    <a:lstStyle/>
                    <a:p>
                      <a:r>
                        <a:rPr lang="en-US" sz="1400" b="0" dirty="0">
                          <a:latin typeface="Arial" panose="020B0604020202020204" pitchFamily="34" charset="0"/>
                          <a:cs typeface="Arial" panose="020B0604020202020204" pitchFamily="34" charset="0"/>
                        </a:rPr>
                        <a:t>ID Number of Customers.</a:t>
                      </a:r>
                    </a:p>
                  </a:txBody>
                  <a:tcPr/>
                </a:tc>
                <a:extLst>
                  <a:ext uri="{0D108BD9-81ED-4DB2-BD59-A6C34878D82A}">
                    <a16:rowId xmlns:a16="http://schemas.microsoft.com/office/drawing/2014/main" val="10001"/>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Warehouse block </a:t>
                      </a:r>
                    </a:p>
                  </a:txBody>
                  <a:tcPr/>
                </a:tc>
                <a:tc>
                  <a:txBody>
                    <a:bodyPr/>
                    <a:lstStyle/>
                    <a:p>
                      <a:r>
                        <a:rPr lang="en-US" sz="1400" b="0" dirty="0">
                          <a:latin typeface="Arial" panose="020B0604020202020204" pitchFamily="34" charset="0"/>
                          <a:cs typeface="Arial" panose="020B0604020202020204" pitchFamily="34" charset="0"/>
                        </a:rPr>
                        <a:t>The Company have big Warehouse which</a:t>
                      </a:r>
                      <a:r>
                        <a:rPr lang="en-US" sz="1400" b="0" baseline="0" dirty="0">
                          <a:latin typeface="Arial" panose="020B0604020202020204" pitchFamily="34" charset="0"/>
                          <a:cs typeface="Arial" panose="020B0604020202020204" pitchFamily="34" charset="0"/>
                        </a:rPr>
                        <a:t> is divided in to block such as A,B,C,D,E.</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Mode of shipment </a:t>
                      </a:r>
                    </a:p>
                  </a:txBody>
                  <a:tcPr/>
                </a:tc>
                <a:tc>
                  <a:txBody>
                    <a:bodyPr/>
                    <a:lstStyle/>
                    <a:p>
                      <a:r>
                        <a:rPr lang="en-US" sz="1400" b="0" dirty="0">
                          <a:latin typeface="Arial" panose="020B0604020202020204" pitchFamily="34" charset="0"/>
                          <a:cs typeface="Arial" panose="020B0604020202020204" pitchFamily="34" charset="0"/>
                        </a:rPr>
                        <a:t>The Company Ships the products in multiple way such as Ship, Flight</a:t>
                      </a:r>
                      <a:r>
                        <a:rPr lang="en-US" sz="1400" b="0" baseline="0" dirty="0">
                          <a:latin typeface="Arial" panose="020B0604020202020204" pitchFamily="34" charset="0"/>
                          <a:cs typeface="Arial" panose="020B0604020202020204" pitchFamily="34" charset="0"/>
                        </a:rPr>
                        <a:t> and Road.</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Customer care calls</a:t>
                      </a:r>
                    </a:p>
                  </a:txBody>
                  <a:tcPr/>
                </a:tc>
                <a:tc>
                  <a:txBody>
                    <a:bodyPr/>
                    <a:lstStyle/>
                    <a:p>
                      <a:r>
                        <a:rPr lang="en-US" sz="1400" b="0" dirty="0">
                          <a:latin typeface="Arial" panose="020B0604020202020204" pitchFamily="34" charset="0"/>
                          <a:cs typeface="Arial" panose="020B0604020202020204" pitchFamily="34" charset="0"/>
                        </a:rPr>
                        <a:t>The number of calls  made from enquiry for enquiry of</a:t>
                      </a:r>
                      <a:r>
                        <a:rPr lang="en-US" sz="1400" b="0" baseline="0" dirty="0">
                          <a:latin typeface="Arial" panose="020B0604020202020204" pitchFamily="34" charset="0"/>
                          <a:cs typeface="Arial" panose="020B0604020202020204" pitchFamily="34" charset="0"/>
                        </a:rPr>
                        <a:t> the shipment.</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Customer rating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latin typeface="Arial" panose="020B0604020202020204" pitchFamily="34" charset="0"/>
                          <a:ea typeface="+mn-ea"/>
                          <a:cs typeface="Arial" panose="020B0604020202020204" pitchFamily="34" charset="0"/>
                        </a:rPr>
                        <a:t>The company has rated from every customer. 1 is the lowest (Worst), 5</a:t>
                      </a:r>
                      <a:r>
                        <a:rPr lang="en-IN" sz="1400" b="0" kern="1200" baseline="0" dirty="0">
                          <a:solidFill>
                            <a:schemeClr val="dk1"/>
                          </a:solidFill>
                          <a:latin typeface="Arial" panose="020B0604020202020204" pitchFamily="34" charset="0"/>
                          <a:ea typeface="+mn-ea"/>
                          <a:cs typeface="Arial" panose="020B0604020202020204" pitchFamily="34" charset="0"/>
                        </a:rPr>
                        <a:t> is the</a:t>
                      </a:r>
                      <a:r>
                        <a:rPr lang="en-IN" sz="1400" b="0" kern="1200" dirty="0">
                          <a:solidFill>
                            <a:schemeClr val="dk1"/>
                          </a:solidFill>
                          <a:latin typeface="Arial" panose="020B0604020202020204" pitchFamily="34" charset="0"/>
                          <a:ea typeface="+mn-ea"/>
                          <a:cs typeface="Arial" panose="020B0604020202020204" pitchFamily="34" charset="0"/>
                        </a:rPr>
                        <a:t> highest (Best).</a:t>
                      </a:r>
                    </a:p>
                  </a:txBody>
                  <a:tcPr/>
                </a:tc>
                <a:extLst>
                  <a:ext uri="{0D108BD9-81ED-4DB2-BD59-A6C34878D82A}">
                    <a16:rowId xmlns:a16="http://schemas.microsoft.com/office/drawing/2014/main" val="10005"/>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Cost of the product </a:t>
                      </a:r>
                    </a:p>
                  </a:txBody>
                  <a:tcPr/>
                </a:tc>
                <a:tc>
                  <a:txBody>
                    <a:bodyPr/>
                    <a:lstStyle/>
                    <a:p>
                      <a:r>
                        <a:rPr lang="en-US" sz="1400" b="0" dirty="0">
                          <a:latin typeface="Arial" panose="020B0604020202020204" pitchFamily="34" charset="0"/>
                          <a:cs typeface="Arial" panose="020B0604020202020204" pitchFamily="34" charset="0"/>
                        </a:rPr>
                        <a:t>Cost of the Product in US Dollars.</a:t>
                      </a:r>
                    </a:p>
                  </a:txBody>
                  <a:tcPr/>
                </a:tc>
                <a:extLst>
                  <a:ext uri="{0D108BD9-81ED-4DB2-BD59-A6C34878D82A}">
                    <a16:rowId xmlns:a16="http://schemas.microsoft.com/office/drawing/2014/main" val="10006"/>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Prior purchases</a:t>
                      </a:r>
                    </a:p>
                  </a:txBody>
                  <a:tcPr/>
                </a:tc>
                <a:tc>
                  <a:txBody>
                    <a:bodyPr/>
                    <a:lstStyle/>
                    <a:p>
                      <a:r>
                        <a:rPr lang="en-US" sz="1400" b="0" dirty="0">
                          <a:latin typeface="Arial" panose="020B0604020202020204" pitchFamily="34" charset="0"/>
                          <a:cs typeface="Arial" panose="020B0604020202020204" pitchFamily="34" charset="0"/>
                        </a:rPr>
                        <a:t>The Number of Prior Purchase.</a:t>
                      </a:r>
                    </a:p>
                  </a:txBody>
                  <a:tcPr/>
                </a:tc>
                <a:extLst>
                  <a:ext uri="{0D108BD9-81ED-4DB2-BD59-A6C34878D82A}">
                    <a16:rowId xmlns:a16="http://schemas.microsoft.com/office/drawing/2014/main" val="10007"/>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Product importance </a:t>
                      </a:r>
                    </a:p>
                  </a:txBody>
                  <a:tcPr/>
                </a:tc>
                <a:tc>
                  <a:txBody>
                    <a:bodyPr/>
                    <a:lstStyle/>
                    <a:p>
                      <a:r>
                        <a:rPr lang="en-US" sz="1400" b="0" dirty="0">
                          <a:latin typeface="Arial" panose="020B0604020202020204" pitchFamily="34" charset="0"/>
                          <a:cs typeface="Arial" panose="020B0604020202020204" pitchFamily="34" charset="0"/>
                        </a:rPr>
                        <a:t>The</a:t>
                      </a:r>
                      <a:r>
                        <a:rPr lang="en-US" sz="1400" b="0" baseline="0" dirty="0">
                          <a:latin typeface="Arial" panose="020B0604020202020204" pitchFamily="34" charset="0"/>
                          <a:cs typeface="Arial" panose="020B0604020202020204" pitchFamily="34" charset="0"/>
                        </a:rPr>
                        <a:t> company has categorized the product in the various parameter such as low, medium, high.</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Gender</a:t>
                      </a:r>
                    </a:p>
                  </a:txBody>
                  <a:tcPr/>
                </a:tc>
                <a:tc>
                  <a:txBody>
                    <a:bodyPr/>
                    <a:lstStyle/>
                    <a:p>
                      <a:r>
                        <a:rPr lang="en-US" sz="1400" b="0" dirty="0">
                          <a:latin typeface="Arial" panose="020B0604020202020204" pitchFamily="34" charset="0"/>
                          <a:cs typeface="Arial" panose="020B0604020202020204" pitchFamily="34" charset="0"/>
                        </a:rPr>
                        <a:t>Male and Female.</a:t>
                      </a:r>
                    </a:p>
                  </a:txBody>
                  <a:tcPr/>
                </a:tc>
                <a:extLst>
                  <a:ext uri="{0D108BD9-81ED-4DB2-BD59-A6C34878D82A}">
                    <a16:rowId xmlns:a16="http://schemas.microsoft.com/office/drawing/2014/main" val="10009"/>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Discount offered </a:t>
                      </a:r>
                    </a:p>
                  </a:txBody>
                  <a:tcPr/>
                </a:tc>
                <a:tc>
                  <a:txBody>
                    <a:bodyPr/>
                    <a:lstStyle/>
                    <a:p>
                      <a:pPr marL="0" algn="l" defTabSz="914400" rtl="0" eaLnBrk="1" latinLnBrk="0" hangingPunct="1"/>
                      <a:r>
                        <a:rPr lang="en-IN" sz="1400" b="0" kern="1200" dirty="0">
                          <a:solidFill>
                            <a:schemeClr val="dk1"/>
                          </a:solidFill>
                          <a:latin typeface="Arial" panose="020B0604020202020204" pitchFamily="34" charset="0"/>
                          <a:ea typeface="+mn-ea"/>
                          <a:cs typeface="Arial" panose="020B0604020202020204" pitchFamily="34" charset="0"/>
                        </a:rPr>
                        <a:t>Discount offered on that specific product.</a:t>
                      </a:r>
                    </a:p>
                  </a:txBody>
                  <a:tcPr/>
                </a:tc>
                <a:extLst>
                  <a:ext uri="{0D108BD9-81ED-4DB2-BD59-A6C34878D82A}">
                    <a16:rowId xmlns:a16="http://schemas.microsoft.com/office/drawing/2014/main" val="10010"/>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Weight in </a:t>
                      </a:r>
                      <a:r>
                        <a:rPr lang="en-IN" sz="1400" b="1" kern="1200" dirty="0" err="1">
                          <a:solidFill>
                            <a:schemeClr val="dk1"/>
                          </a:solidFill>
                          <a:latin typeface="Arial" panose="020B0604020202020204" pitchFamily="34" charset="0"/>
                          <a:ea typeface="+mn-ea"/>
                          <a:cs typeface="Arial" panose="020B0604020202020204" pitchFamily="34" charset="0"/>
                        </a:rPr>
                        <a:t>gms</a:t>
                      </a:r>
                      <a:r>
                        <a:rPr lang="en-IN" sz="1400" b="1" kern="1200" dirty="0">
                          <a:solidFill>
                            <a:schemeClr val="dk1"/>
                          </a:solidFill>
                          <a:latin typeface="Arial" panose="020B0604020202020204" pitchFamily="34" charset="0"/>
                          <a:ea typeface="+mn-ea"/>
                          <a:cs typeface="Arial" panose="020B0604020202020204" pitchFamily="34" charset="0"/>
                        </a:rPr>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latin typeface="Arial" panose="020B0604020202020204" pitchFamily="34" charset="0"/>
                          <a:ea typeface="+mn-ea"/>
                          <a:cs typeface="Arial" panose="020B0604020202020204" pitchFamily="34" charset="0"/>
                        </a:rPr>
                        <a:t>It is the weight in grams.</a:t>
                      </a:r>
                    </a:p>
                  </a:txBody>
                  <a:tcPr/>
                </a:tc>
                <a:extLst>
                  <a:ext uri="{0D108BD9-81ED-4DB2-BD59-A6C34878D82A}">
                    <a16:rowId xmlns:a16="http://schemas.microsoft.com/office/drawing/2014/main" val="10011"/>
                  </a:ext>
                </a:extLst>
              </a:tr>
              <a:tr h="467602">
                <a:tc>
                  <a:txBody>
                    <a:bodyPr/>
                    <a:lstStyle/>
                    <a:p>
                      <a:pPr marL="0" algn="ctr" defTabSz="914400" rtl="0" eaLnBrk="1" latinLnBrk="0" hangingPunct="1"/>
                      <a:r>
                        <a:rPr lang="en-IN" sz="1400" b="1" kern="1200" dirty="0">
                          <a:solidFill>
                            <a:schemeClr val="dk1"/>
                          </a:solidFill>
                          <a:latin typeface="Arial" panose="020B0604020202020204" pitchFamily="34" charset="0"/>
                          <a:ea typeface="+mn-ea"/>
                          <a:cs typeface="Arial" panose="020B0604020202020204" pitchFamily="34" charset="0"/>
                        </a:rPr>
                        <a:t>Reached on time</a:t>
                      </a:r>
                    </a:p>
                  </a:txBody>
                  <a:tcPr/>
                </a:tc>
                <a:tc>
                  <a:txBody>
                    <a:bodyPr/>
                    <a:lstStyle/>
                    <a:p>
                      <a:pPr marL="0" algn="l" defTabSz="914400" rtl="0" eaLnBrk="1" latinLnBrk="0" hangingPunct="1"/>
                      <a:r>
                        <a:rPr lang="en-IN" sz="1400" b="0" kern="1200" dirty="0">
                          <a:solidFill>
                            <a:schemeClr val="dk1"/>
                          </a:solidFill>
                          <a:latin typeface="Arial" panose="020B0604020202020204" pitchFamily="34" charset="0"/>
                          <a:ea typeface="+mn-ea"/>
                          <a:cs typeface="Arial" panose="020B0604020202020204" pitchFamily="34" charset="0"/>
                        </a:rPr>
                        <a:t>It is the target variable, where 1 Indicates that the product has </a:t>
                      </a:r>
                      <a:r>
                        <a:rPr lang="en-IN" sz="1400" b="0" u="sng" kern="1200" dirty="0">
                          <a:solidFill>
                            <a:schemeClr val="dk1"/>
                          </a:solidFill>
                          <a:latin typeface="Arial" panose="020B0604020202020204" pitchFamily="34" charset="0"/>
                          <a:ea typeface="+mn-ea"/>
                          <a:cs typeface="Arial" panose="020B0604020202020204" pitchFamily="34" charset="0"/>
                        </a:rPr>
                        <a:t>NOT reached on time </a:t>
                      </a:r>
                      <a:r>
                        <a:rPr lang="en-IN" sz="1400" b="0" kern="1200" dirty="0">
                          <a:solidFill>
                            <a:schemeClr val="dk1"/>
                          </a:solidFill>
                          <a:latin typeface="Arial" panose="020B0604020202020204" pitchFamily="34" charset="0"/>
                          <a:ea typeface="+mn-ea"/>
                          <a:cs typeface="Arial" panose="020B0604020202020204" pitchFamily="34" charset="0"/>
                        </a:rPr>
                        <a:t>and 0 indicates it has </a:t>
                      </a:r>
                      <a:r>
                        <a:rPr lang="en-IN" sz="1400" b="0" u="sng" kern="1200" dirty="0">
                          <a:solidFill>
                            <a:schemeClr val="dk1"/>
                          </a:solidFill>
                          <a:latin typeface="Arial" panose="020B0604020202020204" pitchFamily="34" charset="0"/>
                          <a:ea typeface="+mn-ea"/>
                          <a:cs typeface="Arial" panose="020B0604020202020204" pitchFamily="34" charset="0"/>
                        </a:rPr>
                        <a:t>reached on time</a:t>
                      </a:r>
                      <a:r>
                        <a:rPr lang="en-IN" sz="1400" b="0" kern="1200" dirty="0">
                          <a:solidFill>
                            <a:schemeClr val="dk1"/>
                          </a:solidFill>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5544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41413" y="609600"/>
            <a:ext cx="9905998" cy="1065451"/>
          </a:xfrm>
        </p:spPr>
        <p:txBody>
          <a:bodyPr>
            <a:normAutofit/>
          </a:bodyPr>
          <a:lstStyle/>
          <a:p>
            <a:pPr algn="ctr"/>
            <a:r>
              <a:rPr lang="en-US" b="1">
                <a:solidFill>
                  <a:srgbClr val="BFBFBF"/>
                </a:solidFill>
                <a:latin typeface="Arial" panose="020B0604020202020204" pitchFamily="34" charset="0"/>
                <a:cs typeface="Arial" panose="020B0604020202020204" pitchFamily="34" charset="0"/>
              </a:rPr>
              <a:t>Data Preparation</a:t>
            </a:r>
          </a:p>
        </p:txBody>
      </p:sp>
      <p:sp>
        <p:nvSpPr>
          <p:cNvPr id="3" name="Content Placeholder 2"/>
          <p:cNvSpPr>
            <a:spLocks noGrp="1"/>
          </p:cNvSpPr>
          <p:nvPr>
            <p:ph idx="1"/>
          </p:nvPr>
        </p:nvSpPr>
        <p:spPr>
          <a:xfrm>
            <a:off x="1141413" y="2666999"/>
            <a:ext cx="9905998" cy="3124201"/>
          </a:xfrm>
        </p:spPr>
        <p:txBody>
          <a:bodyPr>
            <a:normAutofit/>
          </a:bodyPr>
          <a:lstStyle/>
          <a:p>
            <a:pPr>
              <a:buFont typeface="Wingdings" panose="05000000000000000000" pitchFamily="2" charset="2"/>
              <a:buChar char="Ø"/>
            </a:pPr>
            <a:r>
              <a:rPr lang="en-US" b="1">
                <a:latin typeface="Arial" panose="020B0604020202020204" pitchFamily="34" charset="0"/>
                <a:cs typeface="Arial" panose="020B0604020202020204" pitchFamily="34" charset="0"/>
              </a:rPr>
              <a:t>The dataset having 10999 observations with 12 variables for building the model.</a:t>
            </a:r>
          </a:p>
          <a:p>
            <a:pPr>
              <a:buFont typeface="Wingdings" panose="05000000000000000000" pitchFamily="2" charset="2"/>
              <a:buChar char="Ø"/>
            </a:pPr>
            <a:r>
              <a:rPr lang="en-US" b="1">
                <a:latin typeface="Arial" panose="020B0604020202020204" pitchFamily="34" charset="0"/>
                <a:cs typeface="Arial" panose="020B0604020202020204" pitchFamily="34" charset="0"/>
              </a:rPr>
              <a:t>The ID variable contain the unique number and also corresponded with rows number so it was removed.</a:t>
            </a:r>
          </a:p>
          <a:p>
            <a:pPr>
              <a:buFont typeface="Wingdings" panose="05000000000000000000" pitchFamily="2" charset="2"/>
              <a:buChar char="Ø"/>
            </a:pPr>
            <a:r>
              <a:rPr lang="en-US" b="1">
                <a:latin typeface="Arial" panose="020B0604020202020204" pitchFamily="34" charset="0"/>
                <a:cs typeface="Arial" panose="020B0604020202020204" pitchFamily="34" charset="0"/>
              </a:rPr>
              <a:t>The variable names are edited for better understanding.</a:t>
            </a:r>
          </a:p>
          <a:p>
            <a:pPr>
              <a:buFont typeface="Wingdings" panose="05000000000000000000" pitchFamily="2" charset="2"/>
              <a:buChar char="Ø"/>
            </a:pPr>
            <a:r>
              <a:rPr lang="en-US" b="1">
                <a:latin typeface="Arial" panose="020B0604020202020204" pitchFamily="34" charset="0"/>
                <a:cs typeface="Arial" panose="020B0604020202020204" pitchFamily="34" charset="0"/>
              </a:rPr>
              <a:t>All the categorical variable converted into numeric variable.</a:t>
            </a:r>
          </a:p>
          <a:p>
            <a:pPr>
              <a:buFont typeface="Wingdings" panose="05000000000000000000" pitchFamily="2" charset="2"/>
              <a:buChar char="Ø"/>
            </a:pPr>
            <a:r>
              <a:rPr lang="en-IN" b="1">
                <a:latin typeface="Arial" panose="020B0604020202020204" pitchFamily="34" charset="0"/>
                <a:cs typeface="Arial" panose="020B0604020202020204" pitchFamily="34" charset="0"/>
              </a:rPr>
              <a:t>The dataset was checked for missing values. There were no missing values.</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712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18051"/>
            <a:ext cx="8911687" cy="676656"/>
          </a:xfrm>
        </p:spPr>
        <p:txBody>
          <a:bodyPr>
            <a:normAutofit/>
          </a:bodyPr>
          <a:lstStyle/>
          <a:p>
            <a:pPr algn="ctr"/>
            <a:r>
              <a:rPr lang="en-IN" sz="3200" b="1" dirty="0">
                <a:latin typeface="Arial" panose="020B0604020202020204" pitchFamily="34" charset="0"/>
                <a:cs typeface="Arial" panose="020B0604020202020204" pitchFamily="34" charset="0"/>
              </a:rPr>
              <a:t>Data exploration</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The shipments that were not delivered on-time were indicated as 1 and shipments that were delivered on-time is indicated as 0.</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The target variable had 6563 shipments didn’t reach on-time and while 4436 shipments that reached on-time.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From that dataset we observed </a:t>
            </a:r>
            <a:r>
              <a:rPr lang="en-IN" b="1" dirty="0">
                <a:solidFill>
                  <a:schemeClr val="tx1"/>
                </a:solidFill>
                <a:latin typeface="Arial" panose="020B0604020202020204" pitchFamily="34" charset="0"/>
                <a:cs typeface="Arial" panose="020B0604020202020204" pitchFamily="34" charset="0"/>
              </a:rPr>
              <a:t>the company had an delayed delivery rate of 59.66 % as compared to on-time delivery rate of 40.33 % .</a:t>
            </a:r>
          </a:p>
          <a:p>
            <a:pPr algn="just">
              <a:buFont typeface="Wingdings" panose="05000000000000000000" pitchFamily="2" charset="2"/>
              <a:buChar char="Ø"/>
            </a:pPr>
            <a:r>
              <a:rPr lang="en-IN" b="1" dirty="0">
                <a:solidFill>
                  <a:schemeClr val="tx1"/>
                </a:solidFill>
                <a:latin typeface="Arial" panose="020B0604020202020204" pitchFamily="34" charset="0"/>
                <a:cs typeface="Arial" panose="020B0604020202020204" pitchFamily="34" charset="0"/>
              </a:rPr>
              <a:t>Average order value was </a:t>
            </a:r>
            <a:r>
              <a:rPr lang="en-IN" b="1" u="sng" dirty="0">
                <a:solidFill>
                  <a:srgbClr val="FF0000"/>
                </a:solidFill>
                <a:latin typeface="Arial" panose="020B0604020202020204" pitchFamily="34" charset="0"/>
                <a:cs typeface="Arial" panose="020B0604020202020204" pitchFamily="34" charset="0"/>
              </a:rPr>
              <a:t>210.19 US Dollars</a:t>
            </a:r>
            <a:r>
              <a:rPr lang="en-IN" b="1" dirty="0">
                <a:solidFill>
                  <a:srgbClr val="FF0000"/>
                </a:solidFill>
                <a:latin typeface="Arial" panose="020B0604020202020204" pitchFamily="34" charset="0"/>
                <a:cs typeface="Arial" panose="020B0604020202020204" pitchFamily="34" charset="0"/>
              </a:rPr>
              <a:t>. </a:t>
            </a:r>
            <a:r>
              <a:rPr lang="en-IN" b="1" dirty="0">
                <a:solidFill>
                  <a:schemeClr val="tx1"/>
                </a:solidFill>
                <a:latin typeface="Arial" panose="020B0604020202020204" pitchFamily="34" charset="0"/>
                <a:cs typeface="Arial" panose="020B0604020202020204" pitchFamily="34" charset="0"/>
              </a:rPr>
              <a:t>It is the average amount a customer ends up spending per transaction.</a:t>
            </a:r>
          </a:p>
          <a:p>
            <a:pPr marL="0" indent="0">
              <a:buNone/>
            </a:pPr>
            <a:endParaRPr lang="en-IN" b="1" dirty="0"/>
          </a:p>
        </p:txBody>
      </p:sp>
    </p:spTree>
    <p:extLst>
      <p:ext uri="{BB962C8B-B14F-4D97-AF65-F5344CB8AC3E}">
        <p14:creationId xmlns:p14="http://schemas.microsoft.com/office/powerpoint/2010/main" val="28801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rial" panose="020B0604020202020204" pitchFamily="34" charset="0"/>
                <a:cs typeface="Arial" panose="020B0604020202020204" pitchFamily="34" charset="0"/>
              </a:rPr>
              <a:t>Data Exploration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Maximum no. of customer in dataset had prior purchase is 3 products. and minimum no. of customer in dataset had prior purchase is 8 products.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Majority of the customer rated as 3 which is received their order on-time.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Majority of products were of low importance.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Most activity from the F block of the warehouse.</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A large share of deliveries were done by ships.</a:t>
            </a:r>
          </a:p>
          <a:p>
            <a:pPr algn="just">
              <a:buFont typeface="Wingdings" panose="05000000000000000000" pitchFamily="2" charset="2"/>
              <a:buChar char="Ø"/>
            </a:pPr>
            <a:r>
              <a:rPr lang="en-US" b="1" dirty="0">
                <a:solidFill>
                  <a:schemeClr val="tx1"/>
                </a:solidFill>
                <a:latin typeface="Arial" panose="020B0604020202020204" pitchFamily="34" charset="0"/>
                <a:cs typeface="Arial" panose="020B0604020202020204" pitchFamily="34" charset="0"/>
              </a:rPr>
              <a:t>Maximum no. of customer in dataset made 4 calls to customer care.</a:t>
            </a:r>
          </a:p>
        </p:txBody>
      </p:sp>
    </p:spTree>
    <p:extLst>
      <p:ext uri="{BB962C8B-B14F-4D97-AF65-F5344CB8AC3E}">
        <p14:creationId xmlns:p14="http://schemas.microsoft.com/office/powerpoint/2010/main" val="298909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595282"/>
            <a:ext cx="8659906" cy="1200329"/>
          </a:xfrm>
          <a:prstGeom prst="rect">
            <a:avLst/>
          </a:prstGeom>
          <a:noFill/>
        </p:spPr>
        <p:txBody>
          <a:bodyPr wrap="square" rtlCol="0">
            <a:spAutoFit/>
          </a:bodyPr>
          <a:lstStyle/>
          <a:p>
            <a:pPr algn="just"/>
            <a:r>
              <a:rPr lang="en-IN" b="1" u="sng" dirty="0">
                <a:solidFill>
                  <a:srgbClr val="FF0000"/>
                </a:solidFill>
                <a:latin typeface="Arial" panose="020B0604020202020204" pitchFamily="34" charset="0"/>
                <a:cs typeface="Arial" panose="020B0604020202020204" pitchFamily="34" charset="0"/>
              </a:rPr>
              <a:t>Problem Statement 1:- </a:t>
            </a:r>
            <a:r>
              <a:rPr lang="en-IN" b="1" dirty="0">
                <a:latin typeface="Arial" panose="020B0604020202020204" pitchFamily="34" charset="0"/>
                <a:cs typeface="Arial" panose="020B0604020202020204" pitchFamily="34" charset="0"/>
              </a:rPr>
              <a:t>Build various classification models like Logistic Regression, Support Vector Machines, Random Forests, and XGBoost Techniques to predict if the shipments have reached the customer on-time or not.</a:t>
            </a:r>
          </a:p>
        </p:txBody>
      </p:sp>
    </p:spTree>
    <p:extLst>
      <p:ext uri="{BB962C8B-B14F-4D97-AF65-F5344CB8AC3E}">
        <p14:creationId xmlns:p14="http://schemas.microsoft.com/office/powerpoint/2010/main" val="126218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normAutofit/>
          </a:bodyPr>
          <a:lstStyle/>
          <a:p>
            <a:pPr algn="ctr"/>
            <a:r>
              <a:rPr lang="en-IN" sz="3200" b="1" dirty="0">
                <a:latin typeface="Arial" panose="020B0604020202020204" pitchFamily="34" charset="0"/>
                <a:cs typeface="Arial" panose="020B0604020202020204" pitchFamily="34" charset="0"/>
              </a:rPr>
              <a:t>Problem statement 1 and insights</a:t>
            </a:r>
            <a:endParaRPr lang="en-US" sz="3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60497421"/>
              </p:ext>
            </p:extLst>
          </p:nvPr>
        </p:nvGraphicFramePr>
        <p:xfrm>
          <a:off x="2327836" y="2091266"/>
          <a:ext cx="8127999" cy="240005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644132">
                <a:tc>
                  <a:txBody>
                    <a:bodyPr/>
                    <a:lstStyle/>
                    <a:p>
                      <a:pPr algn="ctr"/>
                      <a:r>
                        <a:rPr lang="en-US" b="1" dirty="0">
                          <a:latin typeface="Arial" panose="020B0604020202020204" pitchFamily="34" charset="0"/>
                          <a:cs typeface="Arial" panose="020B0604020202020204" pitchFamily="34" charset="0"/>
                        </a:rPr>
                        <a:t>Model Name</a:t>
                      </a:r>
                    </a:p>
                  </a:txBody>
                  <a:tcPr/>
                </a:tc>
                <a:tc>
                  <a:txBody>
                    <a:bodyPr/>
                    <a:lstStyle/>
                    <a:p>
                      <a:pPr algn="ctr"/>
                      <a:r>
                        <a:rPr lang="en-US" b="1" dirty="0">
                          <a:latin typeface="Arial" panose="020B0604020202020204" pitchFamily="34" charset="0"/>
                          <a:cs typeface="Arial" panose="020B0604020202020204" pitchFamily="34" charset="0"/>
                        </a:rPr>
                        <a:t>Descriptions</a:t>
                      </a:r>
                    </a:p>
                  </a:txBody>
                  <a:tcPr/>
                </a:tc>
                <a:tc>
                  <a:txBody>
                    <a:bodyPr/>
                    <a:lstStyle/>
                    <a:p>
                      <a:pPr algn="ctr"/>
                      <a:r>
                        <a:rPr lang="en-US" b="1" dirty="0">
                          <a:latin typeface="Arial" panose="020B0604020202020204" pitchFamily="34" charset="0"/>
                          <a:cs typeface="Arial" panose="020B0604020202020204" pitchFamily="34" charset="0"/>
                        </a:rPr>
                        <a:t>Accuracy</a:t>
                      </a:r>
                    </a:p>
                  </a:txBody>
                  <a:tcPr/>
                </a:tc>
                <a:extLst>
                  <a:ext uri="{0D108BD9-81ED-4DB2-BD59-A6C34878D82A}">
                    <a16:rowId xmlns:a16="http://schemas.microsoft.com/office/drawing/2014/main" val="10000"/>
                  </a:ext>
                </a:extLst>
              </a:tr>
              <a:tr h="644132">
                <a:tc>
                  <a:txBody>
                    <a:bodyPr/>
                    <a:lstStyle/>
                    <a:p>
                      <a:pPr algn="ctr"/>
                      <a:r>
                        <a:rPr lang="en-US" b="1" dirty="0">
                          <a:latin typeface="Arial" panose="020B0604020202020204" pitchFamily="34" charset="0"/>
                          <a:cs typeface="Arial" panose="020B0604020202020204" pitchFamily="34" charset="0"/>
                        </a:rPr>
                        <a:t>Model1</a:t>
                      </a:r>
                    </a:p>
                  </a:txBody>
                  <a:tcPr/>
                </a:tc>
                <a:tc>
                  <a:txBody>
                    <a:bodyPr/>
                    <a:lstStyle/>
                    <a:p>
                      <a:pPr algn="ctr"/>
                      <a:r>
                        <a:rPr lang="en-US" b="1" dirty="0">
                          <a:latin typeface="Arial" panose="020B0604020202020204" pitchFamily="34" charset="0"/>
                          <a:cs typeface="Arial" panose="020B0604020202020204" pitchFamily="34" charset="0"/>
                        </a:rPr>
                        <a:t>Included all variables</a:t>
                      </a:r>
                    </a:p>
                  </a:txBody>
                  <a:tcPr/>
                </a:tc>
                <a:tc>
                  <a:txBody>
                    <a:bodyPr/>
                    <a:lstStyle/>
                    <a:p>
                      <a:pPr algn="ctr"/>
                      <a:r>
                        <a:rPr lang="en-US" b="1" dirty="0">
                          <a:latin typeface="Arial" panose="020B0604020202020204" pitchFamily="34" charset="0"/>
                          <a:cs typeface="Arial" panose="020B0604020202020204" pitchFamily="34" charset="0"/>
                        </a:rPr>
                        <a:t>63.75%</a:t>
                      </a:r>
                    </a:p>
                  </a:txBody>
                  <a:tcPr/>
                </a:tc>
                <a:extLst>
                  <a:ext uri="{0D108BD9-81ED-4DB2-BD59-A6C34878D82A}">
                    <a16:rowId xmlns:a16="http://schemas.microsoft.com/office/drawing/2014/main" val="10001"/>
                  </a:ext>
                </a:extLst>
              </a:tr>
              <a:tr h="1111789">
                <a:tc>
                  <a:txBody>
                    <a:bodyPr/>
                    <a:lstStyle/>
                    <a:p>
                      <a:pPr algn="ctr"/>
                      <a:r>
                        <a:rPr lang="en-US" b="1" dirty="0">
                          <a:latin typeface="Arial" panose="020B0604020202020204" pitchFamily="34" charset="0"/>
                          <a:cs typeface="Arial" panose="020B0604020202020204" pitchFamily="34" charset="0"/>
                        </a:rPr>
                        <a:t>Model2</a:t>
                      </a:r>
                    </a:p>
                  </a:txBody>
                  <a:tcPr/>
                </a:tc>
                <a:tc>
                  <a:txBody>
                    <a:bodyPr/>
                    <a:lstStyle/>
                    <a:p>
                      <a:pPr algn="ctr"/>
                      <a:r>
                        <a:rPr lang="en-US" b="1" dirty="0">
                          <a:latin typeface="Arial" panose="020B0604020202020204" pitchFamily="34" charset="0"/>
                          <a:cs typeface="Arial" panose="020B0604020202020204" pitchFamily="34" charset="0"/>
                        </a:rPr>
                        <a:t>Included only most</a:t>
                      </a:r>
                      <a:r>
                        <a:rPr lang="en-US" b="1" baseline="0" dirty="0">
                          <a:latin typeface="Arial" panose="020B0604020202020204" pitchFamily="34" charset="0"/>
                          <a:cs typeface="Arial" panose="020B0604020202020204" pitchFamily="34" charset="0"/>
                        </a:rPr>
                        <a:t> weighted feature</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64.36%</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065929" y="1129553"/>
            <a:ext cx="6185647"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Logistics Regression</a:t>
            </a:r>
          </a:p>
        </p:txBody>
      </p:sp>
      <p:sp>
        <p:nvSpPr>
          <p:cNvPr id="6" name="TextBox 5"/>
          <p:cNvSpPr txBox="1"/>
          <p:nvPr/>
        </p:nvSpPr>
        <p:spPr>
          <a:xfrm>
            <a:off x="2299446" y="4894729"/>
            <a:ext cx="8135471"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Important features:- </a:t>
            </a:r>
            <a:r>
              <a:rPr lang="en-IN" dirty="0">
                <a:latin typeface="Arial" panose="020B0604020202020204" pitchFamily="34" charset="0"/>
                <a:cs typeface="Arial" panose="020B0604020202020204" pitchFamily="34" charset="0"/>
              </a:rPr>
              <a:t>Customer_care_calls,Customer_rating,Cost_of_the_product, Prior_purchases, Discount_offered, Weight_in_gms.   </a:t>
            </a:r>
          </a:p>
          <a:p>
            <a:r>
              <a:rPr lang="en-IN" b="1" dirty="0">
                <a:latin typeface="Arial" panose="020B0604020202020204" pitchFamily="34" charset="0"/>
                <a:cs typeface="Arial" panose="020B0604020202020204" pitchFamily="34" charset="0"/>
              </a:rPr>
              <a:t> </a:t>
            </a:r>
            <a:r>
              <a:rPr lang="en-US" dirty="0"/>
              <a:t>  </a:t>
            </a:r>
          </a:p>
        </p:txBody>
      </p:sp>
    </p:spTree>
    <p:extLst>
      <p:ext uri="{BB962C8B-B14F-4D97-AF65-F5344CB8AC3E}">
        <p14:creationId xmlns:p14="http://schemas.microsoft.com/office/powerpoint/2010/main" val="2798036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TM04033925[[fn=Droplet]]</Template>
  <TotalTime>3992</TotalTime>
  <Words>1758</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vt:lpstr>
      <vt:lpstr>Mesh</vt:lpstr>
      <vt:lpstr>E-Commerce Data Analytics</vt:lpstr>
      <vt:lpstr>Overview of the project</vt:lpstr>
      <vt:lpstr>Problem Statements</vt:lpstr>
      <vt:lpstr>Data Description</vt:lpstr>
      <vt:lpstr>Data Preparation</vt:lpstr>
      <vt:lpstr>Data exploration</vt:lpstr>
      <vt:lpstr>Data Exploration</vt:lpstr>
      <vt:lpstr>PowerPoint Presentation</vt:lpstr>
      <vt:lpstr>Problem statement 1 and insights</vt:lpstr>
      <vt:lpstr>Problem statement 1 and insights</vt:lpstr>
      <vt:lpstr>Problem statement 1 and insights</vt:lpstr>
      <vt:lpstr>Problem statement 1 and insights</vt:lpstr>
      <vt:lpstr>PowerPoint Presentation</vt:lpstr>
      <vt:lpstr>Problem statement 2 and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 4 and insights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Term 3 - Python</dc:title>
  <dc:creator>Khetal Sarode</dc:creator>
  <cp:lastModifiedBy>Ayush kumar Namdeo</cp:lastModifiedBy>
  <cp:revision>54</cp:revision>
  <dcterms:created xsi:type="dcterms:W3CDTF">2019-12-29T15:58:03Z</dcterms:created>
  <dcterms:modified xsi:type="dcterms:W3CDTF">2023-06-16T05:56:02Z</dcterms:modified>
</cp:coreProperties>
</file>