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2"/>
  </p:notes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7F84"/>
    <a:srgbClr val="50848A"/>
    <a:srgbClr val="987742"/>
    <a:srgbClr val="346659"/>
    <a:srgbClr val="2B554A"/>
    <a:srgbClr val="153A83"/>
    <a:srgbClr val="4B324E"/>
    <a:srgbClr val="BC9A64"/>
    <a:srgbClr val="E6DAC6"/>
    <a:srgbClr val="AC2E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 Namdev" userId="7ab88df0f14ed331" providerId="LiveId" clId="{22D1029C-18A0-42D0-A407-5ABE0D85FD8B}"/>
    <pc:docChg chg="modSld">
      <pc:chgData name="Ayush Namdev" userId="7ab88df0f14ed331" providerId="LiveId" clId="{22D1029C-18A0-42D0-A407-5ABE0D85FD8B}" dt="2025-05-28T18:06:14.892" v="51" actId="20577"/>
      <pc:docMkLst>
        <pc:docMk/>
      </pc:docMkLst>
      <pc:sldChg chg="modSp mod">
        <pc:chgData name="Ayush Namdev" userId="7ab88df0f14ed331" providerId="LiveId" clId="{22D1029C-18A0-42D0-A407-5ABE0D85FD8B}" dt="2025-05-28T18:06:14.892" v="51" actId="20577"/>
        <pc:sldMkLst>
          <pc:docMk/>
          <pc:sldMk cId="1439391578" sldId="256"/>
        </pc:sldMkLst>
        <pc:spChg chg="mod">
          <ac:chgData name="Ayush Namdev" userId="7ab88df0f14ed331" providerId="LiveId" clId="{22D1029C-18A0-42D0-A407-5ABE0D85FD8B}" dt="2025-05-28T18:06:14.892" v="51" actId="20577"/>
          <ac:spMkLst>
            <pc:docMk/>
            <pc:sldMk cId="1439391578" sldId="256"/>
            <ac:spMk id="3" creationId="{E705A1B3-872A-AB92-DAE3-0CB2740CF2F9}"/>
          </ac:spMkLst>
        </pc:spChg>
      </pc:sldChg>
      <pc:sldChg chg="modSp mod">
        <pc:chgData name="Ayush Namdev" userId="7ab88df0f14ed331" providerId="LiveId" clId="{22D1029C-18A0-42D0-A407-5ABE0D85FD8B}" dt="2025-05-28T18:05:37.371" v="36" actId="20577"/>
        <pc:sldMkLst>
          <pc:docMk/>
          <pc:sldMk cId="4006403798" sldId="287"/>
        </pc:sldMkLst>
        <pc:spChg chg="mod">
          <ac:chgData name="Ayush Namdev" userId="7ab88df0f14ed331" providerId="LiveId" clId="{22D1029C-18A0-42D0-A407-5ABE0D85FD8B}" dt="2025-05-28T18:05:37.371" v="36" actId="20577"/>
          <ac:spMkLst>
            <pc:docMk/>
            <pc:sldMk cId="4006403798" sldId="287"/>
            <ac:spMk id="5" creationId="{22C44C0B-51EF-9609-E9F9-1C3D7274917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B77E18-56EE-40EE-A7FB-9700B33E55A7}" type="datetimeFigureOut">
              <a:rPr lang="en-IN" smtClean="0"/>
              <a:t>28-05-2025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7E180-9F63-432A-9AF2-983892C438EA}" type="slidenum">
              <a:rPr lang="en-IN" smtClean="0"/>
              <a:t>‹#›</a:t>
            </a:fld>
            <a:endParaRPr lang="en-IN"/>
          </a:p>
        </p:txBody>
      </p:sp>
    </p:spTree>
    <p:extLst>
      <p:ext uri="{BB962C8B-B14F-4D97-AF65-F5344CB8AC3E}">
        <p14:creationId xmlns:p14="http://schemas.microsoft.com/office/powerpoint/2010/main" val="1682724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97E180-9F63-432A-9AF2-983892C438EA}" type="slidenum">
              <a:rPr lang="en-IN" smtClean="0"/>
              <a:t>6</a:t>
            </a:fld>
            <a:endParaRPr lang="en-IN"/>
          </a:p>
        </p:txBody>
      </p:sp>
    </p:spTree>
    <p:extLst>
      <p:ext uri="{BB962C8B-B14F-4D97-AF65-F5344CB8AC3E}">
        <p14:creationId xmlns:p14="http://schemas.microsoft.com/office/powerpoint/2010/main" val="5707457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3482745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C19741DC-75CA-4125-9F59-2B895BD5D69A}" type="datetimeFigureOut">
              <a:rPr lang="en-IN" smtClean="0"/>
              <a:t>28-05-2025</a:t>
            </a:fld>
            <a:endParaRPr lang="en-IN"/>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IN"/>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F8B4AA59-7C2D-4C1A-A718-9AA25F4AA932}" type="slidenum">
              <a:rPr lang="en-IN" smtClean="0"/>
              <a:t>‹#›</a:t>
            </a:fld>
            <a:endParaRPr lang="en-IN"/>
          </a:p>
        </p:txBody>
      </p:sp>
    </p:spTree>
    <p:extLst>
      <p:ext uri="{BB962C8B-B14F-4D97-AF65-F5344CB8AC3E}">
        <p14:creationId xmlns:p14="http://schemas.microsoft.com/office/powerpoint/2010/main" val="194896620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C19741DC-75CA-4125-9F59-2B895BD5D69A}" type="datetimeFigureOut">
              <a:rPr lang="en-IN" smtClean="0"/>
              <a:t>28-05-2025</a:t>
            </a:fld>
            <a:endParaRPr lang="en-IN"/>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IN"/>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F8B4AA59-7C2D-4C1A-A718-9AA25F4AA932}" type="slidenum">
              <a:rPr lang="en-IN" smtClean="0"/>
              <a:t>‹#›</a:t>
            </a:fld>
            <a:endParaRPr lang="en-IN"/>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1799797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fld id="{C19741DC-75CA-4125-9F59-2B895BD5D69A}" type="datetimeFigureOut">
              <a:rPr lang="en-IN" smtClean="0"/>
              <a:t>28-05-2025</a:t>
            </a:fld>
            <a:endParaRPr lang="en-IN"/>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IN"/>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F8B4AA59-7C2D-4C1A-A718-9AA25F4AA932}" type="slidenum">
              <a:rPr lang="en-IN" smtClean="0"/>
              <a:t>‹#›</a:t>
            </a:fld>
            <a:endParaRPr lang="en-IN"/>
          </a:p>
        </p:txBody>
      </p:sp>
    </p:spTree>
    <p:extLst>
      <p:ext uri="{BB962C8B-B14F-4D97-AF65-F5344CB8AC3E}">
        <p14:creationId xmlns:p14="http://schemas.microsoft.com/office/powerpoint/2010/main" val="666517382"/>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fld id="{C19741DC-75CA-4125-9F59-2B895BD5D69A}" type="datetimeFigureOut">
              <a:rPr lang="en-IN" smtClean="0"/>
              <a:t>28-05-2025</a:t>
            </a:fld>
            <a:endParaRPr lang="en-IN"/>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IN"/>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F8B4AA59-7C2D-4C1A-A718-9AA25F4AA932}" type="slidenum">
              <a:rPr lang="en-IN" smtClean="0"/>
              <a:t>‹#›</a:t>
            </a:fld>
            <a:endParaRPr lang="en-IN"/>
          </a:p>
        </p:txBody>
      </p:sp>
    </p:spTree>
    <p:extLst>
      <p:ext uri="{BB962C8B-B14F-4D97-AF65-F5344CB8AC3E}">
        <p14:creationId xmlns:p14="http://schemas.microsoft.com/office/powerpoint/2010/main" val="158436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fld id="{C19741DC-75CA-4125-9F59-2B895BD5D69A}" type="datetimeFigureOut">
              <a:rPr lang="en-IN" smtClean="0"/>
              <a:t>28-05-2025</a:t>
            </a:fld>
            <a:endParaRPr lang="en-IN"/>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endParaRPr lang="en-IN"/>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F8B4AA59-7C2D-4C1A-A718-9AA25F4AA932}" type="slidenum">
              <a:rPr lang="en-IN" smtClean="0"/>
              <a:t>‹#›</a:t>
            </a:fld>
            <a:endParaRPr lang="en-IN"/>
          </a:p>
        </p:txBody>
      </p:sp>
    </p:spTree>
    <p:extLst>
      <p:ext uri="{BB962C8B-B14F-4D97-AF65-F5344CB8AC3E}">
        <p14:creationId xmlns:p14="http://schemas.microsoft.com/office/powerpoint/2010/main" val="3802309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fld id="{C19741DC-75CA-4125-9F59-2B895BD5D69A}" type="datetimeFigureOut">
              <a:rPr lang="en-IN" smtClean="0"/>
              <a:t>28-05-2025</a:t>
            </a:fld>
            <a:endParaRPr lang="en-IN"/>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IN"/>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F8B4AA59-7C2D-4C1A-A718-9AA25F4AA932}" type="slidenum">
              <a:rPr lang="en-IN" smtClean="0"/>
              <a:t>‹#›</a:t>
            </a:fld>
            <a:endParaRPr lang="en-IN"/>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1919661"/>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C19741DC-75CA-4125-9F59-2B895BD5D69A}" type="datetimeFigureOut">
              <a:rPr lang="en-IN" smtClean="0"/>
              <a:t>28-05-2025</a:t>
            </a:fld>
            <a:endParaRPr lang="en-IN"/>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IN"/>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F8B4AA59-7C2D-4C1A-A718-9AA25F4AA932}" type="slidenum">
              <a:rPr lang="en-IN" smtClean="0"/>
              <a:t>‹#›</a:t>
            </a:fld>
            <a:endParaRPr lang="en-IN"/>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20823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fld id="{C19741DC-75CA-4125-9F59-2B895BD5D69A}" type="datetimeFigureOut">
              <a:rPr lang="en-IN" smtClean="0"/>
              <a:t>28-05-2025</a:t>
            </a:fld>
            <a:endParaRPr lang="en-IN"/>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endParaRPr lang="en-IN"/>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F8B4AA59-7C2D-4C1A-A718-9AA25F4AA932}" type="slidenum">
              <a:rPr lang="en-IN" smtClean="0"/>
              <a:t>‹#›</a:t>
            </a:fld>
            <a:endParaRPr lang="en-IN"/>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309847550"/>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C19741DC-75CA-4125-9F59-2B895BD5D69A}" type="datetimeFigureOut">
              <a:rPr lang="en-IN" smtClean="0"/>
              <a:t>28-05-2025</a:t>
            </a:fld>
            <a:endParaRPr lang="en-IN"/>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IN"/>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F8B4AA59-7C2D-4C1A-A718-9AA25F4AA932}" type="slidenum">
              <a:rPr lang="en-IN" smtClean="0"/>
              <a:t>‹#›</a:t>
            </a:fld>
            <a:endParaRPr lang="en-IN"/>
          </a:p>
        </p:txBody>
      </p:sp>
    </p:spTree>
    <p:extLst>
      <p:ext uri="{BB962C8B-B14F-4D97-AF65-F5344CB8AC3E}">
        <p14:creationId xmlns:p14="http://schemas.microsoft.com/office/powerpoint/2010/main" val="3811242098"/>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fld id="{C19741DC-75CA-4125-9F59-2B895BD5D69A}" type="datetimeFigureOut">
              <a:rPr lang="en-IN" smtClean="0"/>
              <a:t>28-05-2025</a:t>
            </a:fld>
            <a:endParaRPr lang="en-IN"/>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IN"/>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F8B4AA59-7C2D-4C1A-A718-9AA25F4AA932}" type="slidenum">
              <a:rPr lang="en-IN" smtClean="0"/>
              <a:t>‹#›</a:t>
            </a:fld>
            <a:endParaRPr lang="en-IN"/>
          </a:p>
        </p:txBody>
      </p:sp>
    </p:spTree>
    <p:extLst>
      <p:ext uri="{BB962C8B-B14F-4D97-AF65-F5344CB8AC3E}">
        <p14:creationId xmlns:p14="http://schemas.microsoft.com/office/powerpoint/2010/main" val="550894549"/>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fld id="{C19741DC-75CA-4125-9F59-2B895BD5D69A}" type="datetimeFigureOut">
              <a:rPr lang="en-IN" smtClean="0"/>
              <a:t>28-05-2025</a:t>
            </a:fld>
            <a:endParaRPr lang="en-IN"/>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endParaRPr lang="en-IN"/>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F8B4AA59-7C2D-4C1A-A718-9AA25F4AA932}" type="slidenum">
              <a:rPr lang="en-IN" smtClean="0"/>
              <a:t>‹#›</a:t>
            </a:fld>
            <a:endParaRPr lang="en-IN"/>
          </a:p>
        </p:txBody>
      </p:sp>
    </p:spTree>
    <p:extLst>
      <p:ext uri="{BB962C8B-B14F-4D97-AF65-F5344CB8AC3E}">
        <p14:creationId xmlns:p14="http://schemas.microsoft.com/office/powerpoint/2010/main" val="33648067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fld id="{C19741DC-75CA-4125-9F59-2B895BD5D69A}" type="datetimeFigureOut">
              <a:rPr lang="en-IN" smtClean="0"/>
              <a:t>28-05-2025</a:t>
            </a:fld>
            <a:endParaRPr lang="en-IN"/>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endParaRPr lang="en-IN"/>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F8B4AA59-7C2D-4C1A-A718-9AA25F4AA932}" type="slidenum">
              <a:rPr lang="en-IN" smtClean="0"/>
              <a:t>‹#›</a:t>
            </a:fld>
            <a:endParaRPr lang="en-IN"/>
          </a:p>
        </p:txBody>
      </p:sp>
    </p:spTree>
    <p:extLst>
      <p:ext uri="{BB962C8B-B14F-4D97-AF65-F5344CB8AC3E}">
        <p14:creationId xmlns:p14="http://schemas.microsoft.com/office/powerpoint/2010/main" val="1962269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fld id="{C19741DC-75CA-4125-9F59-2B895BD5D69A}" type="datetimeFigureOut">
              <a:rPr lang="en-IN" smtClean="0"/>
              <a:t>28-05-2025</a:t>
            </a:fld>
            <a:endParaRPr lang="en-IN"/>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endParaRPr lang="en-IN"/>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F8B4AA59-7C2D-4C1A-A718-9AA25F4AA932}" type="slidenum">
              <a:rPr lang="en-IN" smtClean="0"/>
              <a:t>‹#›</a:t>
            </a:fld>
            <a:endParaRPr lang="en-IN"/>
          </a:p>
        </p:txBody>
      </p:sp>
    </p:spTree>
    <p:extLst>
      <p:ext uri="{BB962C8B-B14F-4D97-AF65-F5344CB8AC3E}">
        <p14:creationId xmlns:p14="http://schemas.microsoft.com/office/powerpoint/2010/main" val="1236465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fld id="{C19741DC-75CA-4125-9F59-2B895BD5D69A}" type="datetimeFigureOut">
              <a:rPr lang="en-IN" smtClean="0"/>
              <a:t>28-05-2025</a:t>
            </a:fld>
            <a:endParaRPr lang="en-IN"/>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endParaRPr lang="en-IN"/>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F8B4AA59-7C2D-4C1A-A718-9AA25F4AA932}" type="slidenum">
              <a:rPr lang="en-IN" smtClean="0"/>
              <a:t>‹#›</a:t>
            </a:fld>
            <a:endParaRPr lang="en-IN"/>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02110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fld id="{C19741DC-75CA-4125-9F59-2B895BD5D69A}" type="datetimeFigureOut">
              <a:rPr lang="en-IN" smtClean="0"/>
              <a:t>28-05-2025</a:t>
            </a:fld>
            <a:endParaRPr lang="en-IN"/>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endParaRPr lang="en-IN"/>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F8B4AA59-7C2D-4C1A-A718-9AA25F4AA932}" type="slidenum">
              <a:rPr lang="en-IN" smtClean="0"/>
              <a:t>‹#›</a:t>
            </a:fld>
            <a:endParaRPr lang="en-IN"/>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2154488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fld id="{C19741DC-75CA-4125-9F59-2B895BD5D69A}" type="datetimeFigureOut">
              <a:rPr lang="en-IN" smtClean="0"/>
              <a:t>28-05-2025</a:t>
            </a:fld>
            <a:endParaRPr lang="en-IN"/>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endParaRPr lang="en-IN"/>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F8B4AA59-7C2D-4C1A-A718-9AA25F4AA932}" type="slidenum">
              <a:rPr lang="en-IN" smtClean="0"/>
              <a:t>‹#›</a:t>
            </a:fld>
            <a:endParaRPr lang="en-IN"/>
          </a:p>
        </p:txBody>
      </p:sp>
    </p:spTree>
    <p:extLst>
      <p:ext uri="{BB962C8B-B14F-4D97-AF65-F5344CB8AC3E}">
        <p14:creationId xmlns:p14="http://schemas.microsoft.com/office/powerpoint/2010/main" val="1275038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1944584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fld id="{C19741DC-75CA-4125-9F59-2B895BD5D69A}" type="datetimeFigureOut">
              <a:rPr lang="en-IN" smtClean="0"/>
              <a:t>28-05-2025</a:t>
            </a:fld>
            <a:endParaRPr lang="en-IN"/>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endParaRPr lang="en-IN"/>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F8B4AA59-7C2D-4C1A-A718-9AA25F4AA932}" type="slidenum">
              <a:rPr lang="en-IN" smtClean="0"/>
              <a:t>‹#›</a:t>
            </a:fld>
            <a:endParaRPr lang="en-IN"/>
          </a:p>
        </p:txBody>
      </p:sp>
    </p:spTree>
    <p:extLst>
      <p:ext uri="{BB962C8B-B14F-4D97-AF65-F5344CB8AC3E}">
        <p14:creationId xmlns:p14="http://schemas.microsoft.com/office/powerpoint/2010/main" val="960793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C19741DC-75CA-4125-9F59-2B895BD5D69A}" type="datetimeFigureOut">
              <a:rPr lang="en-IN" smtClean="0"/>
              <a:t>28-05-2025</a:t>
            </a:fld>
            <a:endParaRPr lang="en-IN"/>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IN"/>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F8B4AA59-7C2D-4C1A-A718-9AA25F4AA932}" type="slidenum">
              <a:rPr lang="en-IN" smtClean="0"/>
              <a:t>‹#›</a:t>
            </a:fld>
            <a:endParaRPr lang="en-IN"/>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645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19741DC-75CA-4125-9F59-2B895BD5D69A}" type="datetimeFigureOut">
              <a:rPr lang="en-IN" smtClean="0"/>
              <a:t>28-05-2025</a:t>
            </a:fld>
            <a:endParaRPr lang="en-IN"/>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B4AA59-7C2D-4C1A-A718-9AA25F4AA932}" type="slidenum">
              <a:rPr lang="en-IN" smtClean="0"/>
              <a:t>‹#›</a:t>
            </a:fld>
            <a:endParaRPr lang="en-IN"/>
          </a:p>
        </p:txBody>
      </p:sp>
    </p:spTree>
    <p:extLst>
      <p:ext uri="{BB962C8B-B14F-4D97-AF65-F5344CB8AC3E}">
        <p14:creationId xmlns:p14="http://schemas.microsoft.com/office/powerpoint/2010/main" val="286844864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Lst>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2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0.xml"/><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7E664-F179-487C-BC06-2D7C99EFE099}"/>
              </a:ext>
            </a:extLst>
          </p:cNvPr>
          <p:cNvSpPr>
            <a:spLocks noGrp="1"/>
          </p:cNvSpPr>
          <p:nvPr>
            <p:ph type="ctrTitle"/>
          </p:nvPr>
        </p:nvSpPr>
        <p:spPr>
          <a:xfrm>
            <a:off x="1253066" y="177802"/>
            <a:ext cx="9144000" cy="2446864"/>
          </a:xfrm>
        </p:spPr>
        <p:txBody>
          <a:bodyPr>
            <a:noAutofit/>
          </a:bodyPr>
          <a:lstStyle/>
          <a:p>
            <a:pPr algn="ctr"/>
            <a:r>
              <a:rPr lang="en-US" sz="6600" b="1" dirty="0">
                <a:solidFill>
                  <a:schemeClr val="accent5">
                    <a:lumMod val="50000"/>
                  </a:schemeClr>
                </a:solidFill>
                <a:latin typeface="Angsana New" panose="02020603050405020304" pitchFamily="18" charset="-34"/>
                <a:cs typeface="Angsana New" panose="02020603050405020304" pitchFamily="18" charset="-34"/>
              </a:rPr>
              <a:t>Walmart Sales Analysis Using MySQL Techniques</a:t>
            </a:r>
            <a:endParaRPr lang="en-IN" sz="6600" b="1" dirty="0">
              <a:solidFill>
                <a:schemeClr val="accent5">
                  <a:lumMod val="50000"/>
                </a:schemeClr>
              </a:solidFill>
              <a:latin typeface="Angsana New" panose="02020603050405020304" pitchFamily="18" charset="-34"/>
              <a:cs typeface="Angsana New" panose="02020603050405020304" pitchFamily="18" charset="-34"/>
            </a:endParaRPr>
          </a:p>
        </p:txBody>
      </p:sp>
      <p:sp>
        <p:nvSpPr>
          <p:cNvPr id="3" name="Subtitle 2">
            <a:extLst>
              <a:ext uri="{FF2B5EF4-FFF2-40B4-BE49-F238E27FC236}">
                <a16:creationId xmlns:a16="http://schemas.microsoft.com/office/drawing/2014/main" id="{E705A1B3-872A-AB92-DAE3-0CB2740CF2F9}"/>
              </a:ext>
            </a:extLst>
          </p:cNvPr>
          <p:cNvSpPr>
            <a:spLocks noGrp="1"/>
          </p:cNvSpPr>
          <p:nvPr>
            <p:ph type="subTitle" idx="1"/>
          </p:nvPr>
        </p:nvSpPr>
        <p:spPr>
          <a:xfrm>
            <a:off x="1524000" y="4090672"/>
            <a:ext cx="6724226" cy="2064591"/>
          </a:xfrm>
        </p:spPr>
        <p:txBody>
          <a:bodyPr>
            <a:normAutofit/>
          </a:bodyPr>
          <a:lstStyle/>
          <a:p>
            <a:pPr algn="l"/>
            <a:r>
              <a:rPr lang="en-US" sz="2800" b="1" dirty="0">
                <a:solidFill>
                  <a:schemeClr val="accent1">
                    <a:lumMod val="50000"/>
                  </a:schemeClr>
                </a:solidFill>
              </a:rPr>
              <a:t>SQL</a:t>
            </a:r>
            <a:r>
              <a:rPr lang="en-US" sz="2400" dirty="0">
                <a:solidFill>
                  <a:schemeClr val="accent1">
                    <a:lumMod val="50000"/>
                  </a:schemeClr>
                </a:solidFill>
              </a:rPr>
              <a:t> Queries And Business Insights</a:t>
            </a:r>
          </a:p>
          <a:p>
            <a:pPr algn="l"/>
            <a:r>
              <a:rPr lang="en-US" sz="2400" dirty="0">
                <a:solidFill>
                  <a:schemeClr val="accent1">
                    <a:lumMod val="50000"/>
                  </a:schemeClr>
                </a:solidFill>
              </a:rPr>
              <a:t>Name : </a:t>
            </a:r>
            <a:r>
              <a:rPr lang="en-US" sz="2400" b="1" dirty="0">
                <a:solidFill>
                  <a:schemeClr val="accent1">
                    <a:lumMod val="50000"/>
                  </a:schemeClr>
                </a:solidFill>
              </a:rPr>
              <a:t>Ayush </a:t>
            </a:r>
            <a:r>
              <a:rPr lang="en-US" sz="2400" b="1">
                <a:solidFill>
                  <a:schemeClr val="accent1">
                    <a:lumMod val="50000"/>
                  </a:schemeClr>
                </a:solidFill>
              </a:rPr>
              <a:t>Namdev 1</a:t>
            </a:r>
            <a:r>
              <a:rPr lang="en-US" sz="2400" b="1" baseline="30000">
                <a:solidFill>
                  <a:schemeClr val="accent1">
                    <a:lumMod val="50000"/>
                  </a:schemeClr>
                </a:solidFill>
              </a:rPr>
              <a:t>st</a:t>
            </a:r>
            <a:r>
              <a:rPr lang="en-US" sz="2400" b="1">
                <a:solidFill>
                  <a:schemeClr val="accent1">
                    <a:lumMod val="50000"/>
                  </a:schemeClr>
                </a:solidFill>
              </a:rPr>
              <a:t> Batch</a:t>
            </a:r>
            <a:endParaRPr lang="en-US" sz="2400" b="1" dirty="0">
              <a:solidFill>
                <a:schemeClr val="accent1">
                  <a:lumMod val="50000"/>
                </a:schemeClr>
              </a:solidFill>
            </a:endParaRPr>
          </a:p>
          <a:p>
            <a:pPr algn="l"/>
            <a:r>
              <a:rPr lang="en-US" sz="2400" b="1" dirty="0">
                <a:solidFill>
                  <a:schemeClr val="accent1">
                    <a:lumMod val="50000"/>
                  </a:schemeClr>
                </a:solidFill>
              </a:rPr>
              <a:t>Data Science</a:t>
            </a:r>
            <a:endParaRPr lang="en-IN" sz="1100" b="1" dirty="0">
              <a:solidFill>
                <a:schemeClr val="accent1">
                  <a:lumMod val="50000"/>
                </a:schemeClr>
              </a:solidFill>
            </a:endParaRPr>
          </a:p>
        </p:txBody>
      </p:sp>
      <p:cxnSp>
        <p:nvCxnSpPr>
          <p:cNvPr id="5" name="Straight Connector 4">
            <a:extLst>
              <a:ext uri="{FF2B5EF4-FFF2-40B4-BE49-F238E27FC236}">
                <a16:creationId xmlns:a16="http://schemas.microsoft.com/office/drawing/2014/main" id="{81FDC9BC-D712-950F-63A2-A0972A1E4120}"/>
              </a:ext>
            </a:extLst>
          </p:cNvPr>
          <p:cNvCxnSpPr>
            <a:cxnSpLocks/>
          </p:cNvCxnSpPr>
          <p:nvPr/>
        </p:nvCxnSpPr>
        <p:spPr>
          <a:xfrm>
            <a:off x="1595967" y="3572933"/>
            <a:ext cx="9000066" cy="0"/>
          </a:xfrm>
          <a:prstGeom prst="line">
            <a:avLst/>
          </a:prstGeom>
          <a:ln w="38100">
            <a:solidFill>
              <a:schemeClr val="accent5">
                <a:lumMod val="50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39391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0C7B56-172A-26A3-68AF-67842B2C813B}"/>
              </a:ext>
            </a:extLst>
          </p:cNvPr>
          <p:cNvSpPr txBox="1"/>
          <p:nvPr/>
        </p:nvSpPr>
        <p:spPr>
          <a:xfrm>
            <a:off x="177800" y="173617"/>
            <a:ext cx="11887200" cy="4862870"/>
          </a:xfrm>
          <a:prstGeom prst="rect">
            <a:avLst/>
          </a:prstGeom>
          <a:noFill/>
        </p:spPr>
        <p:txBody>
          <a:bodyPr wrap="square">
            <a:spAutoFit/>
          </a:bodyPr>
          <a:lstStyle/>
          <a:p>
            <a:r>
              <a:rPr lang="en-IN" b="1" dirty="0">
                <a:solidFill>
                  <a:schemeClr val="accent5">
                    <a:lumMod val="50000"/>
                  </a:schemeClr>
                </a:solidFill>
              </a:rPr>
              <a:t>Task 3</a:t>
            </a:r>
            <a:r>
              <a:rPr lang="en-IN" b="1" baseline="30000" dirty="0">
                <a:solidFill>
                  <a:schemeClr val="accent5">
                    <a:lumMod val="50000"/>
                  </a:schemeClr>
                </a:solidFill>
              </a:rPr>
              <a:t>rd </a:t>
            </a:r>
            <a:r>
              <a:rPr lang="en-IN" b="1" dirty="0">
                <a:solidFill>
                  <a:schemeClr val="accent5">
                    <a:lumMod val="50000"/>
                  </a:schemeClr>
                </a:solidFill>
              </a:rPr>
              <a:t>: </a:t>
            </a:r>
            <a:r>
              <a:rPr lang="en-IN" b="1" dirty="0" err="1">
                <a:solidFill>
                  <a:schemeClr val="accent5">
                    <a:lumMod val="50000"/>
                  </a:schemeClr>
                </a:solidFill>
              </a:rPr>
              <a:t>Analyzing</a:t>
            </a:r>
            <a:r>
              <a:rPr lang="en-IN" b="1" dirty="0">
                <a:solidFill>
                  <a:schemeClr val="accent5">
                    <a:lumMod val="50000"/>
                  </a:schemeClr>
                </a:solidFill>
              </a:rPr>
              <a:t> Customer Segmentation Based on spending.</a:t>
            </a:r>
          </a:p>
          <a:p>
            <a:r>
              <a:rPr lang="en-US" dirty="0"/>
              <a:t>Walmart wants to segment customers based on their average spending behavior. Classify customers into three tiers: High, Medium, and Low spenders based on their total purchase amounts.</a:t>
            </a:r>
            <a:endParaRPr lang="en-US" b="1" dirty="0">
              <a:solidFill>
                <a:schemeClr val="accent2">
                  <a:lumMod val="25000"/>
                </a:schemeClr>
              </a:solidFill>
            </a:endParaRPr>
          </a:p>
          <a:p>
            <a:r>
              <a:rPr lang="en-US" b="1" dirty="0">
                <a:solidFill>
                  <a:schemeClr val="accent2">
                    <a:lumMod val="25000"/>
                  </a:schemeClr>
                </a:solidFill>
              </a:rPr>
              <a:t>Step 1</a:t>
            </a:r>
            <a:r>
              <a:rPr lang="en-US" b="1" baseline="30000" dirty="0">
                <a:solidFill>
                  <a:schemeClr val="accent2">
                    <a:lumMod val="25000"/>
                  </a:schemeClr>
                </a:solidFill>
              </a:rPr>
              <a:t>st</a:t>
            </a:r>
            <a:r>
              <a:rPr lang="en-US" dirty="0"/>
              <a:t> Calculate Total spending Per customer</a:t>
            </a:r>
          </a:p>
          <a:p>
            <a:endParaRPr lang="en-US" dirty="0"/>
          </a:p>
          <a:p>
            <a:r>
              <a:rPr lang="en-US" sz="2000" b="1" dirty="0">
                <a:solidFill>
                  <a:schemeClr val="accent1">
                    <a:lumMod val="50000"/>
                  </a:schemeClr>
                </a:solidFill>
              </a:rPr>
              <a:t>Input :-</a:t>
            </a: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r>
              <a:rPr lang="en-US" sz="2000" b="1" dirty="0">
                <a:solidFill>
                  <a:schemeClr val="accent5">
                    <a:lumMod val="50000"/>
                  </a:schemeClr>
                </a:solidFill>
              </a:rPr>
              <a:t>Output :-</a:t>
            </a: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r>
              <a:rPr lang="en-US" sz="2000" b="1" dirty="0">
                <a:solidFill>
                  <a:schemeClr val="accent1">
                    <a:lumMod val="50000"/>
                  </a:schemeClr>
                </a:solidFill>
              </a:rPr>
              <a:t> </a:t>
            </a:r>
          </a:p>
        </p:txBody>
      </p:sp>
      <p:pic>
        <p:nvPicPr>
          <p:cNvPr id="8" name="Picture 7">
            <a:extLst>
              <a:ext uri="{FF2B5EF4-FFF2-40B4-BE49-F238E27FC236}">
                <a16:creationId xmlns:a16="http://schemas.microsoft.com/office/drawing/2014/main" id="{50C7DF0D-62B2-2D38-72D6-6EF66DC5DE37}"/>
              </a:ext>
            </a:extLst>
          </p:cNvPr>
          <p:cNvPicPr>
            <a:picLocks noChangeAspect="1"/>
          </p:cNvPicPr>
          <p:nvPr/>
        </p:nvPicPr>
        <p:blipFill>
          <a:blip r:embed="rId2"/>
          <a:stretch>
            <a:fillRect/>
          </a:stretch>
        </p:blipFill>
        <p:spPr>
          <a:xfrm>
            <a:off x="177800" y="2024326"/>
            <a:ext cx="2994920" cy="1234547"/>
          </a:xfrm>
          <a:prstGeom prst="rect">
            <a:avLst/>
          </a:prstGeom>
        </p:spPr>
      </p:pic>
      <p:pic>
        <p:nvPicPr>
          <p:cNvPr id="10" name="Picture 9">
            <a:extLst>
              <a:ext uri="{FF2B5EF4-FFF2-40B4-BE49-F238E27FC236}">
                <a16:creationId xmlns:a16="http://schemas.microsoft.com/office/drawing/2014/main" id="{86B5EB9D-F9BD-556D-970B-D6B3E8620B00}"/>
              </a:ext>
            </a:extLst>
          </p:cNvPr>
          <p:cNvPicPr>
            <a:picLocks noChangeAspect="1"/>
          </p:cNvPicPr>
          <p:nvPr/>
        </p:nvPicPr>
        <p:blipFill>
          <a:blip r:embed="rId3"/>
          <a:stretch>
            <a:fillRect/>
          </a:stretch>
        </p:blipFill>
        <p:spPr>
          <a:xfrm>
            <a:off x="177800" y="3924610"/>
            <a:ext cx="1806097" cy="2598645"/>
          </a:xfrm>
          <a:prstGeom prst="rect">
            <a:avLst/>
          </a:prstGeom>
        </p:spPr>
      </p:pic>
    </p:spTree>
    <p:extLst>
      <p:ext uri="{BB962C8B-B14F-4D97-AF65-F5344CB8AC3E}">
        <p14:creationId xmlns:p14="http://schemas.microsoft.com/office/powerpoint/2010/main" val="3107257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7CC2730-159D-4CFC-2727-48F1F2E23151}"/>
              </a:ext>
            </a:extLst>
          </p:cNvPr>
          <p:cNvSpPr txBox="1"/>
          <p:nvPr/>
        </p:nvSpPr>
        <p:spPr>
          <a:xfrm>
            <a:off x="152400" y="69334"/>
            <a:ext cx="6096000" cy="4801314"/>
          </a:xfrm>
          <a:prstGeom prst="rect">
            <a:avLst/>
          </a:prstGeom>
          <a:noFill/>
        </p:spPr>
        <p:txBody>
          <a:bodyPr wrap="square">
            <a:spAutoFit/>
          </a:bodyPr>
          <a:lstStyle/>
          <a:p>
            <a:r>
              <a:rPr lang="en-US" b="1" dirty="0">
                <a:solidFill>
                  <a:schemeClr val="accent2">
                    <a:lumMod val="25000"/>
                  </a:schemeClr>
                </a:solidFill>
              </a:rPr>
              <a:t>Step 2</a:t>
            </a:r>
            <a:r>
              <a:rPr lang="en-US" b="1" baseline="30000" dirty="0">
                <a:solidFill>
                  <a:schemeClr val="accent2">
                    <a:lumMod val="25000"/>
                  </a:schemeClr>
                </a:solidFill>
              </a:rPr>
              <a:t>nd</a:t>
            </a:r>
            <a:r>
              <a:rPr lang="en-US" dirty="0"/>
              <a:t> Define spendings</a:t>
            </a:r>
          </a:p>
          <a:p>
            <a:endParaRPr lang="en-US" dirty="0"/>
          </a:p>
          <a:p>
            <a:r>
              <a:rPr lang="en-US" sz="1800" b="1" dirty="0">
                <a:solidFill>
                  <a:schemeClr val="accent1">
                    <a:lumMod val="50000"/>
                  </a:schemeClr>
                </a:solidFill>
              </a:rPr>
              <a:t>Input :- </a:t>
            </a: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r>
              <a:rPr lang="en-US" sz="1800" b="1" dirty="0">
                <a:solidFill>
                  <a:schemeClr val="accent5">
                    <a:lumMod val="50000"/>
                  </a:schemeClr>
                </a:solidFill>
              </a:rPr>
              <a:t>Output :-</a:t>
            </a:r>
          </a:p>
          <a:p>
            <a:endParaRPr lang="en-US" sz="1800" b="1" dirty="0">
              <a:solidFill>
                <a:schemeClr val="accent1">
                  <a:lumMod val="50000"/>
                </a:schemeClr>
              </a:solidFill>
            </a:endParaRPr>
          </a:p>
          <a:p>
            <a:endParaRPr lang="en-US" dirty="0"/>
          </a:p>
          <a:p>
            <a:endParaRPr lang="en-US" dirty="0"/>
          </a:p>
        </p:txBody>
      </p:sp>
      <p:pic>
        <p:nvPicPr>
          <p:cNvPr id="8" name="Picture 7">
            <a:extLst>
              <a:ext uri="{FF2B5EF4-FFF2-40B4-BE49-F238E27FC236}">
                <a16:creationId xmlns:a16="http://schemas.microsoft.com/office/drawing/2014/main" id="{EAFE3347-FC1A-45DF-97C6-C7BB6DDD1DE1}"/>
              </a:ext>
            </a:extLst>
          </p:cNvPr>
          <p:cNvPicPr>
            <a:picLocks noChangeAspect="1"/>
          </p:cNvPicPr>
          <p:nvPr/>
        </p:nvPicPr>
        <p:blipFill>
          <a:blip r:embed="rId2"/>
          <a:stretch>
            <a:fillRect/>
          </a:stretch>
        </p:blipFill>
        <p:spPr>
          <a:xfrm>
            <a:off x="152400" y="1126394"/>
            <a:ext cx="4854361" cy="2217612"/>
          </a:xfrm>
          <a:prstGeom prst="rect">
            <a:avLst/>
          </a:prstGeom>
        </p:spPr>
      </p:pic>
      <p:pic>
        <p:nvPicPr>
          <p:cNvPr id="10" name="Picture 9">
            <a:extLst>
              <a:ext uri="{FF2B5EF4-FFF2-40B4-BE49-F238E27FC236}">
                <a16:creationId xmlns:a16="http://schemas.microsoft.com/office/drawing/2014/main" id="{A9622E35-088E-3E00-BFD2-E3D48FC6537B}"/>
              </a:ext>
            </a:extLst>
          </p:cNvPr>
          <p:cNvPicPr>
            <a:picLocks noChangeAspect="1"/>
          </p:cNvPicPr>
          <p:nvPr/>
        </p:nvPicPr>
        <p:blipFill>
          <a:blip r:embed="rId3"/>
          <a:stretch>
            <a:fillRect/>
          </a:stretch>
        </p:blipFill>
        <p:spPr>
          <a:xfrm>
            <a:off x="241184" y="4117651"/>
            <a:ext cx="2667231" cy="2568163"/>
          </a:xfrm>
          <a:prstGeom prst="rect">
            <a:avLst/>
          </a:prstGeom>
        </p:spPr>
      </p:pic>
      <p:sp>
        <p:nvSpPr>
          <p:cNvPr id="12" name="TextBox 11">
            <a:extLst>
              <a:ext uri="{FF2B5EF4-FFF2-40B4-BE49-F238E27FC236}">
                <a16:creationId xmlns:a16="http://schemas.microsoft.com/office/drawing/2014/main" id="{6164F134-7707-31BE-4734-50872899E7EE}"/>
              </a:ext>
            </a:extLst>
          </p:cNvPr>
          <p:cNvSpPr txBox="1"/>
          <p:nvPr/>
        </p:nvSpPr>
        <p:spPr>
          <a:xfrm>
            <a:off x="7082251" y="4870648"/>
            <a:ext cx="4957349" cy="2862322"/>
          </a:xfrm>
          <a:prstGeom prst="rect">
            <a:avLst/>
          </a:prstGeom>
          <a:noFill/>
        </p:spPr>
        <p:txBody>
          <a:bodyPr wrap="square" rtlCol="0">
            <a:spAutoFit/>
          </a:bodyPr>
          <a:lstStyle/>
          <a:p>
            <a:r>
              <a:rPr lang="en-US" b="1" dirty="0">
                <a:solidFill>
                  <a:srgbClr val="C00000"/>
                </a:solidFill>
              </a:rPr>
              <a:t>Insights</a:t>
            </a:r>
            <a:r>
              <a:rPr lang="en-US" sz="1800" b="1" dirty="0">
                <a:solidFill>
                  <a:srgbClr val="C00000"/>
                </a:solidFill>
              </a:rPr>
              <a:t> :- </a:t>
            </a:r>
            <a:r>
              <a:rPr lang="en-US" dirty="0"/>
              <a:t>Categorizing customers into </a:t>
            </a:r>
            <a:r>
              <a:rPr lang="en-US" b="1" dirty="0"/>
              <a:t>High, Medium, and Low spenders</a:t>
            </a:r>
            <a:r>
              <a:rPr lang="en-US" dirty="0"/>
              <a:t> enables Walmart to </a:t>
            </a:r>
            <a:r>
              <a:rPr lang="en-US" b="1" dirty="0"/>
              <a:t>target promotions effectively</a:t>
            </a:r>
            <a:r>
              <a:rPr lang="en-US" dirty="0"/>
              <a:t>. High spenders might be loyal customers, while lower spenders could be engaged through discounts.</a:t>
            </a:r>
            <a:br>
              <a:rPr lang="en-US" dirty="0"/>
            </a:br>
            <a:endParaRPr lang="en-US"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09444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344EB33-F906-3805-F9C6-67C63B611C7E}"/>
              </a:ext>
            </a:extLst>
          </p:cNvPr>
          <p:cNvSpPr txBox="1"/>
          <p:nvPr/>
        </p:nvSpPr>
        <p:spPr>
          <a:xfrm>
            <a:off x="118533" y="72017"/>
            <a:ext cx="11954934" cy="5478423"/>
          </a:xfrm>
          <a:prstGeom prst="rect">
            <a:avLst/>
          </a:prstGeom>
          <a:noFill/>
        </p:spPr>
        <p:txBody>
          <a:bodyPr wrap="square">
            <a:spAutoFit/>
          </a:bodyPr>
          <a:lstStyle/>
          <a:p>
            <a:r>
              <a:rPr lang="en-IN" b="1" dirty="0">
                <a:solidFill>
                  <a:schemeClr val="accent5">
                    <a:lumMod val="50000"/>
                  </a:schemeClr>
                </a:solidFill>
              </a:rPr>
              <a:t>Task 4</a:t>
            </a:r>
            <a:r>
              <a:rPr lang="en-IN" b="1" baseline="30000" dirty="0">
                <a:solidFill>
                  <a:schemeClr val="accent5">
                    <a:lumMod val="50000"/>
                  </a:schemeClr>
                </a:solidFill>
              </a:rPr>
              <a:t>th </a:t>
            </a:r>
            <a:r>
              <a:rPr lang="en-IN" b="1" dirty="0">
                <a:solidFill>
                  <a:schemeClr val="accent5">
                    <a:lumMod val="50000"/>
                  </a:schemeClr>
                </a:solidFill>
              </a:rPr>
              <a:t>: </a:t>
            </a:r>
            <a:r>
              <a:rPr lang="en-US" b="1" dirty="0">
                <a:solidFill>
                  <a:schemeClr val="accent5">
                    <a:lumMod val="50000"/>
                  </a:schemeClr>
                </a:solidFill>
              </a:rPr>
              <a:t>Detecting Anomalies in Sales Transactions.</a:t>
            </a:r>
            <a:endParaRPr lang="en-IN" b="1" dirty="0">
              <a:solidFill>
                <a:schemeClr val="accent5">
                  <a:lumMod val="50000"/>
                </a:schemeClr>
              </a:solidFill>
            </a:endParaRPr>
          </a:p>
          <a:p>
            <a:r>
              <a:rPr lang="en-US" dirty="0"/>
              <a:t>Walmart suspects that some transactions have unusually high or low sales compared to the average for the product line. Identify these anomalies.</a:t>
            </a:r>
          </a:p>
          <a:p>
            <a:r>
              <a:rPr lang="en-US" b="1" dirty="0">
                <a:solidFill>
                  <a:schemeClr val="accent2">
                    <a:lumMod val="25000"/>
                  </a:schemeClr>
                </a:solidFill>
              </a:rPr>
              <a:t>Step 1</a:t>
            </a:r>
            <a:r>
              <a:rPr lang="en-US" b="1" baseline="30000" dirty="0">
                <a:solidFill>
                  <a:schemeClr val="accent2">
                    <a:lumMod val="25000"/>
                  </a:schemeClr>
                </a:solidFill>
              </a:rPr>
              <a:t>st</a:t>
            </a:r>
            <a:r>
              <a:rPr lang="en-US" dirty="0"/>
              <a:t> Calculate the Average Sales for each Product line</a:t>
            </a:r>
          </a:p>
          <a:p>
            <a:endParaRPr lang="en-US" dirty="0"/>
          </a:p>
          <a:p>
            <a:r>
              <a:rPr lang="en-US" sz="2000" b="1" dirty="0">
                <a:solidFill>
                  <a:schemeClr val="accent1">
                    <a:lumMod val="50000"/>
                  </a:schemeClr>
                </a:solidFill>
              </a:rPr>
              <a:t>Input :-</a:t>
            </a: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r>
              <a:rPr lang="en-US" sz="2000" b="1" dirty="0">
                <a:solidFill>
                  <a:schemeClr val="accent5">
                    <a:lumMod val="50000"/>
                  </a:schemeClr>
                </a:solidFill>
              </a:rPr>
              <a:t>Output :-</a:t>
            </a: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p:txBody>
      </p:sp>
      <p:pic>
        <p:nvPicPr>
          <p:cNvPr id="8" name="Picture 7">
            <a:extLst>
              <a:ext uri="{FF2B5EF4-FFF2-40B4-BE49-F238E27FC236}">
                <a16:creationId xmlns:a16="http://schemas.microsoft.com/office/drawing/2014/main" id="{60EB6977-AFB1-2E83-7139-B1B4AEFBA092}"/>
              </a:ext>
            </a:extLst>
          </p:cNvPr>
          <p:cNvPicPr>
            <a:picLocks noChangeAspect="1"/>
          </p:cNvPicPr>
          <p:nvPr/>
        </p:nvPicPr>
        <p:blipFill>
          <a:blip r:embed="rId2"/>
          <a:stretch>
            <a:fillRect/>
          </a:stretch>
        </p:blipFill>
        <p:spPr>
          <a:xfrm>
            <a:off x="118533" y="1992572"/>
            <a:ext cx="3380171" cy="1241695"/>
          </a:xfrm>
          <a:prstGeom prst="rect">
            <a:avLst/>
          </a:prstGeom>
        </p:spPr>
      </p:pic>
      <p:pic>
        <p:nvPicPr>
          <p:cNvPr id="10" name="Picture 9">
            <a:extLst>
              <a:ext uri="{FF2B5EF4-FFF2-40B4-BE49-F238E27FC236}">
                <a16:creationId xmlns:a16="http://schemas.microsoft.com/office/drawing/2014/main" id="{033D9A05-E7F6-82C8-3785-1B8C104758DF}"/>
              </a:ext>
            </a:extLst>
          </p:cNvPr>
          <p:cNvPicPr>
            <a:picLocks noChangeAspect="1"/>
          </p:cNvPicPr>
          <p:nvPr/>
        </p:nvPicPr>
        <p:blipFill>
          <a:blip r:embed="rId3"/>
          <a:stretch>
            <a:fillRect/>
          </a:stretch>
        </p:blipFill>
        <p:spPr>
          <a:xfrm>
            <a:off x="118533" y="4163479"/>
            <a:ext cx="2734734" cy="1967279"/>
          </a:xfrm>
          <a:prstGeom prst="rect">
            <a:avLst/>
          </a:prstGeom>
        </p:spPr>
      </p:pic>
    </p:spTree>
    <p:extLst>
      <p:ext uri="{BB962C8B-B14F-4D97-AF65-F5344CB8AC3E}">
        <p14:creationId xmlns:p14="http://schemas.microsoft.com/office/powerpoint/2010/main" val="934601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41F950-5650-728A-870E-21B2851463EB}"/>
              </a:ext>
            </a:extLst>
          </p:cNvPr>
          <p:cNvSpPr txBox="1"/>
          <p:nvPr/>
        </p:nvSpPr>
        <p:spPr>
          <a:xfrm>
            <a:off x="76200" y="103200"/>
            <a:ext cx="6096000" cy="6186309"/>
          </a:xfrm>
          <a:prstGeom prst="rect">
            <a:avLst/>
          </a:prstGeom>
          <a:noFill/>
        </p:spPr>
        <p:txBody>
          <a:bodyPr wrap="square">
            <a:spAutoFit/>
          </a:bodyPr>
          <a:lstStyle/>
          <a:p>
            <a:r>
              <a:rPr lang="en-US" b="1" dirty="0">
                <a:solidFill>
                  <a:schemeClr val="accent2">
                    <a:lumMod val="25000"/>
                  </a:schemeClr>
                </a:solidFill>
              </a:rPr>
              <a:t>Step 2</a:t>
            </a:r>
            <a:r>
              <a:rPr lang="en-US" b="1" baseline="30000" dirty="0">
                <a:solidFill>
                  <a:schemeClr val="accent2">
                    <a:lumMod val="25000"/>
                  </a:schemeClr>
                </a:solidFill>
              </a:rPr>
              <a:t>nd</a:t>
            </a:r>
            <a:r>
              <a:rPr lang="en-US" dirty="0"/>
              <a:t> Compare Transaction to the Average</a:t>
            </a:r>
          </a:p>
          <a:p>
            <a:endParaRPr lang="en-US" dirty="0"/>
          </a:p>
          <a:p>
            <a:r>
              <a:rPr lang="en-US" sz="1800" b="1" dirty="0">
                <a:solidFill>
                  <a:schemeClr val="accent1">
                    <a:lumMod val="50000"/>
                  </a:schemeClr>
                </a:solidFill>
              </a:rPr>
              <a:t>Input :-</a:t>
            </a: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r>
              <a:rPr lang="en-US" sz="1800" b="1" dirty="0">
                <a:solidFill>
                  <a:schemeClr val="accent5">
                    <a:lumMod val="50000"/>
                  </a:schemeClr>
                </a:solidFill>
              </a:rPr>
              <a:t>Output :-</a:t>
            </a:r>
          </a:p>
          <a:p>
            <a:endParaRPr lang="en-US" b="1" dirty="0">
              <a:solidFill>
                <a:schemeClr val="accent1">
                  <a:lumMod val="50000"/>
                </a:schemeClr>
              </a:solidFill>
            </a:endParaRPr>
          </a:p>
          <a:p>
            <a:endParaRPr lang="en-US" sz="1800" b="1" dirty="0">
              <a:solidFill>
                <a:schemeClr val="accent1">
                  <a:lumMod val="50000"/>
                </a:schemeClr>
              </a:solidFill>
            </a:endParaRPr>
          </a:p>
          <a:p>
            <a:endParaRPr lang="en-US" dirty="0"/>
          </a:p>
          <a:p>
            <a:endParaRPr lang="en-US" dirty="0"/>
          </a:p>
          <a:p>
            <a:endParaRPr lang="en-US" dirty="0"/>
          </a:p>
          <a:p>
            <a:endParaRPr lang="en-US" dirty="0"/>
          </a:p>
        </p:txBody>
      </p:sp>
      <p:pic>
        <p:nvPicPr>
          <p:cNvPr id="9" name="Picture 8">
            <a:extLst>
              <a:ext uri="{FF2B5EF4-FFF2-40B4-BE49-F238E27FC236}">
                <a16:creationId xmlns:a16="http://schemas.microsoft.com/office/drawing/2014/main" id="{9E41AED8-D5FE-6103-0705-228E8EA0B89E}"/>
              </a:ext>
            </a:extLst>
          </p:cNvPr>
          <p:cNvPicPr>
            <a:picLocks noChangeAspect="1"/>
          </p:cNvPicPr>
          <p:nvPr/>
        </p:nvPicPr>
        <p:blipFill>
          <a:blip r:embed="rId2"/>
          <a:stretch>
            <a:fillRect/>
          </a:stretch>
        </p:blipFill>
        <p:spPr>
          <a:xfrm>
            <a:off x="76200" y="1118862"/>
            <a:ext cx="4496190" cy="2804403"/>
          </a:xfrm>
          <a:prstGeom prst="rect">
            <a:avLst/>
          </a:prstGeom>
        </p:spPr>
      </p:pic>
      <p:pic>
        <p:nvPicPr>
          <p:cNvPr id="11" name="Picture 10">
            <a:extLst>
              <a:ext uri="{FF2B5EF4-FFF2-40B4-BE49-F238E27FC236}">
                <a16:creationId xmlns:a16="http://schemas.microsoft.com/office/drawing/2014/main" id="{BCE28535-D49F-9C0E-1111-1080E02654AE}"/>
              </a:ext>
            </a:extLst>
          </p:cNvPr>
          <p:cNvPicPr>
            <a:picLocks noChangeAspect="1"/>
          </p:cNvPicPr>
          <p:nvPr/>
        </p:nvPicPr>
        <p:blipFill>
          <a:blip r:embed="rId3"/>
          <a:stretch>
            <a:fillRect/>
          </a:stretch>
        </p:blipFill>
        <p:spPr>
          <a:xfrm>
            <a:off x="76200" y="4775124"/>
            <a:ext cx="4785775" cy="1928027"/>
          </a:xfrm>
          <a:prstGeom prst="rect">
            <a:avLst/>
          </a:prstGeom>
        </p:spPr>
      </p:pic>
    </p:spTree>
    <p:extLst>
      <p:ext uri="{BB962C8B-B14F-4D97-AF65-F5344CB8AC3E}">
        <p14:creationId xmlns:p14="http://schemas.microsoft.com/office/powerpoint/2010/main" val="3645988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80163D-A300-27C0-62DD-1063B7C0EBA4}"/>
              </a:ext>
            </a:extLst>
          </p:cNvPr>
          <p:cNvSpPr txBox="1"/>
          <p:nvPr/>
        </p:nvSpPr>
        <p:spPr>
          <a:xfrm>
            <a:off x="135467" y="141869"/>
            <a:ext cx="11895666" cy="5078313"/>
          </a:xfrm>
          <a:prstGeom prst="rect">
            <a:avLst/>
          </a:prstGeom>
          <a:noFill/>
        </p:spPr>
        <p:txBody>
          <a:bodyPr wrap="square">
            <a:spAutoFit/>
          </a:bodyPr>
          <a:lstStyle/>
          <a:p>
            <a:r>
              <a:rPr lang="en-IN" b="1" dirty="0">
                <a:solidFill>
                  <a:schemeClr val="accent5">
                    <a:lumMod val="50000"/>
                  </a:schemeClr>
                </a:solidFill>
              </a:rPr>
              <a:t>Task 5</a:t>
            </a:r>
            <a:r>
              <a:rPr lang="en-IN" b="1" baseline="30000" dirty="0">
                <a:solidFill>
                  <a:schemeClr val="accent5">
                    <a:lumMod val="50000"/>
                  </a:schemeClr>
                </a:solidFill>
              </a:rPr>
              <a:t>th </a:t>
            </a:r>
            <a:r>
              <a:rPr lang="en-IN" b="1" dirty="0">
                <a:solidFill>
                  <a:schemeClr val="accent5">
                    <a:lumMod val="50000"/>
                  </a:schemeClr>
                </a:solidFill>
              </a:rPr>
              <a:t>:</a:t>
            </a:r>
            <a:r>
              <a:rPr lang="en-US" b="1" dirty="0">
                <a:solidFill>
                  <a:schemeClr val="accent5">
                    <a:lumMod val="50000"/>
                  </a:schemeClr>
                </a:solidFill>
              </a:rPr>
              <a:t> Most Popular Payment method by City.</a:t>
            </a:r>
            <a:endParaRPr lang="en-IN" b="1" dirty="0">
              <a:solidFill>
                <a:schemeClr val="accent5">
                  <a:lumMod val="50000"/>
                </a:schemeClr>
              </a:solidFill>
            </a:endParaRPr>
          </a:p>
          <a:p>
            <a:r>
              <a:rPr lang="en-US" dirty="0"/>
              <a:t>Walmart needs to determine the most popular payment method in each city to tailor marketing strategies.</a:t>
            </a:r>
          </a:p>
          <a:p>
            <a:endParaRPr lang="en-US" b="1" dirty="0">
              <a:solidFill>
                <a:schemeClr val="accent2">
                  <a:lumMod val="25000"/>
                </a:schemeClr>
              </a:solidFill>
            </a:endParaRPr>
          </a:p>
          <a:p>
            <a:r>
              <a:rPr lang="en-US" b="1" dirty="0">
                <a:solidFill>
                  <a:schemeClr val="accent2">
                    <a:lumMod val="25000"/>
                  </a:schemeClr>
                </a:solidFill>
              </a:rPr>
              <a:t>Step 1</a:t>
            </a:r>
            <a:r>
              <a:rPr lang="en-US" b="1" baseline="30000" dirty="0">
                <a:solidFill>
                  <a:schemeClr val="accent2">
                    <a:lumMod val="25000"/>
                  </a:schemeClr>
                </a:solidFill>
              </a:rPr>
              <a:t>st</a:t>
            </a:r>
            <a:r>
              <a:rPr lang="en-US" dirty="0"/>
              <a:t> Aggregate payment Method Counts by City</a:t>
            </a:r>
          </a:p>
          <a:p>
            <a:endParaRPr lang="en-US" dirty="0"/>
          </a:p>
          <a:p>
            <a:r>
              <a:rPr lang="en-US" sz="1800" b="1" dirty="0">
                <a:solidFill>
                  <a:schemeClr val="accent1">
                    <a:lumMod val="50000"/>
                  </a:schemeClr>
                </a:solidFill>
              </a:rPr>
              <a:t>Input :-</a:t>
            </a: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r>
              <a:rPr lang="en-US" sz="1800" b="1" dirty="0">
                <a:solidFill>
                  <a:schemeClr val="accent5">
                    <a:lumMod val="50000"/>
                  </a:schemeClr>
                </a:solidFill>
              </a:rPr>
              <a:t>Output :-</a:t>
            </a:r>
          </a:p>
          <a:p>
            <a:endParaRPr lang="en-US" sz="1800" b="1" dirty="0">
              <a:solidFill>
                <a:schemeClr val="accent1">
                  <a:lumMod val="50000"/>
                </a:schemeClr>
              </a:solidFill>
            </a:endParaRPr>
          </a:p>
          <a:p>
            <a:endParaRPr lang="en-US" sz="1800" b="1" dirty="0">
              <a:solidFill>
                <a:schemeClr val="accent1">
                  <a:lumMod val="50000"/>
                </a:schemeClr>
              </a:solidFill>
            </a:endParaRPr>
          </a:p>
          <a:p>
            <a:endParaRPr lang="en-US" dirty="0"/>
          </a:p>
          <a:p>
            <a:endParaRPr lang="en-US" dirty="0"/>
          </a:p>
        </p:txBody>
      </p:sp>
      <p:pic>
        <p:nvPicPr>
          <p:cNvPr id="8" name="Picture 7">
            <a:extLst>
              <a:ext uri="{FF2B5EF4-FFF2-40B4-BE49-F238E27FC236}">
                <a16:creationId xmlns:a16="http://schemas.microsoft.com/office/drawing/2014/main" id="{967565AA-816E-0159-EC01-F9F852E3831E}"/>
              </a:ext>
            </a:extLst>
          </p:cNvPr>
          <p:cNvPicPr>
            <a:picLocks noChangeAspect="1"/>
          </p:cNvPicPr>
          <p:nvPr/>
        </p:nvPicPr>
        <p:blipFill>
          <a:blip r:embed="rId2"/>
          <a:stretch>
            <a:fillRect/>
          </a:stretch>
        </p:blipFill>
        <p:spPr>
          <a:xfrm>
            <a:off x="160867" y="2030254"/>
            <a:ext cx="3083032" cy="1314079"/>
          </a:xfrm>
          <a:prstGeom prst="rect">
            <a:avLst/>
          </a:prstGeom>
        </p:spPr>
      </p:pic>
      <p:pic>
        <p:nvPicPr>
          <p:cNvPr id="10" name="Picture 9">
            <a:extLst>
              <a:ext uri="{FF2B5EF4-FFF2-40B4-BE49-F238E27FC236}">
                <a16:creationId xmlns:a16="http://schemas.microsoft.com/office/drawing/2014/main" id="{3186E638-2D4B-FEE0-30BE-5CD3BCE0C5EC}"/>
              </a:ext>
            </a:extLst>
          </p:cNvPr>
          <p:cNvPicPr>
            <a:picLocks noChangeAspect="1"/>
          </p:cNvPicPr>
          <p:nvPr/>
        </p:nvPicPr>
        <p:blipFill>
          <a:blip r:embed="rId3"/>
          <a:stretch>
            <a:fillRect/>
          </a:stretch>
        </p:blipFill>
        <p:spPr>
          <a:xfrm>
            <a:off x="160867" y="4287755"/>
            <a:ext cx="2918685" cy="2350111"/>
          </a:xfrm>
          <a:prstGeom prst="rect">
            <a:avLst/>
          </a:prstGeom>
        </p:spPr>
      </p:pic>
    </p:spTree>
    <p:extLst>
      <p:ext uri="{BB962C8B-B14F-4D97-AF65-F5344CB8AC3E}">
        <p14:creationId xmlns:p14="http://schemas.microsoft.com/office/powerpoint/2010/main" val="1478804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05E06E-2313-7A16-BA63-EB47DB3FDE5B}"/>
              </a:ext>
            </a:extLst>
          </p:cNvPr>
          <p:cNvSpPr txBox="1"/>
          <p:nvPr/>
        </p:nvSpPr>
        <p:spPr>
          <a:xfrm>
            <a:off x="76200" y="215669"/>
            <a:ext cx="6096000" cy="4524315"/>
          </a:xfrm>
          <a:prstGeom prst="rect">
            <a:avLst/>
          </a:prstGeom>
          <a:noFill/>
        </p:spPr>
        <p:txBody>
          <a:bodyPr wrap="square">
            <a:spAutoFit/>
          </a:bodyPr>
          <a:lstStyle/>
          <a:p>
            <a:r>
              <a:rPr lang="en-US" b="1" dirty="0">
                <a:solidFill>
                  <a:schemeClr val="accent2">
                    <a:lumMod val="25000"/>
                  </a:schemeClr>
                </a:solidFill>
              </a:rPr>
              <a:t>Step 2</a:t>
            </a:r>
            <a:r>
              <a:rPr lang="en-US" b="1" baseline="30000" dirty="0">
                <a:solidFill>
                  <a:schemeClr val="accent2">
                    <a:lumMod val="25000"/>
                  </a:schemeClr>
                </a:solidFill>
              </a:rPr>
              <a:t>nd</a:t>
            </a:r>
            <a:r>
              <a:rPr lang="en-US" dirty="0"/>
              <a:t> Identify the most popular payment method per city</a:t>
            </a:r>
          </a:p>
          <a:p>
            <a:endParaRPr lang="en-US" dirty="0"/>
          </a:p>
          <a:p>
            <a:r>
              <a:rPr lang="en-US" sz="1800" b="1" dirty="0">
                <a:solidFill>
                  <a:schemeClr val="accent1">
                    <a:lumMod val="50000"/>
                  </a:schemeClr>
                </a:solidFill>
              </a:rPr>
              <a:t>Input :-</a:t>
            </a: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r>
              <a:rPr lang="en-US" sz="1800" b="1" dirty="0">
                <a:solidFill>
                  <a:schemeClr val="accent5">
                    <a:lumMod val="50000"/>
                  </a:schemeClr>
                </a:solidFill>
              </a:rPr>
              <a:t>Output :-</a:t>
            </a:r>
          </a:p>
          <a:p>
            <a:endParaRPr lang="en-US" sz="1800"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p:txBody>
      </p:sp>
      <p:pic>
        <p:nvPicPr>
          <p:cNvPr id="7" name="Picture 6">
            <a:extLst>
              <a:ext uri="{FF2B5EF4-FFF2-40B4-BE49-F238E27FC236}">
                <a16:creationId xmlns:a16="http://schemas.microsoft.com/office/drawing/2014/main" id="{DE7DB5E6-086A-3DF1-B853-00109B88C97A}"/>
              </a:ext>
            </a:extLst>
          </p:cNvPr>
          <p:cNvPicPr>
            <a:picLocks noChangeAspect="1"/>
          </p:cNvPicPr>
          <p:nvPr/>
        </p:nvPicPr>
        <p:blipFill>
          <a:blip r:embed="rId2"/>
          <a:stretch>
            <a:fillRect/>
          </a:stretch>
        </p:blipFill>
        <p:spPr>
          <a:xfrm>
            <a:off x="148398" y="1255526"/>
            <a:ext cx="4427604" cy="1874682"/>
          </a:xfrm>
          <a:prstGeom prst="rect">
            <a:avLst/>
          </a:prstGeom>
        </p:spPr>
      </p:pic>
      <p:pic>
        <p:nvPicPr>
          <p:cNvPr id="9" name="Picture 8">
            <a:extLst>
              <a:ext uri="{FF2B5EF4-FFF2-40B4-BE49-F238E27FC236}">
                <a16:creationId xmlns:a16="http://schemas.microsoft.com/office/drawing/2014/main" id="{B2787E8C-7805-4F68-AE50-9FC0EBEB2A30}"/>
              </a:ext>
            </a:extLst>
          </p:cNvPr>
          <p:cNvPicPr>
            <a:picLocks noChangeAspect="1"/>
          </p:cNvPicPr>
          <p:nvPr/>
        </p:nvPicPr>
        <p:blipFill>
          <a:blip r:embed="rId3"/>
          <a:stretch>
            <a:fillRect/>
          </a:stretch>
        </p:blipFill>
        <p:spPr>
          <a:xfrm>
            <a:off x="148398" y="3727793"/>
            <a:ext cx="4482706" cy="1335274"/>
          </a:xfrm>
          <a:prstGeom prst="rect">
            <a:avLst/>
          </a:prstGeom>
        </p:spPr>
      </p:pic>
      <p:sp>
        <p:nvSpPr>
          <p:cNvPr id="11" name="TextBox 10">
            <a:extLst>
              <a:ext uri="{FF2B5EF4-FFF2-40B4-BE49-F238E27FC236}">
                <a16:creationId xmlns:a16="http://schemas.microsoft.com/office/drawing/2014/main" id="{BE824581-5B49-0650-B0A2-D33AD7691870}"/>
              </a:ext>
            </a:extLst>
          </p:cNvPr>
          <p:cNvSpPr txBox="1"/>
          <p:nvPr/>
        </p:nvSpPr>
        <p:spPr>
          <a:xfrm>
            <a:off x="5947602" y="4739984"/>
            <a:ext cx="6096000" cy="2308324"/>
          </a:xfrm>
          <a:prstGeom prst="rect">
            <a:avLst/>
          </a:prstGeom>
          <a:noFill/>
        </p:spPr>
        <p:txBody>
          <a:bodyPr wrap="square">
            <a:spAutoFit/>
          </a:bodyPr>
          <a:lstStyle/>
          <a:p>
            <a:r>
              <a:rPr lang="en-US" b="1" dirty="0">
                <a:solidFill>
                  <a:srgbClr val="C00000"/>
                </a:solidFill>
              </a:rPr>
              <a:t>Insights</a:t>
            </a:r>
            <a:r>
              <a:rPr lang="en-US" sz="1800" b="1" dirty="0">
                <a:solidFill>
                  <a:srgbClr val="C00000"/>
                </a:solidFill>
              </a:rPr>
              <a:t> :- </a:t>
            </a:r>
            <a:r>
              <a:rPr lang="en-US" dirty="0"/>
              <a:t>Knowing the preferred payment method </a:t>
            </a:r>
            <a:r>
              <a:rPr lang="en-US" b="1" dirty="0"/>
              <a:t>helps Walmart optimize checkout experience</a:t>
            </a:r>
            <a:r>
              <a:rPr lang="en-US" dirty="0"/>
              <a:t>. If a city prefers digital payments, Walmart can enhance related infrastructure.</a:t>
            </a:r>
          </a:p>
          <a:p>
            <a:r>
              <a:rPr lang="en-US" b="1" dirty="0">
                <a:solidFill>
                  <a:schemeClr val="accent6">
                    <a:lumMod val="75000"/>
                  </a:schemeClr>
                </a:solidFill>
              </a:rPr>
              <a:t>Approach :- </a:t>
            </a:r>
            <a:r>
              <a:rPr lang="en-US" dirty="0"/>
              <a:t>GROUP BY city and count payment methods.</a:t>
            </a:r>
          </a:p>
          <a:p>
            <a:endParaRPr lang="en-IN" dirty="0"/>
          </a:p>
          <a:p>
            <a:endParaRPr lang="en-IN" dirty="0"/>
          </a:p>
          <a:p>
            <a:endParaRPr lang="en-IN" dirty="0"/>
          </a:p>
        </p:txBody>
      </p:sp>
    </p:spTree>
    <p:extLst>
      <p:ext uri="{BB962C8B-B14F-4D97-AF65-F5344CB8AC3E}">
        <p14:creationId xmlns:p14="http://schemas.microsoft.com/office/powerpoint/2010/main" val="4285150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C6ECA5-8D21-BAF2-DC93-6B4F3B17F4B3}"/>
              </a:ext>
            </a:extLst>
          </p:cNvPr>
          <p:cNvSpPr txBox="1"/>
          <p:nvPr/>
        </p:nvSpPr>
        <p:spPr>
          <a:xfrm>
            <a:off x="177799" y="69616"/>
            <a:ext cx="11726333" cy="4862870"/>
          </a:xfrm>
          <a:prstGeom prst="rect">
            <a:avLst/>
          </a:prstGeom>
          <a:noFill/>
        </p:spPr>
        <p:txBody>
          <a:bodyPr wrap="square">
            <a:spAutoFit/>
          </a:bodyPr>
          <a:lstStyle/>
          <a:p>
            <a:r>
              <a:rPr lang="en-IN" b="1" dirty="0">
                <a:solidFill>
                  <a:schemeClr val="accent5">
                    <a:lumMod val="50000"/>
                  </a:schemeClr>
                </a:solidFill>
              </a:rPr>
              <a:t>Task 6</a:t>
            </a:r>
            <a:r>
              <a:rPr lang="en-IN" b="1" baseline="30000" dirty="0">
                <a:solidFill>
                  <a:schemeClr val="accent5">
                    <a:lumMod val="50000"/>
                  </a:schemeClr>
                </a:solidFill>
              </a:rPr>
              <a:t>th </a:t>
            </a:r>
            <a:r>
              <a:rPr lang="en-IN" b="1" dirty="0">
                <a:solidFill>
                  <a:schemeClr val="accent5">
                    <a:lumMod val="50000"/>
                  </a:schemeClr>
                </a:solidFill>
              </a:rPr>
              <a:t>: </a:t>
            </a:r>
            <a:r>
              <a:rPr lang="en-US" b="1" dirty="0">
                <a:solidFill>
                  <a:schemeClr val="accent5">
                    <a:lumMod val="50000"/>
                  </a:schemeClr>
                </a:solidFill>
              </a:rPr>
              <a:t>Monthly Sales Distribution by Gender</a:t>
            </a:r>
          </a:p>
          <a:p>
            <a:r>
              <a:rPr lang="en-US" dirty="0"/>
              <a:t>Walmart wants to understand the sales distribution between male and female customers on a monthly basis.</a:t>
            </a:r>
          </a:p>
          <a:p>
            <a:endParaRPr lang="en-US" b="1" dirty="0">
              <a:solidFill>
                <a:schemeClr val="accent2">
                  <a:lumMod val="25000"/>
                </a:schemeClr>
              </a:solidFill>
            </a:endParaRPr>
          </a:p>
          <a:p>
            <a:r>
              <a:rPr lang="en-US" b="1" dirty="0">
                <a:solidFill>
                  <a:schemeClr val="accent2">
                    <a:lumMod val="25000"/>
                  </a:schemeClr>
                </a:solidFill>
              </a:rPr>
              <a:t>Step 1</a:t>
            </a:r>
            <a:r>
              <a:rPr lang="en-US" b="1" baseline="30000" dirty="0">
                <a:solidFill>
                  <a:schemeClr val="accent2">
                    <a:lumMod val="25000"/>
                  </a:schemeClr>
                </a:solidFill>
              </a:rPr>
              <a:t>st</a:t>
            </a:r>
            <a:r>
              <a:rPr lang="en-US" dirty="0"/>
              <a:t> Extract Monthly Sales Data</a:t>
            </a:r>
          </a:p>
          <a:p>
            <a:endParaRPr lang="en-US" dirty="0"/>
          </a:p>
          <a:p>
            <a:r>
              <a:rPr lang="en-US" sz="2000" b="1" dirty="0">
                <a:solidFill>
                  <a:schemeClr val="accent1">
                    <a:lumMod val="50000"/>
                  </a:schemeClr>
                </a:solidFill>
              </a:rPr>
              <a:t>Input :-</a:t>
            </a: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5">
                  <a:lumMod val="50000"/>
                </a:schemeClr>
              </a:solidFill>
            </a:endParaRPr>
          </a:p>
          <a:p>
            <a:r>
              <a:rPr lang="en-US" sz="2000" b="1" dirty="0">
                <a:solidFill>
                  <a:schemeClr val="accent5">
                    <a:lumMod val="50000"/>
                  </a:schemeClr>
                </a:solidFill>
              </a:rPr>
              <a:t>Output :-</a:t>
            </a: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p:txBody>
      </p:sp>
      <p:pic>
        <p:nvPicPr>
          <p:cNvPr id="7" name="Picture 6">
            <a:extLst>
              <a:ext uri="{FF2B5EF4-FFF2-40B4-BE49-F238E27FC236}">
                <a16:creationId xmlns:a16="http://schemas.microsoft.com/office/drawing/2014/main" id="{572AAEF8-B4B0-760F-4760-352747E1433B}"/>
              </a:ext>
            </a:extLst>
          </p:cNvPr>
          <p:cNvPicPr>
            <a:picLocks noChangeAspect="1"/>
          </p:cNvPicPr>
          <p:nvPr/>
        </p:nvPicPr>
        <p:blipFill>
          <a:blip r:embed="rId2"/>
          <a:stretch>
            <a:fillRect/>
          </a:stretch>
        </p:blipFill>
        <p:spPr>
          <a:xfrm>
            <a:off x="108968" y="1920739"/>
            <a:ext cx="5776461" cy="1082134"/>
          </a:xfrm>
          <a:prstGeom prst="rect">
            <a:avLst/>
          </a:prstGeom>
        </p:spPr>
      </p:pic>
      <p:pic>
        <p:nvPicPr>
          <p:cNvPr id="9" name="Picture 8">
            <a:extLst>
              <a:ext uri="{FF2B5EF4-FFF2-40B4-BE49-F238E27FC236}">
                <a16:creationId xmlns:a16="http://schemas.microsoft.com/office/drawing/2014/main" id="{39C916B4-9E0F-8293-E2AB-F6953525266B}"/>
              </a:ext>
            </a:extLst>
          </p:cNvPr>
          <p:cNvPicPr>
            <a:picLocks noChangeAspect="1"/>
          </p:cNvPicPr>
          <p:nvPr/>
        </p:nvPicPr>
        <p:blipFill>
          <a:blip r:embed="rId3"/>
          <a:stretch>
            <a:fillRect/>
          </a:stretch>
        </p:blipFill>
        <p:spPr>
          <a:xfrm>
            <a:off x="287868" y="3855128"/>
            <a:ext cx="2760132" cy="1604264"/>
          </a:xfrm>
          <a:prstGeom prst="rect">
            <a:avLst/>
          </a:prstGeom>
        </p:spPr>
      </p:pic>
      <p:pic>
        <p:nvPicPr>
          <p:cNvPr id="12" name="Picture 11" descr="task6_gender_monthly.png">
            <a:extLst>
              <a:ext uri="{FF2B5EF4-FFF2-40B4-BE49-F238E27FC236}">
                <a16:creationId xmlns:a16="http://schemas.microsoft.com/office/drawing/2014/main" id="{EF149866-CC88-CEA7-D408-296C9D88DA75}"/>
              </a:ext>
            </a:extLst>
          </p:cNvPr>
          <p:cNvPicPr>
            <a:picLocks noChangeAspect="1"/>
          </p:cNvPicPr>
          <p:nvPr/>
        </p:nvPicPr>
        <p:blipFill>
          <a:blip r:embed="rId4"/>
          <a:stretch>
            <a:fillRect/>
          </a:stretch>
        </p:blipFill>
        <p:spPr>
          <a:xfrm>
            <a:off x="6670041" y="2536614"/>
            <a:ext cx="5344160" cy="4008120"/>
          </a:xfrm>
          <a:prstGeom prst="rect">
            <a:avLst/>
          </a:prstGeom>
        </p:spPr>
      </p:pic>
    </p:spTree>
    <p:extLst>
      <p:ext uri="{BB962C8B-B14F-4D97-AF65-F5344CB8AC3E}">
        <p14:creationId xmlns:p14="http://schemas.microsoft.com/office/powerpoint/2010/main" val="1803416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2B43D6-319D-1EAD-B62C-003AAF880C4A}"/>
              </a:ext>
            </a:extLst>
          </p:cNvPr>
          <p:cNvSpPr txBox="1"/>
          <p:nvPr/>
        </p:nvSpPr>
        <p:spPr>
          <a:xfrm>
            <a:off x="203200" y="163606"/>
            <a:ext cx="6096000" cy="7294305"/>
          </a:xfrm>
          <a:prstGeom prst="rect">
            <a:avLst/>
          </a:prstGeom>
          <a:noFill/>
        </p:spPr>
        <p:txBody>
          <a:bodyPr wrap="square">
            <a:spAutoFit/>
          </a:bodyPr>
          <a:lstStyle/>
          <a:p>
            <a:r>
              <a:rPr lang="en-US" b="1" dirty="0">
                <a:solidFill>
                  <a:schemeClr val="accent2">
                    <a:lumMod val="25000"/>
                  </a:schemeClr>
                </a:solidFill>
              </a:rPr>
              <a:t>Step 2</a:t>
            </a:r>
            <a:r>
              <a:rPr lang="en-US" b="1" baseline="30000" dirty="0">
                <a:solidFill>
                  <a:schemeClr val="accent2">
                    <a:lumMod val="25000"/>
                  </a:schemeClr>
                </a:solidFill>
              </a:rPr>
              <a:t>nd</a:t>
            </a:r>
            <a:r>
              <a:rPr lang="en-US" dirty="0"/>
              <a:t> Calculate sales Distribution</a:t>
            </a:r>
          </a:p>
          <a:p>
            <a:endParaRPr lang="en-US" dirty="0"/>
          </a:p>
          <a:p>
            <a:r>
              <a:rPr lang="en-US" sz="1800" b="1" dirty="0">
                <a:solidFill>
                  <a:schemeClr val="accent1">
                    <a:lumMod val="50000"/>
                  </a:schemeClr>
                </a:solidFill>
              </a:rPr>
              <a:t>Input :-</a:t>
            </a: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r>
              <a:rPr lang="en-US" sz="1800" b="1" dirty="0">
                <a:solidFill>
                  <a:schemeClr val="accent5">
                    <a:lumMod val="50000"/>
                  </a:schemeClr>
                </a:solidFill>
              </a:rPr>
              <a:t>Output :-</a:t>
            </a:r>
          </a:p>
          <a:p>
            <a:endParaRPr lang="en-US" sz="1800"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p:txBody>
      </p:sp>
      <p:pic>
        <p:nvPicPr>
          <p:cNvPr id="6" name="Picture 5">
            <a:extLst>
              <a:ext uri="{FF2B5EF4-FFF2-40B4-BE49-F238E27FC236}">
                <a16:creationId xmlns:a16="http://schemas.microsoft.com/office/drawing/2014/main" id="{23BD8360-EB54-03C7-045D-8BDEDD5654DE}"/>
              </a:ext>
            </a:extLst>
          </p:cNvPr>
          <p:cNvPicPr>
            <a:picLocks noChangeAspect="1"/>
          </p:cNvPicPr>
          <p:nvPr/>
        </p:nvPicPr>
        <p:blipFill>
          <a:blip r:embed="rId2"/>
          <a:stretch>
            <a:fillRect/>
          </a:stretch>
        </p:blipFill>
        <p:spPr>
          <a:xfrm>
            <a:off x="203200" y="1174629"/>
            <a:ext cx="4663844" cy="2781541"/>
          </a:xfrm>
          <a:prstGeom prst="rect">
            <a:avLst/>
          </a:prstGeom>
        </p:spPr>
      </p:pic>
      <p:pic>
        <p:nvPicPr>
          <p:cNvPr id="8" name="Picture 7">
            <a:extLst>
              <a:ext uri="{FF2B5EF4-FFF2-40B4-BE49-F238E27FC236}">
                <a16:creationId xmlns:a16="http://schemas.microsoft.com/office/drawing/2014/main" id="{5D729392-B0FD-A06E-BF98-B01733CB1B5D}"/>
              </a:ext>
            </a:extLst>
          </p:cNvPr>
          <p:cNvPicPr>
            <a:picLocks noChangeAspect="1"/>
          </p:cNvPicPr>
          <p:nvPr/>
        </p:nvPicPr>
        <p:blipFill>
          <a:blip r:embed="rId3"/>
          <a:stretch>
            <a:fillRect/>
          </a:stretch>
        </p:blipFill>
        <p:spPr>
          <a:xfrm>
            <a:off x="220133" y="4710797"/>
            <a:ext cx="5099782" cy="1723870"/>
          </a:xfrm>
          <a:prstGeom prst="rect">
            <a:avLst/>
          </a:prstGeom>
        </p:spPr>
      </p:pic>
      <p:sp>
        <p:nvSpPr>
          <p:cNvPr id="10" name="TextBox 9">
            <a:extLst>
              <a:ext uri="{FF2B5EF4-FFF2-40B4-BE49-F238E27FC236}">
                <a16:creationId xmlns:a16="http://schemas.microsoft.com/office/drawing/2014/main" id="{8ED8F54E-8703-8E39-D08D-DC38053DD5E5}"/>
              </a:ext>
            </a:extLst>
          </p:cNvPr>
          <p:cNvSpPr txBox="1"/>
          <p:nvPr/>
        </p:nvSpPr>
        <p:spPr>
          <a:xfrm>
            <a:off x="6096000" y="4710797"/>
            <a:ext cx="6096000" cy="2585323"/>
          </a:xfrm>
          <a:prstGeom prst="rect">
            <a:avLst/>
          </a:prstGeom>
          <a:noFill/>
        </p:spPr>
        <p:txBody>
          <a:bodyPr wrap="square">
            <a:spAutoFit/>
          </a:bodyPr>
          <a:lstStyle/>
          <a:p>
            <a:r>
              <a:rPr lang="en-US" b="1" dirty="0">
                <a:solidFill>
                  <a:srgbClr val="C00000"/>
                </a:solidFill>
              </a:rPr>
              <a:t>Insights</a:t>
            </a:r>
            <a:r>
              <a:rPr lang="en-US" sz="1800" b="1" dirty="0">
                <a:solidFill>
                  <a:srgbClr val="C00000"/>
                </a:solidFill>
              </a:rPr>
              <a:t> :- </a:t>
            </a:r>
            <a:r>
              <a:rPr lang="en-US" dirty="0"/>
              <a:t>Understanding </a:t>
            </a:r>
            <a:r>
              <a:rPr lang="en-US" b="1" dirty="0"/>
              <a:t>sales trends by gender</a:t>
            </a:r>
            <a:r>
              <a:rPr lang="en-US" dirty="0"/>
              <a:t> helps Walmart design </a:t>
            </a:r>
            <a:r>
              <a:rPr lang="en-US" b="1" dirty="0"/>
              <a:t>gender-targeted promotions</a:t>
            </a:r>
            <a:r>
              <a:rPr lang="en-US" dirty="0"/>
              <a:t> and identify which products appeal more to certain demographics.</a:t>
            </a:r>
            <a:br>
              <a:rPr lang="en-US" dirty="0"/>
            </a:br>
            <a:endParaRPr lang="en-US" dirty="0"/>
          </a:p>
          <a:p>
            <a:r>
              <a:rPr lang="en-US" b="1" dirty="0">
                <a:solidFill>
                  <a:schemeClr val="accent6">
                    <a:lumMod val="75000"/>
                  </a:schemeClr>
                </a:solidFill>
              </a:rPr>
              <a:t>Approach :- </a:t>
            </a:r>
            <a:r>
              <a:rPr lang="en-US" dirty="0"/>
              <a:t>Analyze </a:t>
            </a:r>
            <a:r>
              <a:rPr lang="en-US" b="1" dirty="0"/>
              <a:t>monthly totals for Male vs. Female</a:t>
            </a:r>
            <a:r>
              <a:rPr lang="en-US" dirty="0"/>
              <a:t> customers.</a:t>
            </a:r>
          </a:p>
          <a:p>
            <a:endParaRPr lang="en-IN" dirty="0"/>
          </a:p>
          <a:p>
            <a:endParaRPr lang="en-IN" dirty="0"/>
          </a:p>
          <a:p>
            <a:endParaRPr lang="en-IN" dirty="0"/>
          </a:p>
        </p:txBody>
      </p:sp>
    </p:spTree>
    <p:extLst>
      <p:ext uri="{BB962C8B-B14F-4D97-AF65-F5344CB8AC3E}">
        <p14:creationId xmlns:p14="http://schemas.microsoft.com/office/powerpoint/2010/main" val="2692909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CE6CEF-F1C5-D115-6236-D5CBB2BDE3ED}"/>
              </a:ext>
            </a:extLst>
          </p:cNvPr>
          <p:cNvSpPr txBox="1"/>
          <p:nvPr/>
        </p:nvSpPr>
        <p:spPr>
          <a:xfrm>
            <a:off x="194733" y="111949"/>
            <a:ext cx="11878733" cy="5170646"/>
          </a:xfrm>
          <a:prstGeom prst="rect">
            <a:avLst/>
          </a:prstGeom>
          <a:noFill/>
        </p:spPr>
        <p:txBody>
          <a:bodyPr wrap="square">
            <a:spAutoFit/>
          </a:bodyPr>
          <a:lstStyle/>
          <a:p>
            <a:r>
              <a:rPr lang="en-IN" b="1" dirty="0">
                <a:solidFill>
                  <a:schemeClr val="accent5">
                    <a:lumMod val="50000"/>
                  </a:schemeClr>
                </a:solidFill>
              </a:rPr>
              <a:t>Task 7</a:t>
            </a:r>
            <a:r>
              <a:rPr lang="en-IN" b="1" baseline="30000" dirty="0">
                <a:solidFill>
                  <a:schemeClr val="accent5">
                    <a:lumMod val="50000"/>
                  </a:schemeClr>
                </a:solidFill>
              </a:rPr>
              <a:t>th </a:t>
            </a:r>
            <a:r>
              <a:rPr lang="en-IN" b="1" dirty="0">
                <a:solidFill>
                  <a:schemeClr val="accent5">
                    <a:lumMod val="50000"/>
                  </a:schemeClr>
                </a:solidFill>
              </a:rPr>
              <a:t>: </a:t>
            </a:r>
            <a:r>
              <a:rPr lang="en-US" b="1" dirty="0">
                <a:solidFill>
                  <a:schemeClr val="accent5">
                    <a:lumMod val="50000"/>
                  </a:schemeClr>
                </a:solidFill>
              </a:rPr>
              <a:t>Best Product line by Customer Type</a:t>
            </a:r>
          </a:p>
          <a:p>
            <a:r>
              <a:rPr lang="en-US" dirty="0"/>
              <a:t>Walmart wants to know which product lines are preferred by different customer types(Member vs. Normal).</a:t>
            </a:r>
            <a:endParaRPr lang="en-US" b="1" dirty="0">
              <a:solidFill>
                <a:schemeClr val="accent2">
                  <a:lumMod val="25000"/>
                </a:schemeClr>
              </a:solidFill>
            </a:endParaRPr>
          </a:p>
          <a:p>
            <a:endParaRPr lang="en-US" b="1" dirty="0">
              <a:solidFill>
                <a:schemeClr val="accent2">
                  <a:lumMod val="25000"/>
                </a:schemeClr>
              </a:solidFill>
            </a:endParaRPr>
          </a:p>
          <a:p>
            <a:r>
              <a:rPr lang="en-US" b="1" dirty="0">
                <a:solidFill>
                  <a:schemeClr val="accent2">
                    <a:lumMod val="25000"/>
                  </a:schemeClr>
                </a:solidFill>
              </a:rPr>
              <a:t>Step 1</a:t>
            </a:r>
            <a:r>
              <a:rPr lang="en-US" b="1" baseline="30000" dirty="0">
                <a:solidFill>
                  <a:schemeClr val="accent2">
                    <a:lumMod val="25000"/>
                  </a:schemeClr>
                </a:solidFill>
              </a:rPr>
              <a:t>st</a:t>
            </a:r>
            <a:r>
              <a:rPr lang="en-US" dirty="0"/>
              <a:t> Calculate Total sales for Each Product line by Customer types</a:t>
            </a:r>
          </a:p>
          <a:p>
            <a:endParaRPr lang="en-US" dirty="0"/>
          </a:p>
          <a:p>
            <a:r>
              <a:rPr lang="en-US" sz="2000" b="1" dirty="0">
                <a:solidFill>
                  <a:schemeClr val="accent1">
                    <a:lumMod val="50000"/>
                  </a:schemeClr>
                </a:solidFill>
              </a:rPr>
              <a:t>Input :-</a:t>
            </a: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r>
              <a:rPr lang="en-US" sz="2000" b="1" dirty="0">
                <a:solidFill>
                  <a:schemeClr val="accent5">
                    <a:lumMod val="50000"/>
                  </a:schemeClr>
                </a:solidFill>
              </a:rPr>
              <a:t>Output :-</a:t>
            </a: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p:txBody>
      </p:sp>
      <p:pic>
        <p:nvPicPr>
          <p:cNvPr id="7" name="Picture 6">
            <a:extLst>
              <a:ext uri="{FF2B5EF4-FFF2-40B4-BE49-F238E27FC236}">
                <a16:creationId xmlns:a16="http://schemas.microsoft.com/office/drawing/2014/main" id="{D462E044-42B2-0339-54B3-5630D9FD8E86}"/>
              </a:ext>
            </a:extLst>
          </p:cNvPr>
          <p:cNvPicPr>
            <a:picLocks noChangeAspect="1"/>
          </p:cNvPicPr>
          <p:nvPr/>
        </p:nvPicPr>
        <p:blipFill>
          <a:blip r:embed="rId2"/>
          <a:stretch>
            <a:fillRect/>
          </a:stretch>
        </p:blipFill>
        <p:spPr>
          <a:xfrm>
            <a:off x="194733" y="1990591"/>
            <a:ext cx="3223539" cy="1044030"/>
          </a:xfrm>
          <a:prstGeom prst="rect">
            <a:avLst/>
          </a:prstGeom>
        </p:spPr>
      </p:pic>
      <p:pic>
        <p:nvPicPr>
          <p:cNvPr id="9" name="Picture 8">
            <a:extLst>
              <a:ext uri="{FF2B5EF4-FFF2-40B4-BE49-F238E27FC236}">
                <a16:creationId xmlns:a16="http://schemas.microsoft.com/office/drawing/2014/main" id="{9C3D7507-0FC5-886C-A2F4-B098E4107EE6}"/>
              </a:ext>
            </a:extLst>
          </p:cNvPr>
          <p:cNvPicPr>
            <a:picLocks noChangeAspect="1"/>
          </p:cNvPicPr>
          <p:nvPr/>
        </p:nvPicPr>
        <p:blipFill>
          <a:blip r:embed="rId3"/>
          <a:stretch>
            <a:fillRect/>
          </a:stretch>
        </p:blipFill>
        <p:spPr>
          <a:xfrm>
            <a:off x="299171" y="3876853"/>
            <a:ext cx="2872989" cy="2072820"/>
          </a:xfrm>
          <a:prstGeom prst="rect">
            <a:avLst/>
          </a:prstGeom>
        </p:spPr>
      </p:pic>
    </p:spTree>
    <p:extLst>
      <p:ext uri="{BB962C8B-B14F-4D97-AF65-F5344CB8AC3E}">
        <p14:creationId xmlns:p14="http://schemas.microsoft.com/office/powerpoint/2010/main" val="2606482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C35123-69DA-10E7-9A27-3D12343A1FAE}"/>
              </a:ext>
            </a:extLst>
          </p:cNvPr>
          <p:cNvSpPr txBox="1"/>
          <p:nvPr/>
        </p:nvSpPr>
        <p:spPr>
          <a:xfrm>
            <a:off x="177800" y="181801"/>
            <a:ext cx="6096000" cy="5632311"/>
          </a:xfrm>
          <a:prstGeom prst="rect">
            <a:avLst/>
          </a:prstGeom>
          <a:noFill/>
        </p:spPr>
        <p:txBody>
          <a:bodyPr wrap="square">
            <a:spAutoFit/>
          </a:bodyPr>
          <a:lstStyle/>
          <a:p>
            <a:r>
              <a:rPr lang="en-US" b="1" dirty="0">
                <a:solidFill>
                  <a:schemeClr val="accent2">
                    <a:lumMod val="25000"/>
                  </a:schemeClr>
                </a:solidFill>
              </a:rPr>
              <a:t>Step 2</a:t>
            </a:r>
            <a:r>
              <a:rPr lang="en-US" b="1" baseline="30000" dirty="0">
                <a:solidFill>
                  <a:schemeClr val="accent2">
                    <a:lumMod val="25000"/>
                  </a:schemeClr>
                </a:solidFill>
              </a:rPr>
              <a:t>nd</a:t>
            </a:r>
            <a:r>
              <a:rPr lang="en-US" dirty="0"/>
              <a:t> Identify the best product line per Customer type.</a:t>
            </a:r>
          </a:p>
          <a:p>
            <a:endParaRPr lang="en-US" dirty="0"/>
          </a:p>
          <a:p>
            <a:r>
              <a:rPr lang="en-US" sz="1800" b="1" dirty="0">
                <a:solidFill>
                  <a:schemeClr val="accent1">
                    <a:lumMod val="50000"/>
                  </a:schemeClr>
                </a:solidFill>
              </a:rPr>
              <a:t>Input :-</a:t>
            </a: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r>
              <a:rPr lang="en-US" sz="1800" b="1" dirty="0">
                <a:solidFill>
                  <a:schemeClr val="accent5">
                    <a:lumMod val="50000"/>
                  </a:schemeClr>
                </a:solidFill>
              </a:rPr>
              <a:t>Output :-</a:t>
            </a:r>
          </a:p>
          <a:p>
            <a:endParaRPr lang="en-US" sz="1800" b="1" dirty="0">
              <a:solidFill>
                <a:schemeClr val="accent1">
                  <a:lumMod val="50000"/>
                </a:schemeClr>
              </a:solidFill>
            </a:endParaRPr>
          </a:p>
          <a:p>
            <a:endParaRPr lang="en-US" sz="1800" b="1" dirty="0">
              <a:solidFill>
                <a:schemeClr val="accent1">
                  <a:lumMod val="50000"/>
                </a:schemeClr>
              </a:solidFill>
            </a:endParaRPr>
          </a:p>
          <a:p>
            <a:endParaRPr lang="en-US" dirty="0"/>
          </a:p>
          <a:p>
            <a:endParaRPr lang="en-US" dirty="0"/>
          </a:p>
          <a:p>
            <a:endParaRPr lang="en-US" dirty="0"/>
          </a:p>
        </p:txBody>
      </p:sp>
      <p:pic>
        <p:nvPicPr>
          <p:cNvPr id="6" name="Picture 5">
            <a:extLst>
              <a:ext uri="{FF2B5EF4-FFF2-40B4-BE49-F238E27FC236}">
                <a16:creationId xmlns:a16="http://schemas.microsoft.com/office/drawing/2014/main" id="{58F3B514-4DA6-F0FC-5ACE-673CE9D0EB71}"/>
              </a:ext>
            </a:extLst>
          </p:cNvPr>
          <p:cNvPicPr>
            <a:picLocks noChangeAspect="1"/>
          </p:cNvPicPr>
          <p:nvPr/>
        </p:nvPicPr>
        <p:blipFill>
          <a:blip r:embed="rId2"/>
          <a:stretch>
            <a:fillRect/>
          </a:stretch>
        </p:blipFill>
        <p:spPr>
          <a:xfrm>
            <a:off x="177800" y="1162360"/>
            <a:ext cx="6218459" cy="2636748"/>
          </a:xfrm>
          <a:prstGeom prst="rect">
            <a:avLst/>
          </a:prstGeom>
        </p:spPr>
      </p:pic>
      <p:pic>
        <p:nvPicPr>
          <p:cNvPr id="8" name="Picture 7">
            <a:extLst>
              <a:ext uri="{FF2B5EF4-FFF2-40B4-BE49-F238E27FC236}">
                <a16:creationId xmlns:a16="http://schemas.microsoft.com/office/drawing/2014/main" id="{BDADC4E9-D9AB-83D9-B9A4-D84A75272320}"/>
              </a:ext>
            </a:extLst>
          </p:cNvPr>
          <p:cNvPicPr>
            <a:picLocks noChangeAspect="1"/>
          </p:cNvPicPr>
          <p:nvPr/>
        </p:nvPicPr>
        <p:blipFill>
          <a:blip r:embed="rId3"/>
          <a:stretch>
            <a:fillRect/>
          </a:stretch>
        </p:blipFill>
        <p:spPr>
          <a:xfrm>
            <a:off x="225797" y="4645202"/>
            <a:ext cx="3633887" cy="942797"/>
          </a:xfrm>
          <a:prstGeom prst="rect">
            <a:avLst/>
          </a:prstGeom>
        </p:spPr>
      </p:pic>
      <p:sp>
        <p:nvSpPr>
          <p:cNvPr id="10" name="TextBox 9">
            <a:extLst>
              <a:ext uri="{FF2B5EF4-FFF2-40B4-BE49-F238E27FC236}">
                <a16:creationId xmlns:a16="http://schemas.microsoft.com/office/drawing/2014/main" id="{8A29AFB7-DFE6-1DAA-95A7-30CB7CEF279C}"/>
              </a:ext>
            </a:extLst>
          </p:cNvPr>
          <p:cNvSpPr txBox="1"/>
          <p:nvPr/>
        </p:nvSpPr>
        <p:spPr>
          <a:xfrm>
            <a:off x="6002867" y="5116600"/>
            <a:ext cx="6096000" cy="2308324"/>
          </a:xfrm>
          <a:prstGeom prst="rect">
            <a:avLst/>
          </a:prstGeom>
          <a:noFill/>
        </p:spPr>
        <p:txBody>
          <a:bodyPr wrap="square">
            <a:spAutoFit/>
          </a:bodyPr>
          <a:lstStyle/>
          <a:p>
            <a:r>
              <a:rPr lang="en-US" b="1" dirty="0">
                <a:solidFill>
                  <a:srgbClr val="C00000"/>
                </a:solidFill>
              </a:rPr>
              <a:t>Insights</a:t>
            </a:r>
            <a:r>
              <a:rPr lang="en-US" sz="1800" b="1" dirty="0">
                <a:solidFill>
                  <a:srgbClr val="C00000"/>
                </a:solidFill>
              </a:rPr>
              <a:t> :- </a:t>
            </a:r>
            <a:r>
              <a:rPr lang="en-US" dirty="0"/>
              <a:t>Members vs. Normal customers might prefer different products. Walmart can adjust loyalty programs based on purchase trends.</a:t>
            </a:r>
          </a:p>
          <a:p>
            <a:r>
              <a:rPr lang="en-US" b="1" dirty="0">
                <a:solidFill>
                  <a:schemeClr val="accent6">
                    <a:lumMod val="75000"/>
                  </a:schemeClr>
                </a:solidFill>
              </a:rPr>
              <a:t>Approach :- </a:t>
            </a:r>
            <a:r>
              <a:rPr lang="en-US" dirty="0"/>
              <a:t>Rank product lines </a:t>
            </a:r>
            <a:r>
              <a:rPr lang="en-US" b="1" dirty="0"/>
              <a:t>per customer type</a:t>
            </a:r>
            <a:r>
              <a:rPr lang="en-US" dirty="0"/>
              <a:t>.</a:t>
            </a:r>
          </a:p>
          <a:p>
            <a:endParaRPr lang="en-US" dirty="0"/>
          </a:p>
          <a:p>
            <a:endParaRPr lang="en-IN" dirty="0"/>
          </a:p>
          <a:p>
            <a:endParaRPr lang="en-IN" dirty="0"/>
          </a:p>
          <a:p>
            <a:endParaRPr lang="en-IN" dirty="0"/>
          </a:p>
        </p:txBody>
      </p:sp>
    </p:spTree>
    <p:extLst>
      <p:ext uri="{BB962C8B-B14F-4D97-AF65-F5344CB8AC3E}">
        <p14:creationId xmlns:p14="http://schemas.microsoft.com/office/powerpoint/2010/main" val="1288409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D41B0-A821-2879-B777-702E8867FCE4}"/>
              </a:ext>
            </a:extLst>
          </p:cNvPr>
          <p:cNvSpPr>
            <a:spLocks noGrp="1"/>
          </p:cNvSpPr>
          <p:nvPr>
            <p:ph type="title"/>
          </p:nvPr>
        </p:nvSpPr>
        <p:spPr>
          <a:xfrm>
            <a:off x="694267" y="913549"/>
            <a:ext cx="4259791" cy="655954"/>
          </a:xfrm>
        </p:spPr>
        <p:txBody>
          <a:bodyPr>
            <a:normAutofit fontScale="90000"/>
          </a:bodyPr>
          <a:lstStyle/>
          <a:p>
            <a:r>
              <a:rPr lang="en-US" sz="4800" b="1" dirty="0">
                <a:solidFill>
                  <a:schemeClr val="accent2">
                    <a:lumMod val="25000"/>
                  </a:schemeClr>
                </a:solidFill>
              </a:rPr>
              <a:t>INTRODUCTION</a:t>
            </a:r>
            <a:endParaRPr lang="en-IN" sz="4800" b="1" dirty="0">
              <a:solidFill>
                <a:schemeClr val="accent2">
                  <a:lumMod val="25000"/>
                </a:schemeClr>
              </a:solidFill>
            </a:endParaRPr>
          </a:p>
        </p:txBody>
      </p:sp>
      <p:sp>
        <p:nvSpPr>
          <p:cNvPr id="3" name="Content Placeholder 2">
            <a:extLst>
              <a:ext uri="{FF2B5EF4-FFF2-40B4-BE49-F238E27FC236}">
                <a16:creationId xmlns:a16="http://schemas.microsoft.com/office/drawing/2014/main" id="{FD36019F-D307-FCB9-3523-198F2D3C115E}"/>
              </a:ext>
            </a:extLst>
          </p:cNvPr>
          <p:cNvSpPr>
            <a:spLocks noGrp="1"/>
          </p:cNvSpPr>
          <p:nvPr>
            <p:ph idx="1"/>
          </p:nvPr>
        </p:nvSpPr>
        <p:spPr>
          <a:xfrm>
            <a:off x="838200" y="2426758"/>
            <a:ext cx="10515600" cy="4351338"/>
          </a:xfrm>
        </p:spPr>
        <p:txBody>
          <a:bodyPr>
            <a:normAutofit/>
          </a:bodyPr>
          <a:lstStyle/>
          <a:p>
            <a:pPr marL="457200" indent="-457200">
              <a:buFont typeface="Arial" panose="020B0604020202020204" pitchFamily="34" charset="0"/>
              <a:buChar char="•"/>
            </a:pPr>
            <a:r>
              <a:rPr lang="en-IN" sz="2800" dirty="0">
                <a:solidFill>
                  <a:srgbClr val="987742"/>
                </a:solidFill>
              </a:rPr>
              <a:t>Walmart operates across multiple cities and offering a wide range of products.</a:t>
            </a:r>
          </a:p>
          <a:p>
            <a:pPr marL="457200" indent="-457200">
              <a:buFont typeface="Arial" panose="020B0604020202020204" pitchFamily="34" charset="0"/>
              <a:buChar char="•"/>
            </a:pPr>
            <a:r>
              <a:rPr lang="en-IN" sz="2800" dirty="0">
                <a:solidFill>
                  <a:srgbClr val="987742"/>
                </a:solidFill>
              </a:rPr>
              <a:t>The dataset includes transaction data, customer demographic, product lines, sales figure and payment method.</a:t>
            </a:r>
          </a:p>
          <a:p>
            <a:pPr marL="457200" indent="-457200">
              <a:buFont typeface="Arial" panose="020B0604020202020204" pitchFamily="34" charset="0"/>
              <a:buChar char="•"/>
            </a:pPr>
            <a:r>
              <a:rPr lang="en-IN" sz="2800" dirty="0">
                <a:solidFill>
                  <a:srgbClr val="987742"/>
                </a:solidFill>
              </a:rPr>
              <a:t>The project uses MySQL to </a:t>
            </a:r>
            <a:r>
              <a:rPr lang="en-IN" sz="2800" dirty="0" err="1">
                <a:solidFill>
                  <a:srgbClr val="987742"/>
                </a:solidFill>
              </a:rPr>
              <a:t>analyze</a:t>
            </a:r>
            <a:r>
              <a:rPr lang="en-IN" sz="2800" dirty="0">
                <a:solidFill>
                  <a:srgbClr val="987742"/>
                </a:solidFill>
              </a:rPr>
              <a:t> </a:t>
            </a:r>
            <a:r>
              <a:rPr lang="en-US" sz="2800" dirty="0">
                <a:solidFill>
                  <a:srgbClr val="987742"/>
                </a:solidFill>
              </a:rPr>
              <a:t>sales performance, customer behavior, operational efficiencies and trends.</a:t>
            </a:r>
            <a:endParaRPr lang="en-IN" sz="2800" dirty="0">
              <a:solidFill>
                <a:srgbClr val="987742"/>
              </a:solidFill>
            </a:endParaRPr>
          </a:p>
        </p:txBody>
      </p:sp>
      <p:cxnSp>
        <p:nvCxnSpPr>
          <p:cNvPr id="5" name="Straight Connector 4">
            <a:extLst>
              <a:ext uri="{FF2B5EF4-FFF2-40B4-BE49-F238E27FC236}">
                <a16:creationId xmlns:a16="http://schemas.microsoft.com/office/drawing/2014/main" id="{5661774E-5F73-2EE1-39BC-72BF1E45343C}"/>
              </a:ext>
            </a:extLst>
          </p:cNvPr>
          <p:cNvCxnSpPr>
            <a:cxnSpLocks/>
          </p:cNvCxnSpPr>
          <p:nvPr/>
        </p:nvCxnSpPr>
        <p:spPr>
          <a:xfrm>
            <a:off x="694267" y="1998130"/>
            <a:ext cx="10591800" cy="0"/>
          </a:xfrm>
          <a:prstGeom prst="line">
            <a:avLst/>
          </a:prstGeom>
          <a:ln w="38100">
            <a:solidFill>
              <a:srgbClr val="987742"/>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34147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5683FC-17E0-AF1D-969D-E8F8EF562046}"/>
              </a:ext>
            </a:extLst>
          </p:cNvPr>
          <p:cNvSpPr txBox="1"/>
          <p:nvPr/>
        </p:nvSpPr>
        <p:spPr>
          <a:xfrm>
            <a:off x="237065" y="117382"/>
            <a:ext cx="11734801" cy="4247317"/>
          </a:xfrm>
          <a:prstGeom prst="rect">
            <a:avLst/>
          </a:prstGeom>
          <a:noFill/>
        </p:spPr>
        <p:txBody>
          <a:bodyPr wrap="square">
            <a:spAutoFit/>
          </a:bodyPr>
          <a:lstStyle/>
          <a:p>
            <a:r>
              <a:rPr lang="en-IN" b="1" dirty="0">
                <a:solidFill>
                  <a:schemeClr val="accent5">
                    <a:lumMod val="50000"/>
                  </a:schemeClr>
                </a:solidFill>
              </a:rPr>
              <a:t>Task 8</a:t>
            </a:r>
            <a:r>
              <a:rPr lang="en-IN" b="1" baseline="30000" dirty="0">
                <a:solidFill>
                  <a:schemeClr val="accent5">
                    <a:lumMod val="50000"/>
                  </a:schemeClr>
                </a:solidFill>
              </a:rPr>
              <a:t>th </a:t>
            </a:r>
            <a:r>
              <a:rPr lang="en-IN" b="1" dirty="0">
                <a:solidFill>
                  <a:schemeClr val="accent5">
                    <a:lumMod val="50000"/>
                  </a:schemeClr>
                </a:solidFill>
              </a:rPr>
              <a:t>: </a:t>
            </a:r>
            <a:r>
              <a:rPr lang="en-US" b="1" dirty="0">
                <a:solidFill>
                  <a:schemeClr val="accent5">
                    <a:lumMod val="50000"/>
                  </a:schemeClr>
                </a:solidFill>
              </a:rPr>
              <a:t>Identifying  Repeat Customers</a:t>
            </a:r>
          </a:p>
          <a:p>
            <a:r>
              <a:rPr lang="en-US" dirty="0"/>
              <a:t>Walmart needs to identify customers who made repeat purchases within a specific time frame (e.g., within 30 days).</a:t>
            </a:r>
          </a:p>
          <a:p>
            <a:endParaRPr lang="en-US" b="1" dirty="0">
              <a:solidFill>
                <a:schemeClr val="accent2">
                  <a:lumMod val="25000"/>
                </a:schemeClr>
              </a:solidFill>
            </a:endParaRPr>
          </a:p>
          <a:p>
            <a:r>
              <a:rPr lang="en-US" b="1" dirty="0">
                <a:solidFill>
                  <a:schemeClr val="accent2">
                    <a:lumMod val="25000"/>
                  </a:schemeClr>
                </a:solidFill>
              </a:rPr>
              <a:t>Step 1</a:t>
            </a:r>
            <a:r>
              <a:rPr lang="en-US" b="1" baseline="30000" dirty="0">
                <a:solidFill>
                  <a:schemeClr val="accent2">
                    <a:lumMod val="25000"/>
                  </a:schemeClr>
                </a:solidFill>
              </a:rPr>
              <a:t>st</a:t>
            </a:r>
            <a:r>
              <a:rPr lang="en-US" dirty="0"/>
              <a:t> Convert the date format</a:t>
            </a:r>
          </a:p>
          <a:p>
            <a:endParaRPr lang="en-US" dirty="0"/>
          </a:p>
          <a:p>
            <a:r>
              <a:rPr lang="en-US" sz="2000" b="1" dirty="0">
                <a:solidFill>
                  <a:schemeClr val="accent1">
                    <a:lumMod val="50000"/>
                  </a:schemeClr>
                </a:solidFill>
              </a:rPr>
              <a:t>Input :-</a:t>
            </a: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r>
              <a:rPr lang="en-US" sz="2000" b="1" dirty="0">
                <a:solidFill>
                  <a:schemeClr val="accent5">
                    <a:lumMod val="50000"/>
                  </a:schemeClr>
                </a:solidFill>
              </a:rPr>
              <a:t>Output :-</a:t>
            </a: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p:txBody>
      </p:sp>
      <p:pic>
        <p:nvPicPr>
          <p:cNvPr id="7" name="Picture 6">
            <a:extLst>
              <a:ext uri="{FF2B5EF4-FFF2-40B4-BE49-F238E27FC236}">
                <a16:creationId xmlns:a16="http://schemas.microsoft.com/office/drawing/2014/main" id="{4B5127F9-4978-4D72-D396-789F1A77721A}"/>
              </a:ext>
            </a:extLst>
          </p:cNvPr>
          <p:cNvPicPr>
            <a:picLocks noChangeAspect="1"/>
          </p:cNvPicPr>
          <p:nvPr/>
        </p:nvPicPr>
        <p:blipFill>
          <a:blip r:embed="rId2"/>
          <a:stretch>
            <a:fillRect/>
          </a:stretch>
        </p:blipFill>
        <p:spPr>
          <a:xfrm>
            <a:off x="145840" y="1885524"/>
            <a:ext cx="4839119" cy="632515"/>
          </a:xfrm>
          <a:prstGeom prst="rect">
            <a:avLst/>
          </a:prstGeom>
        </p:spPr>
      </p:pic>
      <p:pic>
        <p:nvPicPr>
          <p:cNvPr id="9" name="Picture 8">
            <a:extLst>
              <a:ext uri="{FF2B5EF4-FFF2-40B4-BE49-F238E27FC236}">
                <a16:creationId xmlns:a16="http://schemas.microsoft.com/office/drawing/2014/main" id="{05DE75FD-1C01-C2A7-4480-90D2382A2635}"/>
              </a:ext>
            </a:extLst>
          </p:cNvPr>
          <p:cNvPicPr>
            <a:picLocks noChangeAspect="1"/>
          </p:cNvPicPr>
          <p:nvPr/>
        </p:nvPicPr>
        <p:blipFill>
          <a:blip r:embed="rId3"/>
          <a:stretch>
            <a:fillRect/>
          </a:stretch>
        </p:blipFill>
        <p:spPr>
          <a:xfrm>
            <a:off x="237065" y="3315870"/>
            <a:ext cx="1775614" cy="2309060"/>
          </a:xfrm>
          <a:prstGeom prst="rect">
            <a:avLst/>
          </a:prstGeom>
        </p:spPr>
      </p:pic>
    </p:spTree>
    <p:extLst>
      <p:ext uri="{BB962C8B-B14F-4D97-AF65-F5344CB8AC3E}">
        <p14:creationId xmlns:p14="http://schemas.microsoft.com/office/powerpoint/2010/main" val="2858341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E1F79E-FE62-90EF-9CB8-BD7C67162EC4}"/>
              </a:ext>
            </a:extLst>
          </p:cNvPr>
          <p:cNvSpPr txBox="1"/>
          <p:nvPr/>
        </p:nvSpPr>
        <p:spPr>
          <a:xfrm>
            <a:off x="220133" y="282770"/>
            <a:ext cx="6096000" cy="5078313"/>
          </a:xfrm>
          <a:prstGeom prst="rect">
            <a:avLst/>
          </a:prstGeom>
          <a:noFill/>
        </p:spPr>
        <p:txBody>
          <a:bodyPr wrap="square">
            <a:spAutoFit/>
          </a:bodyPr>
          <a:lstStyle/>
          <a:p>
            <a:r>
              <a:rPr lang="en-US" b="1" dirty="0">
                <a:solidFill>
                  <a:schemeClr val="accent2">
                    <a:lumMod val="25000"/>
                  </a:schemeClr>
                </a:solidFill>
              </a:rPr>
              <a:t>Step 2</a:t>
            </a:r>
            <a:r>
              <a:rPr lang="en-US" b="1" baseline="30000" dirty="0">
                <a:solidFill>
                  <a:schemeClr val="accent2">
                    <a:lumMod val="25000"/>
                  </a:schemeClr>
                </a:solidFill>
              </a:rPr>
              <a:t>nd</a:t>
            </a:r>
            <a:r>
              <a:rPr lang="en-US" dirty="0"/>
              <a:t> Identify Repeat Purchase</a:t>
            </a:r>
          </a:p>
          <a:p>
            <a:endParaRPr lang="en-US" dirty="0"/>
          </a:p>
          <a:p>
            <a:r>
              <a:rPr lang="en-US" sz="1800" b="1" dirty="0">
                <a:solidFill>
                  <a:schemeClr val="accent1">
                    <a:lumMod val="50000"/>
                  </a:schemeClr>
                </a:solidFill>
              </a:rPr>
              <a:t>Input :-</a:t>
            </a: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r>
              <a:rPr lang="en-US" sz="1800" b="1" dirty="0">
                <a:solidFill>
                  <a:schemeClr val="accent5">
                    <a:lumMod val="50000"/>
                  </a:schemeClr>
                </a:solidFill>
              </a:rPr>
              <a:t>Output :-</a:t>
            </a:r>
          </a:p>
          <a:p>
            <a:endParaRPr lang="en-US" sz="1800"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p:txBody>
      </p:sp>
      <p:pic>
        <p:nvPicPr>
          <p:cNvPr id="7" name="Picture 6">
            <a:extLst>
              <a:ext uri="{FF2B5EF4-FFF2-40B4-BE49-F238E27FC236}">
                <a16:creationId xmlns:a16="http://schemas.microsoft.com/office/drawing/2014/main" id="{DC462659-1B2A-C451-8084-99B240494EAA}"/>
              </a:ext>
            </a:extLst>
          </p:cNvPr>
          <p:cNvPicPr>
            <a:picLocks noChangeAspect="1"/>
          </p:cNvPicPr>
          <p:nvPr/>
        </p:nvPicPr>
        <p:blipFill>
          <a:blip r:embed="rId2"/>
          <a:stretch>
            <a:fillRect/>
          </a:stretch>
        </p:blipFill>
        <p:spPr>
          <a:xfrm>
            <a:off x="220133" y="1332299"/>
            <a:ext cx="5349704" cy="1729890"/>
          </a:xfrm>
          <a:prstGeom prst="rect">
            <a:avLst/>
          </a:prstGeom>
        </p:spPr>
      </p:pic>
      <p:pic>
        <p:nvPicPr>
          <p:cNvPr id="9" name="Picture 8">
            <a:extLst>
              <a:ext uri="{FF2B5EF4-FFF2-40B4-BE49-F238E27FC236}">
                <a16:creationId xmlns:a16="http://schemas.microsoft.com/office/drawing/2014/main" id="{AE7C8631-019D-EAA5-CA27-826BA68D7E13}"/>
              </a:ext>
            </a:extLst>
          </p:cNvPr>
          <p:cNvPicPr>
            <a:picLocks noChangeAspect="1"/>
          </p:cNvPicPr>
          <p:nvPr/>
        </p:nvPicPr>
        <p:blipFill>
          <a:blip r:embed="rId3"/>
          <a:stretch>
            <a:fillRect/>
          </a:stretch>
        </p:blipFill>
        <p:spPr>
          <a:xfrm>
            <a:off x="220133" y="3744230"/>
            <a:ext cx="2491956" cy="2766300"/>
          </a:xfrm>
          <a:prstGeom prst="rect">
            <a:avLst/>
          </a:prstGeom>
        </p:spPr>
      </p:pic>
    </p:spTree>
    <p:extLst>
      <p:ext uri="{BB962C8B-B14F-4D97-AF65-F5344CB8AC3E}">
        <p14:creationId xmlns:p14="http://schemas.microsoft.com/office/powerpoint/2010/main" val="2090248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27CA61-3A31-953F-B3F1-342D7D239C06}"/>
              </a:ext>
            </a:extLst>
          </p:cNvPr>
          <p:cNvSpPr txBox="1"/>
          <p:nvPr/>
        </p:nvSpPr>
        <p:spPr>
          <a:xfrm>
            <a:off x="431800" y="247640"/>
            <a:ext cx="6096000" cy="4247317"/>
          </a:xfrm>
          <a:prstGeom prst="rect">
            <a:avLst/>
          </a:prstGeom>
          <a:noFill/>
        </p:spPr>
        <p:txBody>
          <a:bodyPr wrap="square">
            <a:spAutoFit/>
          </a:bodyPr>
          <a:lstStyle/>
          <a:p>
            <a:r>
              <a:rPr lang="en-US" b="1" dirty="0">
                <a:solidFill>
                  <a:schemeClr val="accent2">
                    <a:lumMod val="25000"/>
                  </a:schemeClr>
                </a:solidFill>
              </a:rPr>
              <a:t>Step 3</a:t>
            </a:r>
            <a:r>
              <a:rPr lang="en-US" b="1" baseline="30000" dirty="0">
                <a:solidFill>
                  <a:schemeClr val="accent2">
                    <a:lumMod val="25000"/>
                  </a:schemeClr>
                </a:solidFill>
              </a:rPr>
              <a:t>rd</a:t>
            </a:r>
            <a:r>
              <a:rPr lang="en-US" dirty="0"/>
              <a:t> Aggregate Repeat Customers </a:t>
            </a:r>
          </a:p>
          <a:p>
            <a:endParaRPr lang="en-US" dirty="0"/>
          </a:p>
          <a:p>
            <a:r>
              <a:rPr lang="en-US" sz="1800" b="1" dirty="0">
                <a:solidFill>
                  <a:schemeClr val="accent1">
                    <a:lumMod val="50000"/>
                  </a:schemeClr>
                </a:solidFill>
              </a:rPr>
              <a:t>Input :-</a:t>
            </a:r>
          </a:p>
          <a:p>
            <a:endParaRPr lang="en-US"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r>
              <a:rPr lang="en-US" sz="1800" b="1" dirty="0">
                <a:solidFill>
                  <a:schemeClr val="accent5">
                    <a:lumMod val="50000"/>
                  </a:schemeClr>
                </a:solidFill>
              </a:rPr>
              <a:t>Output :-</a:t>
            </a:r>
          </a:p>
          <a:p>
            <a:endParaRPr lang="en-US" b="1" dirty="0">
              <a:solidFill>
                <a:schemeClr val="accent5">
                  <a:lumMod val="50000"/>
                </a:schemeClr>
              </a:solidFill>
            </a:endParaRPr>
          </a:p>
          <a:p>
            <a:endParaRPr lang="en-US" sz="1800" b="1" dirty="0">
              <a:solidFill>
                <a:schemeClr val="accent5">
                  <a:lumMod val="50000"/>
                </a:schemeClr>
              </a:solidFill>
            </a:endParaRPr>
          </a:p>
        </p:txBody>
      </p:sp>
      <p:pic>
        <p:nvPicPr>
          <p:cNvPr id="7" name="Picture 6">
            <a:extLst>
              <a:ext uri="{FF2B5EF4-FFF2-40B4-BE49-F238E27FC236}">
                <a16:creationId xmlns:a16="http://schemas.microsoft.com/office/drawing/2014/main" id="{E08B672F-490D-F7C8-CEF7-B7A5FF555B1D}"/>
              </a:ext>
            </a:extLst>
          </p:cNvPr>
          <p:cNvPicPr>
            <a:picLocks noChangeAspect="1"/>
          </p:cNvPicPr>
          <p:nvPr/>
        </p:nvPicPr>
        <p:blipFill>
          <a:blip r:embed="rId2"/>
          <a:stretch>
            <a:fillRect/>
          </a:stretch>
        </p:blipFill>
        <p:spPr>
          <a:xfrm>
            <a:off x="431800" y="1290244"/>
            <a:ext cx="5311600" cy="1737511"/>
          </a:xfrm>
          <a:prstGeom prst="rect">
            <a:avLst/>
          </a:prstGeom>
        </p:spPr>
      </p:pic>
      <p:pic>
        <p:nvPicPr>
          <p:cNvPr id="9" name="Picture 8">
            <a:extLst>
              <a:ext uri="{FF2B5EF4-FFF2-40B4-BE49-F238E27FC236}">
                <a16:creationId xmlns:a16="http://schemas.microsoft.com/office/drawing/2014/main" id="{26A1D07D-B8B2-B67F-48FF-B3D8B8A89D1E}"/>
              </a:ext>
            </a:extLst>
          </p:cNvPr>
          <p:cNvPicPr>
            <a:picLocks noChangeAspect="1"/>
          </p:cNvPicPr>
          <p:nvPr/>
        </p:nvPicPr>
        <p:blipFill>
          <a:blip r:embed="rId3"/>
          <a:stretch>
            <a:fillRect/>
          </a:stretch>
        </p:blipFill>
        <p:spPr>
          <a:xfrm>
            <a:off x="469848" y="4045590"/>
            <a:ext cx="1143099" cy="2720576"/>
          </a:xfrm>
          <a:prstGeom prst="rect">
            <a:avLst/>
          </a:prstGeom>
        </p:spPr>
      </p:pic>
      <p:sp>
        <p:nvSpPr>
          <p:cNvPr id="11" name="TextBox 10">
            <a:extLst>
              <a:ext uri="{FF2B5EF4-FFF2-40B4-BE49-F238E27FC236}">
                <a16:creationId xmlns:a16="http://schemas.microsoft.com/office/drawing/2014/main" id="{D804540F-1F15-2936-0E00-61BDBD8528EF}"/>
              </a:ext>
            </a:extLst>
          </p:cNvPr>
          <p:cNvSpPr txBox="1"/>
          <p:nvPr/>
        </p:nvSpPr>
        <p:spPr>
          <a:xfrm>
            <a:off x="6096000" y="4772505"/>
            <a:ext cx="6096000" cy="2862322"/>
          </a:xfrm>
          <a:prstGeom prst="rect">
            <a:avLst/>
          </a:prstGeom>
          <a:noFill/>
        </p:spPr>
        <p:txBody>
          <a:bodyPr wrap="square">
            <a:spAutoFit/>
          </a:bodyPr>
          <a:lstStyle/>
          <a:p>
            <a:r>
              <a:rPr lang="en-US" b="1" dirty="0">
                <a:solidFill>
                  <a:srgbClr val="C00000"/>
                </a:solidFill>
              </a:rPr>
              <a:t>Insights</a:t>
            </a:r>
            <a:r>
              <a:rPr lang="en-US" sz="1800" b="1" dirty="0">
                <a:solidFill>
                  <a:srgbClr val="C00000"/>
                </a:solidFill>
              </a:rPr>
              <a:t> :- </a:t>
            </a:r>
            <a:r>
              <a:rPr lang="en-US" dirty="0"/>
              <a:t>Repeat customers indicate </a:t>
            </a:r>
            <a:r>
              <a:rPr lang="en-US" b="1" dirty="0"/>
              <a:t>loyalty</a:t>
            </a:r>
            <a:r>
              <a:rPr lang="en-US" dirty="0"/>
              <a:t> and </a:t>
            </a:r>
            <a:r>
              <a:rPr lang="en-US" b="1" dirty="0"/>
              <a:t>customer satisfaction</a:t>
            </a:r>
            <a:r>
              <a:rPr lang="en-US" dirty="0"/>
              <a:t>. Walmart can create </a:t>
            </a:r>
            <a:r>
              <a:rPr lang="en-US" b="1" dirty="0"/>
              <a:t>personalized promotions</a:t>
            </a:r>
            <a:r>
              <a:rPr lang="en-US" dirty="0"/>
              <a:t> for frequent buyers.</a:t>
            </a:r>
            <a:br>
              <a:rPr lang="en-US" dirty="0"/>
            </a:br>
            <a:endParaRPr lang="en-US" dirty="0"/>
          </a:p>
          <a:p>
            <a:r>
              <a:rPr lang="en-US" b="1" dirty="0">
                <a:solidFill>
                  <a:schemeClr val="accent6">
                    <a:lumMod val="75000"/>
                  </a:schemeClr>
                </a:solidFill>
              </a:rPr>
              <a:t>Approach :- </a:t>
            </a:r>
            <a:r>
              <a:rPr lang="en-US" dirty="0"/>
              <a:t>Use </a:t>
            </a:r>
            <a:r>
              <a:rPr lang="en-US" b="1" dirty="0"/>
              <a:t>DATEDIFF()</a:t>
            </a:r>
            <a:r>
              <a:rPr lang="en-US" dirty="0"/>
              <a:t> to find customers purchasing within a </a:t>
            </a:r>
            <a:r>
              <a:rPr lang="en-US" b="1" dirty="0"/>
              <a:t>30-day window</a:t>
            </a:r>
            <a:r>
              <a:rPr lang="en-US" dirty="0"/>
              <a:t>.</a:t>
            </a:r>
          </a:p>
          <a:p>
            <a:endParaRPr lang="en-US" dirty="0"/>
          </a:p>
          <a:p>
            <a:endParaRPr lang="en-IN" dirty="0"/>
          </a:p>
          <a:p>
            <a:endParaRPr lang="en-IN" dirty="0"/>
          </a:p>
          <a:p>
            <a:endParaRPr lang="en-IN" dirty="0"/>
          </a:p>
        </p:txBody>
      </p:sp>
    </p:spTree>
    <p:extLst>
      <p:ext uri="{BB962C8B-B14F-4D97-AF65-F5344CB8AC3E}">
        <p14:creationId xmlns:p14="http://schemas.microsoft.com/office/powerpoint/2010/main" val="3818882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D3B1D6-8FA8-48F2-7FB1-4314833A6A28}"/>
              </a:ext>
            </a:extLst>
          </p:cNvPr>
          <p:cNvSpPr txBox="1"/>
          <p:nvPr/>
        </p:nvSpPr>
        <p:spPr>
          <a:xfrm>
            <a:off x="279400" y="162229"/>
            <a:ext cx="11684000" cy="4247317"/>
          </a:xfrm>
          <a:prstGeom prst="rect">
            <a:avLst/>
          </a:prstGeom>
          <a:noFill/>
        </p:spPr>
        <p:txBody>
          <a:bodyPr wrap="square">
            <a:spAutoFit/>
          </a:bodyPr>
          <a:lstStyle/>
          <a:p>
            <a:r>
              <a:rPr lang="en-IN" b="1" dirty="0">
                <a:solidFill>
                  <a:schemeClr val="accent5">
                    <a:lumMod val="50000"/>
                  </a:schemeClr>
                </a:solidFill>
              </a:rPr>
              <a:t>Task 8</a:t>
            </a:r>
            <a:r>
              <a:rPr lang="en-IN" b="1" baseline="30000" dirty="0">
                <a:solidFill>
                  <a:schemeClr val="accent5">
                    <a:lumMod val="50000"/>
                  </a:schemeClr>
                </a:solidFill>
              </a:rPr>
              <a:t>th </a:t>
            </a:r>
            <a:r>
              <a:rPr lang="en-IN" b="1" dirty="0">
                <a:solidFill>
                  <a:schemeClr val="accent5">
                    <a:lumMod val="50000"/>
                  </a:schemeClr>
                </a:solidFill>
              </a:rPr>
              <a:t>: </a:t>
            </a:r>
            <a:r>
              <a:rPr lang="en-US" b="1" dirty="0">
                <a:solidFill>
                  <a:schemeClr val="accent5">
                    <a:lumMod val="50000"/>
                  </a:schemeClr>
                </a:solidFill>
              </a:rPr>
              <a:t>Findings Top 5 Customers by Sales Volume</a:t>
            </a:r>
          </a:p>
          <a:p>
            <a:r>
              <a:rPr lang="en-US" dirty="0"/>
              <a:t>Walmart wants to reward its top 5 customers who have generated the most sales Revenue.</a:t>
            </a:r>
            <a:endParaRPr lang="en-US" b="1" dirty="0">
              <a:solidFill>
                <a:schemeClr val="accent2">
                  <a:lumMod val="25000"/>
                </a:schemeClr>
              </a:solidFill>
            </a:endParaRPr>
          </a:p>
          <a:p>
            <a:endParaRPr lang="en-US" b="1" dirty="0">
              <a:solidFill>
                <a:schemeClr val="accent2">
                  <a:lumMod val="25000"/>
                </a:schemeClr>
              </a:solidFill>
            </a:endParaRPr>
          </a:p>
          <a:p>
            <a:r>
              <a:rPr lang="en-US" b="1" dirty="0">
                <a:solidFill>
                  <a:schemeClr val="accent2">
                    <a:lumMod val="25000"/>
                  </a:schemeClr>
                </a:solidFill>
              </a:rPr>
              <a:t>Step 1</a:t>
            </a:r>
            <a:r>
              <a:rPr lang="en-US" b="1" baseline="30000" dirty="0">
                <a:solidFill>
                  <a:schemeClr val="accent2">
                    <a:lumMod val="25000"/>
                  </a:schemeClr>
                </a:solidFill>
              </a:rPr>
              <a:t>st</a:t>
            </a:r>
            <a:r>
              <a:rPr lang="en-US" dirty="0"/>
              <a:t> Calculate total Sales Per Customer</a:t>
            </a:r>
          </a:p>
          <a:p>
            <a:endParaRPr lang="en-US" dirty="0"/>
          </a:p>
          <a:p>
            <a:r>
              <a:rPr lang="en-US" sz="2000" b="1" dirty="0">
                <a:solidFill>
                  <a:schemeClr val="accent1">
                    <a:lumMod val="50000"/>
                  </a:schemeClr>
                </a:solidFill>
              </a:rPr>
              <a:t>Input :-</a:t>
            </a: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5">
                  <a:lumMod val="50000"/>
                </a:schemeClr>
              </a:solidFill>
            </a:endParaRPr>
          </a:p>
          <a:p>
            <a:endParaRPr lang="en-US" sz="2000" b="1" dirty="0">
              <a:solidFill>
                <a:schemeClr val="accent5">
                  <a:lumMod val="50000"/>
                </a:schemeClr>
              </a:solidFill>
            </a:endParaRPr>
          </a:p>
          <a:p>
            <a:r>
              <a:rPr lang="en-US" sz="2000" b="1" dirty="0">
                <a:solidFill>
                  <a:schemeClr val="accent5">
                    <a:lumMod val="50000"/>
                  </a:schemeClr>
                </a:solidFill>
              </a:rPr>
              <a:t>Output :-</a:t>
            </a:r>
          </a:p>
          <a:p>
            <a:endParaRPr lang="en-US" sz="2000" b="1" dirty="0">
              <a:solidFill>
                <a:schemeClr val="accent5">
                  <a:lumMod val="50000"/>
                </a:schemeClr>
              </a:solidFill>
            </a:endParaRPr>
          </a:p>
          <a:p>
            <a:endParaRPr lang="en-US" sz="2000" b="1" dirty="0">
              <a:solidFill>
                <a:schemeClr val="accent5">
                  <a:lumMod val="50000"/>
                </a:schemeClr>
              </a:solidFill>
            </a:endParaRPr>
          </a:p>
        </p:txBody>
      </p:sp>
      <p:pic>
        <p:nvPicPr>
          <p:cNvPr id="7" name="Picture 6">
            <a:extLst>
              <a:ext uri="{FF2B5EF4-FFF2-40B4-BE49-F238E27FC236}">
                <a16:creationId xmlns:a16="http://schemas.microsoft.com/office/drawing/2014/main" id="{B613FBDF-AB86-F80F-EA32-389710D85A2E}"/>
              </a:ext>
            </a:extLst>
          </p:cNvPr>
          <p:cNvPicPr>
            <a:picLocks noChangeAspect="1"/>
          </p:cNvPicPr>
          <p:nvPr/>
        </p:nvPicPr>
        <p:blipFill>
          <a:blip r:embed="rId2"/>
          <a:stretch>
            <a:fillRect/>
          </a:stretch>
        </p:blipFill>
        <p:spPr>
          <a:xfrm>
            <a:off x="228600" y="2050574"/>
            <a:ext cx="2705334" cy="1204064"/>
          </a:xfrm>
          <a:prstGeom prst="rect">
            <a:avLst/>
          </a:prstGeom>
        </p:spPr>
      </p:pic>
      <p:pic>
        <p:nvPicPr>
          <p:cNvPr id="9" name="Picture 8">
            <a:extLst>
              <a:ext uri="{FF2B5EF4-FFF2-40B4-BE49-F238E27FC236}">
                <a16:creationId xmlns:a16="http://schemas.microsoft.com/office/drawing/2014/main" id="{AD0EA10B-1491-5064-C1D3-F6FFEEC0AF62}"/>
              </a:ext>
            </a:extLst>
          </p:cNvPr>
          <p:cNvPicPr>
            <a:picLocks noChangeAspect="1"/>
          </p:cNvPicPr>
          <p:nvPr/>
        </p:nvPicPr>
        <p:blipFill>
          <a:blip r:embed="rId3"/>
          <a:stretch>
            <a:fillRect/>
          </a:stretch>
        </p:blipFill>
        <p:spPr>
          <a:xfrm>
            <a:off x="279400" y="3931298"/>
            <a:ext cx="1867062" cy="2423370"/>
          </a:xfrm>
          <a:prstGeom prst="rect">
            <a:avLst/>
          </a:prstGeom>
        </p:spPr>
      </p:pic>
    </p:spTree>
    <p:extLst>
      <p:ext uri="{BB962C8B-B14F-4D97-AF65-F5344CB8AC3E}">
        <p14:creationId xmlns:p14="http://schemas.microsoft.com/office/powerpoint/2010/main" val="1209309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769B1A-2213-7E99-461F-BED16ABF2A6C}"/>
              </a:ext>
            </a:extLst>
          </p:cNvPr>
          <p:cNvSpPr txBox="1"/>
          <p:nvPr/>
        </p:nvSpPr>
        <p:spPr>
          <a:xfrm>
            <a:off x="220132" y="162286"/>
            <a:ext cx="11743267" cy="3416320"/>
          </a:xfrm>
          <a:prstGeom prst="rect">
            <a:avLst/>
          </a:prstGeom>
          <a:noFill/>
        </p:spPr>
        <p:txBody>
          <a:bodyPr wrap="square">
            <a:spAutoFit/>
          </a:bodyPr>
          <a:lstStyle/>
          <a:p>
            <a:r>
              <a:rPr lang="en-US" b="1" dirty="0">
                <a:solidFill>
                  <a:schemeClr val="accent2">
                    <a:lumMod val="25000"/>
                  </a:schemeClr>
                </a:solidFill>
              </a:rPr>
              <a:t>Step 2</a:t>
            </a:r>
            <a:r>
              <a:rPr lang="en-US" b="1" baseline="30000" dirty="0">
                <a:solidFill>
                  <a:schemeClr val="accent2">
                    <a:lumMod val="25000"/>
                  </a:schemeClr>
                </a:solidFill>
              </a:rPr>
              <a:t>nd</a:t>
            </a:r>
            <a:r>
              <a:rPr lang="en-US" dirty="0"/>
              <a:t> Select the Top 5 Customers</a:t>
            </a:r>
          </a:p>
          <a:p>
            <a:endParaRPr lang="en-US" dirty="0"/>
          </a:p>
          <a:p>
            <a:r>
              <a:rPr lang="en-US" sz="2000" b="1" dirty="0">
                <a:solidFill>
                  <a:schemeClr val="accent1">
                    <a:lumMod val="50000"/>
                  </a:schemeClr>
                </a:solidFill>
              </a:rPr>
              <a:t>Input :-</a:t>
            </a: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r>
              <a:rPr lang="en-US" sz="2000" b="1" dirty="0">
                <a:solidFill>
                  <a:schemeClr val="accent5">
                    <a:lumMod val="50000"/>
                  </a:schemeClr>
                </a:solidFill>
              </a:rPr>
              <a:t>Output :-</a:t>
            </a:r>
          </a:p>
          <a:p>
            <a:endParaRPr lang="en-US" sz="2000" b="1" dirty="0">
              <a:solidFill>
                <a:schemeClr val="accent5">
                  <a:lumMod val="50000"/>
                </a:schemeClr>
              </a:solidFill>
            </a:endParaRPr>
          </a:p>
          <a:p>
            <a:endParaRPr lang="en-US" sz="2000" b="1" dirty="0">
              <a:solidFill>
                <a:schemeClr val="accent5">
                  <a:lumMod val="50000"/>
                </a:schemeClr>
              </a:solidFill>
            </a:endParaRPr>
          </a:p>
        </p:txBody>
      </p:sp>
      <p:pic>
        <p:nvPicPr>
          <p:cNvPr id="7" name="Picture 6">
            <a:extLst>
              <a:ext uri="{FF2B5EF4-FFF2-40B4-BE49-F238E27FC236}">
                <a16:creationId xmlns:a16="http://schemas.microsoft.com/office/drawing/2014/main" id="{09E1040C-847A-D0F9-76F9-B4062B427482}"/>
              </a:ext>
            </a:extLst>
          </p:cNvPr>
          <p:cNvPicPr>
            <a:picLocks noChangeAspect="1"/>
          </p:cNvPicPr>
          <p:nvPr/>
        </p:nvPicPr>
        <p:blipFill>
          <a:blip r:embed="rId2"/>
          <a:stretch>
            <a:fillRect/>
          </a:stretch>
        </p:blipFill>
        <p:spPr>
          <a:xfrm>
            <a:off x="228601" y="1279272"/>
            <a:ext cx="4214225" cy="929721"/>
          </a:xfrm>
          <a:prstGeom prst="rect">
            <a:avLst/>
          </a:prstGeom>
        </p:spPr>
      </p:pic>
      <p:pic>
        <p:nvPicPr>
          <p:cNvPr id="9" name="Picture 8">
            <a:extLst>
              <a:ext uri="{FF2B5EF4-FFF2-40B4-BE49-F238E27FC236}">
                <a16:creationId xmlns:a16="http://schemas.microsoft.com/office/drawing/2014/main" id="{1646A98A-456D-9C13-77DF-02693D7D0D50}"/>
              </a:ext>
            </a:extLst>
          </p:cNvPr>
          <p:cNvPicPr>
            <a:picLocks noChangeAspect="1"/>
          </p:cNvPicPr>
          <p:nvPr/>
        </p:nvPicPr>
        <p:blipFill>
          <a:blip r:embed="rId3"/>
          <a:stretch>
            <a:fillRect/>
          </a:stretch>
        </p:blipFill>
        <p:spPr>
          <a:xfrm>
            <a:off x="228601" y="3095753"/>
            <a:ext cx="2663008" cy="1975780"/>
          </a:xfrm>
          <a:prstGeom prst="rect">
            <a:avLst/>
          </a:prstGeom>
        </p:spPr>
      </p:pic>
      <p:sp>
        <p:nvSpPr>
          <p:cNvPr id="11" name="TextBox 10">
            <a:extLst>
              <a:ext uri="{FF2B5EF4-FFF2-40B4-BE49-F238E27FC236}">
                <a16:creationId xmlns:a16="http://schemas.microsoft.com/office/drawing/2014/main" id="{4547CC34-7940-20BB-92FE-FA7D9C38C9FB}"/>
              </a:ext>
            </a:extLst>
          </p:cNvPr>
          <p:cNvSpPr txBox="1"/>
          <p:nvPr/>
        </p:nvSpPr>
        <p:spPr>
          <a:xfrm>
            <a:off x="6091765" y="5541552"/>
            <a:ext cx="6096000" cy="2308324"/>
          </a:xfrm>
          <a:prstGeom prst="rect">
            <a:avLst/>
          </a:prstGeom>
          <a:noFill/>
        </p:spPr>
        <p:txBody>
          <a:bodyPr wrap="square">
            <a:spAutoFit/>
          </a:bodyPr>
          <a:lstStyle/>
          <a:p>
            <a:r>
              <a:rPr lang="en-US" b="1" dirty="0">
                <a:solidFill>
                  <a:srgbClr val="C00000"/>
                </a:solidFill>
              </a:rPr>
              <a:t>Insights</a:t>
            </a:r>
            <a:r>
              <a:rPr lang="en-US" sz="1800" b="1" dirty="0">
                <a:solidFill>
                  <a:srgbClr val="C00000"/>
                </a:solidFill>
              </a:rPr>
              <a:t> :- </a:t>
            </a:r>
            <a:r>
              <a:rPr lang="en-US" dirty="0"/>
              <a:t>Rewarding top customers with </a:t>
            </a:r>
            <a:r>
              <a:rPr lang="en-US" b="1" dirty="0"/>
              <a:t>loyalty benefits</a:t>
            </a:r>
            <a:r>
              <a:rPr lang="en-US" dirty="0"/>
              <a:t> increases engagement. This insight helps Walmart </a:t>
            </a:r>
            <a:r>
              <a:rPr lang="en-US" b="1" dirty="0"/>
              <a:t>strengthen customer relationships</a:t>
            </a:r>
            <a:r>
              <a:rPr lang="en-US" dirty="0"/>
              <a:t>.</a:t>
            </a:r>
            <a:br>
              <a:rPr lang="en-US" dirty="0"/>
            </a:br>
            <a:endParaRPr lang="en-US" dirty="0"/>
          </a:p>
          <a:p>
            <a:endParaRPr lang="en-US" dirty="0"/>
          </a:p>
          <a:p>
            <a:endParaRPr lang="en-IN" dirty="0"/>
          </a:p>
          <a:p>
            <a:endParaRPr lang="en-IN" dirty="0"/>
          </a:p>
          <a:p>
            <a:endParaRPr lang="en-IN" dirty="0"/>
          </a:p>
        </p:txBody>
      </p:sp>
    </p:spTree>
    <p:extLst>
      <p:ext uri="{BB962C8B-B14F-4D97-AF65-F5344CB8AC3E}">
        <p14:creationId xmlns:p14="http://schemas.microsoft.com/office/powerpoint/2010/main" val="3439984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7B930B-6EAA-D2F6-001F-DCEA8B1D3118}"/>
              </a:ext>
            </a:extLst>
          </p:cNvPr>
          <p:cNvSpPr txBox="1"/>
          <p:nvPr/>
        </p:nvSpPr>
        <p:spPr>
          <a:xfrm>
            <a:off x="279400" y="170752"/>
            <a:ext cx="11760200" cy="4247317"/>
          </a:xfrm>
          <a:prstGeom prst="rect">
            <a:avLst/>
          </a:prstGeom>
          <a:noFill/>
        </p:spPr>
        <p:txBody>
          <a:bodyPr wrap="square">
            <a:spAutoFit/>
          </a:bodyPr>
          <a:lstStyle/>
          <a:p>
            <a:r>
              <a:rPr lang="en-IN" b="1" dirty="0">
                <a:solidFill>
                  <a:schemeClr val="accent5">
                    <a:lumMod val="50000"/>
                  </a:schemeClr>
                </a:solidFill>
              </a:rPr>
              <a:t>Task 10</a:t>
            </a:r>
            <a:r>
              <a:rPr lang="en-IN" b="1" baseline="30000" dirty="0">
                <a:solidFill>
                  <a:schemeClr val="accent5">
                    <a:lumMod val="50000"/>
                  </a:schemeClr>
                </a:solidFill>
              </a:rPr>
              <a:t>th </a:t>
            </a:r>
            <a:r>
              <a:rPr lang="en-IN" b="1" dirty="0">
                <a:solidFill>
                  <a:schemeClr val="accent5">
                    <a:lumMod val="50000"/>
                  </a:schemeClr>
                </a:solidFill>
              </a:rPr>
              <a:t>: </a:t>
            </a:r>
            <a:r>
              <a:rPr lang="en-US" b="1" dirty="0">
                <a:solidFill>
                  <a:schemeClr val="accent5">
                    <a:lumMod val="50000"/>
                  </a:schemeClr>
                </a:solidFill>
              </a:rPr>
              <a:t>Analyzing Sales Trends by Day of the Week</a:t>
            </a:r>
          </a:p>
          <a:p>
            <a:r>
              <a:rPr lang="en-US" dirty="0"/>
              <a:t>Walmart wants to analyze the sales patterns to determine which day of the week brings the highest sales.</a:t>
            </a:r>
            <a:endParaRPr lang="en-US" b="1" dirty="0">
              <a:solidFill>
                <a:schemeClr val="accent2">
                  <a:lumMod val="25000"/>
                </a:schemeClr>
              </a:solidFill>
            </a:endParaRPr>
          </a:p>
          <a:p>
            <a:endParaRPr lang="en-US" b="1" dirty="0">
              <a:solidFill>
                <a:schemeClr val="accent2">
                  <a:lumMod val="25000"/>
                </a:schemeClr>
              </a:solidFill>
            </a:endParaRPr>
          </a:p>
          <a:p>
            <a:r>
              <a:rPr lang="en-US" b="1" dirty="0">
                <a:solidFill>
                  <a:schemeClr val="accent2">
                    <a:lumMod val="25000"/>
                  </a:schemeClr>
                </a:solidFill>
              </a:rPr>
              <a:t>Step 1</a:t>
            </a:r>
            <a:r>
              <a:rPr lang="en-US" b="1" baseline="30000" dirty="0">
                <a:solidFill>
                  <a:schemeClr val="accent2">
                    <a:lumMod val="25000"/>
                  </a:schemeClr>
                </a:solidFill>
              </a:rPr>
              <a:t>st</a:t>
            </a:r>
            <a:r>
              <a:rPr lang="en-US" dirty="0"/>
              <a:t> Extract the day of the week</a:t>
            </a:r>
          </a:p>
          <a:p>
            <a:endParaRPr lang="en-US" dirty="0"/>
          </a:p>
          <a:p>
            <a:r>
              <a:rPr lang="en-US" sz="2000" b="1" dirty="0">
                <a:solidFill>
                  <a:schemeClr val="accent1">
                    <a:lumMod val="50000"/>
                  </a:schemeClr>
                </a:solidFill>
              </a:rPr>
              <a:t>Input :-</a:t>
            </a: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r>
              <a:rPr lang="en-US" sz="2000" b="1" dirty="0">
                <a:solidFill>
                  <a:schemeClr val="accent5">
                    <a:lumMod val="50000"/>
                  </a:schemeClr>
                </a:solidFill>
              </a:rPr>
              <a:t>Output :-</a:t>
            </a:r>
          </a:p>
          <a:p>
            <a:endParaRPr lang="en-US" sz="2000" b="1" dirty="0">
              <a:solidFill>
                <a:schemeClr val="accent5">
                  <a:lumMod val="50000"/>
                </a:schemeClr>
              </a:solidFill>
            </a:endParaRPr>
          </a:p>
          <a:p>
            <a:endParaRPr lang="en-US" sz="2000" b="1" dirty="0">
              <a:solidFill>
                <a:schemeClr val="accent5">
                  <a:lumMod val="50000"/>
                </a:schemeClr>
              </a:solidFill>
            </a:endParaRPr>
          </a:p>
        </p:txBody>
      </p:sp>
      <p:pic>
        <p:nvPicPr>
          <p:cNvPr id="7" name="Picture 6">
            <a:extLst>
              <a:ext uri="{FF2B5EF4-FFF2-40B4-BE49-F238E27FC236}">
                <a16:creationId xmlns:a16="http://schemas.microsoft.com/office/drawing/2014/main" id="{F0A970B3-D6CE-23B5-CFA5-3F3719B61F0E}"/>
              </a:ext>
            </a:extLst>
          </p:cNvPr>
          <p:cNvPicPr>
            <a:picLocks noChangeAspect="1"/>
          </p:cNvPicPr>
          <p:nvPr/>
        </p:nvPicPr>
        <p:blipFill>
          <a:blip r:embed="rId2"/>
          <a:stretch>
            <a:fillRect/>
          </a:stretch>
        </p:blipFill>
        <p:spPr>
          <a:xfrm>
            <a:off x="279400" y="2089102"/>
            <a:ext cx="4480948" cy="1104996"/>
          </a:xfrm>
          <a:prstGeom prst="rect">
            <a:avLst/>
          </a:prstGeom>
        </p:spPr>
      </p:pic>
      <p:pic>
        <p:nvPicPr>
          <p:cNvPr id="9" name="Picture 8">
            <a:extLst>
              <a:ext uri="{FF2B5EF4-FFF2-40B4-BE49-F238E27FC236}">
                <a16:creationId xmlns:a16="http://schemas.microsoft.com/office/drawing/2014/main" id="{19615B72-2819-7198-7040-762C36288382}"/>
              </a:ext>
            </a:extLst>
          </p:cNvPr>
          <p:cNvPicPr>
            <a:picLocks noChangeAspect="1"/>
          </p:cNvPicPr>
          <p:nvPr/>
        </p:nvPicPr>
        <p:blipFill>
          <a:blip r:embed="rId3"/>
          <a:stretch>
            <a:fillRect/>
          </a:stretch>
        </p:blipFill>
        <p:spPr>
          <a:xfrm>
            <a:off x="279399" y="4203213"/>
            <a:ext cx="2345267" cy="2102987"/>
          </a:xfrm>
          <a:prstGeom prst="rect">
            <a:avLst/>
          </a:prstGeom>
        </p:spPr>
      </p:pic>
      <p:pic>
        <p:nvPicPr>
          <p:cNvPr id="10" name="Picture 9" descr="task10_sales_day.png">
            <a:extLst>
              <a:ext uri="{FF2B5EF4-FFF2-40B4-BE49-F238E27FC236}">
                <a16:creationId xmlns:a16="http://schemas.microsoft.com/office/drawing/2014/main" id="{8FDE4FAE-D05F-37A0-B299-6092B8C7F06A}"/>
              </a:ext>
            </a:extLst>
          </p:cNvPr>
          <p:cNvPicPr>
            <a:picLocks noChangeAspect="1"/>
          </p:cNvPicPr>
          <p:nvPr/>
        </p:nvPicPr>
        <p:blipFill>
          <a:blip r:embed="rId4"/>
          <a:stretch>
            <a:fillRect/>
          </a:stretch>
        </p:blipFill>
        <p:spPr>
          <a:xfrm>
            <a:off x="6598280" y="2460737"/>
            <a:ext cx="5441320" cy="4080990"/>
          </a:xfrm>
          <a:prstGeom prst="rect">
            <a:avLst/>
          </a:prstGeom>
        </p:spPr>
      </p:pic>
    </p:spTree>
    <p:extLst>
      <p:ext uri="{BB962C8B-B14F-4D97-AF65-F5344CB8AC3E}">
        <p14:creationId xmlns:p14="http://schemas.microsoft.com/office/powerpoint/2010/main" val="3346780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7CE456-50EE-E229-8FBD-F39B69F4C043}"/>
              </a:ext>
            </a:extLst>
          </p:cNvPr>
          <p:cNvSpPr txBox="1"/>
          <p:nvPr/>
        </p:nvSpPr>
        <p:spPr>
          <a:xfrm>
            <a:off x="381000" y="165951"/>
            <a:ext cx="6096000" cy="3416320"/>
          </a:xfrm>
          <a:prstGeom prst="rect">
            <a:avLst/>
          </a:prstGeom>
          <a:noFill/>
        </p:spPr>
        <p:txBody>
          <a:bodyPr wrap="square">
            <a:spAutoFit/>
          </a:bodyPr>
          <a:lstStyle/>
          <a:p>
            <a:r>
              <a:rPr lang="en-US" b="1" dirty="0">
                <a:solidFill>
                  <a:schemeClr val="accent2">
                    <a:lumMod val="25000"/>
                  </a:schemeClr>
                </a:solidFill>
              </a:rPr>
              <a:t>Step 2</a:t>
            </a:r>
            <a:r>
              <a:rPr lang="en-US" b="1" baseline="30000" dirty="0">
                <a:solidFill>
                  <a:schemeClr val="accent2">
                    <a:lumMod val="25000"/>
                  </a:schemeClr>
                </a:solidFill>
              </a:rPr>
              <a:t>nd</a:t>
            </a:r>
            <a:r>
              <a:rPr lang="en-US" dirty="0"/>
              <a:t> Identify the day with the Highest Sales</a:t>
            </a:r>
          </a:p>
          <a:p>
            <a:endParaRPr lang="en-US" dirty="0"/>
          </a:p>
          <a:p>
            <a:r>
              <a:rPr lang="en-US" sz="2000" b="1" dirty="0">
                <a:solidFill>
                  <a:schemeClr val="accent1">
                    <a:lumMod val="50000"/>
                  </a:schemeClr>
                </a:solidFill>
              </a:rPr>
              <a:t>Input :-</a:t>
            </a: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r>
              <a:rPr lang="en-US" sz="2000" b="1" dirty="0">
                <a:solidFill>
                  <a:schemeClr val="accent5">
                    <a:lumMod val="50000"/>
                  </a:schemeClr>
                </a:solidFill>
              </a:rPr>
              <a:t>Output :-</a:t>
            </a:r>
          </a:p>
          <a:p>
            <a:endParaRPr lang="en-US" sz="2000" b="1" dirty="0">
              <a:solidFill>
                <a:schemeClr val="accent5">
                  <a:lumMod val="50000"/>
                </a:schemeClr>
              </a:solidFill>
            </a:endParaRPr>
          </a:p>
          <a:p>
            <a:endParaRPr lang="en-US" sz="2000" b="1" dirty="0">
              <a:solidFill>
                <a:schemeClr val="accent5">
                  <a:lumMod val="50000"/>
                </a:schemeClr>
              </a:solidFill>
            </a:endParaRPr>
          </a:p>
        </p:txBody>
      </p:sp>
      <p:pic>
        <p:nvPicPr>
          <p:cNvPr id="7" name="Picture 6">
            <a:extLst>
              <a:ext uri="{FF2B5EF4-FFF2-40B4-BE49-F238E27FC236}">
                <a16:creationId xmlns:a16="http://schemas.microsoft.com/office/drawing/2014/main" id="{1D005864-F917-21C2-004E-7C67B6FC3EA5}"/>
              </a:ext>
            </a:extLst>
          </p:cNvPr>
          <p:cNvPicPr>
            <a:picLocks noChangeAspect="1"/>
          </p:cNvPicPr>
          <p:nvPr/>
        </p:nvPicPr>
        <p:blipFill>
          <a:blip r:embed="rId2"/>
          <a:stretch>
            <a:fillRect/>
          </a:stretch>
        </p:blipFill>
        <p:spPr>
          <a:xfrm>
            <a:off x="381000" y="1179778"/>
            <a:ext cx="4442845" cy="1196444"/>
          </a:xfrm>
          <a:prstGeom prst="rect">
            <a:avLst/>
          </a:prstGeom>
        </p:spPr>
      </p:pic>
      <p:pic>
        <p:nvPicPr>
          <p:cNvPr id="9" name="Picture 8">
            <a:extLst>
              <a:ext uri="{FF2B5EF4-FFF2-40B4-BE49-F238E27FC236}">
                <a16:creationId xmlns:a16="http://schemas.microsoft.com/office/drawing/2014/main" id="{238F20F0-EE6D-AC0E-1690-B69686F21881}"/>
              </a:ext>
            </a:extLst>
          </p:cNvPr>
          <p:cNvPicPr>
            <a:picLocks noChangeAspect="1"/>
          </p:cNvPicPr>
          <p:nvPr/>
        </p:nvPicPr>
        <p:blipFill>
          <a:blip r:embed="rId3"/>
          <a:stretch>
            <a:fillRect/>
          </a:stretch>
        </p:blipFill>
        <p:spPr>
          <a:xfrm>
            <a:off x="381000" y="3092843"/>
            <a:ext cx="2759050" cy="911890"/>
          </a:xfrm>
          <a:prstGeom prst="rect">
            <a:avLst/>
          </a:prstGeom>
        </p:spPr>
      </p:pic>
    </p:spTree>
    <p:extLst>
      <p:ext uri="{BB962C8B-B14F-4D97-AF65-F5344CB8AC3E}">
        <p14:creationId xmlns:p14="http://schemas.microsoft.com/office/powerpoint/2010/main" val="434455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3D5904-FDE2-56BD-80C7-466EAC8D8712}"/>
              </a:ext>
            </a:extLst>
          </p:cNvPr>
          <p:cNvSpPr txBox="1"/>
          <p:nvPr/>
        </p:nvSpPr>
        <p:spPr>
          <a:xfrm>
            <a:off x="330200" y="216750"/>
            <a:ext cx="6096000" cy="4647426"/>
          </a:xfrm>
          <a:prstGeom prst="rect">
            <a:avLst/>
          </a:prstGeom>
          <a:noFill/>
        </p:spPr>
        <p:txBody>
          <a:bodyPr wrap="square">
            <a:spAutoFit/>
          </a:bodyPr>
          <a:lstStyle/>
          <a:p>
            <a:r>
              <a:rPr lang="en-US" b="1" dirty="0">
                <a:solidFill>
                  <a:schemeClr val="accent2">
                    <a:lumMod val="25000"/>
                  </a:schemeClr>
                </a:solidFill>
              </a:rPr>
              <a:t>Step 3</a:t>
            </a:r>
            <a:r>
              <a:rPr lang="en-US" b="1" baseline="30000" dirty="0">
                <a:solidFill>
                  <a:schemeClr val="accent2">
                    <a:lumMod val="25000"/>
                  </a:schemeClr>
                </a:solidFill>
              </a:rPr>
              <a:t>rd</a:t>
            </a:r>
            <a:r>
              <a:rPr lang="en-US" dirty="0"/>
              <a:t> Additional Insights</a:t>
            </a:r>
          </a:p>
          <a:p>
            <a:endParaRPr lang="en-US" dirty="0"/>
          </a:p>
          <a:p>
            <a:r>
              <a:rPr lang="en-US" sz="2000" b="1" dirty="0">
                <a:solidFill>
                  <a:schemeClr val="accent1">
                    <a:lumMod val="50000"/>
                  </a:schemeClr>
                </a:solidFill>
              </a:rPr>
              <a:t>Input :-</a:t>
            </a: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5">
                  <a:lumMod val="50000"/>
                </a:schemeClr>
              </a:solidFill>
            </a:endParaRPr>
          </a:p>
          <a:p>
            <a:endParaRPr lang="en-US" sz="2000" b="1" dirty="0">
              <a:solidFill>
                <a:schemeClr val="accent5">
                  <a:lumMod val="50000"/>
                </a:schemeClr>
              </a:solidFill>
            </a:endParaRPr>
          </a:p>
          <a:p>
            <a:endParaRPr lang="en-US" sz="2000" b="1" dirty="0">
              <a:solidFill>
                <a:schemeClr val="accent5">
                  <a:lumMod val="50000"/>
                </a:schemeClr>
              </a:solidFill>
            </a:endParaRPr>
          </a:p>
          <a:p>
            <a:r>
              <a:rPr lang="en-US" sz="2000" b="1" dirty="0">
                <a:solidFill>
                  <a:schemeClr val="accent5">
                    <a:lumMod val="50000"/>
                  </a:schemeClr>
                </a:solidFill>
              </a:rPr>
              <a:t>Output :-</a:t>
            </a:r>
          </a:p>
          <a:p>
            <a:endParaRPr lang="en-US" sz="2000" b="1" dirty="0">
              <a:solidFill>
                <a:schemeClr val="accent5">
                  <a:lumMod val="50000"/>
                </a:schemeClr>
              </a:solidFill>
            </a:endParaRPr>
          </a:p>
          <a:p>
            <a:endParaRPr lang="en-US" sz="2000" b="1" dirty="0">
              <a:solidFill>
                <a:schemeClr val="accent5">
                  <a:lumMod val="50000"/>
                </a:schemeClr>
              </a:solidFill>
            </a:endParaRPr>
          </a:p>
        </p:txBody>
      </p:sp>
      <p:pic>
        <p:nvPicPr>
          <p:cNvPr id="7" name="Picture 6">
            <a:extLst>
              <a:ext uri="{FF2B5EF4-FFF2-40B4-BE49-F238E27FC236}">
                <a16:creationId xmlns:a16="http://schemas.microsoft.com/office/drawing/2014/main" id="{D2B39B4E-F325-43DE-5F93-BA53DA6E1E3E}"/>
              </a:ext>
            </a:extLst>
          </p:cNvPr>
          <p:cNvPicPr>
            <a:picLocks noChangeAspect="1"/>
          </p:cNvPicPr>
          <p:nvPr/>
        </p:nvPicPr>
        <p:blipFill>
          <a:blip r:embed="rId2"/>
          <a:stretch>
            <a:fillRect/>
          </a:stretch>
        </p:blipFill>
        <p:spPr>
          <a:xfrm>
            <a:off x="330200" y="1303260"/>
            <a:ext cx="5730737" cy="2225233"/>
          </a:xfrm>
          <a:prstGeom prst="rect">
            <a:avLst/>
          </a:prstGeom>
        </p:spPr>
      </p:pic>
      <p:pic>
        <p:nvPicPr>
          <p:cNvPr id="9" name="Picture 8">
            <a:extLst>
              <a:ext uri="{FF2B5EF4-FFF2-40B4-BE49-F238E27FC236}">
                <a16:creationId xmlns:a16="http://schemas.microsoft.com/office/drawing/2014/main" id="{072C9A89-7E06-4AFC-F4EF-63F1ADD56A24}"/>
              </a:ext>
            </a:extLst>
          </p:cNvPr>
          <p:cNvPicPr>
            <a:picLocks noChangeAspect="1"/>
          </p:cNvPicPr>
          <p:nvPr/>
        </p:nvPicPr>
        <p:blipFill>
          <a:blip r:embed="rId3"/>
          <a:stretch>
            <a:fillRect/>
          </a:stretch>
        </p:blipFill>
        <p:spPr>
          <a:xfrm>
            <a:off x="330200" y="4495139"/>
            <a:ext cx="4027785" cy="1871793"/>
          </a:xfrm>
          <a:prstGeom prst="rect">
            <a:avLst/>
          </a:prstGeom>
        </p:spPr>
      </p:pic>
      <p:sp>
        <p:nvSpPr>
          <p:cNvPr id="11" name="TextBox 10">
            <a:extLst>
              <a:ext uri="{FF2B5EF4-FFF2-40B4-BE49-F238E27FC236}">
                <a16:creationId xmlns:a16="http://schemas.microsoft.com/office/drawing/2014/main" id="{32C86AD1-6E84-681E-31EF-F1FD58AE7A29}"/>
              </a:ext>
            </a:extLst>
          </p:cNvPr>
          <p:cNvSpPr txBox="1"/>
          <p:nvPr/>
        </p:nvSpPr>
        <p:spPr>
          <a:xfrm>
            <a:off x="6060937" y="5212770"/>
            <a:ext cx="6096000" cy="2308324"/>
          </a:xfrm>
          <a:prstGeom prst="rect">
            <a:avLst/>
          </a:prstGeom>
          <a:noFill/>
        </p:spPr>
        <p:txBody>
          <a:bodyPr wrap="square">
            <a:spAutoFit/>
          </a:bodyPr>
          <a:lstStyle/>
          <a:p>
            <a:r>
              <a:rPr lang="en-US" b="1" dirty="0">
                <a:solidFill>
                  <a:srgbClr val="C00000"/>
                </a:solidFill>
              </a:rPr>
              <a:t>Insights</a:t>
            </a:r>
            <a:r>
              <a:rPr lang="en-US" sz="1800" b="1" dirty="0">
                <a:solidFill>
                  <a:srgbClr val="C00000"/>
                </a:solidFill>
              </a:rPr>
              <a:t> :- </a:t>
            </a:r>
            <a:r>
              <a:rPr lang="en-US" dirty="0"/>
              <a:t>Identifying peak sales days helps </a:t>
            </a:r>
            <a:r>
              <a:rPr lang="en-US" b="1" dirty="0"/>
              <a:t>plan staffing, promotions, and inventory</a:t>
            </a:r>
            <a:r>
              <a:rPr lang="en-US" dirty="0"/>
              <a:t> better.</a:t>
            </a:r>
            <a:br>
              <a:rPr lang="en-US" dirty="0"/>
            </a:br>
            <a:endParaRPr lang="en-US" dirty="0"/>
          </a:p>
          <a:p>
            <a:r>
              <a:rPr lang="en-US" b="1" dirty="0">
                <a:solidFill>
                  <a:schemeClr val="accent6">
                    <a:lumMod val="75000"/>
                  </a:schemeClr>
                </a:solidFill>
              </a:rPr>
              <a:t>Approach :- </a:t>
            </a:r>
            <a:r>
              <a:rPr lang="en-US" b="1" dirty="0"/>
              <a:t>GROUP BY Day and analyze daily totals.</a:t>
            </a:r>
          </a:p>
          <a:p>
            <a:endParaRPr lang="en-US" dirty="0"/>
          </a:p>
          <a:p>
            <a:endParaRPr lang="en-IN" dirty="0"/>
          </a:p>
          <a:p>
            <a:endParaRPr lang="en-IN" dirty="0"/>
          </a:p>
          <a:p>
            <a:endParaRPr lang="en-IN" dirty="0"/>
          </a:p>
        </p:txBody>
      </p:sp>
    </p:spTree>
    <p:extLst>
      <p:ext uri="{BB962C8B-B14F-4D97-AF65-F5344CB8AC3E}">
        <p14:creationId xmlns:p14="http://schemas.microsoft.com/office/powerpoint/2010/main" val="3351546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F043462-7A03-E915-596C-059AB6EAABF5}"/>
              </a:ext>
            </a:extLst>
          </p:cNvPr>
          <p:cNvSpPr txBox="1"/>
          <p:nvPr/>
        </p:nvSpPr>
        <p:spPr>
          <a:xfrm>
            <a:off x="127000" y="136942"/>
            <a:ext cx="11819467" cy="5570756"/>
          </a:xfrm>
          <a:prstGeom prst="rect">
            <a:avLst/>
          </a:prstGeom>
          <a:noFill/>
          <a:ln w="3175">
            <a:solidFill>
              <a:schemeClr val="accent1"/>
            </a:solidFill>
          </a:ln>
        </p:spPr>
        <p:txBody>
          <a:bodyPr wrap="square">
            <a:spAutoFit/>
          </a:bodyPr>
          <a:lstStyle/>
          <a:p>
            <a:pPr algn="ctr"/>
            <a:r>
              <a:rPr lang="en-IN" sz="3200" b="1" dirty="0">
                <a:solidFill>
                  <a:schemeClr val="accent5">
                    <a:lumMod val="75000"/>
                  </a:schemeClr>
                </a:solidFill>
              </a:rPr>
              <a:t>KEY INSIGHTS</a:t>
            </a:r>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Branch Performance: Branch A exhibited notable sales growth, while Branch C achieved the highest profitability.</a:t>
            </a:r>
          </a:p>
          <a:p>
            <a:endParaRPr lang="en-IN" dirty="0"/>
          </a:p>
          <a:p>
            <a:pPr marL="285750" indent="-285750">
              <a:buFont typeface="Arial" panose="020B0604020202020204" pitchFamily="34" charset="0"/>
              <a:buChar char="•"/>
            </a:pPr>
            <a:r>
              <a:rPr lang="en-IN" dirty="0"/>
              <a:t>Top Product Lines: Each branch has a unique top-performing product line, requiring localized promotion strategies.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Customer Segmentation: High-spending and repeat customers significantly contribute to overall sales—ideal for loyalty targeting.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Payment Preferences: E-wallets are dominant in Yangon and Mandalay, whereas cash is preferred in Naypyitaw.</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Gender &amp; Monthly Trends: Female customers led spending in early months; weekend (especially Saturday) sales are highest.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Sales Anomalies: Detected irregularities in specific product lines; regular audits can prevent revenue leakage.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Day-Wise Trends: Peak sales occur on Saturday, followed by Tuesday, guiding staffing and marketing decisions.</a:t>
            </a:r>
          </a:p>
        </p:txBody>
      </p:sp>
      <p:cxnSp>
        <p:nvCxnSpPr>
          <p:cNvPr id="14" name="Straight Connector 13">
            <a:extLst>
              <a:ext uri="{FF2B5EF4-FFF2-40B4-BE49-F238E27FC236}">
                <a16:creationId xmlns:a16="http://schemas.microsoft.com/office/drawing/2014/main" id="{799326FE-D76C-A3DE-B4A9-7F2F540A5549}"/>
              </a:ext>
            </a:extLst>
          </p:cNvPr>
          <p:cNvCxnSpPr/>
          <p:nvPr/>
        </p:nvCxnSpPr>
        <p:spPr>
          <a:xfrm>
            <a:off x="270933" y="973669"/>
            <a:ext cx="11548534"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241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66960940-FB89-0CCC-E6A7-C8AA81F24055}"/>
              </a:ext>
            </a:extLst>
          </p:cNvPr>
          <p:cNvSpPr txBox="1"/>
          <p:nvPr/>
        </p:nvSpPr>
        <p:spPr>
          <a:xfrm>
            <a:off x="1032932" y="812801"/>
            <a:ext cx="10295468" cy="4678204"/>
          </a:xfrm>
          <a:prstGeom prst="rect">
            <a:avLst/>
          </a:prstGeom>
          <a:noFill/>
        </p:spPr>
        <p:txBody>
          <a:bodyPr wrap="square">
            <a:spAutoFit/>
          </a:bodyPr>
          <a:lstStyle/>
          <a:p>
            <a:pPr algn="ctr"/>
            <a:r>
              <a:rPr lang="en-IN" sz="4000" b="1" dirty="0">
                <a:solidFill>
                  <a:schemeClr val="accent4">
                    <a:lumMod val="75000"/>
                  </a:schemeClr>
                </a:solidFill>
              </a:rPr>
              <a:t>Conclusion</a:t>
            </a:r>
          </a:p>
          <a:p>
            <a:pPr algn="ctr"/>
            <a:endParaRPr lang="en-IN" dirty="0"/>
          </a:p>
          <a:p>
            <a:pPr marL="285750" indent="-285750" algn="ctr">
              <a:buFont typeface="Arial" panose="020B0604020202020204" pitchFamily="34" charset="0"/>
              <a:buChar char="•"/>
            </a:pPr>
            <a:endParaRPr lang="en-IN" sz="2000" dirty="0"/>
          </a:p>
          <a:p>
            <a:pPr marL="285750" indent="-285750" algn="ctr">
              <a:buFont typeface="Arial" panose="020B0604020202020204" pitchFamily="34" charset="0"/>
              <a:buChar char="•"/>
            </a:pPr>
            <a:endParaRPr lang="en-IN" sz="2000" dirty="0"/>
          </a:p>
          <a:p>
            <a:pPr marL="285750" indent="-285750" algn="ctr">
              <a:buFont typeface="Arial" panose="020B0604020202020204" pitchFamily="34" charset="0"/>
              <a:buChar char="•"/>
            </a:pPr>
            <a:r>
              <a:rPr lang="en-IN" sz="2000" dirty="0">
                <a:solidFill>
                  <a:schemeClr val="accent5">
                    <a:lumMod val="50000"/>
                  </a:schemeClr>
                </a:solidFill>
              </a:rPr>
              <a:t>In conclusion, the analysis of Walmart’s sales data uncovers crucial insights into branch-wise performance, customer segmentation, and purchasing </a:t>
            </a:r>
            <a:r>
              <a:rPr lang="en-IN" sz="2000" dirty="0" err="1">
                <a:solidFill>
                  <a:schemeClr val="accent5">
                    <a:lumMod val="50000"/>
                  </a:schemeClr>
                </a:solidFill>
              </a:rPr>
              <a:t>behavior</a:t>
            </a:r>
            <a:r>
              <a:rPr lang="en-IN" sz="2000" dirty="0">
                <a:solidFill>
                  <a:schemeClr val="accent5">
                    <a:lumMod val="50000"/>
                  </a:schemeClr>
                </a:solidFill>
              </a:rPr>
              <a:t>. Branch C emerged as the most profitable overall, while Branch A showed strong sales growth potential—offering a model for replication. Product-line profitability varied by location, emphasizing the need for branch-specific inventory and marketing strategies. Additionally, the identification of high-value and repeat customers presents an opportunity to strengthen loyalty through personalized engagement. Variations in payment preferences and gender-based sales trends further support the value of regional customization. By addressing anomalies, optimizing inventory, and aligning operations with data-driven insights, Walmart can enhance both profitability and customer satisfaction.</a:t>
            </a:r>
          </a:p>
        </p:txBody>
      </p:sp>
      <p:cxnSp>
        <p:nvCxnSpPr>
          <p:cNvPr id="17" name="Straight Connector 16">
            <a:extLst>
              <a:ext uri="{FF2B5EF4-FFF2-40B4-BE49-F238E27FC236}">
                <a16:creationId xmlns:a16="http://schemas.microsoft.com/office/drawing/2014/main" id="{1798FE06-A506-661A-B697-1F4700F58847}"/>
              </a:ext>
            </a:extLst>
          </p:cNvPr>
          <p:cNvCxnSpPr/>
          <p:nvPr/>
        </p:nvCxnSpPr>
        <p:spPr>
          <a:xfrm>
            <a:off x="1193797" y="1888067"/>
            <a:ext cx="10210800"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762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43170-822A-B238-F308-1164B7126A01}"/>
              </a:ext>
            </a:extLst>
          </p:cNvPr>
          <p:cNvSpPr>
            <a:spLocks noGrp="1"/>
          </p:cNvSpPr>
          <p:nvPr>
            <p:ph type="title"/>
          </p:nvPr>
        </p:nvSpPr>
        <p:spPr/>
        <p:txBody>
          <a:bodyPr>
            <a:normAutofit/>
          </a:bodyPr>
          <a:lstStyle/>
          <a:p>
            <a:pPr algn="l"/>
            <a:r>
              <a:rPr lang="en-IN" sz="4000" b="1" dirty="0">
                <a:solidFill>
                  <a:schemeClr val="accent1">
                    <a:lumMod val="50000"/>
                  </a:schemeClr>
                </a:solidFill>
              </a:rPr>
              <a:t>Business Problem</a:t>
            </a:r>
          </a:p>
        </p:txBody>
      </p:sp>
      <p:sp>
        <p:nvSpPr>
          <p:cNvPr id="3" name="Content Placeholder 2">
            <a:extLst>
              <a:ext uri="{FF2B5EF4-FFF2-40B4-BE49-F238E27FC236}">
                <a16:creationId xmlns:a16="http://schemas.microsoft.com/office/drawing/2014/main" id="{9287044D-C0F4-2D22-80A4-BAC9268488E5}"/>
              </a:ext>
            </a:extLst>
          </p:cNvPr>
          <p:cNvSpPr>
            <a:spLocks noGrp="1"/>
          </p:cNvSpPr>
          <p:nvPr>
            <p:ph sz="quarter" idx="16"/>
          </p:nvPr>
        </p:nvSpPr>
        <p:spPr>
          <a:xfrm>
            <a:off x="838201" y="2441575"/>
            <a:ext cx="10515599" cy="3697288"/>
          </a:xfrm>
        </p:spPr>
        <p:txBody>
          <a:bodyPr/>
          <a:lstStyle/>
          <a:p>
            <a:r>
              <a:rPr lang="en-US" sz="3600" dirty="0">
                <a:solidFill>
                  <a:schemeClr val="accent5">
                    <a:lumMod val="50000"/>
                  </a:schemeClr>
                </a:solidFill>
              </a:rPr>
              <a:t>Walmart wants to optimize its sales strategies.</a:t>
            </a:r>
          </a:p>
          <a:p>
            <a:r>
              <a:rPr lang="en-US" sz="3600" dirty="0">
                <a:solidFill>
                  <a:schemeClr val="accent5">
                    <a:lumMod val="50000"/>
                  </a:schemeClr>
                </a:solidFill>
              </a:rPr>
              <a:t>The analysis focuses on identifying sales trends, customer segmentation and product profitability.</a:t>
            </a:r>
          </a:p>
          <a:p>
            <a:endParaRPr lang="en-IN" dirty="0">
              <a:solidFill>
                <a:srgbClr val="4B324E"/>
              </a:solidFill>
            </a:endParaRPr>
          </a:p>
        </p:txBody>
      </p:sp>
      <p:cxnSp>
        <p:nvCxnSpPr>
          <p:cNvPr id="5" name="Straight Connector 4">
            <a:extLst>
              <a:ext uri="{FF2B5EF4-FFF2-40B4-BE49-F238E27FC236}">
                <a16:creationId xmlns:a16="http://schemas.microsoft.com/office/drawing/2014/main" id="{8E18F613-2301-29EF-CCD3-5CE30FA26272}"/>
              </a:ext>
            </a:extLst>
          </p:cNvPr>
          <p:cNvCxnSpPr/>
          <p:nvPr/>
        </p:nvCxnSpPr>
        <p:spPr>
          <a:xfrm>
            <a:off x="719667" y="1905000"/>
            <a:ext cx="10549466" cy="0"/>
          </a:xfrm>
          <a:prstGeom prst="line">
            <a:avLst/>
          </a:pr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88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C44C0B-51EF-9609-E9F9-1C3D7274917A}"/>
              </a:ext>
            </a:extLst>
          </p:cNvPr>
          <p:cNvSpPr txBox="1"/>
          <p:nvPr/>
        </p:nvSpPr>
        <p:spPr>
          <a:xfrm>
            <a:off x="355600" y="1415535"/>
            <a:ext cx="6096000" cy="1138773"/>
          </a:xfrm>
          <a:prstGeom prst="rect">
            <a:avLst/>
          </a:prstGeom>
          <a:noFill/>
        </p:spPr>
        <p:txBody>
          <a:bodyPr wrap="square">
            <a:spAutoFit/>
          </a:bodyPr>
          <a:lstStyle/>
          <a:p>
            <a:r>
              <a:rPr lang="en-IN" sz="3200" b="1" dirty="0">
                <a:solidFill>
                  <a:schemeClr val="accent6">
                    <a:lumMod val="75000"/>
                  </a:schemeClr>
                </a:solidFill>
              </a:rPr>
              <a:t>Project Walk‑through Video </a:t>
            </a:r>
            <a:r>
              <a:rPr lang="en-IN" dirty="0">
                <a:solidFill>
                  <a:schemeClr val="accent5">
                    <a:lumMod val="75000"/>
                  </a:schemeClr>
                </a:solidFill>
              </a:rPr>
              <a:t>Videohttps://drive.google.com/file/d/1BZRX3LIJpZCTh0Njh6d5DQvr6-VsobKF/view?usp=drive_link</a:t>
            </a:r>
          </a:p>
        </p:txBody>
      </p:sp>
    </p:spTree>
    <p:extLst>
      <p:ext uri="{BB962C8B-B14F-4D97-AF65-F5344CB8AC3E}">
        <p14:creationId xmlns:p14="http://schemas.microsoft.com/office/powerpoint/2010/main" val="4006403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5C147-599E-7FBD-BF03-95B9450CA492}"/>
              </a:ext>
            </a:extLst>
          </p:cNvPr>
          <p:cNvSpPr>
            <a:spLocks noGrp="1"/>
          </p:cNvSpPr>
          <p:nvPr>
            <p:ph type="title"/>
          </p:nvPr>
        </p:nvSpPr>
        <p:spPr/>
        <p:txBody>
          <a:bodyPr>
            <a:normAutofit/>
          </a:bodyPr>
          <a:lstStyle/>
          <a:p>
            <a:r>
              <a:rPr lang="en-IN" sz="4400" b="1" dirty="0">
                <a:solidFill>
                  <a:srgbClr val="4C7F84"/>
                </a:solidFill>
              </a:rPr>
              <a:t>Dataset description</a:t>
            </a:r>
          </a:p>
        </p:txBody>
      </p:sp>
      <p:sp>
        <p:nvSpPr>
          <p:cNvPr id="3" name="Content Placeholder 2">
            <a:extLst>
              <a:ext uri="{FF2B5EF4-FFF2-40B4-BE49-F238E27FC236}">
                <a16:creationId xmlns:a16="http://schemas.microsoft.com/office/drawing/2014/main" id="{367621B5-EA31-C33F-D424-F9EDBA7C6B0F}"/>
              </a:ext>
            </a:extLst>
          </p:cNvPr>
          <p:cNvSpPr>
            <a:spLocks noGrp="1"/>
          </p:cNvSpPr>
          <p:nvPr>
            <p:ph sz="quarter" idx="16"/>
          </p:nvPr>
        </p:nvSpPr>
        <p:spPr>
          <a:xfrm>
            <a:off x="838200" y="2653241"/>
            <a:ext cx="10515599" cy="3697288"/>
          </a:xfrm>
        </p:spPr>
        <p:txBody>
          <a:bodyPr/>
          <a:lstStyle/>
          <a:p>
            <a:r>
              <a:rPr lang="en-IN" sz="3200" b="1" dirty="0">
                <a:solidFill>
                  <a:srgbClr val="987742"/>
                </a:solidFill>
              </a:rPr>
              <a:t>Dataset includes:</a:t>
            </a:r>
          </a:p>
          <a:p>
            <a:pPr lvl="1"/>
            <a:r>
              <a:rPr lang="en-IN" sz="2800" dirty="0">
                <a:solidFill>
                  <a:schemeClr val="accent5">
                    <a:lumMod val="50000"/>
                  </a:schemeClr>
                </a:solidFill>
              </a:rPr>
              <a:t>Branch – wise sales data</a:t>
            </a:r>
          </a:p>
          <a:p>
            <a:pPr lvl="1"/>
            <a:r>
              <a:rPr lang="en-IN" sz="2800" dirty="0">
                <a:solidFill>
                  <a:schemeClr val="accent5">
                    <a:lumMod val="50000"/>
                  </a:schemeClr>
                </a:solidFill>
              </a:rPr>
              <a:t>Customer purchase behaviour </a:t>
            </a:r>
          </a:p>
          <a:p>
            <a:pPr lvl="1"/>
            <a:r>
              <a:rPr lang="en-IN" sz="2800" dirty="0">
                <a:solidFill>
                  <a:schemeClr val="accent5">
                    <a:lumMod val="50000"/>
                  </a:schemeClr>
                </a:solidFill>
              </a:rPr>
              <a:t>Payment methods and product lines</a:t>
            </a:r>
          </a:p>
          <a:p>
            <a:pPr lvl="1"/>
            <a:r>
              <a:rPr lang="en-IN" sz="2800" dirty="0">
                <a:solidFill>
                  <a:schemeClr val="accent5">
                    <a:lumMod val="50000"/>
                  </a:schemeClr>
                </a:solidFill>
              </a:rPr>
              <a:t>Sales volume and transaction trends </a:t>
            </a:r>
            <a:endParaRPr lang="en-IN" sz="2800" b="1" dirty="0">
              <a:solidFill>
                <a:srgbClr val="987742"/>
              </a:solidFill>
            </a:endParaRPr>
          </a:p>
          <a:p>
            <a:r>
              <a:rPr lang="en-IN" sz="3200" b="1" dirty="0">
                <a:solidFill>
                  <a:srgbClr val="987742"/>
                </a:solidFill>
              </a:rPr>
              <a:t>Source:</a:t>
            </a:r>
            <a:r>
              <a:rPr lang="en-IN" b="1" dirty="0">
                <a:solidFill>
                  <a:srgbClr val="987742"/>
                </a:solidFill>
              </a:rPr>
              <a:t> </a:t>
            </a:r>
            <a:r>
              <a:rPr lang="en-IN" dirty="0">
                <a:solidFill>
                  <a:schemeClr val="accent5">
                    <a:lumMod val="50000"/>
                  </a:schemeClr>
                </a:solidFill>
              </a:rPr>
              <a:t>Walmart Sales Dataset</a:t>
            </a:r>
          </a:p>
          <a:p>
            <a:pPr marL="457200" lvl="1" indent="0">
              <a:buNone/>
            </a:pPr>
            <a:endParaRPr lang="en-IN" dirty="0"/>
          </a:p>
        </p:txBody>
      </p:sp>
      <p:cxnSp>
        <p:nvCxnSpPr>
          <p:cNvPr id="5" name="Straight Connector 4">
            <a:extLst>
              <a:ext uri="{FF2B5EF4-FFF2-40B4-BE49-F238E27FC236}">
                <a16:creationId xmlns:a16="http://schemas.microsoft.com/office/drawing/2014/main" id="{3A983809-BDF9-9DD9-89E9-653B217F88BE}"/>
              </a:ext>
            </a:extLst>
          </p:cNvPr>
          <p:cNvCxnSpPr/>
          <p:nvPr/>
        </p:nvCxnSpPr>
        <p:spPr>
          <a:xfrm>
            <a:off x="702733" y="2006600"/>
            <a:ext cx="10651067" cy="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403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1186E7-53C8-CEC8-04AB-FDA7B3E60E66}"/>
              </a:ext>
            </a:extLst>
          </p:cNvPr>
          <p:cNvSpPr txBox="1"/>
          <p:nvPr/>
        </p:nvSpPr>
        <p:spPr>
          <a:xfrm>
            <a:off x="118533" y="177800"/>
            <a:ext cx="11980334" cy="6524863"/>
          </a:xfrm>
          <a:prstGeom prst="rect">
            <a:avLst/>
          </a:prstGeom>
          <a:noFill/>
        </p:spPr>
        <p:txBody>
          <a:bodyPr wrap="square" rtlCol="0">
            <a:spAutoFit/>
          </a:bodyPr>
          <a:lstStyle/>
          <a:p>
            <a:r>
              <a:rPr lang="en-IN" b="1" dirty="0">
                <a:solidFill>
                  <a:schemeClr val="accent5">
                    <a:lumMod val="50000"/>
                  </a:schemeClr>
                </a:solidFill>
              </a:rPr>
              <a:t>Task 1</a:t>
            </a:r>
            <a:r>
              <a:rPr lang="en-IN" b="1" baseline="30000" dirty="0">
                <a:solidFill>
                  <a:schemeClr val="accent5">
                    <a:lumMod val="50000"/>
                  </a:schemeClr>
                </a:solidFill>
              </a:rPr>
              <a:t>st </a:t>
            </a:r>
            <a:r>
              <a:rPr lang="en-IN" b="1" dirty="0">
                <a:solidFill>
                  <a:schemeClr val="accent5">
                    <a:lumMod val="50000"/>
                  </a:schemeClr>
                </a:solidFill>
              </a:rPr>
              <a:t>: </a:t>
            </a:r>
            <a:r>
              <a:rPr lang="en-US" b="1" dirty="0">
                <a:solidFill>
                  <a:schemeClr val="accent5">
                    <a:lumMod val="50000"/>
                  </a:schemeClr>
                </a:solidFill>
              </a:rPr>
              <a:t>Identifying the Top Branch by Sales Growth Rate</a:t>
            </a:r>
            <a:endParaRPr lang="en-IN" b="1" dirty="0">
              <a:solidFill>
                <a:schemeClr val="accent5">
                  <a:lumMod val="50000"/>
                </a:schemeClr>
              </a:solidFill>
            </a:endParaRPr>
          </a:p>
          <a:p>
            <a:r>
              <a:rPr lang="en-US" dirty="0"/>
              <a:t>Walmart wants to identify which branch has exhibited the highest sales growth over time. Analyze the total sales for each branch and compare the growth rate across months to find the top performer.</a:t>
            </a:r>
          </a:p>
          <a:p>
            <a:endParaRPr lang="en-US" dirty="0"/>
          </a:p>
          <a:p>
            <a:r>
              <a:rPr lang="en-US" b="1" dirty="0">
                <a:solidFill>
                  <a:schemeClr val="accent2">
                    <a:lumMod val="25000"/>
                  </a:schemeClr>
                </a:solidFill>
              </a:rPr>
              <a:t>Step 1</a:t>
            </a:r>
            <a:r>
              <a:rPr lang="en-US" b="1" baseline="30000" dirty="0">
                <a:solidFill>
                  <a:schemeClr val="accent2">
                    <a:lumMod val="25000"/>
                  </a:schemeClr>
                </a:solidFill>
              </a:rPr>
              <a:t>st</a:t>
            </a:r>
            <a:r>
              <a:rPr lang="en-US" dirty="0"/>
              <a:t> Extract Monthly sales Data – First, I calculate total sales for each branch group by month.</a:t>
            </a:r>
          </a:p>
          <a:p>
            <a:endParaRPr lang="en-US" dirty="0"/>
          </a:p>
          <a:p>
            <a:r>
              <a:rPr lang="en-US" sz="2000" b="1" dirty="0">
                <a:solidFill>
                  <a:schemeClr val="accent1">
                    <a:lumMod val="50000"/>
                  </a:schemeClr>
                </a:solidFill>
              </a:rPr>
              <a:t>Input :- </a:t>
            </a:r>
          </a:p>
          <a:p>
            <a:endParaRPr lang="en-US" sz="2000" b="1" dirty="0">
              <a:solidFill>
                <a:schemeClr val="accent1">
                  <a:lumMod val="50000"/>
                </a:schemeClr>
              </a:solidFill>
            </a:endParaRPr>
          </a:p>
          <a:p>
            <a:endParaRPr lang="en-US" dirty="0"/>
          </a:p>
          <a:p>
            <a:endParaRPr lang="en-US" dirty="0"/>
          </a:p>
          <a:p>
            <a:endParaRPr lang="en-US" dirty="0"/>
          </a:p>
          <a:p>
            <a:endParaRPr lang="en-US" dirty="0"/>
          </a:p>
          <a:p>
            <a:endParaRPr lang="en-US" dirty="0"/>
          </a:p>
          <a:p>
            <a:endParaRPr lang="en-US" dirty="0"/>
          </a:p>
          <a:p>
            <a:r>
              <a:rPr lang="en-US" b="1" dirty="0">
                <a:solidFill>
                  <a:schemeClr val="accent5">
                    <a:lumMod val="50000"/>
                  </a:schemeClr>
                </a:solidFill>
              </a:rPr>
              <a:t>Output</a:t>
            </a:r>
            <a:r>
              <a:rPr lang="en-US" sz="1800" b="1" dirty="0">
                <a:solidFill>
                  <a:schemeClr val="accent5">
                    <a:lumMod val="50000"/>
                  </a:schemeClr>
                </a:solidFill>
              </a:rPr>
              <a:t> :- </a:t>
            </a:r>
          </a:p>
          <a:p>
            <a:endParaRPr lang="en-US" b="1" dirty="0">
              <a:solidFill>
                <a:schemeClr val="accent5">
                  <a:lumMod val="50000"/>
                </a:schemeClr>
              </a:solidFill>
            </a:endParaRPr>
          </a:p>
          <a:p>
            <a:endParaRPr lang="en-US" sz="1800" b="1" dirty="0">
              <a:solidFill>
                <a:schemeClr val="accent5">
                  <a:lumMod val="50000"/>
                </a:schemeClr>
              </a:solidFill>
            </a:endParaRPr>
          </a:p>
          <a:p>
            <a:endParaRPr lang="en-US" b="1" dirty="0">
              <a:solidFill>
                <a:schemeClr val="accent5">
                  <a:lumMod val="50000"/>
                </a:schemeClr>
              </a:solidFill>
            </a:endParaRPr>
          </a:p>
          <a:p>
            <a:endParaRPr lang="en-US" sz="1800" b="1" dirty="0">
              <a:solidFill>
                <a:schemeClr val="accent5">
                  <a:lumMod val="50000"/>
                </a:schemeClr>
              </a:solidFill>
            </a:endParaRPr>
          </a:p>
          <a:p>
            <a:endParaRPr lang="en-US" b="1" dirty="0">
              <a:solidFill>
                <a:schemeClr val="accent5">
                  <a:lumMod val="50000"/>
                </a:schemeClr>
              </a:solidFill>
            </a:endParaRPr>
          </a:p>
          <a:p>
            <a:endParaRPr lang="en-US" sz="1800" b="1" dirty="0">
              <a:solidFill>
                <a:schemeClr val="accent5">
                  <a:lumMod val="50000"/>
                </a:schemeClr>
              </a:solidFill>
            </a:endParaRPr>
          </a:p>
          <a:p>
            <a:endParaRPr lang="en-US" sz="1800" b="1" dirty="0">
              <a:solidFill>
                <a:schemeClr val="accent5">
                  <a:lumMod val="50000"/>
                </a:schemeClr>
              </a:solidFill>
            </a:endParaRPr>
          </a:p>
          <a:p>
            <a:endParaRPr lang="en-US" dirty="0"/>
          </a:p>
        </p:txBody>
      </p:sp>
      <p:pic>
        <p:nvPicPr>
          <p:cNvPr id="10" name="Picture 9">
            <a:extLst>
              <a:ext uri="{FF2B5EF4-FFF2-40B4-BE49-F238E27FC236}">
                <a16:creationId xmlns:a16="http://schemas.microsoft.com/office/drawing/2014/main" id="{09E739ED-F315-C931-397A-74975F51B625}"/>
              </a:ext>
            </a:extLst>
          </p:cNvPr>
          <p:cNvPicPr>
            <a:picLocks noChangeAspect="1"/>
          </p:cNvPicPr>
          <p:nvPr/>
        </p:nvPicPr>
        <p:blipFill>
          <a:blip r:embed="rId2"/>
          <a:stretch>
            <a:fillRect/>
          </a:stretch>
        </p:blipFill>
        <p:spPr>
          <a:xfrm>
            <a:off x="118533" y="2331990"/>
            <a:ext cx="5387807" cy="1539373"/>
          </a:xfrm>
          <a:prstGeom prst="rect">
            <a:avLst/>
          </a:prstGeom>
        </p:spPr>
      </p:pic>
      <p:pic>
        <p:nvPicPr>
          <p:cNvPr id="12" name="Picture 11">
            <a:extLst>
              <a:ext uri="{FF2B5EF4-FFF2-40B4-BE49-F238E27FC236}">
                <a16:creationId xmlns:a16="http://schemas.microsoft.com/office/drawing/2014/main" id="{2655B5CB-1B4B-C6DC-7B99-FD1CEBFEF536}"/>
              </a:ext>
            </a:extLst>
          </p:cNvPr>
          <p:cNvPicPr>
            <a:picLocks noChangeAspect="1"/>
          </p:cNvPicPr>
          <p:nvPr/>
        </p:nvPicPr>
        <p:blipFill>
          <a:blip r:embed="rId3"/>
          <a:stretch>
            <a:fillRect/>
          </a:stretch>
        </p:blipFill>
        <p:spPr>
          <a:xfrm>
            <a:off x="118533" y="4561894"/>
            <a:ext cx="2698424" cy="2118306"/>
          </a:xfrm>
          <a:prstGeom prst="rect">
            <a:avLst/>
          </a:prstGeom>
        </p:spPr>
      </p:pic>
      <p:pic>
        <p:nvPicPr>
          <p:cNvPr id="13" name="Picture 12">
            <a:extLst>
              <a:ext uri="{FF2B5EF4-FFF2-40B4-BE49-F238E27FC236}">
                <a16:creationId xmlns:a16="http://schemas.microsoft.com/office/drawing/2014/main" id="{49007C45-A52D-63F3-44DC-3F01792B3897}"/>
              </a:ext>
            </a:extLst>
          </p:cNvPr>
          <p:cNvPicPr>
            <a:picLocks noChangeAspect="1"/>
          </p:cNvPicPr>
          <p:nvPr/>
        </p:nvPicPr>
        <p:blipFill>
          <a:blip r:embed="rId4"/>
          <a:stretch>
            <a:fillRect/>
          </a:stretch>
        </p:blipFill>
        <p:spPr>
          <a:xfrm>
            <a:off x="7586244" y="3947032"/>
            <a:ext cx="4584589" cy="2755631"/>
          </a:xfrm>
          <a:prstGeom prst="rect">
            <a:avLst/>
          </a:prstGeom>
        </p:spPr>
      </p:pic>
    </p:spTree>
    <p:extLst>
      <p:ext uri="{BB962C8B-B14F-4D97-AF65-F5344CB8AC3E}">
        <p14:creationId xmlns:p14="http://schemas.microsoft.com/office/powerpoint/2010/main" val="2628080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2A4614-1D59-F0AC-C0AC-A5FABD7873A9}"/>
              </a:ext>
            </a:extLst>
          </p:cNvPr>
          <p:cNvSpPr txBox="1"/>
          <p:nvPr/>
        </p:nvSpPr>
        <p:spPr>
          <a:xfrm>
            <a:off x="152400" y="203200"/>
            <a:ext cx="11929533" cy="5632311"/>
          </a:xfrm>
          <a:prstGeom prst="rect">
            <a:avLst/>
          </a:prstGeom>
          <a:noFill/>
        </p:spPr>
        <p:txBody>
          <a:bodyPr wrap="square" rtlCol="0">
            <a:spAutoFit/>
          </a:bodyPr>
          <a:lstStyle/>
          <a:p>
            <a:r>
              <a:rPr lang="en-IN" b="1" dirty="0">
                <a:solidFill>
                  <a:schemeClr val="accent2">
                    <a:lumMod val="25000"/>
                  </a:schemeClr>
                </a:solidFill>
              </a:rPr>
              <a:t>Step 2</a:t>
            </a:r>
            <a:r>
              <a:rPr lang="en-IN" b="1" baseline="30000" dirty="0">
                <a:solidFill>
                  <a:schemeClr val="accent2">
                    <a:lumMod val="25000"/>
                  </a:schemeClr>
                </a:solidFill>
              </a:rPr>
              <a:t>nd</a:t>
            </a:r>
            <a:r>
              <a:rPr lang="en-IN" b="1" dirty="0">
                <a:solidFill>
                  <a:schemeClr val="accent2">
                    <a:lumMod val="25000"/>
                  </a:schemeClr>
                </a:solidFill>
              </a:rPr>
              <a:t> </a:t>
            </a:r>
            <a:r>
              <a:rPr lang="en-IN" dirty="0"/>
              <a:t>: Calculate Month-over-Month Growth </a:t>
            </a:r>
          </a:p>
          <a:p>
            <a:endParaRPr lang="en-IN" dirty="0"/>
          </a:p>
          <a:p>
            <a:r>
              <a:rPr lang="en-US" sz="1800" b="1" dirty="0">
                <a:solidFill>
                  <a:schemeClr val="accent1">
                    <a:lumMod val="50000"/>
                  </a:schemeClr>
                </a:solidFill>
              </a:rPr>
              <a:t>Input :-</a:t>
            </a: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b="1" dirty="0">
              <a:solidFill>
                <a:schemeClr val="accent1">
                  <a:lumMod val="50000"/>
                </a:schemeClr>
              </a:solidFill>
            </a:endParaRPr>
          </a:p>
          <a:p>
            <a:r>
              <a:rPr lang="en-US" b="1" dirty="0">
                <a:solidFill>
                  <a:schemeClr val="accent5">
                    <a:lumMod val="50000"/>
                  </a:schemeClr>
                </a:solidFill>
              </a:rPr>
              <a:t>Output</a:t>
            </a:r>
            <a:r>
              <a:rPr lang="en-US" sz="1800" b="1" dirty="0">
                <a:solidFill>
                  <a:schemeClr val="accent5">
                    <a:lumMod val="50000"/>
                  </a:schemeClr>
                </a:solidFill>
              </a:rPr>
              <a:t> :- 					</a:t>
            </a:r>
            <a:endParaRPr lang="en-US" dirty="0"/>
          </a:p>
          <a:p>
            <a:r>
              <a:rPr lang="en-US" sz="1800" b="1" dirty="0">
                <a:solidFill>
                  <a:srgbClr val="C00000"/>
                </a:solidFill>
              </a:rPr>
              <a:t>  </a:t>
            </a:r>
          </a:p>
          <a:p>
            <a:endParaRPr lang="en-US" sz="1800" b="1" dirty="0">
              <a:solidFill>
                <a:schemeClr val="accent5">
                  <a:lumMod val="50000"/>
                </a:schemeClr>
              </a:solidFill>
            </a:endParaRPr>
          </a:p>
          <a:p>
            <a:endParaRPr lang="en-US" sz="1800" b="1" dirty="0">
              <a:solidFill>
                <a:schemeClr val="accent1">
                  <a:lumMod val="50000"/>
                </a:schemeClr>
              </a:solidFill>
            </a:endParaRPr>
          </a:p>
          <a:p>
            <a:r>
              <a:rPr lang="en-US" sz="1800" b="1" dirty="0">
                <a:solidFill>
                  <a:schemeClr val="accent1">
                    <a:lumMod val="50000"/>
                  </a:schemeClr>
                </a:solidFill>
              </a:rPr>
              <a:t> </a:t>
            </a:r>
          </a:p>
          <a:p>
            <a:endParaRPr lang="en-IN" dirty="0"/>
          </a:p>
          <a:p>
            <a:endParaRPr lang="en-IN" dirty="0"/>
          </a:p>
          <a:p>
            <a:endParaRPr lang="en-IN" dirty="0"/>
          </a:p>
          <a:p>
            <a:endParaRPr lang="en-IN" dirty="0"/>
          </a:p>
        </p:txBody>
      </p:sp>
      <p:pic>
        <p:nvPicPr>
          <p:cNvPr id="6" name="Picture 5">
            <a:extLst>
              <a:ext uri="{FF2B5EF4-FFF2-40B4-BE49-F238E27FC236}">
                <a16:creationId xmlns:a16="http://schemas.microsoft.com/office/drawing/2014/main" id="{70E5B4A8-BC36-6070-76E8-124605542C83}"/>
              </a:ext>
            </a:extLst>
          </p:cNvPr>
          <p:cNvPicPr>
            <a:picLocks noChangeAspect="1"/>
          </p:cNvPicPr>
          <p:nvPr/>
        </p:nvPicPr>
        <p:blipFill>
          <a:blip r:embed="rId3"/>
          <a:stretch>
            <a:fillRect/>
          </a:stretch>
        </p:blipFill>
        <p:spPr>
          <a:xfrm>
            <a:off x="246055" y="1299488"/>
            <a:ext cx="8595557" cy="1575360"/>
          </a:xfrm>
          <a:prstGeom prst="rect">
            <a:avLst/>
          </a:prstGeom>
        </p:spPr>
      </p:pic>
      <p:pic>
        <p:nvPicPr>
          <p:cNvPr id="8" name="Picture 7">
            <a:extLst>
              <a:ext uri="{FF2B5EF4-FFF2-40B4-BE49-F238E27FC236}">
                <a16:creationId xmlns:a16="http://schemas.microsoft.com/office/drawing/2014/main" id="{8B0A6EBB-8D07-FDC3-98C1-79F17A827AC8}"/>
              </a:ext>
            </a:extLst>
          </p:cNvPr>
          <p:cNvPicPr>
            <a:picLocks noChangeAspect="1"/>
          </p:cNvPicPr>
          <p:nvPr/>
        </p:nvPicPr>
        <p:blipFill>
          <a:blip r:embed="rId4"/>
          <a:stretch>
            <a:fillRect/>
          </a:stretch>
        </p:blipFill>
        <p:spPr>
          <a:xfrm>
            <a:off x="246055" y="3784112"/>
            <a:ext cx="3308042" cy="1800489"/>
          </a:xfrm>
          <a:prstGeom prst="rect">
            <a:avLst/>
          </a:prstGeom>
        </p:spPr>
      </p:pic>
    </p:spTree>
    <p:extLst>
      <p:ext uri="{BB962C8B-B14F-4D97-AF65-F5344CB8AC3E}">
        <p14:creationId xmlns:p14="http://schemas.microsoft.com/office/powerpoint/2010/main" val="233266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4B72BC-34D1-7401-322F-39A73F81AFDC}"/>
              </a:ext>
            </a:extLst>
          </p:cNvPr>
          <p:cNvSpPr txBox="1"/>
          <p:nvPr/>
        </p:nvSpPr>
        <p:spPr>
          <a:xfrm>
            <a:off x="254000" y="186267"/>
            <a:ext cx="11768667" cy="4585871"/>
          </a:xfrm>
          <a:prstGeom prst="rect">
            <a:avLst/>
          </a:prstGeom>
          <a:noFill/>
        </p:spPr>
        <p:txBody>
          <a:bodyPr wrap="square" rtlCol="0">
            <a:spAutoFit/>
          </a:bodyPr>
          <a:lstStyle/>
          <a:p>
            <a:r>
              <a:rPr lang="en-IN" b="1" dirty="0">
                <a:solidFill>
                  <a:schemeClr val="accent2">
                    <a:lumMod val="25000"/>
                  </a:schemeClr>
                </a:solidFill>
              </a:rPr>
              <a:t>Step 3</a:t>
            </a:r>
            <a:r>
              <a:rPr lang="en-IN" b="1" baseline="30000" dirty="0">
                <a:solidFill>
                  <a:schemeClr val="accent2">
                    <a:lumMod val="25000"/>
                  </a:schemeClr>
                </a:solidFill>
              </a:rPr>
              <a:t>rd</a:t>
            </a:r>
            <a:r>
              <a:rPr lang="en-IN" b="1" dirty="0">
                <a:solidFill>
                  <a:schemeClr val="accent2">
                    <a:lumMod val="25000"/>
                  </a:schemeClr>
                </a:solidFill>
              </a:rPr>
              <a:t> : </a:t>
            </a:r>
            <a:r>
              <a:rPr lang="en-IN" dirty="0"/>
              <a:t>Identify the top Branch</a:t>
            </a:r>
          </a:p>
          <a:p>
            <a:endParaRPr lang="en-IN" dirty="0"/>
          </a:p>
          <a:p>
            <a:r>
              <a:rPr lang="en-US" sz="2000" b="1" dirty="0">
                <a:solidFill>
                  <a:schemeClr val="accent1">
                    <a:lumMod val="50000"/>
                  </a:schemeClr>
                </a:solidFill>
              </a:rPr>
              <a:t>Input :-</a:t>
            </a: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r>
              <a:rPr lang="en-US" sz="2000" b="1" dirty="0">
                <a:solidFill>
                  <a:schemeClr val="accent5">
                    <a:lumMod val="50000"/>
                  </a:schemeClr>
                </a:solidFill>
              </a:rPr>
              <a:t>Output :-</a:t>
            </a:r>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IN" dirty="0"/>
          </a:p>
          <a:p>
            <a:endParaRPr lang="en-IN" dirty="0"/>
          </a:p>
        </p:txBody>
      </p:sp>
      <p:pic>
        <p:nvPicPr>
          <p:cNvPr id="6" name="Picture 5">
            <a:extLst>
              <a:ext uri="{FF2B5EF4-FFF2-40B4-BE49-F238E27FC236}">
                <a16:creationId xmlns:a16="http://schemas.microsoft.com/office/drawing/2014/main" id="{7B18D56C-93D2-CFF1-69CC-47C73E0ECF29}"/>
              </a:ext>
            </a:extLst>
          </p:cNvPr>
          <p:cNvPicPr>
            <a:picLocks noChangeAspect="1"/>
          </p:cNvPicPr>
          <p:nvPr/>
        </p:nvPicPr>
        <p:blipFill>
          <a:blip r:embed="rId2"/>
          <a:stretch>
            <a:fillRect/>
          </a:stretch>
        </p:blipFill>
        <p:spPr>
          <a:xfrm>
            <a:off x="254000" y="1224643"/>
            <a:ext cx="6833907" cy="1543957"/>
          </a:xfrm>
          <a:prstGeom prst="rect">
            <a:avLst/>
          </a:prstGeom>
        </p:spPr>
      </p:pic>
      <p:pic>
        <p:nvPicPr>
          <p:cNvPr id="8" name="Picture 7">
            <a:extLst>
              <a:ext uri="{FF2B5EF4-FFF2-40B4-BE49-F238E27FC236}">
                <a16:creationId xmlns:a16="http://schemas.microsoft.com/office/drawing/2014/main" id="{781FFAD7-667F-DD45-9430-39ED86B4BF4D}"/>
              </a:ext>
            </a:extLst>
          </p:cNvPr>
          <p:cNvPicPr>
            <a:picLocks noChangeAspect="1"/>
          </p:cNvPicPr>
          <p:nvPr/>
        </p:nvPicPr>
        <p:blipFill>
          <a:blip r:embed="rId3"/>
          <a:stretch>
            <a:fillRect/>
          </a:stretch>
        </p:blipFill>
        <p:spPr>
          <a:xfrm>
            <a:off x="313600" y="3689316"/>
            <a:ext cx="2794713" cy="1082822"/>
          </a:xfrm>
          <a:prstGeom prst="rect">
            <a:avLst/>
          </a:prstGeom>
        </p:spPr>
      </p:pic>
      <p:sp>
        <p:nvSpPr>
          <p:cNvPr id="9" name="TextBox 8">
            <a:extLst>
              <a:ext uri="{FF2B5EF4-FFF2-40B4-BE49-F238E27FC236}">
                <a16:creationId xmlns:a16="http://schemas.microsoft.com/office/drawing/2014/main" id="{AA8B6045-2A59-EB96-ABFF-222A1E58B7F3}"/>
              </a:ext>
            </a:extLst>
          </p:cNvPr>
          <p:cNvSpPr txBox="1"/>
          <p:nvPr/>
        </p:nvSpPr>
        <p:spPr>
          <a:xfrm>
            <a:off x="6248400" y="3623733"/>
            <a:ext cx="5537200" cy="3416320"/>
          </a:xfrm>
          <a:prstGeom prst="rect">
            <a:avLst/>
          </a:prstGeom>
          <a:noFill/>
        </p:spPr>
        <p:txBody>
          <a:bodyPr wrap="square" rtlCol="0">
            <a:spAutoFit/>
          </a:bodyPr>
          <a:lstStyle/>
          <a:p>
            <a:r>
              <a:rPr lang="en-US" b="1" dirty="0">
                <a:solidFill>
                  <a:srgbClr val="C00000"/>
                </a:solidFill>
              </a:rPr>
              <a:t>Insights</a:t>
            </a:r>
            <a:r>
              <a:rPr lang="en-US" sz="1800" b="1" dirty="0">
                <a:solidFill>
                  <a:srgbClr val="C00000"/>
                </a:solidFill>
              </a:rPr>
              <a:t> :- </a:t>
            </a:r>
            <a:r>
              <a:rPr lang="en-US" dirty="0"/>
              <a:t>The branch exhibiting the highest sales growth over time will likely have strong customer retention, effective promotions, or seasonal demand spikes. Analyzing </a:t>
            </a:r>
            <a:r>
              <a:rPr lang="en-US" b="1" dirty="0"/>
              <a:t>monthly growth trends</a:t>
            </a:r>
            <a:r>
              <a:rPr lang="en-US" dirty="0"/>
              <a:t> helps Walmart optimize strategies for slower-performing branches.</a:t>
            </a:r>
          </a:p>
          <a:p>
            <a:endParaRPr lang="en-US" dirty="0"/>
          </a:p>
          <a:p>
            <a:r>
              <a:rPr lang="en-US" b="1" dirty="0">
                <a:solidFill>
                  <a:schemeClr val="accent6">
                    <a:lumMod val="75000"/>
                  </a:schemeClr>
                </a:solidFill>
              </a:rPr>
              <a:t>Approach :- </a:t>
            </a:r>
            <a:r>
              <a:rPr lang="en-US" dirty="0"/>
              <a:t>Use LAG() to compare monthly sales and identify trends.</a:t>
            </a:r>
          </a:p>
          <a:p>
            <a:br>
              <a:rPr lang="en-US" dirty="0"/>
            </a:br>
            <a:endParaRPr lang="en-IN" dirty="0"/>
          </a:p>
          <a:p>
            <a:endParaRPr lang="en-IN" dirty="0"/>
          </a:p>
        </p:txBody>
      </p:sp>
    </p:spTree>
    <p:extLst>
      <p:ext uri="{BB962C8B-B14F-4D97-AF65-F5344CB8AC3E}">
        <p14:creationId xmlns:p14="http://schemas.microsoft.com/office/powerpoint/2010/main" val="2205807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5BEA03-4368-CD4A-FF1B-C36A426C2ACD}"/>
              </a:ext>
            </a:extLst>
          </p:cNvPr>
          <p:cNvSpPr txBox="1"/>
          <p:nvPr/>
        </p:nvSpPr>
        <p:spPr>
          <a:xfrm>
            <a:off x="101600" y="194733"/>
            <a:ext cx="11650133" cy="6955750"/>
          </a:xfrm>
          <a:prstGeom prst="rect">
            <a:avLst/>
          </a:prstGeom>
          <a:noFill/>
        </p:spPr>
        <p:txBody>
          <a:bodyPr wrap="square" rtlCol="0">
            <a:spAutoFit/>
          </a:bodyPr>
          <a:lstStyle/>
          <a:p>
            <a:r>
              <a:rPr lang="en-IN" b="1" dirty="0">
                <a:solidFill>
                  <a:schemeClr val="accent5">
                    <a:lumMod val="50000"/>
                  </a:schemeClr>
                </a:solidFill>
              </a:rPr>
              <a:t>Task 2</a:t>
            </a:r>
            <a:r>
              <a:rPr lang="en-IN" b="1" baseline="30000" dirty="0">
                <a:solidFill>
                  <a:schemeClr val="accent5">
                    <a:lumMod val="50000"/>
                  </a:schemeClr>
                </a:solidFill>
              </a:rPr>
              <a:t>nd </a:t>
            </a:r>
            <a:r>
              <a:rPr lang="en-IN" b="1" dirty="0">
                <a:solidFill>
                  <a:schemeClr val="accent5">
                    <a:lumMod val="50000"/>
                  </a:schemeClr>
                </a:solidFill>
              </a:rPr>
              <a:t>: </a:t>
            </a:r>
            <a:r>
              <a:rPr lang="en-US" b="1" dirty="0">
                <a:solidFill>
                  <a:schemeClr val="accent5">
                    <a:lumMod val="50000"/>
                  </a:schemeClr>
                </a:solidFill>
              </a:rPr>
              <a:t>Finding the most Profitable Product Line for Each Branch</a:t>
            </a:r>
            <a:endParaRPr lang="en-IN" b="1" dirty="0">
              <a:solidFill>
                <a:schemeClr val="accent5">
                  <a:lumMod val="50000"/>
                </a:schemeClr>
              </a:solidFill>
            </a:endParaRPr>
          </a:p>
          <a:p>
            <a:r>
              <a:rPr lang="en-US" dirty="0"/>
              <a:t>Walmart needs to determine which product line contributes the highest profit to each branch. The profit margin should be calculated based on the difference between the gross income and cost of goods sold.</a:t>
            </a:r>
          </a:p>
          <a:p>
            <a:endParaRPr lang="en-US" b="1" dirty="0">
              <a:solidFill>
                <a:schemeClr val="accent2">
                  <a:lumMod val="25000"/>
                </a:schemeClr>
              </a:solidFill>
            </a:endParaRPr>
          </a:p>
          <a:p>
            <a:r>
              <a:rPr lang="en-US" b="1" dirty="0">
                <a:solidFill>
                  <a:schemeClr val="accent2">
                    <a:lumMod val="25000"/>
                  </a:schemeClr>
                </a:solidFill>
              </a:rPr>
              <a:t>Step 1</a:t>
            </a:r>
            <a:r>
              <a:rPr lang="en-US" b="1" baseline="30000" dirty="0">
                <a:solidFill>
                  <a:schemeClr val="accent2">
                    <a:lumMod val="25000"/>
                  </a:schemeClr>
                </a:solidFill>
              </a:rPr>
              <a:t>st</a:t>
            </a:r>
            <a:r>
              <a:rPr lang="en-US" dirty="0"/>
              <a:t> Calculate Profit For Each Product line</a:t>
            </a:r>
          </a:p>
          <a:p>
            <a:r>
              <a:rPr lang="en-US" sz="2000" b="1" dirty="0">
                <a:solidFill>
                  <a:schemeClr val="accent1">
                    <a:lumMod val="50000"/>
                  </a:schemeClr>
                </a:solidFill>
              </a:rPr>
              <a:t>Input :- </a:t>
            </a: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r>
              <a:rPr lang="en-US" sz="2000" b="1" dirty="0">
                <a:solidFill>
                  <a:schemeClr val="accent5">
                    <a:lumMod val="50000"/>
                  </a:schemeClr>
                </a:solidFill>
              </a:rPr>
              <a:t>Output :-</a:t>
            </a:r>
          </a:p>
          <a:p>
            <a:endParaRPr lang="en-US" sz="2000" b="1" dirty="0">
              <a:solidFill>
                <a:schemeClr val="accent5">
                  <a:lumMod val="50000"/>
                </a:schemeClr>
              </a:solidFill>
            </a:endParaRPr>
          </a:p>
          <a:p>
            <a:endParaRPr lang="en-US" sz="2000" b="1" dirty="0">
              <a:solidFill>
                <a:schemeClr val="accent5">
                  <a:lumMod val="50000"/>
                </a:schemeClr>
              </a:solidFill>
            </a:endParaRPr>
          </a:p>
          <a:p>
            <a:endParaRPr lang="en-US" sz="2000" b="1" dirty="0">
              <a:solidFill>
                <a:schemeClr val="accent5">
                  <a:lumMod val="50000"/>
                </a:schemeClr>
              </a:solidFill>
            </a:endParaRPr>
          </a:p>
          <a:p>
            <a:r>
              <a:rPr lang="en-US" sz="2000" b="1" dirty="0">
                <a:solidFill>
                  <a:schemeClr val="accent5">
                    <a:lumMod val="50000"/>
                  </a:schemeClr>
                </a:solidFill>
              </a:rPr>
              <a:t> </a:t>
            </a: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sz="2000" b="1" dirty="0">
              <a:solidFill>
                <a:schemeClr val="accent1">
                  <a:lumMod val="50000"/>
                </a:schemeClr>
              </a:solidFill>
            </a:endParaRPr>
          </a:p>
          <a:p>
            <a:endParaRPr lang="en-US" dirty="0"/>
          </a:p>
          <a:p>
            <a:endParaRPr lang="en-US" dirty="0"/>
          </a:p>
        </p:txBody>
      </p:sp>
      <p:pic>
        <p:nvPicPr>
          <p:cNvPr id="9" name="Picture 8">
            <a:extLst>
              <a:ext uri="{FF2B5EF4-FFF2-40B4-BE49-F238E27FC236}">
                <a16:creationId xmlns:a16="http://schemas.microsoft.com/office/drawing/2014/main" id="{F2651795-BB40-DEFB-9634-15B4468BD218}"/>
              </a:ext>
            </a:extLst>
          </p:cNvPr>
          <p:cNvPicPr>
            <a:picLocks noChangeAspect="1"/>
          </p:cNvPicPr>
          <p:nvPr/>
        </p:nvPicPr>
        <p:blipFill>
          <a:blip r:embed="rId2"/>
          <a:stretch>
            <a:fillRect/>
          </a:stretch>
        </p:blipFill>
        <p:spPr>
          <a:xfrm>
            <a:off x="6798613" y="3429000"/>
            <a:ext cx="5291787" cy="3279932"/>
          </a:xfrm>
          <a:prstGeom prst="rect">
            <a:avLst/>
          </a:prstGeom>
        </p:spPr>
      </p:pic>
      <p:pic>
        <p:nvPicPr>
          <p:cNvPr id="11" name="Picture 10">
            <a:extLst>
              <a:ext uri="{FF2B5EF4-FFF2-40B4-BE49-F238E27FC236}">
                <a16:creationId xmlns:a16="http://schemas.microsoft.com/office/drawing/2014/main" id="{A428636F-CA68-EC07-F833-09B19A633B0C}"/>
              </a:ext>
            </a:extLst>
          </p:cNvPr>
          <p:cNvPicPr>
            <a:picLocks noChangeAspect="1"/>
          </p:cNvPicPr>
          <p:nvPr/>
        </p:nvPicPr>
        <p:blipFill>
          <a:blip r:embed="rId3"/>
          <a:stretch>
            <a:fillRect/>
          </a:stretch>
        </p:blipFill>
        <p:spPr>
          <a:xfrm>
            <a:off x="101600" y="2037450"/>
            <a:ext cx="3863675" cy="1242168"/>
          </a:xfrm>
          <a:prstGeom prst="rect">
            <a:avLst/>
          </a:prstGeom>
        </p:spPr>
      </p:pic>
      <p:pic>
        <p:nvPicPr>
          <p:cNvPr id="13" name="Picture 12">
            <a:extLst>
              <a:ext uri="{FF2B5EF4-FFF2-40B4-BE49-F238E27FC236}">
                <a16:creationId xmlns:a16="http://schemas.microsoft.com/office/drawing/2014/main" id="{60155A29-0165-8E15-DE35-192AE6523C0F}"/>
              </a:ext>
            </a:extLst>
          </p:cNvPr>
          <p:cNvPicPr>
            <a:picLocks noChangeAspect="1"/>
          </p:cNvPicPr>
          <p:nvPr/>
        </p:nvPicPr>
        <p:blipFill>
          <a:blip r:embed="rId4"/>
          <a:stretch>
            <a:fillRect/>
          </a:stretch>
        </p:blipFill>
        <p:spPr>
          <a:xfrm>
            <a:off x="101600" y="3918246"/>
            <a:ext cx="3090422" cy="2745021"/>
          </a:xfrm>
          <a:prstGeom prst="rect">
            <a:avLst/>
          </a:prstGeom>
        </p:spPr>
      </p:pic>
    </p:spTree>
    <p:extLst>
      <p:ext uri="{BB962C8B-B14F-4D97-AF65-F5344CB8AC3E}">
        <p14:creationId xmlns:p14="http://schemas.microsoft.com/office/powerpoint/2010/main" val="1191217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EF63D5-136B-B5FF-C527-667B26CFB048}"/>
              </a:ext>
            </a:extLst>
          </p:cNvPr>
          <p:cNvSpPr txBox="1"/>
          <p:nvPr/>
        </p:nvSpPr>
        <p:spPr>
          <a:xfrm>
            <a:off x="0" y="-1"/>
            <a:ext cx="12192000" cy="4247317"/>
          </a:xfrm>
          <a:prstGeom prst="rect">
            <a:avLst/>
          </a:prstGeom>
          <a:noFill/>
        </p:spPr>
        <p:txBody>
          <a:bodyPr wrap="square">
            <a:spAutoFit/>
          </a:bodyPr>
          <a:lstStyle/>
          <a:p>
            <a:r>
              <a:rPr lang="en-US" b="1" dirty="0">
                <a:solidFill>
                  <a:schemeClr val="accent2">
                    <a:lumMod val="25000"/>
                  </a:schemeClr>
                </a:solidFill>
              </a:rPr>
              <a:t>Step 2</a:t>
            </a:r>
            <a:r>
              <a:rPr lang="en-US" b="1" baseline="30000" dirty="0">
                <a:solidFill>
                  <a:schemeClr val="accent2">
                    <a:lumMod val="25000"/>
                  </a:schemeClr>
                </a:solidFill>
              </a:rPr>
              <a:t>nd</a:t>
            </a:r>
            <a:r>
              <a:rPr lang="en-US" dirty="0"/>
              <a:t> Rank product line within each Branch</a:t>
            </a:r>
          </a:p>
          <a:p>
            <a:endParaRPr lang="en-US" sz="1800" b="1" dirty="0">
              <a:solidFill>
                <a:schemeClr val="accent1">
                  <a:lumMod val="50000"/>
                </a:schemeClr>
              </a:solidFill>
            </a:endParaRPr>
          </a:p>
          <a:p>
            <a:r>
              <a:rPr lang="en-US" sz="1800" b="1" dirty="0">
                <a:solidFill>
                  <a:schemeClr val="accent1">
                    <a:lumMod val="50000"/>
                  </a:schemeClr>
                </a:solidFill>
              </a:rPr>
              <a:t>Input :- </a:t>
            </a: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endParaRPr lang="en-US" sz="1800" b="1" dirty="0">
              <a:solidFill>
                <a:schemeClr val="accent1">
                  <a:lumMod val="50000"/>
                </a:schemeClr>
              </a:solidFill>
            </a:endParaRPr>
          </a:p>
          <a:p>
            <a:endParaRPr lang="en-US" b="1" dirty="0">
              <a:solidFill>
                <a:schemeClr val="accent1">
                  <a:lumMod val="50000"/>
                </a:schemeClr>
              </a:solidFill>
            </a:endParaRPr>
          </a:p>
          <a:p>
            <a:r>
              <a:rPr lang="en-US" sz="1800" b="1" dirty="0">
                <a:solidFill>
                  <a:schemeClr val="accent5">
                    <a:lumMod val="50000"/>
                  </a:schemeClr>
                </a:solidFill>
              </a:rPr>
              <a:t>Output :-</a:t>
            </a:r>
          </a:p>
          <a:p>
            <a:endParaRPr lang="en-US" b="1" dirty="0">
              <a:solidFill>
                <a:schemeClr val="accent1">
                  <a:lumMod val="50000"/>
                </a:schemeClr>
              </a:solidFill>
            </a:endParaRPr>
          </a:p>
          <a:p>
            <a:endParaRPr lang="en-US" sz="1800" b="1" dirty="0">
              <a:solidFill>
                <a:schemeClr val="accent1">
                  <a:lumMod val="50000"/>
                </a:schemeClr>
              </a:solidFill>
            </a:endParaRPr>
          </a:p>
          <a:p>
            <a:endParaRPr lang="en-US" dirty="0"/>
          </a:p>
          <a:p>
            <a:endParaRPr lang="en-US" dirty="0"/>
          </a:p>
        </p:txBody>
      </p:sp>
      <p:pic>
        <p:nvPicPr>
          <p:cNvPr id="8" name="Picture 7">
            <a:extLst>
              <a:ext uri="{FF2B5EF4-FFF2-40B4-BE49-F238E27FC236}">
                <a16:creationId xmlns:a16="http://schemas.microsoft.com/office/drawing/2014/main" id="{C445E2BA-08D9-0495-FB83-714B3281EB15}"/>
              </a:ext>
            </a:extLst>
          </p:cNvPr>
          <p:cNvPicPr>
            <a:picLocks noChangeAspect="1"/>
          </p:cNvPicPr>
          <p:nvPr/>
        </p:nvPicPr>
        <p:blipFill>
          <a:blip r:embed="rId2"/>
          <a:stretch>
            <a:fillRect/>
          </a:stretch>
        </p:blipFill>
        <p:spPr>
          <a:xfrm>
            <a:off x="129023" y="1044298"/>
            <a:ext cx="5966977" cy="1501270"/>
          </a:xfrm>
          <a:prstGeom prst="rect">
            <a:avLst/>
          </a:prstGeom>
        </p:spPr>
      </p:pic>
      <p:pic>
        <p:nvPicPr>
          <p:cNvPr id="10" name="Picture 9">
            <a:extLst>
              <a:ext uri="{FF2B5EF4-FFF2-40B4-BE49-F238E27FC236}">
                <a16:creationId xmlns:a16="http://schemas.microsoft.com/office/drawing/2014/main" id="{0E5DCEF5-09F1-B49F-6377-301A663B9A70}"/>
              </a:ext>
            </a:extLst>
          </p:cNvPr>
          <p:cNvPicPr>
            <a:picLocks noChangeAspect="1"/>
          </p:cNvPicPr>
          <p:nvPr/>
        </p:nvPicPr>
        <p:blipFill>
          <a:blip r:embed="rId3"/>
          <a:stretch>
            <a:fillRect/>
          </a:stretch>
        </p:blipFill>
        <p:spPr>
          <a:xfrm>
            <a:off x="129022" y="3166920"/>
            <a:ext cx="3312701" cy="1145513"/>
          </a:xfrm>
          <a:prstGeom prst="rect">
            <a:avLst/>
          </a:prstGeom>
        </p:spPr>
      </p:pic>
      <p:sp>
        <p:nvSpPr>
          <p:cNvPr id="12" name="TextBox 11">
            <a:extLst>
              <a:ext uri="{FF2B5EF4-FFF2-40B4-BE49-F238E27FC236}">
                <a16:creationId xmlns:a16="http://schemas.microsoft.com/office/drawing/2014/main" id="{FD8D1AB2-F7E1-6A5A-49D7-BCEE19A457C1}"/>
              </a:ext>
            </a:extLst>
          </p:cNvPr>
          <p:cNvSpPr txBox="1"/>
          <p:nvPr/>
        </p:nvSpPr>
        <p:spPr>
          <a:xfrm>
            <a:off x="7742767" y="3826934"/>
            <a:ext cx="4174066" cy="3416320"/>
          </a:xfrm>
          <a:prstGeom prst="rect">
            <a:avLst/>
          </a:prstGeom>
          <a:noFill/>
        </p:spPr>
        <p:txBody>
          <a:bodyPr wrap="square" rtlCol="0">
            <a:spAutoFit/>
          </a:bodyPr>
          <a:lstStyle/>
          <a:p>
            <a:r>
              <a:rPr lang="en-US" b="1" dirty="0">
                <a:solidFill>
                  <a:srgbClr val="C00000"/>
                </a:solidFill>
              </a:rPr>
              <a:t>Insights</a:t>
            </a:r>
            <a:r>
              <a:rPr lang="en-US" sz="1800" b="1" dirty="0">
                <a:solidFill>
                  <a:srgbClr val="C00000"/>
                </a:solidFill>
              </a:rPr>
              <a:t> :- </a:t>
            </a:r>
            <a:r>
              <a:rPr lang="en-US" dirty="0"/>
              <a:t>High-profit product lines may indicate </a:t>
            </a:r>
            <a:r>
              <a:rPr lang="en-US" b="1" dirty="0"/>
              <a:t>premium pricing, lower costs, or strong demand</a:t>
            </a:r>
            <a:r>
              <a:rPr lang="en-US" dirty="0"/>
              <a:t>. Walmart can use this insight to </a:t>
            </a:r>
            <a:r>
              <a:rPr lang="en-US" b="1" dirty="0"/>
              <a:t>expand</a:t>
            </a:r>
            <a:r>
              <a:rPr lang="en-US" dirty="0"/>
              <a:t> high-margin product lines and optimize inventory allocation.</a:t>
            </a:r>
            <a:br>
              <a:rPr lang="en-US" dirty="0"/>
            </a:br>
            <a:endParaRPr lang="en-US" dirty="0"/>
          </a:p>
          <a:p>
            <a:r>
              <a:rPr lang="en-US" b="1" dirty="0">
                <a:solidFill>
                  <a:schemeClr val="accent6">
                    <a:lumMod val="75000"/>
                  </a:schemeClr>
                </a:solidFill>
              </a:rPr>
              <a:t>Approach :- </a:t>
            </a:r>
            <a:r>
              <a:rPr lang="en-US" dirty="0"/>
              <a:t>Calculate Profit as (Cogs – gross income) and rank product lines per branch.</a:t>
            </a:r>
            <a:br>
              <a:rPr lang="en-US" dirty="0"/>
            </a:br>
            <a:endParaRPr lang="en-IN" dirty="0"/>
          </a:p>
          <a:p>
            <a:endParaRPr lang="en-IN" dirty="0"/>
          </a:p>
          <a:p>
            <a:endParaRPr lang="en-IN" dirty="0"/>
          </a:p>
        </p:txBody>
      </p:sp>
    </p:spTree>
    <p:extLst>
      <p:ext uri="{BB962C8B-B14F-4D97-AF65-F5344CB8AC3E}">
        <p14:creationId xmlns:p14="http://schemas.microsoft.com/office/powerpoint/2010/main" val="1459214715"/>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6E94D4DF-24E6-4758-8701-2C20AC2BF2DD}" vid="{D9C778EE-A573-4D68-89BA-A3DB5F810E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Minimalist light sales pitch</Template>
  <TotalTime>452</TotalTime>
  <Words>1338</Words>
  <Application>Microsoft Office PowerPoint</Application>
  <PresentationFormat>Widescreen</PresentationFormat>
  <Paragraphs>418</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Angsana New</vt:lpstr>
      <vt:lpstr>Arial</vt:lpstr>
      <vt:lpstr>Calibri</vt:lpstr>
      <vt:lpstr>Tenorite</vt:lpstr>
      <vt:lpstr>Monoline</vt:lpstr>
      <vt:lpstr>Walmart Sales Analysis Using MySQL Techniques</vt:lpstr>
      <vt:lpstr>INTRODUCTION</vt:lpstr>
      <vt:lpstr>Business Problem</vt:lpstr>
      <vt:lpstr>Dataset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Ayush Namdev</dc:creator>
  <cp:lastModifiedBy>Ayush Namdev</cp:lastModifiedBy>
  <cp:revision>11</cp:revision>
  <dcterms:created xsi:type="dcterms:W3CDTF">2025-05-28T06:51:04Z</dcterms:created>
  <dcterms:modified xsi:type="dcterms:W3CDTF">2025-05-28T18:06:16Z</dcterms:modified>
</cp:coreProperties>
</file>