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9" r:id="rId2"/>
    <p:sldId id="260" r:id="rId3"/>
    <p:sldId id="261" r:id="rId4"/>
    <p:sldId id="262" r:id="rId5"/>
    <p:sldId id="263" r:id="rId6"/>
    <p:sldId id="265" r:id="rId7"/>
    <p:sldId id="277" r:id="rId8"/>
    <p:sldId id="266" r:id="rId9"/>
    <p:sldId id="273" r:id="rId10"/>
    <p:sldId id="276" r:id="rId11"/>
    <p:sldId id="274" r:id="rId12"/>
    <p:sldId id="27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E54F4-70C7-463C-B309-2E065E53BA0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5D2C1-37A1-4BDB-B09D-F6C8049F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4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4ECE-00BB-4859-9080-BDB81F6EA799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B99-AE75-41C2-992A-2904154D53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4ECE-00BB-4859-9080-BDB81F6EA799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B99-AE75-41C2-992A-2904154D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8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4ECE-00BB-4859-9080-BDB81F6EA799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B99-AE75-41C2-992A-2904154D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7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4ECE-00BB-4859-9080-BDB81F6EA799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B99-AE75-41C2-992A-2904154D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4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4ECE-00BB-4859-9080-BDB81F6EA799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B99-AE75-41C2-992A-2904154D53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9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4ECE-00BB-4859-9080-BDB81F6EA799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B99-AE75-41C2-992A-2904154D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4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4ECE-00BB-4859-9080-BDB81F6EA799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B99-AE75-41C2-992A-2904154D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2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4ECE-00BB-4859-9080-BDB81F6EA799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B99-AE75-41C2-992A-2904154D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6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4ECE-00BB-4859-9080-BDB81F6EA799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B99-AE75-41C2-992A-2904154D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3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9A4ECE-00BB-4859-9080-BDB81F6EA799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64FB99-AE75-41C2-992A-2904154D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4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4ECE-00BB-4859-9080-BDB81F6EA799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FB99-AE75-41C2-992A-2904154D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9A4ECE-00BB-4859-9080-BDB81F6EA799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64FB99-AE75-41C2-992A-2904154D53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76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A1FB6DD6-9E2A-4E0C-9F95-CBFAD797CD2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42153" y="406401"/>
            <a:ext cx="1270001" cy="1005839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9BD6A2-F59E-43DF-81F0-7842DC82E5DA}"/>
              </a:ext>
            </a:extLst>
          </p:cNvPr>
          <p:cNvSpPr txBox="1"/>
          <p:nvPr/>
        </p:nvSpPr>
        <p:spPr>
          <a:xfrm>
            <a:off x="1526958" y="355600"/>
            <a:ext cx="1002288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Gilroy ExtraBold" panose="00000900000000000000" pitchFamily="50" charset="0"/>
              </a:rPr>
              <a:t>SHRI SANT GAJANAN MAHARAJ COLLEGE OF ENGINEERING SHEGAON </a:t>
            </a:r>
          </a:p>
          <a:p>
            <a:pPr algn="ctr"/>
            <a:endParaRPr lang="en-US" sz="3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D4381-AF67-438B-8642-C33664836D5B}"/>
              </a:ext>
            </a:extLst>
          </p:cNvPr>
          <p:cNvSpPr txBox="1"/>
          <p:nvPr/>
        </p:nvSpPr>
        <p:spPr>
          <a:xfrm>
            <a:off x="3559944" y="1563643"/>
            <a:ext cx="59569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7C07A-FEDF-4ED0-AB47-939AE116D049}"/>
              </a:ext>
            </a:extLst>
          </p:cNvPr>
          <p:cNvSpPr txBox="1"/>
          <p:nvPr/>
        </p:nvSpPr>
        <p:spPr>
          <a:xfrm>
            <a:off x="1429303" y="2472596"/>
            <a:ext cx="10022889" cy="7540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Title:- </a:t>
            </a:r>
            <a:r>
              <a:rPr lang="en-IN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Analyzer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4710D-253B-44FB-BD9A-52B56B786017}"/>
              </a:ext>
            </a:extLst>
          </p:cNvPr>
          <p:cNvSpPr txBox="1"/>
          <p:nvPr/>
        </p:nvSpPr>
        <p:spPr>
          <a:xfrm>
            <a:off x="1145219" y="3897297"/>
            <a:ext cx="3375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Number:-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Batra (40)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Naphade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(39)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Kiran Kolte (47)	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Lokhande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(13)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7CA9367-9523-4302-8EA2-3C059019C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62" y="6432257"/>
            <a:ext cx="1292464" cy="451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BDC212-9704-47E8-8EC1-F25E746BB8B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64198" y="6432257"/>
            <a:ext cx="1292464" cy="45114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0D9EDD-2A6E-40CF-B295-69A974DED83D}"/>
              </a:ext>
            </a:extLst>
          </p:cNvPr>
          <p:cNvSpPr txBox="1"/>
          <p:nvPr/>
        </p:nvSpPr>
        <p:spPr>
          <a:xfrm>
            <a:off x="9066776" y="5065359"/>
            <a:ext cx="219803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S. S. Muddalkar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39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A403-EA09-45AA-94A4-BC8B795D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roy ExtraBold" panose="00000900000000000000" pitchFamily="50" charset="0"/>
              </a:rPr>
              <a:t>POTENTIAL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8A182-D332-4690-8245-2AD1CD7489ED}"/>
              </a:ext>
            </a:extLst>
          </p:cNvPr>
          <p:cNvSpPr txBox="1"/>
          <p:nvPr/>
        </p:nvSpPr>
        <p:spPr>
          <a:xfrm>
            <a:off x="1243174" y="2024009"/>
            <a:ext cx="99145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and Financing: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data can be useful in accounting and financing for paying bills and audit work.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generally used to add and update records in various sectors like </a:t>
            </a:r>
            <a:r>
              <a:rPr 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healthcare, insurance, and education sector.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8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9B29-EAC4-44FC-825A-293225AF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latin typeface="Gilroy ExtraBold" panose="00000900000000000000" pitchFamily="50" charset="0"/>
              </a:rPr>
              <a:t>OUTCOMES</a:t>
            </a:r>
          </a:p>
        </p:txBody>
      </p:sp>
      <p:pic>
        <p:nvPicPr>
          <p:cNvPr id="4" name="Pictur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0F67D9-1E6E-4660-9149-69108700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662" y="6432257"/>
            <a:ext cx="1292464" cy="451143"/>
          </a:xfrm>
          <a:prstGeom prst="rect">
            <a:avLst/>
          </a:prstGeom>
        </p:spPr>
      </p:pic>
      <p:pic>
        <p:nvPicPr>
          <p:cNvPr id="6" name="Picture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F0E0392-8345-478A-856C-B5880DA50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98" y="6432257"/>
            <a:ext cx="1292464" cy="451143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837749-7B74-49D9-C10A-96EE59401381}"/>
              </a:ext>
            </a:extLst>
          </p:cNvPr>
          <p:cNvSpPr txBox="1"/>
          <p:nvPr/>
        </p:nvSpPr>
        <p:spPr>
          <a:xfrm>
            <a:off x="1216058" y="2092750"/>
            <a:ext cx="9945278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Paper Published in Journal: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Paper Name: Use of OCR technology for Data Extraction Using Amazon Textract.</a:t>
            </a:r>
          </a:p>
          <a:p>
            <a:pPr marL="5715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Publication Name: International Journal of Advanced Research in Science, Communication and Technology.</a:t>
            </a:r>
          </a:p>
          <a:p>
            <a:pPr marL="5715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Issue Number: Volume 2, Issue 3, April 22</a:t>
            </a:r>
          </a:p>
          <a:p>
            <a:pPr marL="5715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ISSN NO: 2581-9429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4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765656-6DB1-4D65-3445-60690D5FFFAA}"/>
              </a:ext>
            </a:extLst>
          </p:cNvPr>
          <p:cNvSpPr txBox="1"/>
          <p:nvPr/>
        </p:nvSpPr>
        <p:spPr>
          <a:xfrm>
            <a:off x="1206631" y="1913640"/>
            <a:ext cx="997355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Participation in Project Competition:</a:t>
            </a:r>
          </a:p>
          <a:p>
            <a:pPr marL="1143000" marR="0" lvl="2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Competition Name: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Sodh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2022</a:t>
            </a:r>
          </a:p>
          <a:p>
            <a:pPr marL="54864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Organized By: SNJB’s LS KBJ College of Engineering,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Chandwad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Nashik</a:t>
            </a:r>
          </a:p>
          <a:p>
            <a:pPr marL="54864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Certificate_ID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:99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F6BE2A-58EF-AA95-3BAD-D70572B4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Gilroy ExtraBold" panose="00000900000000000000" pitchFamily="50" charset="0"/>
              </a:rPr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130169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1A1C2E-B577-4810-9774-0C29185D28F4}"/>
              </a:ext>
            </a:extLst>
          </p:cNvPr>
          <p:cNvSpPr txBox="1"/>
          <p:nvPr/>
        </p:nvSpPr>
        <p:spPr>
          <a:xfrm>
            <a:off x="3009530" y="2503503"/>
            <a:ext cx="74394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Gilroy ExtraBold" panose="00000900000000000000" pitchFamily="50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5" name="Rectangle: Rounded Corners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9E7A49A-07CF-4069-854A-88F8403AABE6}"/>
              </a:ext>
            </a:extLst>
          </p:cNvPr>
          <p:cNvSpPr/>
          <p:nvPr/>
        </p:nvSpPr>
        <p:spPr>
          <a:xfrm>
            <a:off x="5303520" y="6438900"/>
            <a:ext cx="1584960" cy="3733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7F2ABE6-0E94-45E8-B493-ED8D76E1E226}"/>
              </a:ext>
            </a:extLst>
          </p:cNvPr>
          <p:cNvSpPr/>
          <p:nvPr/>
        </p:nvSpPr>
        <p:spPr>
          <a:xfrm>
            <a:off x="5735164" y="6456313"/>
            <a:ext cx="72167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latin typeface="Gilroy ExtraBold" panose="00000900000000000000" pitchFamily="50" charset="0"/>
              </a:rPr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414255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E02F-C1BB-435C-A75C-30D55AEA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74" y="222262"/>
            <a:ext cx="9912806" cy="1338011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Gilroy ExtraBold" panose="00000900000000000000" pitchFamily="50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11265-9B9E-4412-A90E-ABE351DC098E}"/>
              </a:ext>
            </a:extLst>
          </p:cNvPr>
          <p:cNvSpPr txBox="1"/>
          <p:nvPr/>
        </p:nvSpPr>
        <p:spPr>
          <a:xfrm>
            <a:off x="1139597" y="1636081"/>
            <a:ext cx="9912806" cy="5216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Use/Users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A668FC4-91AD-4538-9C57-23B608A6B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662" y="6432257"/>
            <a:ext cx="1292464" cy="451143"/>
          </a:xfrm>
          <a:prstGeom prst="rect">
            <a:avLst/>
          </a:prstGeom>
        </p:spPr>
      </p:pic>
      <p:pic>
        <p:nvPicPr>
          <p:cNvPr id="7" name="Picture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0D78DFF-B7F5-4CA4-A1C4-3EE24E0C9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98" y="6432257"/>
            <a:ext cx="1292464" cy="451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39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44CC-2D66-49E8-A6A1-A34DA16D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latin typeface="Gilroy ExtraBold" panose="00000900000000000000" pitchFamily="50" charset="0"/>
              </a:rPr>
              <a:t>PROBLEM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A2F1A-0243-4224-922D-2D04B0D97FC0}"/>
              </a:ext>
            </a:extLst>
          </p:cNvPr>
          <p:cNvSpPr txBox="1"/>
          <p:nvPr/>
        </p:nvSpPr>
        <p:spPr>
          <a:xfrm>
            <a:off x="1207363" y="1970843"/>
            <a:ext cx="994831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 many companies or individual manually extract data from document (scanned/hardcopy) like forms, PDF’s and images </a:t>
            </a:r>
            <a:r>
              <a:rPr lang="en-US" sz="23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through simple OCR software that requires manual configuration which often times requires reconfiguration when the form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this manual and expensive  process and reduce the chance of error we are creating a software that can analyze document, extract information, important figures and store that data in the format according to user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user can easily manipulate and edit that data </a:t>
            </a:r>
          </a:p>
        </p:txBody>
      </p:sp>
      <p:pic>
        <p:nvPicPr>
          <p:cNvPr id="6" name="Pictur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239F6A3-6D56-4ED3-A93C-5282FF53F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662" y="6432257"/>
            <a:ext cx="1292464" cy="451143"/>
          </a:xfrm>
          <a:prstGeom prst="rect">
            <a:avLst/>
          </a:prstGeom>
        </p:spPr>
      </p:pic>
      <p:pic>
        <p:nvPicPr>
          <p:cNvPr id="7" name="Picture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C86C03D-7512-47E2-9CC6-61E25E2A9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98" y="6432257"/>
            <a:ext cx="1292464" cy="451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291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05D0-2F77-47C3-814E-C01D7619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latin typeface="Gilroy ExtraBold" panose="00000900000000000000" pitchFamily="50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1320D-0E1D-4B7B-96C4-C24B3AFC4FC0}"/>
              </a:ext>
            </a:extLst>
          </p:cNvPr>
          <p:cNvSpPr txBox="1"/>
          <p:nvPr/>
        </p:nvSpPr>
        <p:spPr>
          <a:xfrm>
            <a:off x="1225118" y="1961965"/>
            <a:ext cx="986309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Redefining document analysis.</a:t>
            </a:r>
          </a:p>
          <a:p>
            <a:pPr marL="342900" indent="-342900">
              <a:buFont typeface="+mj-lt"/>
              <a:buAutoNum type="arabicPeriod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level of human intervention necessary in extracting data from document . </a:t>
            </a:r>
          </a:p>
          <a:p>
            <a:pPr marL="342900" indent="-342900">
              <a:buFont typeface="+mj-lt"/>
              <a:buAutoNum type="arabicPeriod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margin of error while document analysis.</a:t>
            </a:r>
          </a:p>
          <a:p>
            <a:pPr marL="342900" indent="-342900">
              <a:buFont typeface="+mj-lt"/>
              <a:buAutoNum type="arabicPeriod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the manual and expensive method of document analysis and data extraction process.</a:t>
            </a:r>
          </a:p>
        </p:txBody>
      </p:sp>
      <p:pic>
        <p:nvPicPr>
          <p:cNvPr id="6" name="Pictur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D1DCF5-C985-4973-8B0D-AD50DAD34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662" y="6432257"/>
            <a:ext cx="1292464" cy="451143"/>
          </a:xfrm>
          <a:prstGeom prst="rect">
            <a:avLst/>
          </a:prstGeom>
        </p:spPr>
      </p:pic>
      <p:pic>
        <p:nvPicPr>
          <p:cNvPr id="7" name="Picture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ED3C94E-8577-4315-93C9-38AD167BA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98" y="6432257"/>
            <a:ext cx="1292464" cy="451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214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58F7-EEDB-490A-8BE2-C63382F3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latin typeface="Gilroy ExtraBold" panose="00000900000000000000" pitchFamily="50" charset="0"/>
              </a:rPr>
              <a:t>TECHNOLOGY STACKS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9DA38-AB0E-48F6-A58C-FA48DD2B0361}"/>
              </a:ext>
            </a:extLst>
          </p:cNvPr>
          <p:cNvSpPr txBox="1"/>
          <p:nvPr/>
        </p:nvSpPr>
        <p:spPr>
          <a:xfrm>
            <a:off x="1097280" y="1908699"/>
            <a:ext cx="10058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Textract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Gateway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SDK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(Windows Form)</a:t>
            </a:r>
          </a:p>
          <a:p>
            <a:pPr marL="342900" indent="-342900">
              <a:buFont typeface="+mj-lt"/>
              <a:buAutoNum type="arabicPeriod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DC12A5-9719-43C1-93AB-108C0276C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662" y="6432257"/>
            <a:ext cx="1292464" cy="451143"/>
          </a:xfrm>
          <a:prstGeom prst="rect">
            <a:avLst/>
          </a:prstGeom>
        </p:spPr>
      </p:pic>
      <p:pic>
        <p:nvPicPr>
          <p:cNvPr id="5" name="Picture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C542D4B-8483-4399-8711-307ED4497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98" y="6432257"/>
            <a:ext cx="1292464" cy="451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900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4818-655A-49A7-8439-1B31F9D5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latin typeface="Gilroy ExtraBold" panose="00000900000000000000" pitchFamily="50" charset="0"/>
              </a:rPr>
              <a:t>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48F333-CC4B-4A11-946F-A3289463B394}"/>
              </a:ext>
            </a:extLst>
          </p:cNvPr>
          <p:cNvSpPr txBox="1"/>
          <p:nvPr/>
        </p:nvSpPr>
        <p:spPr>
          <a:xfrm>
            <a:off x="1189608" y="2015231"/>
            <a:ext cx="9966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 IDE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form framework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 </a:t>
            </a:r>
          </a:p>
        </p:txBody>
      </p:sp>
      <p:pic>
        <p:nvPicPr>
          <p:cNvPr id="4" name="Pictur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56630E5-ACFB-4FC0-B5E3-3EF9B608F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662" y="6432257"/>
            <a:ext cx="1292464" cy="451143"/>
          </a:xfrm>
          <a:prstGeom prst="rect">
            <a:avLst/>
          </a:prstGeom>
        </p:spPr>
      </p:pic>
      <p:pic>
        <p:nvPicPr>
          <p:cNvPr id="5" name="Picture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9F25A40-00DE-464B-A53C-59A0DE658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98" y="6432257"/>
            <a:ext cx="1292464" cy="451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684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F114-2916-CDFA-45E0-03DE6FA2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latin typeface="Gilroy ExtraBold" panose="00000900000000000000" pitchFamily="50" charset="0"/>
              </a:rPr>
              <a:t>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FEB3B-56AA-2F0E-F315-BBAD76A9D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31" y="1854723"/>
            <a:ext cx="9973559" cy="4376395"/>
          </a:xfrm>
          <a:prstGeom prst="rect">
            <a:avLst/>
          </a:prstGeom>
        </p:spPr>
      </p:pic>
      <p:pic>
        <p:nvPicPr>
          <p:cNvPr id="5" name="Picture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D1B6ED5-23C6-9E80-845C-22810C224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98" y="6469964"/>
            <a:ext cx="1292464" cy="451143"/>
          </a:xfrm>
          <a:prstGeom prst="rect">
            <a:avLst/>
          </a:prstGeom>
          <a:noFill/>
        </p:spPr>
      </p:pic>
      <p:pic>
        <p:nvPicPr>
          <p:cNvPr id="6" name="Pictur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D49614F-783A-E42C-6341-C665CF627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662" y="6469964"/>
            <a:ext cx="1292464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5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F3D6-9B15-44D3-AD94-FE4751E7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latin typeface="Gilroy ExtraBold" panose="00000900000000000000" pitchFamily="50" charset="0"/>
              </a:rPr>
              <a:t>PROJECT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1E2C6-28E7-4C74-ABB6-575D3C625550}"/>
              </a:ext>
            </a:extLst>
          </p:cNvPr>
          <p:cNvSpPr txBox="1"/>
          <p:nvPr/>
        </p:nvSpPr>
        <p:spPr>
          <a:xfrm>
            <a:off x="1097280" y="1935332"/>
            <a:ext cx="100584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(Literature survey)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(UI development)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</a:p>
        </p:txBody>
      </p:sp>
      <p:pic>
        <p:nvPicPr>
          <p:cNvPr id="5" name="Pictur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07898F-704E-40B9-A7D5-C992A42F5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662" y="6469964"/>
            <a:ext cx="1292464" cy="451143"/>
          </a:xfrm>
          <a:prstGeom prst="rect">
            <a:avLst/>
          </a:prstGeom>
        </p:spPr>
      </p:pic>
      <p:pic>
        <p:nvPicPr>
          <p:cNvPr id="6" name="Picture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14B2D83-10E8-4512-8943-6D54BB1A4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98" y="6432257"/>
            <a:ext cx="1292464" cy="451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676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CF9DAB-C976-4728-A9D4-B0BED74F0FCD}"/>
              </a:ext>
            </a:extLst>
          </p:cNvPr>
          <p:cNvSpPr txBox="1"/>
          <p:nvPr/>
        </p:nvSpPr>
        <p:spPr>
          <a:xfrm>
            <a:off x="1268520" y="532660"/>
            <a:ext cx="73339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</p:txBody>
      </p:sp>
      <p:pic>
        <p:nvPicPr>
          <p:cNvPr id="4" name="Pictur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5838F80-3507-470E-976A-FDA8E956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662" y="6432257"/>
            <a:ext cx="1292464" cy="451143"/>
          </a:xfrm>
          <a:prstGeom prst="rect">
            <a:avLst/>
          </a:prstGeom>
        </p:spPr>
      </p:pic>
      <p:pic>
        <p:nvPicPr>
          <p:cNvPr id="5" name="Picture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894EC80-C1BB-4BF9-852C-BC9470211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98" y="6469964"/>
            <a:ext cx="1292464" cy="451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61569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649</TotalTime>
  <Words>407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Gilroy ExtraBold</vt:lpstr>
      <vt:lpstr>Symbol</vt:lpstr>
      <vt:lpstr>Times New Roman</vt:lpstr>
      <vt:lpstr>Retrospect</vt:lpstr>
      <vt:lpstr>PowerPoint Presentation</vt:lpstr>
      <vt:lpstr>AGENDA</vt:lpstr>
      <vt:lpstr>PROBLEM DEFINITION</vt:lpstr>
      <vt:lpstr>OBJECTIVE</vt:lpstr>
      <vt:lpstr>TECHNOLOGY STACKS</vt:lpstr>
      <vt:lpstr>REQUIREMENTS</vt:lpstr>
      <vt:lpstr>WORKFLOW</vt:lpstr>
      <vt:lpstr>PROJECT PLAN</vt:lpstr>
      <vt:lpstr>PowerPoint Presentation</vt:lpstr>
      <vt:lpstr>POTENTIAL USER</vt:lpstr>
      <vt:lpstr>OUTCOMES</vt:lpstr>
      <vt:lpstr>OUTCOMES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Batra</dc:creator>
  <cp:lastModifiedBy>ayush naphade</cp:lastModifiedBy>
  <cp:revision>28</cp:revision>
  <dcterms:created xsi:type="dcterms:W3CDTF">2021-09-25T17:22:18Z</dcterms:created>
  <dcterms:modified xsi:type="dcterms:W3CDTF">2022-06-04T06:48:33Z</dcterms:modified>
</cp:coreProperties>
</file>