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F38C3C0-E313-4369-B856-D57252267212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21DFF41-079D-4DA6-B76C-3B7F2D5F906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99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C3C0-E313-4369-B856-D57252267212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FF41-079D-4DA6-B76C-3B7F2D5F9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42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C3C0-E313-4369-B856-D57252267212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FF41-079D-4DA6-B76C-3B7F2D5F906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480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C3C0-E313-4369-B856-D57252267212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FF41-079D-4DA6-B76C-3B7F2D5F906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960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C3C0-E313-4369-B856-D57252267212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FF41-079D-4DA6-B76C-3B7F2D5F9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082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C3C0-E313-4369-B856-D57252267212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FF41-079D-4DA6-B76C-3B7F2D5F906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72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C3C0-E313-4369-B856-D57252267212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FF41-079D-4DA6-B76C-3B7F2D5F906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778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C3C0-E313-4369-B856-D57252267212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FF41-079D-4DA6-B76C-3B7F2D5F906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762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C3C0-E313-4369-B856-D57252267212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FF41-079D-4DA6-B76C-3B7F2D5F906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09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C3C0-E313-4369-B856-D57252267212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FF41-079D-4DA6-B76C-3B7F2D5F9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41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C3C0-E313-4369-B856-D57252267212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FF41-079D-4DA6-B76C-3B7F2D5F906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24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C3C0-E313-4369-B856-D57252267212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FF41-079D-4DA6-B76C-3B7F2D5F9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2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C3C0-E313-4369-B856-D57252267212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FF41-079D-4DA6-B76C-3B7F2D5F906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15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C3C0-E313-4369-B856-D57252267212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FF41-079D-4DA6-B76C-3B7F2D5F906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32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C3C0-E313-4369-B856-D57252267212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FF41-079D-4DA6-B76C-3B7F2D5F9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76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C3C0-E313-4369-B856-D57252267212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FF41-079D-4DA6-B76C-3B7F2D5F906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46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C3C0-E313-4369-B856-D57252267212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FF41-079D-4DA6-B76C-3B7F2D5F9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51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38C3C0-E313-4369-B856-D57252267212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1DFF41-079D-4DA6-B76C-3B7F2D5F9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87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6">
            <a:extLst>
              <a:ext uri="{FF2B5EF4-FFF2-40B4-BE49-F238E27FC236}">
                <a16:creationId xmlns:a16="http://schemas.microsoft.com/office/drawing/2014/main" id="{EB919368-9F5C-5280-D3D3-9571985E153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481" y="642896"/>
            <a:ext cx="5341915" cy="55722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1FA964-7C4C-B983-2F34-80F4FBA0ECC3}"/>
              </a:ext>
            </a:extLst>
          </p:cNvPr>
          <p:cNvSpPr txBox="1"/>
          <p:nvPr/>
        </p:nvSpPr>
        <p:spPr>
          <a:xfrm>
            <a:off x="5206614" y="248373"/>
            <a:ext cx="7034463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57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endParaRPr lang="en-US" sz="57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sz="5700" b="1" dirty="0">
                <a:solidFill>
                  <a:schemeClr val="accent4">
                    <a:lumMod val="50000"/>
                  </a:schemeClr>
                </a:solidFill>
              </a:rPr>
              <a:t>Predicting</a:t>
            </a:r>
            <a:r>
              <a:rPr lang="en-US" sz="55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en-US" sz="5500" b="1" dirty="0">
                <a:solidFill>
                  <a:schemeClr val="accent4">
                    <a:lumMod val="50000"/>
                  </a:schemeClr>
                </a:solidFill>
              </a:rPr>
              <a:t>Heart Disease</a:t>
            </a:r>
            <a:endParaRPr lang="en-IN" sz="55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95810-7659-F3FB-CF93-46EC051EDCBC}"/>
              </a:ext>
            </a:extLst>
          </p:cNvPr>
          <p:cNvSpPr txBox="1"/>
          <p:nvPr/>
        </p:nvSpPr>
        <p:spPr>
          <a:xfrm>
            <a:off x="5908379" y="2956807"/>
            <a:ext cx="56309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500" b="1" u="sng" dirty="0"/>
          </a:p>
          <a:p>
            <a:pPr algn="ctr"/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279B06-FE6C-2138-2365-165550AF6410}"/>
              </a:ext>
            </a:extLst>
          </p:cNvPr>
          <p:cNvSpPr txBox="1"/>
          <p:nvPr/>
        </p:nvSpPr>
        <p:spPr>
          <a:xfrm>
            <a:off x="6078089" y="1564118"/>
            <a:ext cx="6513870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500" b="1" u="sng" dirty="0">
              <a:solidFill>
                <a:schemeClr val="accent4">
                  <a:lumMod val="75000"/>
                </a:schemeClr>
              </a:solidFill>
              <a:latin typeface="Dubai Light" panose="020B0303030403030204" pitchFamily="34" charset="-78"/>
              <a:cs typeface="Dubai Light" panose="020B0303030403030204" pitchFamily="34" charset="-78"/>
            </a:endParaRPr>
          </a:p>
          <a:p>
            <a:endParaRPr lang="en-US" sz="3500" b="1" u="sng" dirty="0">
              <a:solidFill>
                <a:schemeClr val="accent4">
                  <a:lumMod val="75000"/>
                </a:schemeClr>
              </a:solidFill>
              <a:latin typeface="Dubai Light" panose="020B0303030403030204" pitchFamily="34" charset="-78"/>
              <a:cs typeface="Dubai Light" panose="020B0303030403030204" pitchFamily="34" charset="-78"/>
            </a:endParaRPr>
          </a:p>
          <a:p>
            <a:endParaRPr lang="en-US" sz="3500" b="1" u="sng" dirty="0">
              <a:solidFill>
                <a:schemeClr val="accent4">
                  <a:lumMod val="75000"/>
                </a:schemeClr>
              </a:solidFill>
              <a:latin typeface="Dubai Light" panose="020B0303030403030204" pitchFamily="34" charset="-78"/>
              <a:cs typeface="Dubai Light" panose="020B0303030403030204" pitchFamily="34" charset="-78"/>
            </a:endParaRPr>
          </a:p>
          <a:p>
            <a:endParaRPr lang="en-US" sz="3500" b="1" u="sng" dirty="0">
              <a:solidFill>
                <a:schemeClr val="accent4">
                  <a:lumMod val="75000"/>
                </a:schemeClr>
              </a:solidFill>
              <a:latin typeface="Dubai Light" panose="020B0303030403030204" pitchFamily="34" charset="-78"/>
              <a:cs typeface="Dubai Light" panose="020B0303030403030204" pitchFamily="34" charset="-78"/>
            </a:endParaRPr>
          </a:p>
          <a:p>
            <a:r>
              <a:rPr lang="en-US" sz="3500" b="1" u="sng" dirty="0">
                <a:solidFill>
                  <a:schemeClr val="accent4">
                    <a:lumMod val="75000"/>
                  </a:schemeClr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(A Machine Learning Project)</a:t>
            </a:r>
          </a:p>
        </p:txBody>
      </p:sp>
    </p:spTree>
    <p:extLst>
      <p:ext uri="{BB962C8B-B14F-4D97-AF65-F5344CB8AC3E}">
        <p14:creationId xmlns:p14="http://schemas.microsoft.com/office/powerpoint/2010/main" val="136567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0BF02E-B053-ABEA-54D2-9F91E4E47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52" y="853489"/>
            <a:ext cx="9865895" cy="3079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4FABEB-B11B-526E-C282-9537C629B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052" y="3932653"/>
            <a:ext cx="9865895" cy="21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3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068808-66E8-CFEF-A178-A984DA0E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509" y="838200"/>
            <a:ext cx="933098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13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52B711-3A3B-FDFA-8C47-411B97F17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79" y="1095703"/>
            <a:ext cx="10684042" cy="466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31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626AD9-43F5-824A-7BA1-E082513EF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041" y="770559"/>
            <a:ext cx="9329917" cy="531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72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2ACC62-21B4-A57D-98FB-D5B6DA31B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220" y="743656"/>
            <a:ext cx="8267560" cy="537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60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A28597-4165-2D3C-FF65-FB0E83B572CF}"/>
              </a:ext>
            </a:extLst>
          </p:cNvPr>
          <p:cNvSpPr txBox="1"/>
          <p:nvPr/>
        </p:nvSpPr>
        <p:spPr>
          <a:xfrm>
            <a:off x="2571135" y="2613392"/>
            <a:ext cx="704972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0" b="1" dirty="0">
                <a:latin typeface="Monotype Corsiva" panose="03010101010201010101" pitchFamily="66" charset="0"/>
              </a:rPr>
              <a:t>THANK YOU</a:t>
            </a:r>
            <a:endParaRPr lang="en-IN" sz="10000" dirty="0"/>
          </a:p>
        </p:txBody>
      </p:sp>
    </p:spTree>
    <p:extLst>
      <p:ext uri="{BB962C8B-B14F-4D97-AF65-F5344CB8AC3E}">
        <p14:creationId xmlns:p14="http://schemas.microsoft.com/office/powerpoint/2010/main" val="12355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0961-5504-B327-FB4B-B0300D76A927}"/>
              </a:ext>
            </a:extLst>
          </p:cNvPr>
          <p:cNvSpPr txBox="1">
            <a:spLocks/>
          </p:cNvSpPr>
          <p:nvPr/>
        </p:nvSpPr>
        <p:spPr>
          <a:xfrm>
            <a:off x="536448" y="578758"/>
            <a:ext cx="11119104" cy="64008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/>
              <a:t>INTRODUCTION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4B745882-04B4-43EB-2EBA-76602DD4C6BD}"/>
              </a:ext>
            </a:extLst>
          </p:cNvPr>
          <p:cNvSpPr txBox="1">
            <a:spLocks/>
          </p:cNvSpPr>
          <p:nvPr/>
        </p:nvSpPr>
        <p:spPr>
          <a:xfrm>
            <a:off x="647621" y="1218838"/>
            <a:ext cx="10708898" cy="1748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In this presentation, we will explore  predicting heart disease using  machine learning techniques. We  will discuss the importance of early  detection and the potential impact  on public health.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7341E67-EA6E-6C3D-D731-C33107123CD0}"/>
              </a:ext>
            </a:extLst>
          </p:cNvPr>
          <p:cNvSpPr txBox="1">
            <a:spLocks/>
          </p:cNvSpPr>
          <p:nvPr/>
        </p:nvSpPr>
        <p:spPr>
          <a:xfrm>
            <a:off x="1012462" y="2192080"/>
            <a:ext cx="9134740" cy="49366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 u="sng" dirty="0">
                <a:solidFill>
                  <a:schemeClr val="accent5">
                    <a:lumMod val="75000"/>
                  </a:schemeClr>
                </a:solidFill>
                <a:cs typeface="Segoe UI" panose="020B0502040204020203" pitchFamily="34" charset="0"/>
              </a:rPr>
              <a:t>Understanding Heart  Disease 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To begin, let's delve into the risk  factors and symptoms associated  with heart disease. Understanding  these factors is crucial for accurate  prediction and prevention.</a:t>
            </a:r>
          </a:p>
          <a:p>
            <a:pPr algn="l"/>
            <a:r>
              <a:rPr lang="en-US" sz="2600" b="1" u="sng" dirty="0">
                <a:solidFill>
                  <a:schemeClr val="accent5">
                    <a:lumMod val="75000"/>
                  </a:schemeClr>
                </a:solidFill>
                <a:cs typeface="Segoe UI" panose="020B0502040204020203" pitchFamily="34" charset="0"/>
              </a:rPr>
              <a:t>Machine Learning Approach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</a:rPr>
              <a:t>This slide will cover the machine  learning algorithms and data features  used for heart disease prediction. We  will explore how these techniques can  analyze complex patterns in medical data.</a:t>
            </a:r>
          </a:p>
          <a:p>
            <a:pPr algn="l"/>
            <a:endParaRPr lang="en-US" sz="2200" b="1" u="sng" dirty="0">
              <a:solidFill>
                <a:schemeClr val="accent5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algn="l"/>
            <a:endParaRPr lang="en-US" sz="2200" dirty="0">
              <a:solidFill>
                <a:schemeClr val="bg2">
                  <a:lumMod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49D1FC42-34EA-3BEB-064B-13A9F5EE12E3}"/>
              </a:ext>
            </a:extLst>
          </p:cNvPr>
          <p:cNvSpPr txBox="1">
            <a:spLocks/>
          </p:cNvSpPr>
          <p:nvPr/>
        </p:nvSpPr>
        <p:spPr>
          <a:xfrm>
            <a:off x="8896272" y="6725303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1400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pPr algn="r"/>
              <a:t>2</a:t>
            </a:fld>
            <a:endParaRPr lang="en-US" sz="1400" dirty="0">
              <a:solidFill>
                <a:schemeClr val="bg2">
                  <a:lumMod val="50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5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16905F-EE69-112B-08C9-597DD4F1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697" y="765994"/>
            <a:ext cx="9468464" cy="532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2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266AB-CAC0-6990-685A-B55780F3C963}"/>
              </a:ext>
            </a:extLst>
          </p:cNvPr>
          <p:cNvSpPr txBox="1">
            <a:spLocks/>
          </p:cNvSpPr>
          <p:nvPr/>
        </p:nvSpPr>
        <p:spPr>
          <a:xfrm>
            <a:off x="1028452" y="844774"/>
            <a:ext cx="10135095" cy="46593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/>
              <a:t>ABOUT DATASET</a:t>
            </a:r>
            <a:endParaRPr lang="en-IN" sz="3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23D56-DB3D-FF8B-65F7-63DD8C3CF5A1}"/>
              </a:ext>
            </a:extLst>
          </p:cNvPr>
          <p:cNvSpPr txBox="1"/>
          <p:nvPr/>
        </p:nvSpPr>
        <p:spPr>
          <a:xfrm>
            <a:off x="1040056" y="1846099"/>
            <a:ext cx="102280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This data set dates from 1988 and consists of four databases: Cleveland, Hungary, Switzerland, and Long Beach V.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It contains 76 attributes, including the predicted attribute, but all published experiments refer to using a subset of 14 of them.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The "target" field refers to the presence of heart disease in the patient. It is integer valued 0 = no disease and 1 = disease.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02122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03BD-AA20-73D4-6BC0-03EE8C6A6F8B}"/>
              </a:ext>
            </a:extLst>
          </p:cNvPr>
          <p:cNvSpPr txBox="1">
            <a:spLocks/>
          </p:cNvSpPr>
          <p:nvPr/>
        </p:nvSpPr>
        <p:spPr>
          <a:xfrm>
            <a:off x="1678611" y="608508"/>
            <a:ext cx="8667379" cy="103308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KEY ATTRIBUTES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C968B-2B89-E76B-2B94-A8D9F369B994}"/>
              </a:ext>
            </a:extLst>
          </p:cNvPr>
          <p:cNvSpPr txBox="1"/>
          <p:nvPr/>
        </p:nvSpPr>
        <p:spPr>
          <a:xfrm>
            <a:off x="1052051" y="1084785"/>
            <a:ext cx="100376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sex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chest pain type (4 values)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resting blood pressure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serum cholesterol in mg/dl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fasting blood sugar &gt; 120 mg/dl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resting electrocardiographic results (values 0,1,2)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maximum heart rate achieved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exercise induced angina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oldpeak = ST depression induced by exercise relative to rest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slope of the peak exercise ST segment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number of major vessels (0-3) colored by fluoroscopy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thal: 0 = normal; 1 = fixed defect; 2 = reversable defect The names and social security numbers of the patients were recently removed from the database, replaced with dummy values</a:t>
            </a:r>
            <a:endParaRPr lang="en-IN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03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764242-A041-BBE5-0584-A75A146DB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667" y="710084"/>
            <a:ext cx="7984665" cy="543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4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65D6B6-20C0-1F55-2B12-F485BB988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31" y="753980"/>
            <a:ext cx="10364138" cy="495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6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8D85DF-338D-9509-95BD-F2FDC2EF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10" y="721894"/>
            <a:ext cx="10202779" cy="506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6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393287-293A-E5B7-5EBA-F66E131B1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41"/>
          <a:stretch/>
        </p:blipFill>
        <p:spPr>
          <a:xfrm>
            <a:off x="907653" y="1010654"/>
            <a:ext cx="10376694" cy="453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10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</TotalTime>
  <Words>291</Words>
  <Application>Microsoft Office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Dubai Light</vt:lpstr>
      <vt:lpstr>Garamond</vt:lpstr>
      <vt:lpstr>Monotype Corsiva</vt:lpstr>
      <vt:lpstr>Segoe UI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Negi</dc:creator>
  <cp:lastModifiedBy>Ayush Negi</cp:lastModifiedBy>
  <cp:revision>3</cp:revision>
  <dcterms:created xsi:type="dcterms:W3CDTF">2024-05-06T19:07:32Z</dcterms:created>
  <dcterms:modified xsi:type="dcterms:W3CDTF">2024-08-13T18:36:12Z</dcterms:modified>
</cp:coreProperties>
</file>