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C3609B-35B6-46A3-ACEE-71157FC90B10}">
  <a:tblStyle styleId="{84C3609B-35B6-46A3-ACEE-71157FC90B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3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6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5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6547e832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6547e832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b6547e832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b6547e832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03f153d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03f153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b6547e832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b6547e832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b6547e832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b6547e832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b6547e832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b6547e832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b6547e832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b6547e832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953f0c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953f0c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e0c69301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e0c69301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e0c6930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e0c6930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3f153d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03f153d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b6547e83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b6547e83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03f153d7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03f153d7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9" name="Google Shape;69;p15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4" name="Google Shape;74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0" name="Google Shape;90;p1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0" name="Google Shape;100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8" name="Google Shape;108;p19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2" name="Google Shape;122;p21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1" name="Google Shape;141;p2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8" name="Google Shape;158;p2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5" name="Google Shape;165;p26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0" name="Google Shape;170;p2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8" name="Google Shape;178;p2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4" name="Google Shape;18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8" name="Google Shape;188;p28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8" name="Google Shape;198;p2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07" name="Google Shape;207;p3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" type="subTitle"/>
          </p:nvPr>
        </p:nvSpPr>
        <p:spPr>
          <a:xfrm>
            <a:off x="3393125" y="2719658"/>
            <a:ext cx="4343400" cy="153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Name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Branch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email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31"/>
          <p:cNvSpPr txBox="1"/>
          <p:nvPr>
            <p:ph type="ctrTitle"/>
          </p:nvPr>
        </p:nvSpPr>
        <p:spPr>
          <a:xfrm>
            <a:off x="628650" y="797750"/>
            <a:ext cx="8458200" cy="14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3" name="Google Shape;283;p40"/>
          <p:cNvGraphicFramePr/>
          <p:nvPr/>
        </p:nvGraphicFramePr>
        <p:xfrm>
          <a:off x="384150" y="12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{84C3609B-35B6-46A3-ACEE-71157FC90B10}</a:tableStyleId>
              </a:tblPr>
              <a:tblGrid>
                <a:gridCol w="2406900"/>
                <a:gridCol w="1318600"/>
                <a:gridCol w="1486225"/>
                <a:gridCol w="3163975"/>
              </a:tblGrid>
              <a:tr h="44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Feature Selection</a:t>
                      </a:r>
                      <a:endParaRPr b="1" sz="9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Book format, review count, rating count, No. of awards were not taken, log(author followers) is a better feature than author followers.</a:t>
                      </a:r>
                      <a:endParaRPr sz="9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1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Regression </a:t>
                      </a:r>
                      <a:r>
                        <a:rPr b="1" lang="en" sz="900"/>
                        <a:t>Model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Training MSE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Validation MSE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Inference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59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Linear regression (no of author followers)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Linear regression (log(author followers))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0.205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0.095\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0.205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0.095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Underfit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4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Linear regression degree 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Best fit, variance between training and validation is low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6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Linear regression degree 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Low training but very high variance in training and validation =&gt; Regularization required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9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Ridge regularization (degree 3)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0.086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0.089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Eliminated overfitting but still worse perfo</a:t>
                      </a:r>
                      <a:r>
                        <a:rPr lang="en" sz="900"/>
                        <a:t>rmance than</a:t>
                      </a:r>
                      <a:r>
                        <a:rPr lang="en" sz="900"/>
                        <a:t> degree 2 and increased computational overhead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Linear regression with PCA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 (degree 3)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Eliminated overfitting at variance </a:t>
                      </a:r>
                      <a:r>
                        <a:rPr lang="en" sz="900"/>
                        <a:t>threshold</a:t>
                      </a:r>
                      <a:r>
                        <a:rPr lang="en" sz="900"/>
                        <a:t>=.95 but still worse performance than degree 2. No benefit in using degree 3 polynomial features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41"/>
          <p:cNvGraphicFramePr/>
          <p:nvPr/>
        </p:nvGraphicFramePr>
        <p:xfrm>
          <a:off x="460763" y="3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{84C3609B-35B6-46A3-ACEE-71157FC90B10}</a:tableStyleId>
              </a:tblPr>
              <a:tblGrid>
                <a:gridCol w="1870500"/>
                <a:gridCol w="1477775"/>
                <a:gridCol w="1441550"/>
                <a:gridCol w="1620825"/>
                <a:gridCol w="1811825"/>
              </a:tblGrid>
              <a:tr h="33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Classification model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Class Interval Size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Training MSE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Validation MSE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Inferences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8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Naive Bayes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Naive Bayes (With PCA)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1.83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0.18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0.43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1.84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0.18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0.43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</a:t>
                      </a:r>
                      <a:endParaRPr sz="900"/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Features are not independent hence naive bayes performing very poorly.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Naive Bayes sees a large improvement after PCA.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 being a more complex model performed the best while other models were </a:t>
                      </a:r>
                      <a:r>
                        <a:rPr lang="en" sz="900"/>
                        <a:t>underfitting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Performance improves with decrease in class interval size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Class interval size 0.005 increases the classes too much with a lot of classes having frequency zero. Hence there is a decrease in performance.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8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Naive Bayes (With PCA)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1.80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0.14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1.80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0.14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0.29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</a:t>
                      </a:r>
                      <a:endParaRPr sz="900"/>
                    </a:p>
                  </a:txBody>
                  <a:tcPr marT="91425" marB="91425" marR="91425" marL="91425"/>
                </a:tc>
                <a:tc vMerge="1"/>
              </a:tr>
              <a:tr h="8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Naive Bayes (With PCA)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1.59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0.14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1.59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0.14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/>
                </a:tc>
                <a:tc vMerge="1"/>
              </a:tr>
              <a:tr h="8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Naive Bayes (With PCA)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1.91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0.16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1.90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0.16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/>
                </a:tc>
                <a:tc vMerge="1"/>
              </a:tr>
              <a:tr h="81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Naive Bayes (With PCA)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1.32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0.18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0.26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1.33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0.26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Timeline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91575"/>
            <a:ext cx="8382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656125" y="1696880"/>
            <a:ext cx="7886700" cy="217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Osheen: Feature selection on linear Regression and Naive Bayes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Vrinda: Ridge Regression, Lasso Regression and Logistic Regression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Ayush: Linear Regression on Polynomial Features and PCA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Everything else including Data Collection, EDA, Feature Selection etc. were done after discussions with everyone.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Individual Contribution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In 2017, people in the U.S. 15 years and older spent an average of 16.8 minutes a day reading. This is down from 22.8 minutes in 2005. 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We aim to identify which features contribute the most in deciding a book’s popularity.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25" y="2571748"/>
            <a:ext cx="3435200" cy="21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887" y="2541400"/>
            <a:ext cx="2659788" cy="22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Analyzing Social Book Reading Behavior on Goodreads and how it predicts Amazon Best Sellers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This research takes into account reading behaviours along with other baseline features like rating, reviews etc to analyse if a book will become an Amazon Bestseller within a month of being published.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Uses Goodreads user status posts to create features like number of status updates, time taken to finish the book etc.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Classification problem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Obtained an accuracy of 88.72 % (Logistic Regression)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Literature Review (1)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633845" y="41637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Literature Review (2)</a:t>
            </a:r>
            <a:endParaRPr b="1"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Success in books: predicting book sales before publication 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The research takes into account the features from the author(Popularity), book(Genre, publishing month) and publisher.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Popularity of the author is estimated by the number of views on the wikipedia page of the author and the sales of previous books as reported on the bookscan website.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Regression problem: predicted the sales of the book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Employed a new machine learning model: </a:t>
            </a:r>
            <a:r>
              <a:rPr i="1" lang="en" sz="2000">
                <a:latin typeface="Georgia"/>
                <a:ea typeface="Georgia"/>
                <a:cs typeface="Georgia"/>
                <a:sym typeface="Georgia"/>
              </a:rPr>
              <a:t>Learning to place 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which outperformed the other learning methods for this task.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/>
        </p:nvSpPr>
        <p:spPr>
          <a:xfrm>
            <a:off x="407225" y="232675"/>
            <a:ext cx="8211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Data</a:t>
            </a: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 Scraping and Preprocessing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23" y="1101975"/>
            <a:ext cx="6129413" cy="35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619525" y="945975"/>
            <a:ext cx="76251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ratings follow a gaussian distribution centered around 4.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Log(rating_count), log(review_count) and log(author_followers) is also gaussian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417150" y="242625"/>
            <a:ext cx="8211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 b="0" l="0" r="0" t="7028"/>
          <a:stretch/>
        </p:blipFill>
        <p:spPr>
          <a:xfrm>
            <a:off x="1263050" y="1508475"/>
            <a:ext cx="6617900" cy="3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975" y="3673348"/>
            <a:ext cx="4522500" cy="12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25" y="477225"/>
            <a:ext cx="5706724" cy="29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6124" y="1207551"/>
            <a:ext cx="2270600" cy="16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" y="1085963"/>
            <a:ext cx="90392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150" y="1070836"/>
            <a:ext cx="1029200" cy="383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25" y="1431500"/>
            <a:ext cx="51244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