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Helvetica Neue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10036D-E5B6-4447-910B-D6EA07E71828}">
  <a:tblStyle styleId="{B710036D-E5B6-4447-910B-D6EA07E718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HelveticaNeueLight-bold.fntdata"/><Relationship Id="rId27" Type="http://schemas.openxmlformats.org/officeDocument/2006/relationships/font" Target="fonts/HelveticaNeueLight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Light-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0" Type="http://schemas.openxmlformats.org/officeDocument/2006/relationships/font" Target="fonts/HelveticaNeueLight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3e4226793_0_10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c3e4226793_0_10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bfd6f5d0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bfd6f5d0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6bfd6f5d0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a6ce6a44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a6ce6a4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ca6ce6a44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a68b86111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a68b86111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ca68b86111_2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3e4226793_0_1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3e4226793_0_1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c3e4226793_0_1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3e4226793_0_1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3e4226793_0_1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c3e4226793_0_1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3e4226793_0_10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3e4226793_0_10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c3e4226793_0_10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3e4226793_0_10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3e4226793_0_10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c3e4226793_0_10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3e4226793_0_1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3e4226793_0_1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c3e4226793_0_1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3e4226793_0_1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3e4226793_0_1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c3e4226793_0_1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a68b8611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a68b8611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ca68b86111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a68b8611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a68b8611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ca68b8611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ca6ce6a44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ca6ce6a44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ca6ce6a44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bfd6f5d03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6bfd6f5d03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6bfd6f5d03_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33113" y="2906106"/>
            <a:ext cx="78867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rgbClr val="F2F1EE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64" name="Google Shape;64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65" name="Google Shape;65;p15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66" name="Google Shape;66;p15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36819" y="132671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1pPr>
            <a:lvl2pPr indent="-3429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2pPr>
            <a:lvl3pPr indent="-3429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3pPr>
            <a:lvl4pPr indent="-3429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4pPr>
            <a:lvl5pPr indent="-3429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16" id="70" name="Google Shape;70;p15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rgbClr val="F2F1E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73" name="Google Shape;73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74" name="Google Shape;74;p16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75" name="Google Shape;75;p16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D1916"/>
              </a:buClr>
              <a:buSzPts val="4100"/>
              <a:buFont typeface="Helvetica Neue"/>
              <a:buNone/>
              <a:defRPr sz="4100">
                <a:solidFill>
                  <a:srgbClr val="7D191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23888" y="3442096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16" id="79" name="Google Shape;79;p16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rgbClr val="F2F1EE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82" name="Google Shape;82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83" name="Google Shape;83;p17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84" name="Google Shape;84;p17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12" id="88" name="Google Shape;88;p17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bg>
      <p:bgPr>
        <a:solidFill>
          <a:srgbClr val="F2F1EE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8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91" name="Google Shape;91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92" name="Google Shape;92;p18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93" name="Google Shape;93;p18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8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8" id="98" name="Google Shape;98;p18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rgbClr val="F2F1EE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9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101" name="Google Shape;101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02" name="Google Shape;102;p19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103" name="Google Shape;103;p19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4" id="106" name="Google Shape;106;p19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F2F1E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0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109" name="Google Shape;109;p2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10" name="Google Shape;110;p20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111" name="Google Shape;111;p20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3" id="113" name="Google Shape;113;p20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bg>
      <p:bgPr>
        <a:solidFill>
          <a:srgbClr val="F2F1EE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1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116" name="Google Shape;116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17" name="Google Shape;117;p21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118" name="Google Shape;118;p21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21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1pPr>
            <a:lvl2pPr indent="-3810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2pPr>
            <a:lvl3pPr indent="-3810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3pPr>
            <a:lvl4pPr indent="-3810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4pPr>
            <a:lvl5pPr indent="-3810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24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6" id="123" name="Google Shape;123;p21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bg>
      <p:bgPr>
        <a:solidFill>
          <a:srgbClr val="F2F1E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2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126" name="Google Shape;126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27" name="Google Shape;127;p22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128" name="Google Shape;128;p22"/>
            <p:cNvPicPr preferRelativeResize="0"/>
            <p:nvPr/>
          </p:nvPicPr>
          <p:blipFill rotWithShape="1">
            <a:blip r:embed="rId2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2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solidFill>
                  <a:srgbClr val="000000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310142" y="4754075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sz="900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icture 6" id="133" name="Google Shape;133;p22"/>
          <p:cNvPicPr preferRelativeResize="0"/>
          <p:nvPr/>
        </p:nvPicPr>
        <p:blipFill rotWithShape="1">
          <a:blip r:embed="rId3">
            <a:alphaModFix/>
          </a:blip>
          <a:srcRect b="38394" l="29652" r="29480" t="38313"/>
          <a:stretch/>
        </p:blipFill>
        <p:spPr>
          <a:xfrm>
            <a:off x="269110" y="4529210"/>
            <a:ext cx="1024364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633113" y="3532668"/>
            <a:ext cx="7886700" cy="41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42108" l="31992" r="32032" t="42026"/>
          <a:stretch/>
        </p:blipFill>
        <p:spPr>
          <a:xfrm>
            <a:off x="5573211" y="563639"/>
            <a:ext cx="2946606" cy="99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633113" y="2838745"/>
            <a:ext cx="78870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51" name="Google Shape;151;p25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36820" y="132671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57" name="Google Shape;157;p26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64" name="Google Shape;164;p27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1" name="Google Shape;171;p2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73" name="Google Shape;173;p28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78" name="Google Shape;178;p29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9" name="Google Shape;179;p29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83" name="Google Shape;183;p30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7" name="Google Shape;187;p3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89" name="Google Shape;189;p31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96" name="Google Shape;196;p32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02" name="Google Shape;202;p33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08" name="Google Shape;208;p34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09" name="Google Shape;209;p34"/>
          <p:cNvPicPr preferRelativeResize="0"/>
          <p:nvPr/>
        </p:nvPicPr>
        <p:blipFill rotWithShape="1">
          <a:blip r:embed="rId2">
            <a:alphaModFix/>
          </a:blip>
          <a:srcRect b="38397" l="29655" r="29479" t="38311"/>
          <a:stretch/>
        </p:blipFill>
        <p:spPr>
          <a:xfrm>
            <a:off x="269110" y="4529211"/>
            <a:ext cx="1024357" cy="449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1B19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5067300"/>
            <a:ext cx="9144003" cy="79122"/>
            <a:chOff x="-1" y="0"/>
            <a:chExt cx="12192004" cy="105496"/>
          </a:xfrm>
        </p:grpSpPr>
        <p:pic>
          <p:nvPicPr>
            <p:cNvPr descr="Picture 8" id="52" name="Google Shape;52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53" name="Google Shape;53;p13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-1" y="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1"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9593283" y="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3"/>
          <p:cNvSpPr txBox="1"/>
          <p:nvPr>
            <p:ph type="title"/>
          </p:nvPr>
        </p:nvSpPr>
        <p:spPr>
          <a:xfrm>
            <a:off x="633113" y="2906106"/>
            <a:ext cx="78867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600"/>
              <a:buFont typeface="Helvetica Neue"/>
              <a:buNone/>
              <a:defRPr b="1" i="0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Picture 4"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32198" y="1109547"/>
            <a:ext cx="3079603" cy="101079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80808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37" name="Google Shape;137;p23"/>
          <p:cNvGrpSpPr/>
          <p:nvPr/>
        </p:nvGrpSpPr>
        <p:grpSpPr>
          <a:xfrm>
            <a:off x="0" y="5067300"/>
            <a:ext cx="9144002" cy="79122"/>
            <a:chOff x="0" y="6756400"/>
            <a:chExt cx="12192003" cy="105496"/>
          </a:xfrm>
        </p:grpSpPr>
        <p:pic>
          <p:nvPicPr>
            <p:cNvPr id="138" name="Google Shape;138;p2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3998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3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0" y="6756400"/>
              <a:ext cx="259872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3"/>
            <p:cNvPicPr preferRelativeResize="0"/>
            <p:nvPr/>
          </p:nvPicPr>
          <p:blipFill rotWithShape="1">
            <a:blip r:embed="rId1">
              <a:alphaModFix/>
            </a:blip>
            <a:srcRect b="15583" l="0" r="71579" t="0"/>
            <a:stretch/>
          </p:blipFill>
          <p:spPr>
            <a:xfrm>
              <a:off x="9593283" y="6756400"/>
              <a:ext cx="2598720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5943600" y="4713506"/>
            <a:ext cx="21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k3R1xHxW4cxL1qP-vaXdzkaN4Zn8xKY/view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9pkINCOcUG9RaYDDhPStKHoLlDOlb0wq/view" TargetMode="External"/><Relationship Id="rId4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628650" y="2198607"/>
            <a:ext cx="78867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00"/>
              <a:buFont typeface="Helvetica Neue"/>
              <a:buNone/>
            </a:pPr>
            <a:r>
              <a:rPr lang="en" sz="1700"/>
              <a:t>CSE541 Computer Vision</a:t>
            </a:r>
            <a:br>
              <a:rPr lang="en" sz="1700"/>
            </a:br>
            <a:r>
              <a:rPr lang="en" sz="1700"/>
              <a:t>Group - 2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700"/>
              <a:t>Mentor: Dr. Mehul Raval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00"/>
              <a:buFont typeface="Helvetica Neue"/>
              <a:buNone/>
            </a:pPr>
            <a:r>
              <a:t/>
            </a:r>
            <a:endParaRPr sz="1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00"/>
              <a:buFont typeface="Helvetica Neue"/>
              <a:buNone/>
            </a:pPr>
            <a:r>
              <a:t/>
            </a:r>
            <a:endParaRPr sz="1900"/>
          </a:p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594563" y="3189825"/>
            <a:ext cx="79548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300"/>
              <a:buFont typeface="Helvetica Neue"/>
              <a:buNone/>
            </a:pPr>
            <a:r>
              <a:rPr lang="en" sz="2000" u="sng"/>
              <a:t>Improvising Multi-Object Tracking using SORT </a:t>
            </a:r>
            <a:r>
              <a:rPr lang="en" sz="2000" u="sng"/>
              <a:t>Algorithm </a:t>
            </a:r>
            <a:endParaRPr sz="2000" u="sng"/>
          </a:p>
        </p:txBody>
      </p:sp>
      <p:sp>
        <p:nvSpPr>
          <p:cNvPr id="216" name="Google Shape;216;p35"/>
          <p:cNvSpPr txBox="1"/>
          <p:nvPr/>
        </p:nvSpPr>
        <p:spPr>
          <a:xfrm>
            <a:off x="838125" y="4251600"/>
            <a:ext cx="1318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sz="1600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628669" y="3954975"/>
            <a:ext cx="171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Ayush Patel</a:t>
            </a: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AU2140052</a:t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2862113" y="4258238"/>
            <a:ext cx="1318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sz="1600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2649422" y="3958284"/>
            <a:ext cx="171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Kunj Kanzariya</a:t>
            </a: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AU2140202</a:t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4902506" y="4258238"/>
            <a:ext cx="1318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sz="1600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4670184" y="3958284"/>
            <a:ext cx="171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</a:pP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Rutul Patel</a:t>
            </a: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AU2140206</a:t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6883369" y="4244963"/>
            <a:ext cx="1318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Btech. CSE, </a:t>
            </a:r>
            <a:b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" sz="1100">
                <a:solidFill>
                  <a:srgbClr val="F2F1E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School of Engineering and Applied Sciences</a:t>
            </a:r>
            <a:endParaRPr sz="1600">
              <a:solidFill>
                <a:srgbClr val="F2F1E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6687731" y="3951656"/>
            <a:ext cx="17100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Saumil Patel</a:t>
            </a: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2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AU2140026</a:t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EFEF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440533" y="-3723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4" name="Google Shape;314;p44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15" name="Google Shape;315;p44"/>
          <p:cNvSpPr txBox="1"/>
          <p:nvPr/>
        </p:nvSpPr>
        <p:spPr>
          <a:xfrm>
            <a:off x="502388" y="1396256"/>
            <a:ext cx="37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16" name="Google Shape;316;p44" title="succes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425" y="641825"/>
            <a:ext cx="6863150" cy="38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440533" y="-2961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Limitations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3" name="Google Shape;323;p45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24" name="Google Shape;324;p45"/>
          <p:cNvSpPr txBox="1"/>
          <p:nvPr/>
        </p:nvSpPr>
        <p:spPr>
          <a:xfrm>
            <a:off x="502388" y="1396256"/>
            <a:ext cx="37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25" name="Google Shape;325;p45" title="fai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850" y="698000"/>
            <a:ext cx="6807150" cy="40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440533" y="-1437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Future Work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33" name="Google Shape;333;p46"/>
          <p:cNvSpPr txBox="1"/>
          <p:nvPr/>
        </p:nvSpPr>
        <p:spPr>
          <a:xfrm>
            <a:off x="511900" y="1099100"/>
            <a:ext cx="77493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biggest </a:t>
            </a:r>
            <a:r>
              <a:rPr b="1" lang="en" sz="1600">
                <a:solidFill>
                  <a:schemeClr val="dk1"/>
                </a:solidFill>
              </a:rPr>
              <a:t>Limitation</a:t>
            </a:r>
            <a:r>
              <a:rPr lang="en" sz="1600">
                <a:solidFill>
                  <a:schemeClr val="dk1"/>
                </a:solidFill>
              </a:rPr>
              <a:t> is - when the </a:t>
            </a:r>
            <a:r>
              <a:rPr b="1" lang="en" sz="1600">
                <a:solidFill>
                  <a:schemeClr val="dk1"/>
                </a:solidFill>
              </a:rPr>
              <a:t>object remains in occluded</a:t>
            </a:r>
            <a:r>
              <a:rPr lang="en" sz="1600">
                <a:solidFill>
                  <a:schemeClr val="dk1"/>
                </a:solidFill>
              </a:rPr>
              <a:t> state for a </a:t>
            </a:r>
            <a:r>
              <a:rPr b="1" lang="en" sz="1600">
                <a:solidFill>
                  <a:schemeClr val="dk1"/>
                </a:solidFill>
              </a:rPr>
              <a:t>long time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can make the feature extraction </a:t>
            </a:r>
            <a:r>
              <a:rPr b="1" lang="en" sz="1600">
                <a:solidFill>
                  <a:schemeClr val="dk1"/>
                </a:solidFill>
              </a:rPr>
              <a:t>scale-invariant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way, even if object shows up after a long time, </a:t>
            </a:r>
            <a:r>
              <a:rPr b="1" lang="en" sz="1600">
                <a:solidFill>
                  <a:schemeClr val="dk1"/>
                </a:solidFill>
              </a:rPr>
              <a:t>the features can exactly be matched</a:t>
            </a:r>
            <a:r>
              <a:rPr lang="en" sz="1600">
                <a:solidFill>
                  <a:schemeClr val="dk1"/>
                </a:solidFill>
              </a:rPr>
              <a:t> with the original ones.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will improve its performance when lot of objects are crowded in an image.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283644" y="505431"/>
            <a:ext cx="8576700" cy="44430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M. Alonazi et al., "A Smart Traffic Control System Based on Pixel-Labeling and SORT Tracker," in IEEE Access, vol. 11, pp. 80973-80985, 2023, doi: 10.1109/ACCESS.2023.3299488.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[2] A. Bewley, Z. Ge, L. Ott, F. Ramos and B. Upcroft, "Simple online and realtime tracking," 2016 IEEE International Conference on Image Processing (ICIP), Phoenix, AZ, USA, 2016, pp. 3464-3468, doi: 10.1109/ICIP.2016.7533003. 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                             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[3] Zhu, P., Wen, L., Du, D., Bian, X., Fan, H., Hu, Q., &amp; Ling, H. (2021). Detection and Tracking Meet Drones Challenge. IEEE Transactions on Pattern Analysis and Machine Intelligence, 1-1. doi:10.1109/TPAMI.2021.3119563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[4] Architecture of deep sort (simple online and real time tracking ... (n.d.-a). https://www.researchgate.net/figure/Architecture-of-Deep-SORT-Simple-online-and-real-time-tracking-with-deep-association_fig2_353256407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/>
              <a:t>[6]Kanjee, R. (2022, May 9). </a:t>
            </a:r>
            <a:r>
              <a:rPr i="1" lang="en" sz="1100"/>
              <a:t>DeepSORT - deep learning applied to object tracking</a:t>
            </a:r>
            <a:r>
              <a:rPr lang="en" sz="1100"/>
              <a:t>. Medium. https://medium.com/augmented-startups/deepsort-deep-learning-applied-to-object-tracking-924f59f99104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/>
              <a:t>[7]Du, Yunhao &amp; Zhao, Zhicheng &amp; Song, Yang &amp; Zhao, Yanyun &amp; Su, Fei &amp; Gong, Tao &amp; Meng, Hongying. (2023). StrongSORT: Make DeepSORT Great Again. IEEE Transactions on Multimedia. PP. 1-14. 10.1109/TMM.2023.3240881.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/>
              <a:t>[8]M. Sandler, A. Howard, M. Zhu, A. Zhmoginov and L. -C. Chen, "MobileNetV2: Inverted Residuals and Linear Bottlenecks," 2018 IEEE/CVF Conference on Computer Vision and Pattern Recognition, Salt Lake City, UT, USA, 2018, pp. 4510-4520, doi: 10.1109/CVPR.2018.00474. keywords: {Manifolds;Neural networks;Computer architecture;Standards;Computational modeling;Task analysis},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254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1371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40" name="Google Shape;340;p47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41" name="Google Shape;341;p47"/>
          <p:cNvSpPr txBox="1"/>
          <p:nvPr>
            <p:ph type="title"/>
          </p:nvPr>
        </p:nvSpPr>
        <p:spPr>
          <a:xfrm>
            <a:off x="440531" y="86913"/>
            <a:ext cx="7886700" cy="418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628652" y="2074613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THANK YOU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348" name="Google Shape;348;p48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445727" y="2000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Problem Definition 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31" name="Google Shape;231;p36"/>
          <p:cNvSpPr txBox="1"/>
          <p:nvPr/>
        </p:nvSpPr>
        <p:spPr>
          <a:xfrm>
            <a:off x="489338" y="1463625"/>
            <a:ext cx="486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Enhancing Multi Object Tracking Algorithm [SORT] for Video Captured Imagery.</a:t>
            </a:r>
            <a:endParaRPr b="1" sz="1900"/>
          </a:p>
        </p:txBody>
      </p:sp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b="0" l="0" r="50794" t="0"/>
          <a:stretch/>
        </p:blipFill>
        <p:spPr>
          <a:xfrm>
            <a:off x="5537138" y="689419"/>
            <a:ext cx="2978193" cy="1729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50794" r="0" t="0"/>
          <a:stretch/>
        </p:blipFill>
        <p:spPr>
          <a:xfrm>
            <a:off x="5537138" y="2418750"/>
            <a:ext cx="2978193" cy="172933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1328156" y="4528538"/>
            <a:ext cx="693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[1] M. Alonazi et al., "A Smart Traffic Control System Based on Pixel-Labeling and SORT Tracker," in IEEE Access, vol. 11, pp. 80973-80985, 2023, doi: 10.1109/ACCESS.2023.3299488.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5797538" y="4148081"/>
            <a:ext cx="1822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34290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Figure [1]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440533" y="869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SORT?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43" name="Google Shape;243;p37"/>
          <p:cNvSpPr txBox="1"/>
          <p:nvPr/>
        </p:nvSpPr>
        <p:spPr>
          <a:xfrm>
            <a:off x="502388" y="1396256"/>
            <a:ext cx="37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440531" y="1396256"/>
            <a:ext cx="42414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Utilizes Faster Region CNN for robust object detection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Integrating Kalman filter efficient data association.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Computes assignment cost matrix based on intersection-over-union (IOU) distance.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Enables rapid experimentation and adaptation</a:t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1271506" y="4362338"/>
            <a:ext cx="693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254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[2] A. Bewley, Z. Ge, L. Ott, F. Ramos and B. Upcroft, "Simple online and realtime tracking," 2016 IEEE International Conference on Image Processing (ICIP), Phoenix, AZ, USA, 2016, pp. 3464-3468, doi: 10.1109/ICIP.2016.7533003.                                                           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254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[3] Zhu, P., Wen, L., Du, D., Bian, X., Fan, H., Hu, Q., &amp; Ling, H. (2021). Detection and Tracking Meet Drones Challenge. IEEE Transactions on Pattern Analysis and Machine Intelligence, 1-1. doi:10.1109/TPAMI.2021.3119563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6544062" y="3697329"/>
            <a:ext cx="1276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Figure - [2]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06" y="916556"/>
            <a:ext cx="3086325" cy="288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440533" y="86925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Dataset Used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55" name="Google Shape;255;p38"/>
          <p:cNvSpPr txBox="1"/>
          <p:nvPr/>
        </p:nvSpPr>
        <p:spPr>
          <a:xfrm>
            <a:off x="502388" y="1396256"/>
            <a:ext cx="37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440531" y="1396256"/>
            <a:ext cx="424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Multi-Object Tracking on MOT15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1309163" y="4537556"/>
            <a:ext cx="65256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[2]A. Bewley, Z. Ge, L. Ott, F. Ramos and B. Upcroft, "Simple online and realtime tracking," 2016 IEEE International Conference on Image Processing (ICIP), Phoenix, AZ, USA, 2016, pp. 3464-3468, doi: 10.1109/ICIP.2016.7533003.   </a:t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12700" lvl="0" marL="266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100" y="333751"/>
            <a:ext cx="2483425" cy="187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/>
        </p:nvSpPr>
        <p:spPr>
          <a:xfrm>
            <a:off x="478781" y="1907344"/>
            <a:ext cx="41649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MOTChallenge: Standardized benchmark for tracking methods.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First two data releases: 35,000 frames, 700,000 annotated pedestrians.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Accurate annotations, including extra classes like vehicles.</a:t>
            </a:r>
            <a:endParaRPr sz="1600">
              <a:solidFill>
                <a:schemeClr val="dk1"/>
              </a:solidFill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Analysis of 101 trackers across MOT15, MOT16, MOT17 datasets.</a:t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675" y="2356500"/>
            <a:ext cx="3341376" cy="18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440533" y="-1437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SORT Implementation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39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268" name="Google Shape;268;p39"/>
          <p:cNvSpPr txBox="1"/>
          <p:nvPr/>
        </p:nvSpPr>
        <p:spPr>
          <a:xfrm>
            <a:off x="511900" y="1099100"/>
            <a:ext cx="77493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Extract features using deep learning(YOLOv5s) from image data.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Match features to track object movement between frames.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Tackle occlusion challenges in tracking.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Enhance robustness with Kalman filters for accurate position estimation.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700" y="2571750"/>
            <a:ext cx="6484576" cy="18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783975" y="4470175"/>
            <a:ext cx="8564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[4] Architecture of deep sort (simple online and real time tracking ... (n.d.-a). https://www.researchgate.net/figure/Architecture-of-Deep-SORT-Simple-online-and-real-time-tracking-with-deep-association_fig2_353256407 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440533" y="-2961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Working of Kalman Filter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pic>
        <p:nvPicPr>
          <p:cNvPr id="278" name="Google Shape;2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50" y="698000"/>
            <a:ext cx="4413351" cy="37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249" y="1563856"/>
            <a:ext cx="3654701" cy="201579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1218750" y="4521700"/>
            <a:ext cx="788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[5]Bzarg, "How a Kalman filter works, in pictures," Bzarg, 24-Apr-2024. [Online]. Available: https://www.bzarg.com/p/how-a-kalman-filter-works-in-pictures/. </a:t>
            </a:r>
            <a:endParaRPr sz="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Raghavan, "Kalman Filter Explained: Example," Medium, 14-Apr-2019. [Online]. Available: https://medium.com/@raghavan99o/kalman-filter-explained-example-95b3f2d324ee.</a:t>
            </a:r>
            <a:endParaRPr sz="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144075" y="3"/>
            <a:ext cx="7886700" cy="530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Our Approach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75" y="530100"/>
            <a:ext cx="8721850" cy="45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440533" y="-372394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Feature Extractor - MobileNetV2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50" y="621900"/>
            <a:ext cx="8544201" cy="36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2"/>
          <p:cNvSpPr txBox="1"/>
          <p:nvPr/>
        </p:nvSpPr>
        <p:spPr>
          <a:xfrm>
            <a:off x="520725" y="4316750"/>
            <a:ext cx="8544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M. Sandler, A. Howard, M. Zhu, A. Zhmoginov and L. -C. Chen, "MobileNetV2: Inverted Residuals and Linear Bottlenecks," 2018 IEEE/CVF Conference on Computer Vision and Pattern Recognition, Salt Lake City, UT, USA, 2018, pp. 4510-4520, doi: 10.1109/CVPR.2018.00474. keywords: {Manifolds;Neural networks;Computer architecture;Standards;Computational modeling;Task analysis},</a:t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440533" y="-410169"/>
            <a:ext cx="78867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Results - </a:t>
            </a: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43"/>
          <p:cNvSpPr txBox="1"/>
          <p:nvPr>
            <p:ph idx="12" type="sldNum"/>
          </p:nvPr>
        </p:nvSpPr>
        <p:spPr>
          <a:xfrm>
            <a:off x="8102009" y="4713506"/>
            <a:ext cx="413400" cy="282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305" name="Google Shape;305;p43"/>
          <p:cNvSpPr txBox="1"/>
          <p:nvPr/>
        </p:nvSpPr>
        <p:spPr>
          <a:xfrm>
            <a:off x="502388" y="1396256"/>
            <a:ext cx="37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306" name="Google Shape;306;p43"/>
          <p:cNvGraphicFramePr/>
          <p:nvPr/>
        </p:nvGraphicFramePr>
        <p:xfrm>
          <a:off x="952500" y="85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{B710036D-E5B6-4447-910B-D6EA07E71828}</a:tableStyleId>
              </a:tblPr>
              <a:tblGrid>
                <a:gridCol w="3619500"/>
                <a:gridCol w="3619500"/>
              </a:tblGrid>
              <a:tr h="5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Tracking Method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MOTA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5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SORT (SDP-Scale dependant pooling)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SORT (DPM-Deformable Part Models)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Approach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34.15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07" name="Google Shape;3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013" y="2963650"/>
            <a:ext cx="5303985" cy="19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2F1EE"/>
      </a:lt1>
      <a:dk2>
        <a:srgbClr val="A7A7A7"/>
      </a:dk2>
      <a:lt2>
        <a:srgbClr val="535353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707070"/>
      </a:accent5>
      <a:accent6>
        <a:srgbClr val="FEFF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