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  <p:sldMasterId id="2147483680" r:id="rId6"/>
    <p:sldMasterId id="214748368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  <p:embeddedFont>
      <p:font typeface="Helvetica Neue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7B53EE-A37B-4AE0-A7AC-81250D9B3AA2}">
  <a:tblStyle styleId="{B87B53EE-A37B-4AE0-A7AC-81250D9B3A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HelveticaNeueLight-bold.fntdata"/><Relationship Id="rId25" Type="http://schemas.openxmlformats.org/officeDocument/2006/relationships/font" Target="fonts/HelveticaNeueLight-regular.fntdata"/><Relationship Id="rId28" Type="http://schemas.openxmlformats.org/officeDocument/2006/relationships/font" Target="fonts/HelveticaNeueLight-boldItalic.fntdata"/><Relationship Id="rId27" Type="http://schemas.openxmlformats.org/officeDocument/2006/relationships/font" Target="fonts/HelveticaNeueLight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3e4226793_0_10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c3e4226793_0_10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bfcca0177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6bfcca0177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6bfcca0177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c3e4226793_0_1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c3e4226793_0_1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c3e4226793_0_11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c3e4226793_0_1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c3e4226793_0_1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c3e4226793_0_11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3e4226793_0_10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c3e4226793_0_10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c3e4226793_0_10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3e4226793_0_10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c3e4226793_0_10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c3e4226793_0_10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3e4226793_0_1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3e4226793_0_1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c3e4226793_0_1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c3e4226793_0_1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c3e4226793_0_1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c3e4226793_0_1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bfd6f5d03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6bfd6f5d03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6bfd6f5d03_1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bfd6f5d0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6bfd6f5d0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6bfd6f5d03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6bfd6f5d03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6bfd6f5d03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6bfd6f5d03_1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3e4226793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c3e4226793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c3e4226793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33113" y="2906106"/>
            <a:ext cx="78867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rgbClr val="F2F1EE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1" y="5067300"/>
            <a:ext cx="9144003" cy="79122"/>
            <a:chOff x="-1" y="0"/>
            <a:chExt cx="12192004" cy="105496"/>
          </a:xfrm>
        </p:grpSpPr>
        <p:pic>
          <p:nvPicPr>
            <p:cNvPr descr="Picture 8" id="64" name="Google Shape;64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65" name="Google Shape;65;p15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-1" y="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66" name="Google Shape;66;p15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9593283" y="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445727" y="2000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sz="3000">
                <a:solidFill>
                  <a:srgbClr val="000000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36819" y="1326712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  <a:defRPr sz="1800"/>
            </a:lvl1pPr>
            <a:lvl2pPr indent="-3429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  <a:defRPr sz="1800"/>
            </a:lvl2pPr>
            <a:lvl3pPr indent="-3429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  <a:defRPr sz="1800"/>
            </a:lvl3pPr>
            <a:lvl4pPr indent="-3429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  <a:defRPr sz="1800"/>
            </a:lvl4pPr>
            <a:lvl5pPr indent="-3429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310142" y="4754075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icture 16" id="70" name="Google Shape;70;p15"/>
          <p:cNvPicPr preferRelativeResize="0"/>
          <p:nvPr/>
        </p:nvPicPr>
        <p:blipFill rotWithShape="1">
          <a:blip r:embed="rId3">
            <a:alphaModFix/>
          </a:blip>
          <a:srcRect b="38394" l="29652" r="29480" t="38313"/>
          <a:stretch/>
        </p:blipFill>
        <p:spPr>
          <a:xfrm>
            <a:off x="269110" y="4529210"/>
            <a:ext cx="1024364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bg>
      <p:bgPr>
        <a:solidFill>
          <a:srgbClr val="F2F1EE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-1" y="5067300"/>
            <a:ext cx="9144003" cy="79122"/>
            <a:chOff x="-1" y="0"/>
            <a:chExt cx="12192004" cy="105496"/>
          </a:xfrm>
        </p:grpSpPr>
        <p:pic>
          <p:nvPicPr>
            <p:cNvPr descr="Picture 8" id="73" name="Google Shape;73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74" name="Google Shape;74;p16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-1" y="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75" name="Google Shape;75;p16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9593283" y="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" name="Google Shape;76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D1916"/>
              </a:buClr>
              <a:buSzPts val="4100"/>
              <a:buFont typeface="Helvetica Neue"/>
              <a:buNone/>
              <a:defRPr sz="4100">
                <a:solidFill>
                  <a:srgbClr val="7D1916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623888" y="3442096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310142" y="4754075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icture 16" id="79" name="Google Shape;79;p16"/>
          <p:cNvPicPr preferRelativeResize="0"/>
          <p:nvPr/>
        </p:nvPicPr>
        <p:blipFill rotWithShape="1">
          <a:blip r:embed="rId3">
            <a:alphaModFix/>
          </a:blip>
          <a:srcRect b="38394" l="29652" r="29480" t="38313"/>
          <a:stretch/>
        </p:blipFill>
        <p:spPr>
          <a:xfrm>
            <a:off x="269110" y="4529210"/>
            <a:ext cx="1024364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rgbClr val="F2F1EE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7"/>
          <p:cNvGrpSpPr/>
          <p:nvPr/>
        </p:nvGrpSpPr>
        <p:grpSpPr>
          <a:xfrm>
            <a:off x="-1" y="5067300"/>
            <a:ext cx="9144003" cy="79122"/>
            <a:chOff x="-1" y="0"/>
            <a:chExt cx="12192004" cy="105496"/>
          </a:xfrm>
        </p:grpSpPr>
        <p:pic>
          <p:nvPicPr>
            <p:cNvPr descr="Picture 8" id="82" name="Google Shape;82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83" name="Google Shape;83;p17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-1" y="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84" name="Google Shape;84;p17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9593283" y="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sz="3000">
                <a:solidFill>
                  <a:srgbClr val="000000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310142" y="4754075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icture 12" id="88" name="Google Shape;88;p17"/>
          <p:cNvPicPr preferRelativeResize="0"/>
          <p:nvPr/>
        </p:nvPicPr>
        <p:blipFill rotWithShape="1">
          <a:blip r:embed="rId3">
            <a:alphaModFix/>
          </a:blip>
          <a:srcRect b="38394" l="29652" r="29480" t="38313"/>
          <a:stretch/>
        </p:blipFill>
        <p:spPr>
          <a:xfrm>
            <a:off x="269110" y="4529210"/>
            <a:ext cx="1024364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">
    <p:bg>
      <p:bgPr>
        <a:solidFill>
          <a:srgbClr val="F2F1EE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8"/>
          <p:cNvGrpSpPr/>
          <p:nvPr/>
        </p:nvGrpSpPr>
        <p:grpSpPr>
          <a:xfrm>
            <a:off x="-1" y="5067300"/>
            <a:ext cx="9144003" cy="79122"/>
            <a:chOff x="-1" y="0"/>
            <a:chExt cx="12192004" cy="105496"/>
          </a:xfrm>
        </p:grpSpPr>
        <p:pic>
          <p:nvPicPr>
            <p:cNvPr descr="Picture 8" id="91" name="Google Shape;91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92" name="Google Shape;92;p18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-1" y="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93" name="Google Shape;93;p18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9593283" y="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18"/>
          <p:cNvSpPr txBox="1"/>
          <p:nvPr>
            <p:ph type="title"/>
          </p:nvPr>
        </p:nvSpPr>
        <p:spPr>
          <a:xfrm>
            <a:off x="62984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sz="3000">
                <a:solidFill>
                  <a:srgbClr val="000000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629840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310142" y="4754075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icture 8" id="98" name="Google Shape;98;p18"/>
          <p:cNvPicPr preferRelativeResize="0"/>
          <p:nvPr/>
        </p:nvPicPr>
        <p:blipFill rotWithShape="1">
          <a:blip r:embed="rId3">
            <a:alphaModFix/>
          </a:blip>
          <a:srcRect b="38394" l="29652" r="29480" t="38313"/>
          <a:stretch/>
        </p:blipFill>
        <p:spPr>
          <a:xfrm>
            <a:off x="269110" y="4529210"/>
            <a:ext cx="1024364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rgbClr val="F2F1EE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9"/>
          <p:cNvGrpSpPr/>
          <p:nvPr/>
        </p:nvGrpSpPr>
        <p:grpSpPr>
          <a:xfrm>
            <a:off x="-1" y="5067300"/>
            <a:ext cx="9144003" cy="79122"/>
            <a:chOff x="-1" y="0"/>
            <a:chExt cx="12192004" cy="105496"/>
          </a:xfrm>
        </p:grpSpPr>
        <p:pic>
          <p:nvPicPr>
            <p:cNvPr descr="Picture 8" id="101" name="Google Shape;101;p1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102" name="Google Shape;102;p19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-1" y="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103" name="Google Shape;103;p19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9593283" y="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sz="3000">
                <a:solidFill>
                  <a:srgbClr val="000000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310142" y="4754075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icture 4" id="106" name="Google Shape;106;p19"/>
          <p:cNvPicPr preferRelativeResize="0"/>
          <p:nvPr/>
        </p:nvPicPr>
        <p:blipFill rotWithShape="1">
          <a:blip r:embed="rId3">
            <a:alphaModFix/>
          </a:blip>
          <a:srcRect b="38394" l="29652" r="29480" t="38313"/>
          <a:stretch/>
        </p:blipFill>
        <p:spPr>
          <a:xfrm>
            <a:off x="269110" y="4529210"/>
            <a:ext cx="1024364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rgbClr val="F2F1EE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0"/>
          <p:cNvGrpSpPr/>
          <p:nvPr/>
        </p:nvGrpSpPr>
        <p:grpSpPr>
          <a:xfrm>
            <a:off x="-1" y="5067300"/>
            <a:ext cx="9144003" cy="79122"/>
            <a:chOff x="-1" y="0"/>
            <a:chExt cx="12192004" cy="105496"/>
          </a:xfrm>
        </p:grpSpPr>
        <p:pic>
          <p:nvPicPr>
            <p:cNvPr descr="Picture 8" id="109" name="Google Shape;109;p2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110" name="Google Shape;110;p20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-1" y="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111" name="Google Shape;111;p20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9593283" y="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310142" y="4754075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icture 3" id="113" name="Google Shape;113;p20"/>
          <p:cNvPicPr preferRelativeResize="0"/>
          <p:nvPr/>
        </p:nvPicPr>
        <p:blipFill rotWithShape="1">
          <a:blip r:embed="rId3">
            <a:alphaModFix/>
          </a:blip>
          <a:srcRect b="38394" l="29652" r="29480" t="38313"/>
          <a:stretch/>
        </p:blipFill>
        <p:spPr>
          <a:xfrm>
            <a:off x="269110" y="4529210"/>
            <a:ext cx="1024364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">
    <p:bg>
      <p:bgPr>
        <a:solidFill>
          <a:srgbClr val="F2F1EE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1"/>
          <p:cNvGrpSpPr/>
          <p:nvPr/>
        </p:nvGrpSpPr>
        <p:grpSpPr>
          <a:xfrm>
            <a:off x="-1" y="5067300"/>
            <a:ext cx="9144003" cy="79122"/>
            <a:chOff x="-1" y="0"/>
            <a:chExt cx="12192004" cy="105496"/>
          </a:xfrm>
        </p:grpSpPr>
        <p:pic>
          <p:nvPicPr>
            <p:cNvPr descr="Picture 8" id="116" name="Google Shape;116;p2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117" name="Google Shape;117;p21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-1" y="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118" name="Google Shape;118;p21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9593283" y="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21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>
                <a:solidFill>
                  <a:srgbClr val="000000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Char char="•"/>
              <a:defRPr sz="2400"/>
            </a:lvl1pPr>
            <a:lvl2pPr indent="-3810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Char char="•"/>
              <a:defRPr sz="2400"/>
            </a:lvl2pPr>
            <a:lvl3pPr indent="-3810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Char char="•"/>
              <a:defRPr sz="2400"/>
            </a:lvl3pPr>
            <a:lvl4pPr indent="-3810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Char char="•"/>
              <a:defRPr sz="2400"/>
            </a:lvl4pPr>
            <a:lvl5pPr indent="-3810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Char char="•"/>
              <a:defRPr sz="24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310142" y="4754075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icture 6" id="123" name="Google Shape;123;p21"/>
          <p:cNvPicPr preferRelativeResize="0"/>
          <p:nvPr/>
        </p:nvPicPr>
        <p:blipFill rotWithShape="1">
          <a:blip r:embed="rId3">
            <a:alphaModFix/>
          </a:blip>
          <a:srcRect b="38394" l="29652" r="29480" t="38313"/>
          <a:stretch/>
        </p:blipFill>
        <p:spPr>
          <a:xfrm>
            <a:off x="269110" y="4529210"/>
            <a:ext cx="1024364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bg>
      <p:bgPr>
        <a:solidFill>
          <a:srgbClr val="F2F1EE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2"/>
          <p:cNvGrpSpPr/>
          <p:nvPr/>
        </p:nvGrpSpPr>
        <p:grpSpPr>
          <a:xfrm>
            <a:off x="-1" y="5067300"/>
            <a:ext cx="9144003" cy="79122"/>
            <a:chOff x="-1" y="0"/>
            <a:chExt cx="12192004" cy="105496"/>
          </a:xfrm>
        </p:grpSpPr>
        <p:pic>
          <p:nvPicPr>
            <p:cNvPr descr="Picture 8" id="126" name="Google Shape;126;p2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127" name="Google Shape;127;p22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-1" y="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128" name="Google Shape;128;p22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9593283" y="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22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>
                <a:solidFill>
                  <a:srgbClr val="000000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/>
          <p:nvPr>
            <p:ph idx="2" type="pic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310142" y="4754075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icture 6" id="133" name="Google Shape;133;p22"/>
          <p:cNvPicPr preferRelativeResize="0"/>
          <p:nvPr/>
        </p:nvPicPr>
        <p:blipFill rotWithShape="1">
          <a:blip r:embed="rId3">
            <a:alphaModFix/>
          </a:blip>
          <a:srcRect b="38394" l="29652" r="29480" t="38313"/>
          <a:stretch/>
        </p:blipFill>
        <p:spPr>
          <a:xfrm>
            <a:off x="269110" y="4529210"/>
            <a:ext cx="1024364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633113" y="3532668"/>
            <a:ext cx="7886700" cy="41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44848"/>
              </a:buClr>
              <a:buSzPts val="1500"/>
              <a:buFont typeface="Helvetica Neue Light"/>
              <a:buNone/>
              <a:defRPr b="0" i="0" sz="1500">
                <a:solidFill>
                  <a:srgbClr val="44484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2">
            <a:alphaModFix/>
          </a:blip>
          <a:srcRect b="42108" l="31992" r="32032" t="42026"/>
          <a:stretch/>
        </p:blipFill>
        <p:spPr>
          <a:xfrm>
            <a:off x="5573211" y="563639"/>
            <a:ext cx="2946606" cy="99993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idx="2" type="body"/>
          </p:nvPr>
        </p:nvSpPr>
        <p:spPr>
          <a:xfrm>
            <a:off x="633113" y="2838745"/>
            <a:ext cx="7887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Helvetica Neue"/>
              <a:buNone/>
              <a:defRPr b="1" i="0" sz="33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elvetica Neue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b="0" i="0" sz="15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51" name="Google Shape;151;p25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45727" y="2000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436820" y="132671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1pPr>
            <a:lvl2pPr indent="-3238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sz="1400"/>
            </a:lvl3pPr>
            <a:lvl4pPr indent="-3048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57" name="Google Shape;157;p26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58" name="Google Shape;158;p26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55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85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pos="91">
          <p15:clr>
            <a:srgbClr val="FBAE40"/>
          </p15:clr>
        </p15:guide>
        <p15:guide id="7" pos="277">
          <p15:clr>
            <a:srgbClr val="FBAE40"/>
          </p15:clr>
        </p15:guide>
        <p15:guide id="8" orient="horz" pos="838">
          <p15:clr>
            <a:srgbClr val="FBAE40"/>
          </p15:clr>
        </p15:guide>
        <p15:guide id="9" pos="5244">
          <p15:clr>
            <a:srgbClr val="FBAE40"/>
          </p15:clr>
        </p15:guide>
        <p15:guide id="10" orient="horz" pos="2896">
          <p15:clr>
            <a:srgbClr val="FBAE40"/>
          </p15:clr>
        </p15:guide>
        <p15:guide id="11" pos="5669">
          <p15:clr>
            <a:srgbClr val="FBAE40"/>
          </p15:clr>
        </p15:guide>
        <p15:guide id="12" orient="horz" pos="2981">
          <p15:clr>
            <a:srgbClr val="FBAE40"/>
          </p15:clr>
        </p15:guide>
        <p15:guide id="13" orient="horz" pos="3151">
          <p15:clr>
            <a:srgbClr val="FBAE40"/>
          </p15:clr>
        </p15:guide>
        <p15:guide id="14" orient="horz" pos="308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64" name="Google Shape;164;p27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65" name="Google Shape;165;p27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9" name="Google Shape;169;p2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1" name="Google Shape;171;p2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73" name="Google Shape;173;p28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74" name="Google Shape;174;p28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78" name="Google Shape;178;p29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79" name="Google Shape;179;p29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82" name="Google Shape;182;p30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83" name="Google Shape;183;p30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87" name="Google Shape;187;p3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89" name="Google Shape;189;p31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90" name="Google Shape;190;p31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95" name="Google Shape;195;p32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96" name="Google Shape;196;p32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02" name="Google Shape;202;p33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7" name="Google Shape;207;p34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08" name="Google Shape;208;p34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09" name="Google Shape;209;p34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01B1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1" y="5067300"/>
            <a:ext cx="9144003" cy="79122"/>
            <a:chOff x="-1" y="0"/>
            <a:chExt cx="12192004" cy="105496"/>
          </a:xfrm>
        </p:grpSpPr>
        <p:pic>
          <p:nvPicPr>
            <p:cNvPr descr="Picture 8" id="52" name="Google Shape;52;p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53" name="Google Shape;53;p13"/>
            <p:cNvPicPr preferRelativeResize="0"/>
            <p:nvPr/>
          </p:nvPicPr>
          <p:blipFill rotWithShape="1">
            <a:blip r:embed="rId1">
              <a:alphaModFix/>
            </a:blip>
            <a:srcRect b="15583" l="0" r="71579" t="0"/>
            <a:stretch/>
          </p:blipFill>
          <p:spPr>
            <a:xfrm>
              <a:off x="-1" y="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54" name="Google Shape;54;p13"/>
            <p:cNvPicPr preferRelativeResize="0"/>
            <p:nvPr/>
          </p:nvPicPr>
          <p:blipFill rotWithShape="1">
            <a:blip r:embed="rId1">
              <a:alphaModFix/>
            </a:blip>
            <a:srcRect b="15583" l="0" r="71579" t="0"/>
            <a:stretch/>
          </p:blipFill>
          <p:spPr>
            <a:xfrm>
              <a:off x="9593283" y="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Google Shape;55;p13"/>
          <p:cNvSpPr txBox="1"/>
          <p:nvPr>
            <p:ph type="title"/>
          </p:nvPr>
        </p:nvSpPr>
        <p:spPr>
          <a:xfrm>
            <a:off x="633113" y="2906106"/>
            <a:ext cx="78867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Helvetica Neue"/>
              <a:buNone/>
              <a:defRPr b="1" i="0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Helvetica Neue"/>
              <a:buNone/>
              <a:defRPr b="1" i="0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Helvetica Neue"/>
              <a:buNone/>
              <a:defRPr b="1" i="0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Helvetica Neue"/>
              <a:buNone/>
              <a:defRPr b="1" i="0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Helvetica Neue"/>
              <a:buNone/>
              <a:defRPr b="1" i="0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Helvetica Neue"/>
              <a:buNone/>
              <a:defRPr b="1" i="0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Helvetica Neue"/>
              <a:buNone/>
              <a:defRPr b="1" i="0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Helvetica Neue"/>
              <a:buNone/>
              <a:defRPr b="1" i="0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Helvetica Neue"/>
              <a:buNone/>
              <a:defRPr b="1" i="0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Picture 4"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32198" y="1109547"/>
            <a:ext cx="3079603" cy="101079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b="0" i="0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37" name="Google Shape;137;p23"/>
          <p:cNvGrpSpPr/>
          <p:nvPr/>
        </p:nvGrpSpPr>
        <p:grpSpPr>
          <a:xfrm>
            <a:off x="0" y="5067300"/>
            <a:ext cx="9144002" cy="79122"/>
            <a:chOff x="0" y="6756400"/>
            <a:chExt cx="12192003" cy="105496"/>
          </a:xfrm>
        </p:grpSpPr>
        <p:pic>
          <p:nvPicPr>
            <p:cNvPr id="138" name="Google Shape;138;p2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3"/>
            <p:cNvPicPr preferRelativeResize="0"/>
            <p:nvPr/>
          </p:nvPicPr>
          <p:blipFill rotWithShape="1">
            <a:blip r:embed="rId1">
              <a:alphaModFix/>
            </a:blip>
            <a:srcRect b="15583" l="0" r="71579" t="0"/>
            <a:stretch/>
          </p:blipFill>
          <p:spPr>
            <a:xfrm>
              <a:off x="0" y="675640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3"/>
            <p:cNvPicPr preferRelativeResize="0"/>
            <p:nvPr/>
          </p:nvPicPr>
          <p:blipFill rotWithShape="1">
            <a:blip r:embed="rId1">
              <a:alphaModFix/>
            </a:blip>
            <a:srcRect b="15583" l="0" r="71579" t="0"/>
            <a:stretch/>
          </p:blipFill>
          <p:spPr>
            <a:xfrm>
              <a:off x="9593283" y="675640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Mi0ltRrM_Thd4f-ZdPloH63gVw0Lagwu/view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628650" y="2198607"/>
            <a:ext cx="78867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300"/>
              <a:buFont typeface="Helvetica Neue"/>
              <a:buNone/>
            </a:pPr>
            <a:r>
              <a:rPr lang="en" sz="1700"/>
              <a:t>CSE541 Computer Vision</a:t>
            </a:r>
            <a:br>
              <a:rPr lang="en" sz="1700"/>
            </a:br>
            <a:r>
              <a:rPr lang="en" sz="1700"/>
              <a:t>Group - 2</a:t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700"/>
              <a:t>Mentor: Dr. Mehul Raval</a:t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300"/>
              <a:buFont typeface="Helvetica Neue"/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300"/>
              <a:buFont typeface="Helvetica Neue"/>
              <a:buNone/>
            </a:pPr>
            <a:r>
              <a:t/>
            </a:r>
            <a:endParaRPr sz="1900"/>
          </a:p>
        </p:txBody>
      </p:sp>
      <p:sp>
        <p:nvSpPr>
          <p:cNvPr id="215" name="Google Shape;215;p35"/>
          <p:cNvSpPr txBox="1"/>
          <p:nvPr>
            <p:ph type="title"/>
          </p:nvPr>
        </p:nvSpPr>
        <p:spPr>
          <a:xfrm>
            <a:off x="594563" y="3113625"/>
            <a:ext cx="79548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300"/>
              <a:buFont typeface="Helvetica Neue"/>
              <a:buNone/>
            </a:pPr>
            <a:r>
              <a:rPr lang="en" sz="2000" u="sng"/>
              <a:t>Improvising Object Tracking Algorithm SORT for Long-Term Trajectory Extraction</a:t>
            </a:r>
            <a:endParaRPr sz="2000" u="sng"/>
          </a:p>
        </p:txBody>
      </p:sp>
      <p:sp>
        <p:nvSpPr>
          <p:cNvPr id="216" name="Google Shape;216;p35"/>
          <p:cNvSpPr txBox="1"/>
          <p:nvPr/>
        </p:nvSpPr>
        <p:spPr>
          <a:xfrm>
            <a:off x="838125" y="4251600"/>
            <a:ext cx="1318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Btech. CSE, </a:t>
            </a:r>
            <a:br>
              <a:rPr lang="en" sz="1100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" sz="1100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School of Engineering and Applied Sciences</a:t>
            </a:r>
            <a:endParaRPr sz="1600">
              <a:solidFill>
                <a:srgbClr val="F2F1E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7" name="Google Shape;217;p35"/>
          <p:cNvSpPr txBox="1"/>
          <p:nvPr/>
        </p:nvSpPr>
        <p:spPr>
          <a:xfrm>
            <a:off x="628669" y="3954975"/>
            <a:ext cx="17100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Ayush Patel</a:t>
            </a:r>
            <a:b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AU2140052</a:t>
            </a:r>
            <a:endParaRPr b="1" sz="1200">
              <a:solidFill>
                <a:srgbClr val="FEFE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EFE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35"/>
          <p:cNvSpPr txBox="1"/>
          <p:nvPr/>
        </p:nvSpPr>
        <p:spPr>
          <a:xfrm>
            <a:off x="2862113" y="4258238"/>
            <a:ext cx="1318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Btech. CSE, </a:t>
            </a:r>
            <a:br>
              <a:rPr lang="en" sz="1100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" sz="1100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School of Engineering and Applied Sciences</a:t>
            </a:r>
            <a:endParaRPr sz="1600">
              <a:solidFill>
                <a:srgbClr val="F2F1E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2649422" y="3958284"/>
            <a:ext cx="17100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Kunj Kanzariya</a:t>
            </a:r>
            <a:b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AU2140202</a:t>
            </a:r>
            <a:endParaRPr b="1" sz="1200">
              <a:solidFill>
                <a:srgbClr val="FEFE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EFE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4902506" y="4258238"/>
            <a:ext cx="1318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Btech. CSE, </a:t>
            </a:r>
            <a:br>
              <a:rPr lang="en" sz="1100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" sz="1100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School of Engineering and Applied Sciences</a:t>
            </a:r>
            <a:endParaRPr sz="1600">
              <a:solidFill>
                <a:srgbClr val="F2F1E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4670184" y="3958284"/>
            <a:ext cx="17100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</a:pPr>
            <a: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Rutul Patel</a:t>
            </a:r>
            <a:b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AU2140206</a:t>
            </a:r>
            <a:endParaRPr b="1" sz="1200">
              <a:solidFill>
                <a:srgbClr val="FEFE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35"/>
          <p:cNvSpPr txBox="1"/>
          <p:nvPr/>
        </p:nvSpPr>
        <p:spPr>
          <a:xfrm>
            <a:off x="6883369" y="4244963"/>
            <a:ext cx="1318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Btech. CSE, </a:t>
            </a:r>
            <a:br>
              <a:rPr lang="en" sz="1100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" sz="1100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School of Engineering and Applied Sciences</a:t>
            </a:r>
            <a:endParaRPr sz="1600">
              <a:solidFill>
                <a:srgbClr val="F2F1E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>
            <a:off x="6687731" y="3951656"/>
            <a:ext cx="17100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Saumil Patel</a:t>
            </a:r>
            <a:b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AU2140026</a:t>
            </a:r>
            <a:endParaRPr b="1" sz="1200">
              <a:solidFill>
                <a:srgbClr val="FEFE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EFE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type="title"/>
          </p:nvPr>
        </p:nvSpPr>
        <p:spPr>
          <a:xfrm>
            <a:off x="440533" y="-143794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Future Work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5" name="Google Shape;315;p44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316" name="Google Shape;316;p44"/>
          <p:cNvSpPr txBox="1"/>
          <p:nvPr/>
        </p:nvSpPr>
        <p:spPr>
          <a:xfrm>
            <a:off x="440525" y="1035500"/>
            <a:ext cx="38352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Limitations : We are unable to achieve the accuracy of DeepSORT currently. For that we need to make several changes: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Using YOLOX for object detection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Then implement StrongSORT using same object detection method to have precise </a:t>
            </a:r>
            <a:r>
              <a:rPr lang="en">
                <a:solidFill>
                  <a:schemeClr val="dk1"/>
                </a:solidFill>
              </a:rPr>
              <a:t>comparison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7" name="Google Shape;3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125" y="1002806"/>
            <a:ext cx="4563476" cy="254474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4"/>
          <p:cNvSpPr txBox="1"/>
          <p:nvPr/>
        </p:nvSpPr>
        <p:spPr>
          <a:xfrm>
            <a:off x="1309163" y="4537556"/>
            <a:ext cx="652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Du, Yunhao &amp; Zhao, Zhicheng &amp; Song, Yang &amp; Zhao, Yanyun &amp; Su, Fei &amp; Gong, Tao &amp; Meng, Hongying. (2023). StrongSORT: Make DeepSORT Great Again. IEEE Transactions on Multimedia. PP. 1-14. 10.1109/TMM.2023.3240881. </a:t>
            </a:r>
            <a:endParaRPr sz="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idx="1" type="body"/>
          </p:nvPr>
        </p:nvSpPr>
        <p:spPr>
          <a:xfrm>
            <a:off x="299644" y="700481"/>
            <a:ext cx="8576700" cy="4443000"/>
          </a:xfrm>
          <a:prstGeom prst="rect">
            <a:avLst/>
          </a:prstGeom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M. Alonazi et al., "A Smart Traffic Control System Based on Pixel-Labeling and SORT Tracker," in IEEE Access, vol. 11, pp. 80973-80985, 2023, doi: 10.1109/ACCESS.2023.3299488.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[2] A. Bewley, Z. Ge, L. Ott, F. Ramos and B. Upcroft, "Simple online and realtime tracking," 2016 IEEE International Conference on Image Processing (ICIP), Phoenix, AZ, USA, 2016, pp. 3464-3468, doi: 10.1109/ICIP.2016.7533003.   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                           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[3] Zhu, P., Wen, L., Du, D., Bian, X., Fan, H., Hu, Q., &amp; Ling, H. (2021). Detection and Tracking Meet Drones Challenge. IEEE Transactions on Pattern Analysis and Machine Intelligence, 1-1. doi:10.1109/TPAMI.2021.3119563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[4] Architecture of deep sort (simple online and real time tracking ... (n.d.-a). https://www.researchgate.net/figure/Architecture-of-Deep-SORT-Simple-online-and-real-time-tracking-with-deep-association_fig2_353256407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/>
              <a:t>[6]Kanjee, R. (2022, May 9). </a:t>
            </a:r>
            <a:r>
              <a:rPr i="1" lang="en" sz="1200"/>
              <a:t>DeepSORT - deep learning applied to object tracking</a:t>
            </a:r>
            <a:r>
              <a:rPr lang="en" sz="1200"/>
              <a:t>. Medium. https://medium.com/augmented-startups/deepsort-deep-learning-applied-to-object-tracking-924f59f99104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/>
              <a:t>[7]Du, Yunhao &amp; Zhao, Zhicheng &amp; Song, Yang &amp; Zhao, Yanyun &amp; Su, Fei &amp; Gong, Tao &amp; Meng, Hongying. (2023). StrongSORT: Make DeepSORT Great Again. IEEE Transactions on Multimedia. PP. 1-14. 10.1109/TMM.2023.3240881.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12700" lvl="0" marL="2667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2700" lvl="0" marL="2667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12700" lvl="0" marL="2667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254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5" name="Google Shape;325;p45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326" name="Google Shape;326;p45"/>
          <p:cNvSpPr txBox="1"/>
          <p:nvPr>
            <p:ph type="title"/>
          </p:nvPr>
        </p:nvSpPr>
        <p:spPr>
          <a:xfrm>
            <a:off x="440531" y="195263"/>
            <a:ext cx="7886700" cy="418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628652" y="2074613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THANK YOU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333" name="Google Shape;333;p46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45727" y="200025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Problem Definition </a:t>
            </a:r>
            <a:endParaRPr/>
          </a:p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31" name="Google Shape;231;p36"/>
          <p:cNvSpPr txBox="1"/>
          <p:nvPr/>
        </p:nvSpPr>
        <p:spPr>
          <a:xfrm>
            <a:off x="489338" y="1463625"/>
            <a:ext cx="48630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Enhancing Object Tracking Algorithm [SORT] in Drone-Captured Imagery: Addressing Limitations and Integrating CNN-Based Detection Frameworks.</a:t>
            </a:r>
            <a:endParaRPr b="1" sz="1900"/>
          </a:p>
        </p:txBody>
      </p:sp>
      <p:pic>
        <p:nvPicPr>
          <p:cNvPr id="232" name="Google Shape;232;p36"/>
          <p:cNvPicPr preferRelativeResize="0"/>
          <p:nvPr/>
        </p:nvPicPr>
        <p:blipFill rotWithShape="1">
          <a:blip r:embed="rId3">
            <a:alphaModFix/>
          </a:blip>
          <a:srcRect b="0" l="0" r="50794" t="0"/>
          <a:stretch/>
        </p:blipFill>
        <p:spPr>
          <a:xfrm>
            <a:off x="5537138" y="689419"/>
            <a:ext cx="2978193" cy="1729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6"/>
          <p:cNvPicPr preferRelativeResize="0"/>
          <p:nvPr/>
        </p:nvPicPr>
        <p:blipFill rotWithShape="1">
          <a:blip r:embed="rId3">
            <a:alphaModFix/>
          </a:blip>
          <a:srcRect b="0" l="50794" r="0" t="0"/>
          <a:stretch/>
        </p:blipFill>
        <p:spPr>
          <a:xfrm>
            <a:off x="5537138" y="2418750"/>
            <a:ext cx="2978193" cy="172933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6"/>
          <p:cNvSpPr txBox="1"/>
          <p:nvPr/>
        </p:nvSpPr>
        <p:spPr>
          <a:xfrm>
            <a:off x="1328156" y="4528538"/>
            <a:ext cx="693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[1] M. Alonazi et al., "A Smart Traffic Control System Based on Pixel-Labeling and SORT Tracker," in IEEE Access, vol. 11, pp. 80973-80985, 2023, doi: 10.1109/ACCESS.2023.3299488.</a:t>
            </a:r>
            <a:endParaRPr sz="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5797538" y="4148081"/>
            <a:ext cx="1822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3429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Figure [1]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440533" y="86925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is SORT?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2" name="Google Shape;242;p37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43" name="Google Shape;243;p37"/>
          <p:cNvSpPr txBox="1"/>
          <p:nvPr/>
        </p:nvSpPr>
        <p:spPr>
          <a:xfrm>
            <a:off x="502388" y="1396256"/>
            <a:ext cx="374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440531" y="1396256"/>
            <a:ext cx="42414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Utilizes Faster Region CNN for robust object detection</a:t>
            </a:r>
            <a:endParaRPr sz="1600">
              <a:solidFill>
                <a:schemeClr val="dk1"/>
              </a:solidFill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Integrating Kalman filter and Hungarian algorithm for efficient data association.</a:t>
            </a:r>
            <a:endParaRPr sz="1600">
              <a:solidFill>
                <a:schemeClr val="dk1"/>
              </a:solidFill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Computes assignment cost matrix based on intersection-over-union (IOU) distance, optimizing object-to-track association via the Hungarian algorithm.</a:t>
            </a:r>
            <a:endParaRPr sz="1600">
              <a:solidFill>
                <a:schemeClr val="dk1"/>
              </a:solidFill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Enables rapid experimentation and adaptation</a:t>
            </a:r>
            <a:endParaRPr sz="1600"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45" name="Google Shape;245;p37"/>
          <p:cNvSpPr txBox="1"/>
          <p:nvPr/>
        </p:nvSpPr>
        <p:spPr>
          <a:xfrm>
            <a:off x="1271506" y="4362338"/>
            <a:ext cx="6937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254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[1] A. Bewley, Z. Ge, L. Ott, F. Ramos and B. Upcroft, "Simple online and realtime tracking," 2016 IEEE International Conference on Image Processing (ICIP), Phoenix, AZ, USA, 2016, pp. 3464-3468, doi: 10.1109/ICIP.2016.7533003.                                                           </a:t>
            </a:r>
            <a:endParaRPr sz="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254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[2] Zhu, P., Wen, L., Du, D., Bian, X., Fan, H., Hu, Q., &amp; Ling, H. (2021). Detection and Tracking Meet Drones Challenge. IEEE Transactions on Pattern Analysis and Machine Intelligence, 1-1. doi:10.1109/TPAMI.2021.3119563</a:t>
            </a:r>
            <a:endParaRPr sz="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6544062" y="3697329"/>
            <a:ext cx="1276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Figure - [2]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006" y="916556"/>
            <a:ext cx="3086325" cy="2889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440533" y="86925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Dataset Used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55" name="Google Shape;255;p38"/>
          <p:cNvSpPr txBox="1"/>
          <p:nvPr/>
        </p:nvSpPr>
        <p:spPr>
          <a:xfrm>
            <a:off x="502388" y="1396256"/>
            <a:ext cx="374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6" name="Google Shape;256;p38"/>
          <p:cNvSpPr txBox="1"/>
          <p:nvPr/>
        </p:nvSpPr>
        <p:spPr>
          <a:xfrm>
            <a:off x="440531" y="1396256"/>
            <a:ext cx="424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Multi-Object Tracking on MOT17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1309163" y="4537556"/>
            <a:ext cx="65256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12700" lvl="0" marL="2667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[1]A. Bewley, Z. Ge, L. Ott, F. Ramos and B. Upcroft, "Simple online and realtime tracking," 2016 IEEE International Conference on Image Processing (ICIP), Phoenix, AZ, USA, 2016, pp. 3464-3468, doi: 10.1109/ICIP.2016.7533003.   </a:t>
            </a:r>
            <a:endParaRPr sz="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2700" lvl="0" marL="2667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2700" lvl="0" marL="2667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100" y="333751"/>
            <a:ext cx="2483425" cy="187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8"/>
          <p:cNvSpPr txBox="1"/>
          <p:nvPr/>
        </p:nvSpPr>
        <p:spPr>
          <a:xfrm>
            <a:off x="478781" y="1907344"/>
            <a:ext cx="41649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MOTChallenge: Standardized benchmark for tracking methods.</a:t>
            </a:r>
            <a:endParaRPr sz="1600">
              <a:solidFill>
                <a:schemeClr val="dk1"/>
              </a:solidFill>
            </a:endParaRPr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First two data releases: 35,000 frames, 700,000 annotated pedestrians.</a:t>
            </a:r>
            <a:endParaRPr sz="1600">
              <a:solidFill>
                <a:schemeClr val="dk1"/>
              </a:solidFill>
            </a:endParaRPr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Accurate annotations, including extra classes like vehicles.</a:t>
            </a:r>
            <a:endParaRPr sz="1600">
              <a:solidFill>
                <a:schemeClr val="dk1"/>
              </a:solidFill>
            </a:endParaRPr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Analysis of 101 trackers across MOT15, MOT16, MOT17 datasets.</a:t>
            </a:r>
            <a:endParaRPr sz="1600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60" name="Google Shape;2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675" y="2356500"/>
            <a:ext cx="3341376" cy="18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440533" y="-143794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SORT Implementation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7" name="Google Shape;267;p39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68" name="Google Shape;268;p39"/>
          <p:cNvSpPr txBox="1"/>
          <p:nvPr/>
        </p:nvSpPr>
        <p:spPr>
          <a:xfrm>
            <a:off x="511900" y="1099100"/>
            <a:ext cx="77493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Extract features using deep learning(YOLOv5s) from image data.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Match features to track object movement between frames.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Tackle occlusion challenges in tracking.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Enhance robustness with Kalman filters for accurate position estimation.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700" y="2571750"/>
            <a:ext cx="6484576" cy="18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9"/>
          <p:cNvSpPr txBox="1"/>
          <p:nvPr/>
        </p:nvSpPr>
        <p:spPr>
          <a:xfrm>
            <a:off x="783975" y="4470175"/>
            <a:ext cx="8564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Architecture of deep sort (simple online and real time tracking ... (n.d.-a). https://www.researchgate.net/figure/Architecture-of-Deep-SORT-Simple-online-and-real-time-tracking-with-deep-association_fig2_353256407 </a:t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440533" y="-143794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Deep</a:t>
            </a:r>
            <a:r>
              <a:rPr lang="en">
                <a:solidFill>
                  <a:schemeClr val="dk2"/>
                </a:solidFill>
              </a:rPr>
              <a:t>SORT Implementation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7" name="Google Shape;277;p40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78" name="Google Shape;278;p40"/>
          <p:cNvSpPr txBox="1"/>
          <p:nvPr/>
        </p:nvSpPr>
        <p:spPr>
          <a:xfrm>
            <a:off x="511899" y="1099100"/>
            <a:ext cx="7108800" cy="18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Object Detection: Locates objects (cars, people) in images/videos (bounding boxes, confidence scores)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Multi-Object Tracking: Follows objects across frames, assigns unique IDs (tracks movement)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DeepSORT Combine deep learning (feature extraction) with traditional methods (Kalman Filter) for robust tracking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600" y="2631525"/>
            <a:ext cx="5580301" cy="21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0"/>
          <p:cNvSpPr txBox="1"/>
          <p:nvPr/>
        </p:nvSpPr>
        <p:spPr>
          <a:xfrm>
            <a:off x="1309200" y="4578525"/>
            <a:ext cx="6525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[6] Kanjee, R. (2022, May 9). </a:t>
            </a:r>
            <a:r>
              <a:rPr i="1" lang="en" sz="1000">
                <a:solidFill>
                  <a:schemeClr val="dk1"/>
                </a:solidFill>
              </a:rPr>
              <a:t>DeepSORT - deep learning applied to object tracking</a:t>
            </a:r>
            <a:r>
              <a:rPr lang="en" sz="1000">
                <a:solidFill>
                  <a:schemeClr val="dk1"/>
                </a:solidFill>
              </a:rPr>
              <a:t>. Medium. https://medium.com/augmented-startups/deepsort-deep-learning-applied-to-object-tracking-924f59f99104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440533" y="-143794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Results - SORT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7" name="Google Shape;287;p41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88" name="Google Shape;288;p41"/>
          <p:cNvSpPr txBox="1"/>
          <p:nvPr/>
        </p:nvSpPr>
        <p:spPr>
          <a:xfrm>
            <a:off x="502388" y="1396256"/>
            <a:ext cx="374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9" name="Google Shape;289;p41" title="output_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000" y="850400"/>
            <a:ext cx="6966800" cy="37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title"/>
          </p:nvPr>
        </p:nvSpPr>
        <p:spPr>
          <a:xfrm>
            <a:off x="440533" y="-143794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Results - </a:t>
            </a:r>
            <a:r>
              <a:rPr lang="en">
                <a:solidFill>
                  <a:schemeClr val="dk2"/>
                </a:solidFill>
              </a:rPr>
              <a:t>comparison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97" name="Google Shape;297;p42"/>
          <p:cNvSpPr txBox="1"/>
          <p:nvPr/>
        </p:nvSpPr>
        <p:spPr>
          <a:xfrm>
            <a:off x="502388" y="1396256"/>
            <a:ext cx="374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298" name="Google Shape;298;p42"/>
          <p:cNvGraphicFramePr/>
          <p:nvPr/>
        </p:nvGraphicFramePr>
        <p:xfrm>
          <a:off x="952500" y="132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{B87B53EE-A37B-4AE0-A7AC-81250D9B3AA2}</a:tableStyleId>
              </a:tblPr>
              <a:tblGrid>
                <a:gridCol w="3619500"/>
                <a:gridCol w="3619500"/>
              </a:tblGrid>
              <a:tr h="50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Tracking Method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MOTA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0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SORT (SDP-Scale dependant pooling)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DeepSORT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SORT (DPM-Deformable Part Models)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440533" y="-143794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Future Work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5" name="Google Shape;305;p43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306" name="Google Shape;306;p43"/>
          <p:cNvSpPr txBox="1"/>
          <p:nvPr/>
        </p:nvSpPr>
        <p:spPr>
          <a:xfrm>
            <a:off x="440525" y="1035500"/>
            <a:ext cx="3835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We'll try YOLOv8 and YOLOX model for better object detection.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We'll implement variations o</a:t>
            </a:r>
            <a:r>
              <a:rPr lang="en">
                <a:solidFill>
                  <a:schemeClr val="dk1"/>
                </a:solidFill>
              </a:rPr>
              <a:t>f SORT like  </a:t>
            </a:r>
            <a:r>
              <a:rPr b="1" lang="en">
                <a:solidFill>
                  <a:schemeClr val="dk1"/>
                </a:solidFill>
              </a:rPr>
              <a:t>StrongSORT </a:t>
            </a:r>
            <a:r>
              <a:rPr lang="en">
                <a:solidFill>
                  <a:schemeClr val="dk1"/>
                </a:solidFill>
              </a:rPr>
              <a:t>[SOTA] to find out the possible advancement in tracking algorithms.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7" name="Google Shape;3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249" y="1038175"/>
            <a:ext cx="4294024" cy="30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3"/>
          <p:cNvSpPr txBox="1"/>
          <p:nvPr/>
        </p:nvSpPr>
        <p:spPr>
          <a:xfrm>
            <a:off x="1309163" y="4537556"/>
            <a:ext cx="652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Du, Yunhao &amp; Zhao, Zhicheng &amp; Song, Yang &amp; Zhao, Yanyun &amp; Su, Fei &amp; Gong, Tao &amp; Meng, Hongying. (2023). StrongSORT: Make DeepSORT Great Again. IEEE Transactions on Multimedia. PP. 1-14. 10.1109/TMM.2023.3240881. </a:t>
            </a:r>
            <a:endParaRPr sz="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2F1EE"/>
      </a:lt1>
      <a:dk2>
        <a:srgbClr val="A7A7A7"/>
      </a:dk2>
      <a:lt2>
        <a:srgbClr val="535353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707070"/>
      </a:accent5>
      <a:accent6>
        <a:srgbClr val="FE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