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88952" cy="6858000"/>
  <p:notesSz cx="6858000" cy="12188952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seriesSavings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Sheet1!$A$2:$A$42</c:f>
              <c:multiLvlStrCache>
                <c:ptCount val="41"/>
                <c:lvl>
                  <c:pt idx="0">
                    <c:v>62</c:v>
                  </c:pt>
                  <c:pt idx="1">
                    <c:v>63</c:v>
                  </c:pt>
                  <c:pt idx="2">
                    <c:v>64</c:v>
                  </c:pt>
                  <c:pt idx="3">
                    <c:v>65</c:v>
                  </c:pt>
                  <c:pt idx="4">
                    <c:v>66</c:v>
                  </c:pt>
                  <c:pt idx="5">
                    <c:v>67</c:v>
                  </c:pt>
                  <c:pt idx="6">
                    <c:v>68</c:v>
                  </c:pt>
                  <c:pt idx="7">
                    <c:v>69</c:v>
                  </c:pt>
                  <c:pt idx="8">
                    <c:v>70</c:v>
                  </c:pt>
                  <c:pt idx="9">
                    <c:v>71</c:v>
                  </c:pt>
                  <c:pt idx="10">
                    <c:v>72</c:v>
                  </c:pt>
                  <c:pt idx="11">
                    <c:v>73</c:v>
                  </c:pt>
                  <c:pt idx="12">
                    <c:v>74</c:v>
                  </c:pt>
                  <c:pt idx="13">
                    <c:v>75</c:v>
                  </c:pt>
                  <c:pt idx="14">
                    <c:v>76</c:v>
                  </c:pt>
                  <c:pt idx="15">
                    <c:v>77</c:v>
                  </c:pt>
                  <c:pt idx="16">
                    <c:v>78</c:v>
                  </c:pt>
                  <c:pt idx="17">
                    <c:v>79</c:v>
                  </c:pt>
                  <c:pt idx="18">
                    <c:v>80</c:v>
                  </c:pt>
                  <c:pt idx="19">
                    <c:v>81</c:v>
                  </c:pt>
                  <c:pt idx="20">
                    <c:v>82</c:v>
                  </c:pt>
                  <c:pt idx="21">
                    <c:v>83</c:v>
                  </c:pt>
                  <c:pt idx="22">
                    <c:v>84</c:v>
                  </c:pt>
                  <c:pt idx="23">
                    <c:v>85</c:v>
                  </c:pt>
                  <c:pt idx="24">
                    <c:v>86</c:v>
                  </c:pt>
                  <c:pt idx="25">
                    <c:v>87</c:v>
                  </c:pt>
                  <c:pt idx="26">
                    <c:v>88</c:v>
                  </c:pt>
                  <c:pt idx="27">
                    <c:v>89</c:v>
                  </c:pt>
                  <c:pt idx="28">
                    <c:v>90</c:v>
                  </c:pt>
                  <c:pt idx="29">
                    <c:v>91</c:v>
                  </c:pt>
                  <c:pt idx="30">
                    <c:v>92</c:v>
                  </c:pt>
                  <c:pt idx="31">
                    <c:v>93</c:v>
                  </c:pt>
                  <c:pt idx="32">
                    <c:v>94</c:v>
                  </c:pt>
                  <c:pt idx="33">
                    <c:v>95</c:v>
                  </c:pt>
                  <c:pt idx="34">
                    <c:v>96</c:v>
                  </c:pt>
                  <c:pt idx="35">
                    <c:v>97</c:v>
                  </c:pt>
                  <c:pt idx="36">
                    <c:v>98</c:v>
                  </c:pt>
                  <c:pt idx="37">
                    <c:v>99</c:v>
                  </c:pt>
                  <c:pt idx="38">
                    <c:v>100</c:v>
                  </c:pt>
                  <c:pt idx="39">
                    <c:v>101</c:v>
                  </c:pt>
                  <c:pt idx="40">
                    <c:v>102</c:v>
                  </c:pt>
                </c:lvl>
              </c:multiLvlStrCache>
            </c:multiLvl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2245956</c:v>
                </c:pt>
                <c:pt idx="1">
                  <c:v>2313547</c:v>
                </c:pt>
                <c:pt idx="2">
                  <c:v>2407270</c:v>
                </c:pt>
                <c:pt idx="3">
                  <c:v>2504085</c:v>
                </c:pt>
                <c:pt idx="4">
                  <c:v>2538300</c:v>
                </c:pt>
                <c:pt idx="5">
                  <c:v>2572425</c:v>
                </c:pt>
                <c:pt idx="6">
                  <c:v>2606022</c:v>
                </c:pt>
                <c:pt idx="7">
                  <c:v>2639055</c:v>
                </c:pt>
                <c:pt idx="8">
                  <c:v>2671469</c:v>
                </c:pt>
                <c:pt idx="9">
                  <c:v>2703204</c:v>
                </c:pt>
                <c:pt idx="10">
                  <c:v>2734189</c:v>
                </c:pt>
                <c:pt idx="11">
                  <c:v>2764346</c:v>
                </c:pt>
                <c:pt idx="12">
                  <c:v>2793587</c:v>
                </c:pt>
                <c:pt idx="13">
                  <c:v>2821820</c:v>
                </c:pt>
                <c:pt idx="14">
                  <c:v>2846070</c:v>
                </c:pt>
                <c:pt idx="15">
                  <c:v>2868764</c:v>
                </c:pt>
                <c:pt idx="16">
                  <c:v>2889771</c:v>
                </c:pt>
                <c:pt idx="17">
                  <c:v>2908862</c:v>
                </c:pt>
                <c:pt idx="18">
                  <c:v>2925097</c:v>
                </c:pt>
                <c:pt idx="19">
                  <c:v>2938101</c:v>
                </c:pt>
                <c:pt idx="20">
                  <c:v>2947726</c:v>
                </c:pt>
                <c:pt idx="21">
                  <c:v>2953645</c:v>
                </c:pt>
                <c:pt idx="22">
                  <c:v>2955713</c:v>
                </c:pt>
                <c:pt idx="23">
                  <c:v>2953600</c:v>
                </c:pt>
                <c:pt idx="24">
                  <c:v>2946998</c:v>
                </c:pt>
                <c:pt idx="25">
                  <c:v>2935729</c:v>
                </c:pt>
                <c:pt idx="26">
                  <c:v>2919283</c:v>
                </c:pt>
                <c:pt idx="27">
                  <c:v>2956438</c:v>
                </c:pt>
                <c:pt idx="28">
                  <c:v>3007229</c:v>
                </c:pt>
                <c:pt idx="29">
                  <c:v>3054323</c:v>
                </c:pt>
                <c:pt idx="30">
                  <c:v>3097278</c:v>
                </c:pt>
                <c:pt idx="31">
                  <c:v>3135963</c:v>
                </c:pt>
                <c:pt idx="32">
                  <c:v>3169963</c:v>
                </c:pt>
                <c:pt idx="33">
                  <c:v>3199331</c:v>
                </c:pt>
                <c:pt idx="34">
                  <c:v>3223230</c:v>
                </c:pt>
                <c:pt idx="35">
                  <c:v>3241819</c:v>
                </c:pt>
                <c:pt idx="36">
                  <c:v>3254687</c:v>
                </c:pt>
                <c:pt idx="37">
                  <c:v>3262216</c:v>
                </c:pt>
                <c:pt idx="38">
                  <c:v>3264144</c:v>
                </c:pt>
                <c:pt idx="39">
                  <c:v>3260288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85800"/>
            <a:ext cx="12188952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dirty="0">
                <a:solidFill>
                  <a:srgbClr val="376C8A"/>
                </a:solidFill>
                <a:latin typeface="Barlow Condensed SemiBold" pitchFamily="34" charset="0"/>
                <a:ea typeface="Barlow Condensed SemiBold" pitchFamily="34" charset="-122"/>
                <a:cs typeface="Barlow Condensed SemiBold" pitchFamily="34" charset="-120"/>
              </a:rPr>
              <a:t>You Will Not Have Enough Income for Your Desired Lifestyle</a:t>
            </a:r>
            <a:endParaRPr lang="en-US" sz="32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71600" y="2286000"/>
          <a:ext cx="4572000" cy="36576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</a:tblGrid>
              <a:tr h="7315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Starting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Total after-tax income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Savings at end of plan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Lifetime Estate Value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Total taxes paid by end of plan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6C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1371600" y="5486400"/>
          <a:ext cx="365760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2024-03-11T07:22:31Z</dcterms:created>
  <dcterms:modified xsi:type="dcterms:W3CDTF">2024-03-11T07:22:31Z</dcterms:modified>
</cp:coreProperties>
</file>