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0" r:id="rId9"/>
    <p:sldId id="261" r:id="rId10"/>
    <p:sldId id="273" r:id="rId11"/>
    <p:sldId id="262" r:id="rId12"/>
    <p:sldId id="263" r:id="rId13"/>
    <p:sldId id="268" r:id="rId14"/>
    <p:sldId id="270" r:id="rId15"/>
    <p:sldId id="271" r:id="rId16"/>
    <p:sldId id="269" r:id="rId17"/>
    <p:sldId id="272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58" autoAdjust="0"/>
  </p:normalViewPr>
  <p:slideViewPr>
    <p:cSldViewPr snapToGrid="0">
      <p:cViewPr varScale="1">
        <p:scale>
          <a:sx n="73" d="100"/>
          <a:sy n="73" d="100"/>
        </p:scale>
        <p:origin x="9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2CFB7-B8D9-43C3-8164-EB22872E21FA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C5EED-1BF5-4260-9956-1E18B7197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68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Tevolved</a:t>
            </a:r>
            <a:r>
              <a:rPr lang="en-US" dirty="0" smtClean="0"/>
              <a:t> universal terrestrial radio access network (EUTRAN)</a:t>
            </a:r>
            <a:r>
              <a:rPr lang="en-US" baseline="0" dirty="0" smtClean="0"/>
              <a:t> + evolved packet core (EPC) = evolved packet system (EPS)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eNode</a:t>
            </a:r>
            <a:r>
              <a:rPr lang="en-US" dirty="0" smtClean="0"/>
              <a:t>-B talks to mobility management entity (MME) on signaling + serving</a:t>
            </a:r>
            <a:r>
              <a:rPr lang="en-US" baseline="0" dirty="0" smtClean="0"/>
              <a:t> </a:t>
            </a:r>
            <a:r>
              <a:rPr lang="en-US" dirty="0" smtClean="0"/>
              <a:t>gateway (S-GW) on data plane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EPC all-IP network ,</a:t>
            </a:r>
            <a:r>
              <a:rPr lang="en-US" baseline="0" dirty="0" smtClean="0"/>
              <a:t> </a:t>
            </a:r>
            <a:r>
              <a:rPr lang="en-US" dirty="0" smtClean="0"/>
              <a:t>voice</a:t>
            </a:r>
            <a:r>
              <a:rPr lang="en-US" baseline="0" dirty="0" smtClean="0"/>
              <a:t> </a:t>
            </a:r>
            <a:r>
              <a:rPr lang="en-US" dirty="0" smtClean="0"/>
              <a:t>using the IP multimedia subsystem</a:t>
            </a:r>
            <a:r>
              <a:rPr lang="en-US" baseline="0" dirty="0" smtClean="0"/>
              <a:t> </a:t>
            </a:r>
            <a:r>
              <a:rPr lang="en-US" dirty="0" smtClean="0"/>
              <a:t>(IMS) network.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integrity protection and ciphering applicable to all</a:t>
            </a:r>
            <a:r>
              <a:rPr lang="en-US" baseline="0" dirty="0" smtClean="0"/>
              <a:t> </a:t>
            </a:r>
            <a:r>
              <a:rPr lang="en-US" dirty="0" smtClean="0"/>
              <a:t>NAS signaling.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MME transfers subscription and authentication data terminates the NAS level security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C5EED-1BF5-4260-9956-1E18B71970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8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C5EED-1BF5-4260-9956-1E18B71970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78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The E-UTRAN keys are</a:t>
            </a:r>
            <a:r>
              <a:rPr lang="en-US" baseline="0" dirty="0" smtClean="0"/>
              <a:t> </a:t>
            </a:r>
            <a:r>
              <a:rPr lang="en-US" dirty="0" smtClean="0"/>
              <a:t>cryptographically separated from the EPC keys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C5EED-1BF5-4260-9956-1E18B71970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3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B9DF-AB89-4AD7-994B-2BABA5F46B7A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BF63-D0A6-45B2-AFB2-DD066877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0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B9DF-AB89-4AD7-994B-2BABA5F46B7A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BF63-D0A6-45B2-AFB2-DD066877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0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B9DF-AB89-4AD7-994B-2BABA5F46B7A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BF63-D0A6-45B2-AFB2-DD066877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5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B9DF-AB89-4AD7-994B-2BABA5F46B7A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BF63-D0A6-45B2-AFB2-DD066877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9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B9DF-AB89-4AD7-994B-2BABA5F46B7A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BF63-D0A6-45B2-AFB2-DD066877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1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B9DF-AB89-4AD7-994B-2BABA5F46B7A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BF63-D0A6-45B2-AFB2-DD066877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9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B9DF-AB89-4AD7-994B-2BABA5F46B7A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BF63-D0A6-45B2-AFB2-DD066877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6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B9DF-AB89-4AD7-994B-2BABA5F46B7A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BF63-D0A6-45B2-AFB2-DD066877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B9DF-AB89-4AD7-994B-2BABA5F46B7A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BF63-D0A6-45B2-AFB2-DD066877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7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B9DF-AB89-4AD7-994B-2BABA5F46B7A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BF63-D0A6-45B2-AFB2-DD066877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2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B9DF-AB89-4AD7-994B-2BABA5F46B7A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BF63-D0A6-45B2-AFB2-DD066877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4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FB9DF-AB89-4AD7-994B-2BABA5F46B7A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BBF63-D0A6-45B2-AFB2-DD066877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9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Cellular Network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Dr. Abhinav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18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Cryptographic </a:t>
            </a:r>
            <a:r>
              <a:rPr lang="en-US" dirty="0" smtClean="0"/>
              <a:t>Strength</a:t>
            </a:r>
          </a:p>
          <a:p>
            <a:r>
              <a:rPr lang="en-US" dirty="0" smtClean="0"/>
              <a:t>Length </a:t>
            </a:r>
            <a:r>
              <a:rPr lang="en-US" dirty="0"/>
              <a:t>of the Key Derivation </a:t>
            </a:r>
            <a:r>
              <a:rPr lang="en-US" dirty="0" smtClean="0"/>
              <a:t>Key</a:t>
            </a:r>
          </a:p>
          <a:p>
            <a:r>
              <a:rPr lang="en-US" dirty="0" smtClean="0"/>
              <a:t>Key Separation</a:t>
            </a:r>
          </a:p>
          <a:p>
            <a:r>
              <a:rPr lang="en-US" dirty="0" smtClean="0"/>
              <a:t>Context Binding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78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flow for EPS AKA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361" y="1690688"/>
            <a:ext cx="9001277" cy="491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87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Establishment of NAS and AS security contexts during initial attach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918" y="1690688"/>
            <a:ext cx="7070163" cy="502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28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flow during handover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792" t="16297" r="26980" b="9259"/>
          <a:stretch/>
        </p:blipFill>
        <p:spPr>
          <a:xfrm>
            <a:off x="2324708" y="1308170"/>
            <a:ext cx="7542584" cy="499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8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Key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031" t="29083" r="13810" b="36349"/>
          <a:stretch/>
        </p:blipFill>
        <p:spPr>
          <a:xfrm>
            <a:off x="838200" y="1825625"/>
            <a:ext cx="9136741" cy="221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47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Key Derivation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3838"/>
            <a:ext cx="6461290" cy="117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9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Desynchronization Attack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42" t="19455" r="18657" b="26925"/>
          <a:stretch/>
        </p:blipFill>
        <p:spPr>
          <a:xfrm>
            <a:off x="373625" y="1690688"/>
            <a:ext cx="11444749" cy="431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16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remedies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encryption</a:t>
            </a:r>
          </a:p>
          <a:p>
            <a:r>
              <a:rPr lang="en-US" dirty="0" smtClean="0"/>
              <a:t>Frequent key derivation from primary key</a:t>
            </a:r>
          </a:p>
          <a:p>
            <a:r>
              <a:rPr lang="en-US" dirty="0" smtClean="0"/>
              <a:t>Other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561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C. B. </a:t>
            </a:r>
            <a:r>
              <a:rPr lang="en-US" dirty="0" err="1" smtClean="0"/>
              <a:t>Sankaran</a:t>
            </a:r>
            <a:r>
              <a:rPr lang="en-US" dirty="0" smtClean="0"/>
              <a:t>, "Network access security in next- generation 3GPP systems: A tutorial," in IEEE Communications Magazine, vol. 47, no. 2, pp. 84-91, February 2009.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2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EPS Architecture and </a:t>
            </a:r>
            <a:r>
              <a:rPr lang="en-US" dirty="0" err="1" smtClean="0"/>
              <a:t>Signalling</a:t>
            </a:r>
            <a:endParaRPr lang="en-US" dirty="0" smtClean="0"/>
          </a:p>
          <a:p>
            <a:r>
              <a:rPr lang="en-US" dirty="0" smtClean="0"/>
              <a:t>EPS User Plane</a:t>
            </a:r>
          </a:p>
          <a:p>
            <a:r>
              <a:rPr lang="en-US" dirty="0" smtClean="0"/>
              <a:t>LTE Security Functions and Procedures</a:t>
            </a:r>
          </a:p>
          <a:p>
            <a:r>
              <a:rPr lang="en-US" dirty="0" smtClean="0"/>
              <a:t>EPS Key Hierarchy</a:t>
            </a:r>
          </a:p>
          <a:p>
            <a:r>
              <a:rPr lang="en-US" dirty="0" smtClean="0"/>
              <a:t>Message flow for EPS AKA</a:t>
            </a:r>
            <a:endParaRPr lang="en-US" dirty="0"/>
          </a:p>
          <a:p>
            <a:r>
              <a:rPr lang="en-US" dirty="0" smtClean="0"/>
              <a:t>Establishment of NAS and AS security contexts during initial attach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64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EPS Architecture and </a:t>
            </a:r>
            <a:r>
              <a:rPr lang="en-US" dirty="0" err="1" smtClean="0"/>
              <a:t>Signalling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819" t="18638" r="30228" b="7914"/>
          <a:stretch/>
        </p:blipFill>
        <p:spPr>
          <a:xfrm>
            <a:off x="2433961" y="1784410"/>
            <a:ext cx="7324077" cy="488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8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EPS User Plane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604" y="1733786"/>
            <a:ext cx="7528264" cy="491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0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Security 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Illegal access and usage of the user’s and mobile equipment’s (ME’)s identities</a:t>
            </a:r>
          </a:p>
          <a:p>
            <a:r>
              <a:rPr lang="en-US" dirty="0" smtClean="0"/>
              <a:t>Tracking the user based on the </a:t>
            </a:r>
            <a:r>
              <a:rPr lang="en-US" dirty="0" err="1" smtClean="0"/>
              <a:t>Ues</a:t>
            </a:r>
            <a:r>
              <a:rPr lang="en-US" dirty="0" smtClean="0"/>
              <a:t> temporary identity/signaling messages</a:t>
            </a:r>
          </a:p>
          <a:p>
            <a:r>
              <a:rPr lang="en-US" dirty="0" smtClean="0"/>
              <a:t>Illegal access and usage of the keys used in security procedures</a:t>
            </a:r>
          </a:p>
          <a:p>
            <a:r>
              <a:rPr lang="en-US" dirty="0" smtClean="0"/>
              <a:t>Malicious modification of UE parameters to lock out the phone</a:t>
            </a:r>
          </a:p>
          <a:p>
            <a:r>
              <a:rPr lang="en-US" dirty="0" smtClean="0"/>
              <a:t>Willful tampering with the system information broadcast by E-UTRAN</a:t>
            </a:r>
          </a:p>
          <a:p>
            <a:r>
              <a:rPr lang="en-US" dirty="0" smtClean="0"/>
              <a:t>Eavesdropping and illegal modification of IP packet contents</a:t>
            </a:r>
          </a:p>
          <a:p>
            <a:r>
              <a:rPr lang="en-US" dirty="0" smtClean="0"/>
              <a:t>Denial of service to the UE</a:t>
            </a:r>
          </a:p>
          <a:p>
            <a:r>
              <a:rPr lang="en-US" dirty="0" smtClean="0"/>
              <a:t>Attacks on the integrity of data (signaling or user traffic) by replaying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156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Security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identity confidentiality</a:t>
            </a:r>
          </a:p>
          <a:p>
            <a:r>
              <a:rPr lang="en-US" dirty="0" smtClean="0"/>
              <a:t>Mutual authentication of the user and network</a:t>
            </a:r>
          </a:p>
          <a:p>
            <a:r>
              <a:rPr lang="en-US" dirty="0" smtClean="0"/>
              <a:t>Data confidentiality</a:t>
            </a:r>
          </a:p>
          <a:p>
            <a:r>
              <a:rPr lang="en-US" dirty="0" smtClean="0"/>
              <a:t>Data integrity</a:t>
            </a:r>
          </a:p>
          <a:p>
            <a:r>
              <a:rPr lang="en-US" dirty="0" smtClean="0"/>
              <a:t>Interworking with GERAN/UTRAN</a:t>
            </a:r>
          </a:p>
          <a:p>
            <a:r>
              <a:rPr lang="en-US" dirty="0" smtClean="0"/>
              <a:t>Replay protection</a:t>
            </a:r>
          </a:p>
        </p:txBody>
      </p:sp>
    </p:spTree>
    <p:extLst>
      <p:ext uri="{BB962C8B-B14F-4D97-AF65-F5344CB8AC3E}">
        <p14:creationId xmlns:p14="http://schemas.microsoft.com/office/powerpoint/2010/main" val="1236967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security in 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access security (level I): integrity protection and ciphering</a:t>
            </a:r>
          </a:p>
          <a:p>
            <a:r>
              <a:rPr lang="en-US" dirty="0" smtClean="0"/>
              <a:t>Network domain security (level II): </a:t>
            </a:r>
            <a:r>
              <a:rPr lang="en-US" dirty="0" err="1" smtClean="0"/>
              <a:t>IPSec</a:t>
            </a:r>
            <a:endParaRPr lang="en-US" dirty="0" smtClean="0"/>
          </a:p>
          <a:p>
            <a:r>
              <a:rPr lang="en-US" dirty="0" smtClean="0"/>
              <a:t>User domain security (level III): Between </a:t>
            </a:r>
            <a:r>
              <a:rPr lang="en-US" dirty="0"/>
              <a:t>U</a:t>
            </a:r>
            <a:r>
              <a:rPr lang="en-US" dirty="0" smtClean="0"/>
              <a:t>SIM and ME</a:t>
            </a:r>
          </a:p>
          <a:p>
            <a:r>
              <a:rPr lang="en-US" dirty="0" smtClean="0"/>
              <a:t>Application domain security (level IV): VoIP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67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LTE Security </a:t>
            </a:r>
            <a:r>
              <a:rPr lang="en-US" dirty="0"/>
              <a:t>F</a:t>
            </a:r>
            <a:r>
              <a:rPr lang="en-US" dirty="0" smtClean="0"/>
              <a:t>unctions and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60" y="1825625"/>
            <a:ext cx="103732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92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EPS Key Hierarchy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07900" y="1450760"/>
            <a:ext cx="7333249" cy="515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2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390</Words>
  <Application>Microsoft Office PowerPoint</Application>
  <PresentationFormat>Widescreen</PresentationFormat>
  <Paragraphs>61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Cellular Network Security</vt:lpstr>
      <vt:lpstr>Outline</vt:lpstr>
      <vt:lpstr>EPS Architecture and Signalling</vt:lpstr>
      <vt:lpstr>EPS User Plane</vt:lpstr>
      <vt:lpstr>Major Security Threats</vt:lpstr>
      <vt:lpstr>Key Security Requirements</vt:lpstr>
      <vt:lpstr>Levels of security in EPS</vt:lpstr>
      <vt:lpstr>LTE Security Functions and Procedures</vt:lpstr>
      <vt:lpstr>EPS Key Hierarchy</vt:lpstr>
      <vt:lpstr>KDF</vt:lpstr>
      <vt:lpstr>Message flow for EPS AKA</vt:lpstr>
      <vt:lpstr>Establishment of NAS and AS security contexts during initial attach</vt:lpstr>
      <vt:lpstr>Message flow during handover</vt:lpstr>
      <vt:lpstr>Vertical Key Derivation</vt:lpstr>
      <vt:lpstr>Horizontal Key Derivation</vt:lpstr>
      <vt:lpstr>Desynchronization Attack</vt:lpstr>
      <vt:lpstr>Possible remedies</vt:lpstr>
      <vt:lpstr>References</vt:lpstr>
    </vt:vector>
  </TitlesOfParts>
  <Company>Amazon.com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Cellular Network Security</dc:title>
  <dc:creator>Agrawal, Himani</dc:creator>
  <cp:lastModifiedBy>Bheemarjuna Tamma</cp:lastModifiedBy>
  <cp:revision>20</cp:revision>
  <dcterms:created xsi:type="dcterms:W3CDTF">2017-04-10T17:28:58Z</dcterms:created>
  <dcterms:modified xsi:type="dcterms:W3CDTF">2017-04-13T09:45:09Z</dcterms:modified>
</cp:coreProperties>
</file>