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8" d="100"/>
          <a:sy n="88" d="100"/>
        </p:scale>
        <p:origin x="-1219"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extLst>
      <p:ext uri="{BB962C8B-B14F-4D97-AF65-F5344CB8AC3E}">
        <p14:creationId xmlns:p14="http://schemas.microsoft.com/office/powerpoint/2010/main" xmlns="" val="722761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2</a:t>
            </a:fld>
            <a:endParaRPr lang="en-US"/>
          </a:p>
        </p:txBody>
      </p:sp>
    </p:spTree>
    <p:extLst>
      <p:ext uri="{BB962C8B-B14F-4D97-AF65-F5344CB8AC3E}">
        <p14:creationId xmlns:p14="http://schemas.microsoft.com/office/powerpoint/2010/main" xmlns="" val="118826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52925-CB43-4A67-A4F7-790734B29E0E}" type="datetime1">
              <a:rPr lang="en-US" smtClean="0"/>
              <a:pPr/>
              <a:t>3/18/2025</a:t>
            </a:fld>
            <a:endParaRPr lang="en-US"/>
          </a:p>
        </p:txBody>
      </p:sp>
      <p:sp>
        <p:nvSpPr>
          <p:cNvPr id="5" name="Footer Placeholder 4"/>
          <p:cNvSpPr>
            <a:spLocks noGrp="1"/>
          </p:cNvSpPr>
          <p:nvPr>
            <p:ph type="ftr" sz="quarter" idx="11"/>
          </p:nvPr>
        </p:nvSpPr>
        <p:spPr/>
        <p:txBody>
          <a:bodyPr/>
          <a:lstStyle/>
          <a:p>
            <a:r>
              <a:rPr lang="en-US" smtClean="0"/>
              <a:t>AI Autonomus Weapons</a:t>
            </a:r>
            <a:endParaRPr lang="en-US"/>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9588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97B94-85CC-4C4E-A5BD-7B845D19F7B2}" type="datetime1">
              <a:rPr lang="en-US" smtClean="0"/>
              <a:pPr/>
              <a:t>3/18/2025</a:t>
            </a:fld>
            <a:endParaRPr lang="en-US"/>
          </a:p>
        </p:txBody>
      </p:sp>
      <p:sp>
        <p:nvSpPr>
          <p:cNvPr id="5" name="Footer Placeholder 4"/>
          <p:cNvSpPr>
            <a:spLocks noGrp="1"/>
          </p:cNvSpPr>
          <p:nvPr>
            <p:ph type="ftr" sz="quarter" idx="11"/>
          </p:nvPr>
        </p:nvSpPr>
        <p:spPr/>
        <p:txBody>
          <a:bodyPr/>
          <a:lstStyle/>
          <a:p>
            <a:r>
              <a:rPr lang="en-US" smtClean="0"/>
              <a:t>AI Autonomus Weapons</a:t>
            </a:r>
            <a:endParaRPr lang="en-US"/>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395385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7BFD0-CD6C-4487-A969-0138E958DED1}" type="datetime1">
              <a:rPr lang="en-US" smtClean="0"/>
              <a:pPr/>
              <a:t>3/18/2025</a:t>
            </a:fld>
            <a:endParaRPr lang="en-US"/>
          </a:p>
        </p:txBody>
      </p:sp>
      <p:sp>
        <p:nvSpPr>
          <p:cNvPr id="5" name="Footer Placeholder 4"/>
          <p:cNvSpPr>
            <a:spLocks noGrp="1"/>
          </p:cNvSpPr>
          <p:nvPr>
            <p:ph type="ftr" sz="quarter" idx="11"/>
          </p:nvPr>
        </p:nvSpPr>
        <p:spPr/>
        <p:txBody>
          <a:bodyPr/>
          <a:lstStyle/>
          <a:p>
            <a:r>
              <a:rPr lang="en-US" smtClean="0"/>
              <a:t>AI Autonomus Weapons</a:t>
            </a:r>
            <a:endParaRPr lang="en-US"/>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217738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E2808-BEDF-48CF-891D-04995E7D1681}" type="datetime1">
              <a:rPr lang="en-US" smtClean="0"/>
              <a:pPr/>
              <a:t>3/18/2025</a:t>
            </a:fld>
            <a:endParaRPr lang="en-US"/>
          </a:p>
        </p:txBody>
      </p:sp>
      <p:sp>
        <p:nvSpPr>
          <p:cNvPr id="5" name="Footer Placeholder 4"/>
          <p:cNvSpPr>
            <a:spLocks noGrp="1"/>
          </p:cNvSpPr>
          <p:nvPr>
            <p:ph type="ftr" sz="quarter" idx="11"/>
          </p:nvPr>
        </p:nvSpPr>
        <p:spPr/>
        <p:txBody>
          <a:bodyPr/>
          <a:lstStyle/>
          <a:p>
            <a:r>
              <a:rPr lang="en-US" smtClean="0"/>
              <a:t>AI Autonomus Weapons</a:t>
            </a:r>
            <a:endParaRPr lang="en-US"/>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378935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0BCAA-C4AE-46DB-86B8-ECDF958BCDE2}" type="datetime1">
              <a:rPr lang="en-US" smtClean="0"/>
              <a:pPr/>
              <a:t>3/18/2025</a:t>
            </a:fld>
            <a:endParaRPr lang="en-US"/>
          </a:p>
        </p:txBody>
      </p:sp>
      <p:sp>
        <p:nvSpPr>
          <p:cNvPr id="5" name="Footer Placeholder 4"/>
          <p:cNvSpPr>
            <a:spLocks noGrp="1"/>
          </p:cNvSpPr>
          <p:nvPr>
            <p:ph type="ftr" sz="quarter" idx="11"/>
          </p:nvPr>
        </p:nvSpPr>
        <p:spPr/>
        <p:txBody>
          <a:bodyPr/>
          <a:lstStyle/>
          <a:p>
            <a:r>
              <a:rPr lang="en-US" smtClean="0"/>
              <a:t>AI Autonomus Weapons</a:t>
            </a:r>
            <a:endParaRPr lang="en-US"/>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2741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159FD-A444-4C7F-9978-8F00ABFA3AC1}" type="datetime1">
              <a:rPr lang="en-US" smtClean="0"/>
              <a:pPr/>
              <a:t>3/18/2025</a:t>
            </a:fld>
            <a:endParaRPr lang="en-US"/>
          </a:p>
        </p:txBody>
      </p:sp>
      <p:sp>
        <p:nvSpPr>
          <p:cNvPr id="6" name="Footer Placeholder 5"/>
          <p:cNvSpPr>
            <a:spLocks noGrp="1"/>
          </p:cNvSpPr>
          <p:nvPr>
            <p:ph type="ftr" sz="quarter" idx="11"/>
          </p:nvPr>
        </p:nvSpPr>
        <p:spPr/>
        <p:txBody>
          <a:bodyPr/>
          <a:lstStyle/>
          <a:p>
            <a:r>
              <a:rPr lang="en-US" smtClean="0"/>
              <a:t>AI Autonomus Weapons</a:t>
            </a:r>
            <a:endParaRPr lang="en-US"/>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249532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078C8-29D6-468D-8282-F0F2F9CFF279}" type="datetime1">
              <a:rPr lang="en-US" smtClean="0"/>
              <a:pPr/>
              <a:t>3/18/2025</a:t>
            </a:fld>
            <a:endParaRPr lang="en-US"/>
          </a:p>
        </p:txBody>
      </p:sp>
      <p:sp>
        <p:nvSpPr>
          <p:cNvPr id="8" name="Footer Placeholder 7"/>
          <p:cNvSpPr>
            <a:spLocks noGrp="1"/>
          </p:cNvSpPr>
          <p:nvPr>
            <p:ph type="ftr" sz="quarter" idx="11"/>
          </p:nvPr>
        </p:nvSpPr>
        <p:spPr/>
        <p:txBody>
          <a:bodyPr/>
          <a:lstStyle/>
          <a:p>
            <a:r>
              <a:rPr lang="en-US" smtClean="0"/>
              <a:t>AI Autonomus Weapons</a:t>
            </a:r>
            <a:endParaRPr lang="en-US"/>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9782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E6441-8228-4380-83DA-69B28136FEA1}" type="datetime1">
              <a:rPr lang="en-US" smtClean="0"/>
              <a:pPr/>
              <a:t>3/18/2025</a:t>
            </a:fld>
            <a:endParaRPr lang="en-US"/>
          </a:p>
        </p:txBody>
      </p:sp>
      <p:sp>
        <p:nvSpPr>
          <p:cNvPr id="4" name="Footer Placeholder 3"/>
          <p:cNvSpPr>
            <a:spLocks noGrp="1"/>
          </p:cNvSpPr>
          <p:nvPr>
            <p:ph type="ftr" sz="quarter" idx="11"/>
          </p:nvPr>
        </p:nvSpPr>
        <p:spPr/>
        <p:txBody>
          <a:bodyPr/>
          <a:lstStyle/>
          <a:p>
            <a:r>
              <a:rPr lang="en-US" smtClean="0"/>
              <a:t>AI Autonomus Weapons</a:t>
            </a:r>
            <a:endParaRPr lang="en-US"/>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251786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438B0D-9984-4C1A-917F-A33C4258E4F3}" type="datetime1">
              <a:rPr lang="en-US" smtClean="0"/>
              <a:pPr/>
              <a:t>3/18/2025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AI Autonomus Weapons</a:t>
            </a:r>
            <a:endParaRPr lang="en-US"/>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31060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746938A-F24C-4ACE-B3E2-353C77B9803C}" type="datetime1">
              <a:rPr lang="en-US" smtClean="0"/>
              <a:pPr/>
              <a:t>3/18/2025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AI Autonomus Weapons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25621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FC4AB-8ECF-4EDF-8383-2050FDA0AC44}" type="datetime1">
              <a:rPr lang="en-US" smtClean="0"/>
              <a:pPr/>
              <a:t>3/18/2025</a:t>
            </a:fld>
            <a:endParaRPr lang="en-US"/>
          </a:p>
        </p:txBody>
      </p:sp>
      <p:sp>
        <p:nvSpPr>
          <p:cNvPr id="6" name="Footer Placeholder 5"/>
          <p:cNvSpPr>
            <a:spLocks noGrp="1"/>
          </p:cNvSpPr>
          <p:nvPr>
            <p:ph type="ftr" sz="quarter" idx="11"/>
          </p:nvPr>
        </p:nvSpPr>
        <p:spPr/>
        <p:txBody>
          <a:bodyPr/>
          <a:lstStyle/>
          <a:p>
            <a:r>
              <a:rPr lang="en-US" smtClean="0"/>
              <a:t>AI Autonomus Weapons</a:t>
            </a:r>
            <a:endParaRPr lang="en-US"/>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xmlns="" val="166722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94D8AC5-A990-41F9-8400-B4564EAECFB5}" type="datetime1">
              <a:rPr lang="en-US" smtClean="0"/>
              <a:pPr/>
              <a:t>3/18/2025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AI Autonomus Weapons</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90469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38328" y="384048"/>
            <a:ext cx="8467344" cy="1198587"/>
          </a:xfrm>
          <a:ln>
            <a:solidFill>
              <a:schemeClr val="bg1"/>
            </a:solidFill>
          </a:ln>
        </p:spPr>
        <p:txBody>
          <a:bodyPr>
            <a:noAutofit/>
          </a:bodyPr>
          <a:lstStyle/>
          <a:p>
            <a:pPr algn="ctr"/>
            <a:r>
              <a:rPr lang="en-GB" sz="2800" b="1" dirty="0" smtClean="0">
                <a:solidFill>
                  <a:schemeClr val="accent2"/>
                </a:solidFill>
                <a:latin typeface="Cambria" pitchFamily="18" charset="0"/>
                <a:cs typeface="BrowalliaUPC" pitchFamily="34" charset="-34"/>
              </a:rPr>
              <a:t>    AI Autonomous Weapons</a:t>
            </a:r>
            <a:endParaRPr lang="en-US" sz="2800" b="1" dirty="0">
              <a:solidFill>
                <a:schemeClr val="accent2"/>
              </a:solidFill>
              <a:latin typeface="Cambria" pitchFamily="18" charset="0"/>
              <a:cs typeface="BrowalliaUPC" pitchFamily="34" charset="-34"/>
            </a:endParaRPr>
          </a:p>
        </p:txBody>
      </p:sp>
      <p:sp>
        <p:nvSpPr>
          <p:cNvPr id="3" name="Footer Placeholder 2">
            <a:extLst>
              <a:ext uri="{FF2B5EF4-FFF2-40B4-BE49-F238E27FC236}">
                <a16:creationId xmlns:a16="http://schemas.microsoft.com/office/drawing/2014/main" xmlns="" id="{15A66287-4CF4-4F86-841D-7F1B0D3179C4}"/>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
        <p:nvSpPr>
          <p:cNvPr id="5" name="Slide Number Placeholder 4">
            <a:extLst>
              <a:ext uri="{FF2B5EF4-FFF2-40B4-BE49-F238E27FC236}">
                <a16:creationId xmlns:a16="http://schemas.microsoft.com/office/drawing/2014/main" xmlns="" id="{92028D2D-E3B2-4D0F-A273-E2A2C176078B}"/>
              </a:ext>
            </a:extLst>
          </p:cNvPr>
          <p:cNvSpPr>
            <a:spLocks noGrp="1"/>
          </p:cNvSpPr>
          <p:nvPr>
            <p:ph type="sldNum" sz="quarter" idx="12"/>
          </p:nvPr>
        </p:nvSpPr>
        <p:spPr/>
        <p:txBody>
          <a:bodyPr/>
          <a:lstStyle/>
          <a:p>
            <a:fld id="{615D92F5-C6BD-4770-B93B-CCC7110BADD0}" type="slidenum">
              <a:rPr lang="en-US" sz="1100" smtClean="0">
                <a:latin typeface="Cambria" panose="02040503050406030204" pitchFamily="18" charset="0"/>
                <a:ea typeface="Cambria" panose="02040503050406030204" pitchFamily="18" charset="0"/>
              </a:rPr>
              <a:pPr/>
              <a:t>1</a:t>
            </a:fld>
            <a:endParaRPr lang="en-US" sz="1100" dirty="0">
              <a:latin typeface="Cambria" panose="02040503050406030204" pitchFamily="18" charset="0"/>
              <a:ea typeface="Cambria" panose="02040503050406030204" pitchFamily="18" charset="0"/>
            </a:endParaRPr>
          </a:p>
        </p:txBody>
      </p:sp>
      <p:sp>
        <p:nvSpPr>
          <p:cNvPr id="9" name="Rectangle 5"/>
          <p:cNvSpPr>
            <a:spLocks noChangeArrowheads="1"/>
          </p:cNvSpPr>
          <p:nvPr/>
        </p:nvSpPr>
        <p:spPr bwMode="auto">
          <a:xfrm>
            <a:off x="3034432" y="1941339"/>
            <a:ext cx="3400023"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a:t>
            </a:r>
            <a:r>
              <a:rPr kumimoji="0" lang="en-US" b="1" u="none" strike="noStrike" cap="none" normalizeH="0" baseline="0" dirty="0" smtClean="0">
                <a:ln>
                  <a:noFill/>
                </a:ln>
                <a:solidFill>
                  <a:schemeClr val="tx1"/>
                </a:solidFill>
                <a:effectLst/>
                <a:latin typeface="Cambria" pitchFamily="18" charset="0"/>
                <a:ea typeface="Calibri" pitchFamily="34" charset="0"/>
                <a:cs typeface="Microsoft Sans Serif" pitchFamily="34" charset="0"/>
              </a:rPr>
              <a:t>Of</a:t>
            </a:r>
          </a:p>
          <a:p>
            <a:pPr marL="0" marR="0" lvl="0" indent="0" algn="ctr" defTabSz="914400" rtl="0" eaLnBrk="1" fontAlgn="base" latinLnBrk="0" hangingPunct="1">
              <a:lnSpc>
                <a:spcPct val="100000"/>
              </a:lnSpc>
              <a:spcBef>
                <a:spcPct val="0"/>
              </a:spcBef>
              <a:spcAft>
                <a:spcPct val="0"/>
              </a:spcAft>
              <a:buClrTx/>
              <a:buSzTx/>
              <a:buFontTx/>
              <a:buNone/>
              <a:tabLst/>
            </a:pPr>
            <a:r>
              <a:rPr lang="en-GB" b="1" dirty="0" err="1" smtClean="0">
                <a:solidFill>
                  <a:schemeClr val="accent2">
                    <a:lumMod val="75000"/>
                  </a:schemeClr>
                </a:solidFill>
                <a:latin typeface="Cambria" pitchFamily="18" charset="0"/>
                <a:ea typeface="Calibri" pitchFamily="34" charset="0"/>
                <a:cs typeface="Microsoft Sans Serif" pitchFamily="34" charset="0"/>
              </a:rPr>
              <a:t>MehulKumar</a:t>
            </a:r>
            <a:r>
              <a:rPr lang="en-GB" b="1" dirty="0" smtClean="0">
                <a:solidFill>
                  <a:schemeClr val="accent2">
                    <a:lumMod val="75000"/>
                  </a:schemeClr>
                </a:solidFill>
                <a:latin typeface="Cambria" pitchFamily="18" charset="0"/>
                <a:ea typeface="Calibri" pitchFamily="34" charset="0"/>
                <a:cs typeface="Microsoft Sans Serif" pitchFamily="34" charset="0"/>
              </a:rPr>
              <a:t> </a:t>
            </a:r>
            <a:r>
              <a:rPr lang="en-GB" b="1" dirty="0" err="1" smtClean="0">
                <a:solidFill>
                  <a:schemeClr val="accent2">
                    <a:lumMod val="75000"/>
                  </a:schemeClr>
                </a:solidFill>
                <a:latin typeface="Cambria" pitchFamily="18" charset="0"/>
                <a:ea typeface="Calibri" pitchFamily="34" charset="0"/>
                <a:cs typeface="Microsoft Sans Serif" pitchFamily="34" charset="0"/>
              </a:rPr>
              <a:t>Dalwadi</a:t>
            </a:r>
            <a:endParaRPr kumimoji="0" lang="en-US" b="1" u="none" strike="noStrike" cap="none" normalizeH="0" baseline="0" dirty="0">
              <a:ln>
                <a:noFill/>
              </a:ln>
              <a:solidFill>
                <a:schemeClr val="accent2">
                  <a:lumMod val="75000"/>
                </a:schemeClr>
              </a:solidFill>
              <a:effectLst/>
              <a:latin typeface="Cambria" pitchFamily="18" charset="0"/>
              <a:ea typeface="Calibri" pitchFamily="34" charset="0"/>
              <a:cs typeface="Microsoft Sans Serif" pitchFamily="34" charset="0"/>
            </a:endParaRPr>
          </a:p>
        </p:txBody>
      </p:sp>
      <p:sp>
        <p:nvSpPr>
          <p:cNvPr id="10" name="TextBox 9"/>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200" b="1" dirty="0">
                <a:solidFill>
                  <a:schemeClr val="tx1">
                    <a:lumMod val="95000"/>
                    <a:lumOff val="5000"/>
                  </a:schemeClr>
                </a:solidFill>
                <a:latin typeface="Cambria" pitchFamily="18" charset="0"/>
              </a:rPr>
              <a:t>Department of IMCA</a:t>
            </a:r>
          </a:p>
          <a:p>
            <a:r>
              <a:rPr lang="en-US" sz="2200" b="1" dirty="0">
                <a:solidFill>
                  <a:schemeClr val="tx1">
                    <a:lumMod val="95000"/>
                    <a:lumOff val="5000"/>
                  </a:schemeClr>
                </a:solidFill>
                <a:latin typeface="Cambria" pitchFamily="18" charset="0"/>
              </a:rPr>
              <a:t>Faculty of IT &amp; Computer Science,</a:t>
            </a:r>
          </a:p>
          <a:p>
            <a:r>
              <a:rPr lang="en-US" sz="2200" b="1" dirty="0">
                <a:solidFill>
                  <a:schemeClr val="tx1">
                    <a:lumMod val="95000"/>
                    <a:lumOff val="5000"/>
                  </a:schemeClr>
                </a:solidFill>
                <a:latin typeface="Cambria" pitchFamily="18" charset="0"/>
              </a:rPr>
              <a:t>PARUL University</a:t>
            </a:r>
            <a:endParaRPr lang="en-US" sz="2200" b="1" dirty="0">
              <a:solidFill>
                <a:schemeClr val="accent4">
                  <a:lumMod val="75000"/>
                </a:schemeClr>
              </a:solidFill>
              <a:latin typeface="Cambria" pitchFamily="18" charset="0"/>
            </a:endParaRPr>
          </a:p>
        </p:txBody>
      </p:sp>
      <p:pic>
        <p:nvPicPr>
          <p:cNvPr id="12" name="Picture 11" descr="C:\Users\HP\Desktop\pu.jpg"/>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3" name="Rectangle 1"/>
          <p:cNvSpPr>
            <a:spLocks noChangeArrowheads="1"/>
          </p:cNvSpPr>
          <p:nvPr/>
        </p:nvSpPr>
        <p:spPr bwMode="auto">
          <a:xfrm>
            <a:off x="1384911" y="2799105"/>
            <a:ext cx="633548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r>
              <a:rPr lang="en-US" sz="2000" b="1" dirty="0">
                <a:solidFill>
                  <a:srgbClr val="1F497D"/>
                </a:solidFill>
                <a:latin typeface="Cambria" pitchFamily="18" charset="0"/>
                <a:ea typeface="Calibri" pitchFamily="34" charset="0"/>
                <a:cs typeface="Microsoft Sans Serif" pitchFamily="34" charset="0"/>
              </a:rPr>
              <a:t> </a:t>
            </a:r>
            <a:r>
              <a:rPr lang="en-US" sz="2000" b="1" dirty="0" smtClean="0">
                <a:solidFill>
                  <a:srgbClr val="1F497D"/>
                </a:solidFill>
                <a:latin typeface="Cambria" pitchFamily="18" charset="0"/>
                <a:ea typeface="Calibri" pitchFamily="34" charset="0"/>
                <a:cs typeface="Microsoft Sans Serif" pitchFamily="34" charset="0"/>
              </a:rPr>
              <a:t>:</a:t>
            </a:r>
          </a:p>
          <a:p>
            <a:pPr marL="0" marR="0" lvl="0" indent="457200" algn="ctr" defTabSz="914400" rtl="0" eaLnBrk="1" fontAlgn="base" latinLnBrk="0" hangingPunct="1">
              <a:spcBef>
                <a:spcPct val="0"/>
              </a:spcBef>
              <a:spcAft>
                <a:spcPct val="0"/>
              </a:spcAft>
              <a:buClrTx/>
              <a:buSzTx/>
              <a:buFontTx/>
              <a:buNone/>
              <a:tabLst/>
            </a:pPr>
            <a:r>
              <a:rPr lang="en-GB" sz="2000" b="1" dirty="0" err="1" smtClean="0">
                <a:solidFill>
                  <a:schemeClr val="accent2"/>
                </a:solidFill>
                <a:latin typeface="Cambria" pitchFamily="18" charset="0"/>
                <a:ea typeface="Calibri" pitchFamily="34" charset="0"/>
                <a:cs typeface="Microsoft Sans Serif" pitchFamily="34" charset="0"/>
              </a:rPr>
              <a:t>Sampda</a:t>
            </a:r>
            <a:r>
              <a:rPr lang="en-GB" sz="2000" b="1" dirty="0" smtClean="0">
                <a:solidFill>
                  <a:schemeClr val="accent2"/>
                </a:solidFill>
                <a:latin typeface="Cambria" pitchFamily="18" charset="0"/>
                <a:ea typeface="Calibri" pitchFamily="34" charset="0"/>
                <a:cs typeface="Microsoft Sans Serif" pitchFamily="34" charset="0"/>
              </a:rPr>
              <a:t> </a:t>
            </a:r>
            <a:r>
              <a:rPr lang="en-GB" sz="2000" b="1" dirty="0" err="1" smtClean="0">
                <a:solidFill>
                  <a:schemeClr val="accent2"/>
                </a:solidFill>
                <a:latin typeface="Cambria" pitchFamily="18" charset="0"/>
                <a:ea typeface="Calibri" pitchFamily="34" charset="0"/>
                <a:cs typeface="Microsoft Sans Serif" pitchFamily="34" charset="0"/>
              </a:rPr>
              <a:t>Gangurde</a:t>
            </a:r>
            <a:endParaRPr lang="en-GB" sz="2000" b="1" dirty="0" smtClean="0">
              <a:solidFill>
                <a:schemeClr val="accent2"/>
              </a:solidFill>
              <a:latin typeface="Cambria" pitchFamily="18" charset="0"/>
              <a:ea typeface="Calibri" pitchFamily="34" charset="0"/>
              <a:cs typeface="Microsoft Sans Serif" pitchFamily="34" charset="0"/>
            </a:endParaRPr>
          </a:p>
          <a:p>
            <a:pPr marL="0" marR="0" lvl="0" indent="457200" algn="ctr" defTabSz="914400" rtl="0" eaLnBrk="1" fontAlgn="base" latinLnBrk="0" hangingPunct="1">
              <a:spcBef>
                <a:spcPct val="0"/>
              </a:spcBef>
              <a:spcAft>
                <a:spcPct val="0"/>
              </a:spcAft>
              <a:buClrTx/>
              <a:buSzTx/>
              <a:buFontTx/>
              <a:buNone/>
              <a:tabLst/>
            </a:pPr>
            <a:r>
              <a:rPr lang="en-GB" sz="2000" b="1" dirty="0" smtClean="0">
                <a:solidFill>
                  <a:schemeClr val="accent2"/>
                </a:solidFill>
                <a:latin typeface="Cambria" pitchFamily="18" charset="0"/>
                <a:ea typeface="Calibri" pitchFamily="34" charset="0"/>
                <a:cs typeface="Microsoft Sans Serif" pitchFamily="34" charset="0"/>
              </a:rPr>
              <a:t>2405112120162</a:t>
            </a:r>
            <a:endParaRPr lang="en-US" sz="2000" b="1" dirty="0">
              <a:solidFill>
                <a:schemeClr val="accent2"/>
              </a:solidFill>
              <a:latin typeface="Cambria" pitchFamily="18" charset="0"/>
              <a:ea typeface="Calibri" pitchFamily="34" charset="0"/>
              <a:cs typeface="Microsoft Sans Serif" pitchFamily="34" charset="0"/>
            </a:endParaRPr>
          </a:p>
        </p:txBody>
      </p:sp>
    </p:spTree>
    <p:extLst>
      <p:ext uri="{BB962C8B-B14F-4D97-AF65-F5344CB8AC3E}">
        <p14:creationId xmlns:p14="http://schemas.microsoft.com/office/powerpoint/2010/main" xmlns="" val="300849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430588" y="6421196"/>
            <a:ext cx="984019" cy="365125"/>
          </a:xfrm>
        </p:spPr>
        <p:txBody>
          <a:bodyPr/>
          <a:lstStyle/>
          <a:p>
            <a:fld id="{615D92F5-C6BD-4770-B93B-CCC7110BADD0}" type="slidenum">
              <a:rPr lang="en-US" sz="1100" smtClean="0"/>
              <a:pPr/>
              <a:t>2</a:t>
            </a:fld>
            <a:endParaRPr lang="en-US" sz="1100" dirty="0"/>
          </a:p>
        </p:txBody>
      </p:sp>
      <p:sp>
        <p:nvSpPr>
          <p:cNvPr id="7" name="TextBox 6"/>
          <p:cNvSpPr txBox="1"/>
          <p:nvPr/>
        </p:nvSpPr>
        <p:spPr>
          <a:xfrm>
            <a:off x="439271" y="233713"/>
            <a:ext cx="8283388" cy="707886"/>
          </a:xfrm>
          <a:prstGeom prst="rect">
            <a:avLst/>
          </a:prstGeom>
          <a:noFill/>
        </p:spPr>
        <p:txBody>
          <a:bodyPr wrap="square" rtlCol="0">
            <a:spAutoFit/>
          </a:bodyPr>
          <a:lstStyle/>
          <a:p>
            <a:r>
              <a:rPr lang="en-US" sz="4000" b="1" dirty="0">
                <a:solidFill>
                  <a:schemeClr val="accent2">
                    <a:lumMod val="75000"/>
                  </a:schemeClr>
                </a:solidFill>
                <a:latin typeface="Cambria" panose="02040503050406030204" pitchFamily="18" charset="0"/>
                <a:ea typeface="Cambria" panose="02040503050406030204" pitchFamily="18" charset="0"/>
              </a:rPr>
              <a:t>Index</a:t>
            </a:r>
          </a:p>
        </p:txBody>
      </p:sp>
      <p:sp>
        <p:nvSpPr>
          <p:cNvPr id="8" name="TextBox 7"/>
          <p:cNvSpPr txBox="1"/>
          <p:nvPr/>
        </p:nvSpPr>
        <p:spPr>
          <a:xfrm>
            <a:off x="430645" y="1485063"/>
            <a:ext cx="8086543" cy="4132606"/>
          </a:xfrm>
          <a:prstGeom prst="rect">
            <a:avLst/>
          </a:prstGeom>
          <a:noFill/>
        </p:spPr>
        <p:txBody>
          <a:bodyPr wrap="square" rtlCol="0">
            <a:spAutoFit/>
          </a:bodyPr>
          <a:lstStyle/>
          <a:p>
            <a:pPr marL="457200" indent="-457200">
              <a:lnSpc>
                <a:spcPct val="150000"/>
              </a:lnSpc>
              <a:buAutoNum type="arabicPeriod"/>
            </a:pPr>
            <a:r>
              <a:rPr lang="en-US" sz="2200" b="1" dirty="0">
                <a:latin typeface="Constantia" pitchFamily="18" charset="0"/>
                <a:ea typeface="Cambria" panose="02040503050406030204" pitchFamily="18" charset="0"/>
              </a:rPr>
              <a:t>INTRODUCTION</a:t>
            </a:r>
          </a:p>
          <a:p>
            <a:pPr marL="457200" indent="-457200">
              <a:lnSpc>
                <a:spcPct val="150000"/>
              </a:lnSpc>
              <a:buFontTx/>
              <a:buAutoNum type="arabicPeriod"/>
            </a:pPr>
            <a:r>
              <a:rPr lang="en-US" sz="2200" b="1" dirty="0">
                <a:latin typeface="Constantia" pitchFamily="18" charset="0"/>
                <a:ea typeface="Cambria" panose="02040503050406030204" pitchFamily="18" charset="0"/>
              </a:rPr>
              <a:t>APPLICATION AREAS</a:t>
            </a:r>
          </a:p>
          <a:p>
            <a:pPr marL="457200" indent="-457200">
              <a:lnSpc>
                <a:spcPct val="150000"/>
              </a:lnSpc>
              <a:buAutoNum type="arabicPeriod"/>
            </a:pPr>
            <a:r>
              <a:rPr lang="en-US" sz="2200" b="1" dirty="0">
                <a:latin typeface="Constantia" pitchFamily="18" charset="0"/>
                <a:ea typeface="Cambria" panose="02040503050406030204" pitchFamily="18" charset="0"/>
              </a:rPr>
              <a:t>METHODOLOGIES (e.g. LITERATURE REVIEW)</a:t>
            </a:r>
          </a:p>
          <a:p>
            <a:pPr marL="457200" indent="-457200">
              <a:lnSpc>
                <a:spcPct val="150000"/>
              </a:lnSpc>
              <a:buAutoNum type="arabicPeriod"/>
            </a:pPr>
            <a:r>
              <a:rPr lang="en-US" sz="2200" b="1" dirty="0">
                <a:latin typeface="Constantia" pitchFamily="18" charset="0"/>
                <a:ea typeface="Cambria" panose="02040503050406030204" pitchFamily="18" charset="0"/>
              </a:rPr>
              <a:t>ALGORITHMS / TECHNIQUES </a:t>
            </a:r>
          </a:p>
          <a:p>
            <a:pPr marL="457200" indent="-457200">
              <a:lnSpc>
                <a:spcPct val="150000"/>
              </a:lnSpc>
              <a:buAutoNum type="arabicPeriod"/>
            </a:pPr>
            <a:r>
              <a:rPr lang="en-US" sz="2200" b="1" dirty="0">
                <a:latin typeface="Constantia" pitchFamily="18" charset="0"/>
                <a:ea typeface="Cambria" panose="02040503050406030204" pitchFamily="18" charset="0"/>
              </a:rPr>
              <a:t>TOOLS &amp; TECHNOLOGIES</a:t>
            </a:r>
          </a:p>
          <a:p>
            <a:pPr marL="457200" indent="-457200">
              <a:lnSpc>
                <a:spcPct val="150000"/>
              </a:lnSpc>
              <a:buAutoNum type="arabicPeriod"/>
            </a:pPr>
            <a:r>
              <a:rPr lang="en-US" sz="2200" b="1" dirty="0">
                <a:latin typeface="Constantia" pitchFamily="18" charset="0"/>
                <a:ea typeface="Cambria" panose="02040503050406030204" pitchFamily="18" charset="0"/>
              </a:rPr>
              <a:t>CURRENT/LATEST R&amp;D WORKS IN THE FIELD</a:t>
            </a:r>
          </a:p>
          <a:p>
            <a:pPr marL="457200" indent="-457200">
              <a:lnSpc>
                <a:spcPct val="150000"/>
              </a:lnSpc>
              <a:buAutoNum type="arabicPeriod"/>
            </a:pPr>
            <a:r>
              <a:rPr lang="en-US" sz="2200" b="1" dirty="0">
                <a:latin typeface="Constantia" pitchFamily="18" charset="0"/>
                <a:ea typeface="Cambria" panose="02040503050406030204" pitchFamily="18" charset="0"/>
              </a:rPr>
              <a:t>BIBLIOGRAPHY / REFERENCES</a:t>
            </a:r>
          </a:p>
          <a:p>
            <a:pPr marL="457200" indent="-457200">
              <a:lnSpc>
                <a:spcPct val="150000"/>
              </a:lnSpc>
              <a:buAutoNum type="arabicPeriod"/>
            </a:pPr>
            <a:endParaRPr lang="en-US" sz="2400" b="1" dirty="0">
              <a:latin typeface="Constantia" pitchFamily="18" charset="0"/>
              <a:ea typeface="Cambria" panose="02040503050406030204" pitchFamily="18" charset="0"/>
            </a:endParaRPr>
          </a:p>
        </p:txBody>
      </p:sp>
      <p:sp>
        <p:nvSpPr>
          <p:cNvPr id="3" name="Footer Placeholder 2">
            <a:extLst>
              <a:ext uri="{FF2B5EF4-FFF2-40B4-BE49-F238E27FC236}">
                <a16:creationId xmlns:a16="http://schemas.microsoft.com/office/drawing/2014/main" xmlns="" id="{2D5BB9EE-1CAC-392D-D5E3-85A0B1E1BD0C}"/>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3264DB3-A050-4046-BF5A-407FF362264A}"/>
              </a:ext>
            </a:extLst>
          </p:cNvPr>
          <p:cNvSpPr>
            <a:spLocks noGrp="1"/>
          </p:cNvSpPr>
          <p:nvPr>
            <p:ph type="sldNum" sz="quarter" idx="12"/>
          </p:nvPr>
        </p:nvSpPr>
        <p:spPr/>
        <p:txBody>
          <a:bodyPr/>
          <a:lstStyle/>
          <a:p>
            <a:fld id="{615D92F5-C6BD-4770-B93B-CCC7110BADD0}" type="slidenum">
              <a:rPr lang="en-US" smtClean="0"/>
              <a:pPr/>
              <a:t>3</a:t>
            </a:fld>
            <a:endParaRPr lang="en-US"/>
          </a:p>
        </p:txBody>
      </p:sp>
      <p:sp>
        <p:nvSpPr>
          <p:cNvPr id="5" name="TextBox 4">
            <a:extLst>
              <a:ext uri="{FF2B5EF4-FFF2-40B4-BE49-F238E27FC236}">
                <a16:creationId xmlns:a16="http://schemas.microsoft.com/office/drawing/2014/main" xmlns="" id="{6BB4B7F6-E66F-1729-37C8-D0794BE1F6B6}"/>
              </a:ext>
            </a:extLst>
          </p:cNvPr>
          <p:cNvSpPr txBox="1"/>
          <p:nvPr/>
        </p:nvSpPr>
        <p:spPr>
          <a:xfrm>
            <a:off x="439271" y="233713"/>
            <a:ext cx="8283388" cy="901465"/>
          </a:xfrm>
          <a:prstGeom prst="rect">
            <a:avLst/>
          </a:prstGeom>
          <a:noFill/>
        </p:spPr>
        <p:txBody>
          <a:bodyPr wrap="square" rtlCol="0">
            <a:spAutoFit/>
          </a:bodyPr>
          <a:lstStyle>
            <a:defPPr>
              <a:defRPr lang="en-US"/>
            </a:defPPr>
            <a:lvl1pPr>
              <a:defRPr sz="4000" b="1">
                <a:latin typeface="Cambria" panose="02040503050406030204" pitchFamily="18" charset="0"/>
                <a:ea typeface="Cambria" panose="02040503050406030204" pitchFamily="18" charset="0"/>
              </a:defRPr>
            </a:lvl1pPr>
          </a:lstStyle>
          <a:p>
            <a:r>
              <a:rPr lang="en-US" dirty="0">
                <a:solidFill>
                  <a:schemeClr val="accent2">
                    <a:lumMod val="75000"/>
                  </a:schemeClr>
                </a:solidFill>
              </a:rPr>
              <a:t>INTRODUCTION</a:t>
            </a:r>
          </a:p>
        </p:txBody>
      </p:sp>
      <p:sp>
        <p:nvSpPr>
          <p:cNvPr id="6" name="TextBox 5">
            <a:extLst>
              <a:ext uri="{FF2B5EF4-FFF2-40B4-BE49-F238E27FC236}">
                <a16:creationId xmlns:a16="http://schemas.microsoft.com/office/drawing/2014/main" xmlns="" id="{FAF0CE5F-3771-9F37-404B-2BD8EE14EA8D}"/>
              </a:ext>
            </a:extLst>
          </p:cNvPr>
          <p:cNvSpPr txBox="1"/>
          <p:nvPr/>
        </p:nvSpPr>
        <p:spPr>
          <a:xfrm>
            <a:off x="436313" y="1007911"/>
            <a:ext cx="7964424" cy="4524315"/>
          </a:xfrm>
          <a:prstGeom prst="rect">
            <a:avLst/>
          </a:prstGeom>
          <a:noFill/>
        </p:spPr>
        <p:txBody>
          <a:bodyPr wrap="square" rtlCol="0">
            <a:spAutoFit/>
          </a:bodyPr>
          <a:lstStyle/>
          <a:p>
            <a:r>
              <a:rPr lang="en-GB" b="1" dirty="0" smtClean="0">
                <a:latin typeface="Constantia" pitchFamily="18" charset="0"/>
              </a:rPr>
              <a:t>Purpose</a:t>
            </a:r>
            <a:r>
              <a:rPr lang="en-GB" dirty="0" smtClean="0">
                <a:latin typeface="Constantia" pitchFamily="18" charset="0"/>
              </a:rPr>
              <a:t>: This section introduces the concept of AI in autonomous weapons and sets the stage for </a:t>
            </a:r>
            <a:r>
              <a:rPr lang="en-GB" dirty="0" smtClean="0">
                <a:latin typeface="Constantia" pitchFamily="18" charset="0"/>
              </a:rPr>
              <a:t>the</a:t>
            </a:r>
            <a:r>
              <a:rPr lang="en-GB" dirty="0" smtClean="0">
                <a:latin typeface="Constantia" pitchFamily="18" charset="0"/>
              </a:rPr>
              <a:t> </a:t>
            </a:r>
            <a:r>
              <a:rPr lang="en-GB" dirty="0" smtClean="0">
                <a:latin typeface="Constantia" pitchFamily="18" charset="0"/>
              </a:rPr>
              <a:t>presentation.</a:t>
            </a:r>
          </a:p>
          <a:p>
            <a:r>
              <a:rPr lang="en-GB" b="1" dirty="0" smtClean="0">
                <a:latin typeface="Constantia" pitchFamily="18" charset="0"/>
              </a:rPr>
              <a:t>Contents</a:t>
            </a:r>
            <a:r>
              <a:rPr lang="en-GB" dirty="0" smtClean="0">
                <a:latin typeface="Constantia" pitchFamily="18" charset="0"/>
              </a:rPr>
              <a:t>: </a:t>
            </a:r>
          </a:p>
          <a:p>
            <a:pPr lvl="1"/>
            <a:r>
              <a:rPr lang="en-US" dirty="0" smtClean="0">
                <a:latin typeface="Constantia" pitchFamily="18" charset="0"/>
              </a:rPr>
              <a:t>The rapid advancement of AI has transformed multiple sectors, including defense and military operations. Autonomous weapons, equipped with AI-driven decision-making systems, can identify and engage targets without human intervention. Nations around the world are investing in AI-powered military technologies, raising critical questions about morality, responsibility, and the future of warfare</a:t>
            </a:r>
            <a:r>
              <a:rPr lang="en-US" dirty="0" smtClean="0">
                <a:latin typeface="Constantia" pitchFamily="18" charset="0"/>
              </a:rPr>
              <a:t>.</a:t>
            </a:r>
          </a:p>
          <a:p>
            <a:pPr lvl="1"/>
            <a:r>
              <a:rPr lang="en-GB" dirty="0" smtClean="0">
                <a:latin typeface="Constantia" pitchFamily="18" charset="0"/>
              </a:rPr>
              <a:t/>
            </a:r>
            <a:br>
              <a:rPr lang="en-GB" dirty="0" smtClean="0">
                <a:latin typeface="Constantia" pitchFamily="18" charset="0"/>
              </a:rPr>
            </a:br>
            <a:r>
              <a:rPr lang="en-GB" dirty="0" smtClean="0">
                <a:latin typeface="Constantia" pitchFamily="18" charset="0"/>
              </a:rPr>
              <a:t>"Autonomous weapons systems, also known as lethal autonomous weapon systems (LAWS), are designed to engage targets without direct human control. With advances in AI and machine learning, these systems could potentially revolutionize modern warfare. However, they raise significant ethical and legal concerns regarding accountability, decision-making, and the potential for misuse."</a:t>
            </a:r>
            <a:endParaRPr lang="en-GB" dirty="0">
              <a:latin typeface="Constantia" pitchFamily="18" charset="0"/>
            </a:endParaRPr>
          </a:p>
        </p:txBody>
      </p:sp>
      <p:sp>
        <p:nvSpPr>
          <p:cNvPr id="2" name="Footer Placeholder 2">
            <a:extLst>
              <a:ext uri="{FF2B5EF4-FFF2-40B4-BE49-F238E27FC236}">
                <a16:creationId xmlns:a16="http://schemas.microsoft.com/office/drawing/2014/main" xmlns="" id="{01B5796B-0673-93B3-FBEF-5FA8E2EB3B78}"/>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233777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68E138B-4ACA-8081-499A-E0F264A59363}"/>
              </a:ext>
            </a:extLst>
          </p:cNvPr>
          <p:cNvSpPr>
            <a:spLocks noGrp="1"/>
          </p:cNvSpPr>
          <p:nvPr>
            <p:ph type="sldNum" sz="quarter" idx="12"/>
          </p:nvPr>
        </p:nvSpPr>
        <p:spPr/>
        <p:txBody>
          <a:bodyPr/>
          <a:lstStyle/>
          <a:p>
            <a:fld id="{615D92F5-C6BD-4770-B93B-CCC7110BADD0}" type="slidenum">
              <a:rPr lang="en-US" smtClean="0"/>
              <a:pPr/>
              <a:t>4</a:t>
            </a:fld>
            <a:endParaRPr lang="en-US"/>
          </a:p>
        </p:txBody>
      </p:sp>
      <p:sp>
        <p:nvSpPr>
          <p:cNvPr id="5" name="TextBox 4">
            <a:extLst>
              <a:ext uri="{FF2B5EF4-FFF2-40B4-BE49-F238E27FC236}">
                <a16:creationId xmlns:a16="http://schemas.microsoft.com/office/drawing/2014/main" xmlns="" id="{E7AC70F1-9394-48E9-0E3C-072B5344C842}"/>
              </a:ext>
            </a:extLst>
          </p:cNvPr>
          <p:cNvSpPr txBox="1"/>
          <p:nvPr/>
        </p:nvSpPr>
        <p:spPr>
          <a:xfrm>
            <a:off x="439271" y="233713"/>
            <a:ext cx="8283388" cy="707886"/>
          </a:xfrm>
          <a:prstGeom prst="rect">
            <a:avLst/>
          </a:prstGeom>
          <a:noFill/>
        </p:spPr>
        <p:txBody>
          <a:bodyPr wrap="square" rtlCol="0">
            <a:spAutoFit/>
          </a:bodyPr>
          <a:lstStyle/>
          <a:p>
            <a:r>
              <a:rPr lang="en-US" sz="4000" b="1" dirty="0">
                <a:solidFill>
                  <a:schemeClr val="accent2">
                    <a:lumMod val="75000"/>
                  </a:schemeClr>
                </a:solidFill>
                <a:latin typeface="Cambria" panose="02040503050406030204" pitchFamily="18" charset="0"/>
                <a:ea typeface="Cambria" panose="02040503050406030204" pitchFamily="18" charset="0"/>
              </a:rPr>
              <a:t>APPLICATION</a:t>
            </a:r>
            <a:r>
              <a:rPr lang="en-US" sz="4000" dirty="0">
                <a:latin typeface="Cambria" panose="02040503050406030204" pitchFamily="18" charset="0"/>
                <a:ea typeface="Cambria" panose="02040503050406030204" pitchFamily="18" charset="0"/>
              </a:rPr>
              <a:t> </a:t>
            </a:r>
            <a:r>
              <a:rPr lang="en-US" sz="4000" b="1" dirty="0">
                <a:solidFill>
                  <a:schemeClr val="accent2">
                    <a:lumMod val="75000"/>
                  </a:schemeClr>
                </a:solidFill>
                <a:latin typeface="Cambria" panose="02040503050406030204" pitchFamily="18" charset="0"/>
                <a:ea typeface="Cambria" panose="02040503050406030204" pitchFamily="18" charset="0"/>
              </a:rPr>
              <a:t>AREAS</a:t>
            </a:r>
          </a:p>
        </p:txBody>
      </p:sp>
      <p:sp>
        <p:nvSpPr>
          <p:cNvPr id="6" name="TextBox 5">
            <a:extLst>
              <a:ext uri="{FF2B5EF4-FFF2-40B4-BE49-F238E27FC236}">
                <a16:creationId xmlns:a16="http://schemas.microsoft.com/office/drawing/2014/main" xmlns="" id="{02F23FBD-B0B5-D950-0E7F-22AFE2AFB7D3}"/>
              </a:ext>
            </a:extLst>
          </p:cNvPr>
          <p:cNvSpPr txBox="1"/>
          <p:nvPr/>
        </p:nvSpPr>
        <p:spPr>
          <a:xfrm>
            <a:off x="375928" y="1190443"/>
            <a:ext cx="7964424" cy="5078313"/>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400">
                <a:latin typeface="Bell MT" panose="02020503060305020303" pitchFamily="18" charset="0"/>
                <a:ea typeface="Calibri" panose="020F0502020204030204" pitchFamily="34" charset="0"/>
                <a:cs typeface="Times New Roman" panose="02020603050405020304" pitchFamily="18" charset="0"/>
              </a:defRPr>
            </a:lvl1pPr>
          </a:lstStyle>
          <a:p>
            <a:r>
              <a:rPr lang="en-GB" sz="1800" b="1" dirty="0" smtClean="0">
                <a:latin typeface="Constantia" pitchFamily="18" charset="0"/>
              </a:rPr>
              <a:t>Purpose</a:t>
            </a:r>
            <a:r>
              <a:rPr lang="en-GB" sz="1800" dirty="0" smtClean="0">
                <a:latin typeface="Constantia" pitchFamily="18" charset="0"/>
              </a:rPr>
              <a:t>: This section focuses on the practical uses of AI in autonomous weapons across various </a:t>
            </a:r>
            <a:r>
              <a:rPr lang="en-GB" sz="1800" dirty="0" err="1" smtClean="0">
                <a:latin typeface="Constantia" pitchFamily="18" charset="0"/>
              </a:rPr>
              <a:t>defense</a:t>
            </a:r>
            <a:r>
              <a:rPr lang="en-GB" sz="1800" dirty="0" smtClean="0">
                <a:latin typeface="Constantia" pitchFamily="18" charset="0"/>
              </a:rPr>
              <a:t> sectors.</a:t>
            </a:r>
          </a:p>
          <a:p>
            <a:pPr>
              <a:buNone/>
            </a:pPr>
            <a:r>
              <a:rPr lang="en-US" sz="1800" b="1" dirty="0" smtClean="0"/>
              <a:t>1. Autonomous Weapon Systems</a:t>
            </a:r>
          </a:p>
          <a:p>
            <a:r>
              <a:rPr lang="en-US" sz="1800" dirty="0" smtClean="0"/>
              <a:t>Lethal autonomous weapon systems (LAWS) are AI-driven weapons capable of selecting and engaging targets without direct human control. These systems include drones, robotic soldiers, and AI-powered missile defense systems.</a:t>
            </a:r>
          </a:p>
          <a:p>
            <a:pPr>
              <a:buNone/>
            </a:pPr>
            <a:r>
              <a:rPr lang="en-US" sz="1800" b="1" dirty="0" smtClean="0"/>
              <a:t>2. AI in Surveillance and Reconnaissance</a:t>
            </a:r>
          </a:p>
          <a:p>
            <a:r>
              <a:rPr lang="en-US" sz="1800" dirty="0" smtClean="0"/>
              <a:t>AI is extensively used in military surveillance, analyzing vast amounts of data from satellites, UAVs, and cyber intelligence. Machine learning algorithms can identify threats, track enemy movements, and predict potential conflicts.</a:t>
            </a:r>
          </a:p>
          <a:p>
            <a:pPr>
              <a:buNone/>
            </a:pPr>
            <a:r>
              <a:rPr lang="en-US" sz="1800" b="1" dirty="0" smtClean="0"/>
              <a:t>3. AI in Cyber Warfare</a:t>
            </a:r>
          </a:p>
          <a:p>
            <a:r>
              <a:rPr lang="en-US" sz="1800" dirty="0" smtClean="0"/>
              <a:t>AI plays a crucial role in </a:t>
            </a:r>
            <a:r>
              <a:rPr lang="en-US" sz="1800" dirty="0" err="1" smtClean="0"/>
              <a:t>cybersecurity</a:t>
            </a:r>
            <a:r>
              <a:rPr lang="en-US" sz="1800" dirty="0" smtClean="0"/>
              <a:t> and cyber warfare, enabling automated defense systems to detect and respond to </a:t>
            </a:r>
            <a:r>
              <a:rPr lang="en-US" sz="1800" dirty="0" err="1" smtClean="0"/>
              <a:t>cyberattacks</a:t>
            </a:r>
            <a:r>
              <a:rPr lang="en-US" sz="1800" dirty="0" smtClean="0"/>
              <a:t>. AI-driven hacking techniques also pose significant threats to global security.</a:t>
            </a:r>
          </a:p>
          <a:p>
            <a:r>
              <a:rPr lang="en-GB" sz="1800" b="1" dirty="0" smtClean="0">
                <a:latin typeface="Constantia" pitchFamily="18" charset="0"/>
              </a:rPr>
              <a:t>Example</a:t>
            </a:r>
            <a:r>
              <a:rPr lang="en-GB" sz="1800" dirty="0" smtClean="0">
                <a:latin typeface="Constantia" pitchFamily="18" charset="0"/>
              </a:rPr>
              <a:t>:</a:t>
            </a:r>
            <a:br>
              <a:rPr lang="en-GB" sz="1800" dirty="0" smtClean="0">
                <a:latin typeface="Constantia" pitchFamily="18" charset="0"/>
              </a:rPr>
            </a:br>
            <a:r>
              <a:rPr lang="en-GB" sz="1800" dirty="0" smtClean="0">
                <a:latin typeface="Constantia" pitchFamily="18" charset="0"/>
              </a:rPr>
              <a:t>"Autonomous weaponry is already being used in various military applications, including unmanned aerial vehicles (UAVs) for surveillance and precision strikes. </a:t>
            </a:r>
            <a:endParaRPr lang="en-GB" sz="1800" dirty="0">
              <a:latin typeface="Constantia" pitchFamily="18" charset="0"/>
            </a:endParaRPr>
          </a:p>
        </p:txBody>
      </p:sp>
      <p:sp>
        <p:nvSpPr>
          <p:cNvPr id="2" name="Footer Placeholder 2">
            <a:extLst>
              <a:ext uri="{FF2B5EF4-FFF2-40B4-BE49-F238E27FC236}">
                <a16:creationId xmlns:a16="http://schemas.microsoft.com/office/drawing/2014/main" xmlns="" id="{1FC835AA-8759-529E-CCF4-F73807EE35AF}"/>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416383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B3109A7-73C2-263D-2CA7-47A1DD26D8B6}"/>
              </a:ext>
            </a:extLst>
          </p:cNvPr>
          <p:cNvSpPr>
            <a:spLocks noGrp="1"/>
          </p:cNvSpPr>
          <p:nvPr>
            <p:ph type="sldNum" sz="quarter" idx="12"/>
          </p:nvPr>
        </p:nvSpPr>
        <p:spPr/>
        <p:txBody>
          <a:bodyPr/>
          <a:lstStyle/>
          <a:p>
            <a:fld id="{615D92F5-C6BD-4770-B93B-CCC7110BADD0}" type="slidenum">
              <a:rPr lang="en-US" smtClean="0"/>
              <a:pPr/>
              <a:t>5</a:t>
            </a:fld>
            <a:endParaRPr lang="en-US"/>
          </a:p>
        </p:txBody>
      </p:sp>
      <p:sp>
        <p:nvSpPr>
          <p:cNvPr id="5" name="TextBox 4">
            <a:extLst>
              <a:ext uri="{FF2B5EF4-FFF2-40B4-BE49-F238E27FC236}">
                <a16:creationId xmlns:a16="http://schemas.microsoft.com/office/drawing/2014/main" xmlns="" id="{54BDC64D-DB5E-245D-7B9D-3B4641539AAE}"/>
              </a:ext>
            </a:extLst>
          </p:cNvPr>
          <p:cNvSpPr txBox="1"/>
          <p:nvPr/>
        </p:nvSpPr>
        <p:spPr>
          <a:xfrm>
            <a:off x="439271" y="233713"/>
            <a:ext cx="8283388" cy="707886"/>
          </a:xfrm>
          <a:prstGeom prst="rect">
            <a:avLst/>
          </a:prstGeom>
          <a:noFill/>
        </p:spPr>
        <p:txBody>
          <a:bodyPr wrap="square" rtlCol="0">
            <a:spAutoFit/>
          </a:bodyPr>
          <a:lstStyle/>
          <a:p>
            <a:r>
              <a:rPr lang="en-US" sz="4000" b="1" dirty="0">
                <a:solidFill>
                  <a:schemeClr val="accent2">
                    <a:lumMod val="75000"/>
                  </a:schemeClr>
                </a:solidFill>
                <a:latin typeface="Cambria" panose="02040503050406030204" pitchFamily="18" charset="0"/>
                <a:ea typeface="Cambria" panose="02040503050406030204" pitchFamily="18" charset="0"/>
              </a:rPr>
              <a:t>METHODOLOGIES</a:t>
            </a:r>
          </a:p>
        </p:txBody>
      </p:sp>
      <p:sp>
        <p:nvSpPr>
          <p:cNvPr id="6" name="TextBox 5">
            <a:extLst>
              <a:ext uri="{FF2B5EF4-FFF2-40B4-BE49-F238E27FC236}">
                <a16:creationId xmlns:a16="http://schemas.microsoft.com/office/drawing/2014/main" xmlns="" id="{383850B0-3A84-C101-E47A-430E97D3CA4F}"/>
              </a:ext>
            </a:extLst>
          </p:cNvPr>
          <p:cNvSpPr txBox="1"/>
          <p:nvPr/>
        </p:nvSpPr>
        <p:spPr>
          <a:xfrm>
            <a:off x="401805" y="1113762"/>
            <a:ext cx="8086413" cy="5078313"/>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400">
                <a:latin typeface="Bell MT" panose="02020503060305020303" pitchFamily="18" charset="0"/>
                <a:ea typeface="Calibri" panose="020F0502020204030204" pitchFamily="34" charset="0"/>
                <a:cs typeface="Times New Roman" panose="02020603050405020304" pitchFamily="18" charset="0"/>
              </a:defRPr>
            </a:lvl1pPr>
          </a:lstStyle>
          <a:p>
            <a:r>
              <a:rPr lang="en-GB" sz="1800" b="1" dirty="0" smtClean="0">
                <a:latin typeface="Constantia" pitchFamily="18" charset="0"/>
              </a:rPr>
              <a:t>Machine Learning &amp; Deep Learning Models</a:t>
            </a:r>
            <a:r>
              <a:rPr lang="en-GB" sz="1800" dirty="0" smtClean="0">
                <a:latin typeface="Constantia" pitchFamily="18" charset="0"/>
              </a:rPr>
              <a:t>:</a:t>
            </a:r>
          </a:p>
          <a:p>
            <a:pPr>
              <a:buNone/>
            </a:pPr>
            <a:r>
              <a:rPr lang="en-GB" sz="1800" dirty="0" smtClean="0">
                <a:latin typeface="Constantia" pitchFamily="18" charset="0"/>
              </a:rPr>
              <a:t>Researchers utilize supervised, unsupervised, and reinforcement learning algorithms to teach AI systems how to identify targets, make decisions, and perform specific military tasks </a:t>
            </a:r>
            <a:r>
              <a:rPr lang="en-GB" sz="1800" dirty="0" smtClean="0">
                <a:latin typeface="Constantia" pitchFamily="18" charset="0"/>
              </a:rPr>
              <a:t>autonomously</a:t>
            </a:r>
            <a:endParaRPr lang="en-GB" sz="1800" dirty="0" smtClean="0">
              <a:latin typeface="Constantia" pitchFamily="18" charset="0"/>
            </a:endParaRPr>
          </a:p>
          <a:p>
            <a:r>
              <a:rPr lang="en-GB" sz="1800" b="1" dirty="0" smtClean="0">
                <a:latin typeface="Constantia" pitchFamily="18" charset="0"/>
              </a:rPr>
              <a:t>Computer Vision and Sensor Fusion</a:t>
            </a:r>
            <a:r>
              <a:rPr lang="en-GB" sz="1800" dirty="0" smtClean="0">
                <a:latin typeface="Constantia" pitchFamily="18" charset="0"/>
              </a:rPr>
              <a:t>:</a:t>
            </a:r>
          </a:p>
          <a:p>
            <a:pPr>
              <a:buNone/>
            </a:pPr>
            <a:r>
              <a:rPr lang="en-GB" sz="1800" dirty="0" smtClean="0">
                <a:latin typeface="Constantia" pitchFamily="18" charset="0"/>
              </a:rPr>
              <a:t>Autonomous weapons systems rely heavily on computer vision to navigate, detect objects, and identify targets. Research in this field focuses on integrating various sensor modalities (e.g., radar, infrared, LIDAR) to enhance the AI's </a:t>
            </a:r>
            <a:r>
              <a:rPr lang="en-GB" sz="1800" dirty="0" smtClean="0">
                <a:latin typeface="Constantia" pitchFamily="18" charset="0"/>
              </a:rPr>
              <a:t>ability.</a:t>
            </a:r>
            <a:endParaRPr lang="en-GB" sz="1800" dirty="0" smtClean="0">
              <a:latin typeface="Constantia" pitchFamily="18" charset="0"/>
            </a:endParaRPr>
          </a:p>
          <a:p>
            <a:r>
              <a:rPr lang="en-GB" sz="1800" b="1" dirty="0" smtClean="0">
                <a:latin typeface="Constantia" pitchFamily="18" charset="0"/>
              </a:rPr>
              <a:t>Autonomous Decision-Making and Ethics</a:t>
            </a:r>
            <a:r>
              <a:rPr lang="en-GB" sz="1800" dirty="0" smtClean="0">
                <a:latin typeface="Constantia" pitchFamily="18" charset="0"/>
              </a:rPr>
              <a:t>:</a:t>
            </a:r>
          </a:p>
          <a:p>
            <a:pPr>
              <a:buNone/>
            </a:pPr>
            <a:r>
              <a:rPr lang="en-GB" sz="1800" dirty="0" smtClean="0">
                <a:latin typeface="Constantia" pitchFamily="18" charset="0"/>
              </a:rPr>
              <a:t>A significant area of research concerns the decision-making algorithms used in autonomous weapons, including how AI evaluates threats and selects targets. Ethical frameworks, including the development of "explainable </a:t>
            </a:r>
            <a:r>
              <a:rPr lang="en-GB" sz="1800" dirty="0" smtClean="0">
                <a:latin typeface="Constantia" pitchFamily="18" charset="0"/>
              </a:rPr>
              <a:t>AI.</a:t>
            </a:r>
            <a:endParaRPr lang="en-GB" sz="1800" dirty="0" smtClean="0">
              <a:latin typeface="Constantia" pitchFamily="18" charset="0"/>
            </a:endParaRPr>
          </a:p>
          <a:p>
            <a:r>
              <a:rPr lang="en-GB" sz="1800" b="1" dirty="0" smtClean="0">
                <a:latin typeface="Constantia" pitchFamily="18" charset="0"/>
              </a:rPr>
              <a:t>Simulation and Testing</a:t>
            </a:r>
            <a:r>
              <a:rPr lang="en-GB" sz="1800" dirty="0" smtClean="0">
                <a:latin typeface="Constantia" pitchFamily="18" charset="0"/>
              </a:rPr>
              <a:t>:</a:t>
            </a:r>
          </a:p>
          <a:p>
            <a:pPr>
              <a:buNone/>
            </a:pPr>
            <a:r>
              <a:rPr lang="en-GB" sz="1800" dirty="0" smtClean="0">
                <a:latin typeface="Constantia" pitchFamily="18" charset="0"/>
              </a:rPr>
              <a:t>Simulation-based methodologies are essential for testing and refining autonomous weapons systems before deployment. Researchers use synthetic environments and war-game simulations to train AI and assess its performance in various combat </a:t>
            </a:r>
            <a:r>
              <a:rPr lang="en-GB" sz="1800" dirty="0" smtClean="0">
                <a:latin typeface="Constantia" pitchFamily="18" charset="0"/>
              </a:rPr>
              <a:t>situations.</a:t>
            </a:r>
            <a:endParaRPr lang="en-GB" sz="1800" dirty="0" smtClean="0">
              <a:latin typeface="Constantia" pitchFamily="18" charset="0"/>
            </a:endParaRPr>
          </a:p>
        </p:txBody>
      </p:sp>
      <p:sp>
        <p:nvSpPr>
          <p:cNvPr id="2" name="Footer Placeholder 2">
            <a:extLst>
              <a:ext uri="{FF2B5EF4-FFF2-40B4-BE49-F238E27FC236}">
                <a16:creationId xmlns:a16="http://schemas.microsoft.com/office/drawing/2014/main" xmlns="" id="{042CC144-A897-5468-BBA9-D3CF54706912}"/>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420686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61BC453-2D31-CECB-373E-334A77AA24B4}"/>
              </a:ext>
            </a:extLst>
          </p:cNvPr>
          <p:cNvSpPr>
            <a:spLocks noGrp="1"/>
          </p:cNvSpPr>
          <p:nvPr>
            <p:ph type="sldNum" sz="quarter" idx="12"/>
          </p:nvPr>
        </p:nvSpPr>
        <p:spPr/>
        <p:txBody>
          <a:bodyPr/>
          <a:lstStyle/>
          <a:p>
            <a:fld id="{615D92F5-C6BD-4770-B93B-CCC7110BADD0}" type="slidenum">
              <a:rPr lang="en-US" smtClean="0"/>
              <a:pPr/>
              <a:t>6</a:t>
            </a:fld>
            <a:endParaRPr lang="en-US"/>
          </a:p>
        </p:txBody>
      </p:sp>
      <p:sp>
        <p:nvSpPr>
          <p:cNvPr id="5" name="TextBox 4">
            <a:extLst>
              <a:ext uri="{FF2B5EF4-FFF2-40B4-BE49-F238E27FC236}">
                <a16:creationId xmlns:a16="http://schemas.microsoft.com/office/drawing/2014/main" xmlns="" id="{E88C9C53-209D-47E7-A835-073EDB62C123}"/>
              </a:ext>
            </a:extLst>
          </p:cNvPr>
          <p:cNvSpPr txBox="1"/>
          <p:nvPr/>
        </p:nvSpPr>
        <p:spPr>
          <a:xfrm>
            <a:off x="439271" y="233713"/>
            <a:ext cx="8283388" cy="901465"/>
          </a:xfrm>
          <a:prstGeom prst="rect">
            <a:avLst/>
          </a:prstGeom>
          <a:noFill/>
        </p:spPr>
        <p:txBody>
          <a:bodyPr wrap="square" rtlCol="0">
            <a:spAutoFit/>
          </a:bodyPr>
          <a:lstStyle/>
          <a:p>
            <a:pPr>
              <a:lnSpc>
                <a:spcPct val="150000"/>
              </a:lnSpc>
            </a:pPr>
            <a:r>
              <a:rPr lang="en-US" sz="4000" b="1" dirty="0">
                <a:solidFill>
                  <a:schemeClr val="accent2">
                    <a:lumMod val="75000"/>
                  </a:schemeClr>
                </a:solidFill>
                <a:latin typeface="Cambria" panose="02040503050406030204" pitchFamily="18" charset="0"/>
                <a:ea typeface="Cambria" panose="02040503050406030204" pitchFamily="18" charset="0"/>
              </a:rPr>
              <a:t>ALGORITHMS</a:t>
            </a:r>
            <a:r>
              <a:rPr lang="en-US" sz="4000" dirty="0">
                <a:latin typeface="Cambria" panose="02040503050406030204" pitchFamily="18" charset="0"/>
                <a:ea typeface="Cambria" panose="02040503050406030204" pitchFamily="18" charset="0"/>
              </a:rPr>
              <a:t> </a:t>
            </a:r>
            <a:r>
              <a:rPr lang="en-US" sz="4000" dirty="0">
                <a:solidFill>
                  <a:schemeClr val="accent2">
                    <a:lumMod val="75000"/>
                  </a:schemeClr>
                </a:solidFill>
                <a:latin typeface="Cambria" panose="02040503050406030204" pitchFamily="18" charset="0"/>
                <a:ea typeface="Cambria" panose="02040503050406030204" pitchFamily="18" charset="0"/>
              </a:rPr>
              <a:t>/</a:t>
            </a:r>
            <a:r>
              <a:rPr lang="en-US" sz="4000" dirty="0">
                <a:latin typeface="Cambria" panose="02040503050406030204" pitchFamily="18" charset="0"/>
                <a:ea typeface="Cambria" panose="02040503050406030204" pitchFamily="18" charset="0"/>
              </a:rPr>
              <a:t> </a:t>
            </a:r>
            <a:r>
              <a:rPr lang="en-US" sz="4000" b="1" dirty="0">
                <a:solidFill>
                  <a:schemeClr val="accent2">
                    <a:lumMod val="75000"/>
                  </a:schemeClr>
                </a:solidFill>
                <a:latin typeface="Cambria" panose="02040503050406030204" pitchFamily="18" charset="0"/>
                <a:ea typeface="Cambria" panose="02040503050406030204" pitchFamily="18" charset="0"/>
              </a:rPr>
              <a:t>TECHNIQUES</a:t>
            </a:r>
            <a:r>
              <a:rPr lang="en-US" sz="4000" dirty="0">
                <a:latin typeface="Cambria" panose="02040503050406030204" pitchFamily="18" charset="0"/>
                <a:ea typeface="Cambria" panose="02040503050406030204" pitchFamily="18" charset="0"/>
              </a:rPr>
              <a:t> </a:t>
            </a:r>
          </a:p>
        </p:txBody>
      </p:sp>
      <p:sp>
        <p:nvSpPr>
          <p:cNvPr id="6" name="TextBox 5">
            <a:extLst>
              <a:ext uri="{FF2B5EF4-FFF2-40B4-BE49-F238E27FC236}">
                <a16:creationId xmlns:a16="http://schemas.microsoft.com/office/drawing/2014/main" xmlns="" id="{FF276389-BE8A-9AFC-6B56-00D757BC74B3}"/>
              </a:ext>
            </a:extLst>
          </p:cNvPr>
          <p:cNvSpPr txBox="1"/>
          <p:nvPr/>
        </p:nvSpPr>
        <p:spPr>
          <a:xfrm>
            <a:off x="310551" y="1353972"/>
            <a:ext cx="8624173" cy="4801314"/>
          </a:xfrm>
          <a:prstGeom prst="rect">
            <a:avLst/>
          </a:prstGeom>
          <a:noFill/>
        </p:spPr>
        <p:txBody>
          <a:bodyPr wrap="square" rtlCol="0">
            <a:spAutoFit/>
          </a:bodyPr>
          <a:lstStyle/>
          <a:p>
            <a:r>
              <a:rPr lang="en-GB" b="1" dirty="0" smtClean="0">
                <a:latin typeface="Constantia" pitchFamily="18" charset="0"/>
              </a:rPr>
              <a:t>Purpose</a:t>
            </a:r>
            <a:r>
              <a:rPr lang="en-GB" dirty="0" smtClean="0">
                <a:latin typeface="Constantia" pitchFamily="18" charset="0"/>
              </a:rPr>
              <a:t>: </a:t>
            </a:r>
            <a:r>
              <a:rPr lang="en-GB" dirty="0" smtClean="0">
                <a:latin typeface="Constantia" pitchFamily="18" charset="0"/>
              </a:rPr>
              <a:t>The core AI algorithms and techniques that power autonomous weapons include:</a:t>
            </a:r>
          </a:p>
          <a:p>
            <a:r>
              <a:rPr lang="en-GB" b="1" dirty="0" smtClean="0">
                <a:latin typeface="Constantia" pitchFamily="18" charset="0"/>
              </a:rPr>
              <a:t>Deep Learning and Neural Networks</a:t>
            </a:r>
            <a:r>
              <a:rPr lang="en-GB" dirty="0" smtClean="0">
                <a:latin typeface="Constantia" pitchFamily="18" charset="0"/>
              </a:rPr>
              <a:t>:</a:t>
            </a:r>
          </a:p>
          <a:p>
            <a:pPr lvl="1"/>
            <a:r>
              <a:rPr lang="en-GB" dirty="0" smtClean="0">
                <a:latin typeface="Constantia" pitchFamily="18" charset="0"/>
              </a:rPr>
              <a:t>Autonomous weapons rely heavily on deep learning algorithms, particularly </a:t>
            </a:r>
            <a:r>
              <a:rPr lang="en-GB" dirty="0" err="1" smtClean="0">
                <a:latin typeface="Constantia" pitchFamily="18" charset="0"/>
              </a:rPr>
              <a:t>Convolutional</a:t>
            </a:r>
            <a:r>
              <a:rPr lang="en-GB" dirty="0" smtClean="0">
                <a:latin typeface="Constantia" pitchFamily="18" charset="0"/>
              </a:rPr>
              <a:t> Neural Networks (CNNs), for image recognition and target detection. These models are trained to identify and classify objects, recognize patterns, and make real-time </a:t>
            </a:r>
            <a:r>
              <a:rPr lang="en-GB" dirty="0" smtClean="0">
                <a:latin typeface="Constantia" pitchFamily="18" charset="0"/>
              </a:rPr>
              <a:t>decisions.</a:t>
            </a:r>
            <a:endParaRPr lang="en-GB" dirty="0" smtClean="0">
              <a:latin typeface="Constantia" pitchFamily="18" charset="0"/>
            </a:endParaRPr>
          </a:p>
          <a:p>
            <a:r>
              <a:rPr lang="en-GB" b="1" dirty="0" smtClean="0">
                <a:latin typeface="Constantia" pitchFamily="18" charset="0"/>
              </a:rPr>
              <a:t>Reinforcement Learning (RL)</a:t>
            </a:r>
            <a:r>
              <a:rPr lang="en-GB" dirty="0" smtClean="0">
                <a:latin typeface="Constantia" pitchFamily="18" charset="0"/>
              </a:rPr>
              <a:t>:</a:t>
            </a:r>
          </a:p>
          <a:p>
            <a:pPr lvl="1"/>
            <a:r>
              <a:rPr lang="en-GB" dirty="0" smtClean="0">
                <a:latin typeface="Constantia" pitchFamily="18" charset="0"/>
              </a:rPr>
              <a:t>Reinforcement learning plays a crucial role in autonomous weapons for decision-making and strategy optimization. In RL, AI agents learn optimal actions through trial and error by receiving rewards or penalties based on their performance. </a:t>
            </a:r>
          </a:p>
          <a:p>
            <a:r>
              <a:rPr lang="en-GB" b="1" dirty="0" smtClean="0">
                <a:latin typeface="Constantia" pitchFamily="18" charset="0"/>
              </a:rPr>
              <a:t>Sensor Fusion and Multi-Modal Perception</a:t>
            </a:r>
            <a:r>
              <a:rPr lang="en-GB" dirty="0" smtClean="0">
                <a:latin typeface="Constantia" pitchFamily="18" charset="0"/>
              </a:rPr>
              <a:t>:</a:t>
            </a:r>
          </a:p>
          <a:p>
            <a:pPr lvl="1"/>
            <a:r>
              <a:rPr lang="en-GB" dirty="0" smtClean="0">
                <a:latin typeface="Constantia" pitchFamily="18" charset="0"/>
              </a:rPr>
              <a:t>Autonomous weapons use sensor fusion algorithms to combine data from various sensors such as radar, LIDAR, infrared cameras, and acoustic sensors. This allows the system to build a comprehensive understanding of the environment, improving target identification, navigation, and threat </a:t>
            </a:r>
            <a:r>
              <a:rPr lang="en-GB" dirty="0" smtClean="0">
                <a:latin typeface="Constantia" pitchFamily="18" charset="0"/>
              </a:rPr>
              <a:t>assessment.</a:t>
            </a:r>
            <a:endParaRPr lang="en-GB" dirty="0">
              <a:latin typeface="Constantia" pitchFamily="18" charset="0"/>
            </a:endParaRPr>
          </a:p>
        </p:txBody>
      </p:sp>
      <p:sp>
        <p:nvSpPr>
          <p:cNvPr id="2" name="Footer Placeholder 2">
            <a:extLst>
              <a:ext uri="{FF2B5EF4-FFF2-40B4-BE49-F238E27FC236}">
                <a16:creationId xmlns:a16="http://schemas.microsoft.com/office/drawing/2014/main" xmlns="" id="{CF9828FB-80C5-ED79-E257-B17AF13F1605}"/>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94997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112904C-CC08-5AD8-6759-953EAE9D80BF}"/>
              </a:ext>
            </a:extLst>
          </p:cNvPr>
          <p:cNvSpPr>
            <a:spLocks noGrp="1"/>
          </p:cNvSpPr>
          <p:nvPr>
            <p:ph type="sldNum" sz="quarter" idx="12"/>
          </p:nvPr>
        </p:nvSpPr>
        <p:spPr/>
        <p:txBody>
          <a:bodyPr/>
          <a:lstStyle/>
          <a:p>
            <a:fld id="{615D92F5-C6BD-4770-B93B-CCC7110BADD0}" type="slidenum">
              <a:rPr lang="en-US" smtClean="0"/>
              <a:pPr/>
              <a:t>7</a:t>
            </a:fld>
            <a:endParaRPr lang="en-US"/>
          </a:p>
        </p:txBody>
      </p:sp>
      <p:sp>
        <p:nvSpPr>
          <p:cNvPr id="5" name="TextBox 4">
            <a:extLst>
              <a:ext uri="{FF2B5EF4-FFF2-40B4-BE49-F238E27FC236}">
                <a16:creationId xmlns:a16="http://schemas.microsoft.com/office/drawing/2014/main" xmlns="" id="{F9467264-B60C-4A15-4523-C7B54739EAFF}"/>
              </a:ext>
            </a:extLst>
          </p:cNvPr>
          <p:cNvSpPr txBox="1"/>
          <p:nvPr/>
        </p:nvSpPr>
        <p:spPr>
          <a:xfrm>
            <a:off x="439271" y="233713"/>
            <a:ext cx="8283388" cy="901465"/>
          </a:xfrm>
          <a:prstGeom prst="rect">
            <a:avLst/>
          </a:prstGeom>
          <a:noFill/>
        </p:spPr>
        <p:txBody>
          <a:bodyPr wrap="square" rtlCol="0">
            <a:spAutoFit/>
          </a:bodyPr>
          <a:lstStyle>
            <a:defPPr>
              <a:defRPr lang="en-US"/>
            </a:defPPr>
            <a:lvl1pPr>
              <a:lnSpc>
                <a:spcPct val="150000"/>
              </a:lnSpc>
              <a:defRPr sz="4000" b="1">
                <a:latin typeface="Cambria" panose="02040503050406030204" pitchFamily="18" charset="0"/>
                <a:ea typeface="Cambria" panose="02040503050406030204" pitchFamily="18" charset="0"/>
              </a:defRPr>
            </a:lvl1pPr>
          </a:lstStyle>
          <a:p>
            <a:r>
              <a:rPr lang="en-US" dirty="0">
                <a:solidFill>
                  <a:schemeClr val="accent2">
                    <a:lumMod val="75000"/>
                  </a:schemeClr>
                </a:solidFill>
              </a:rPr>
              <a:t>TOOLS</a:t>
            </a:r>
            <a:r>
              <a:rPr lang="en-US" dirty="0"/>
              <a:t> </a:t>
            </a:r>
            <a:r>
              <a:rPr lang="en-US" dirty="0">
                <a:solidFill>
                  <a:schemeClr val="accent2">
                    <a:lumMod val="75000"/>
                  </a:schemeClr>
                </a:solidFill>
              </a:rPr>
              <a:t>&amp; TECHNOLOGIES</a:t>
            </a:r>
          </a:p>
        </p:txBody>
      </p:sp>
      <p:sp>
        <p:nvSpPr>
          <p:cNvPr id="6" name="TextBox 5">
            <a:extLst>
              <a:ext uri="{FF2B5EF4-FFF2-40B4-BE49-F238E27FC236}">
                <a16:creationId xmlns:a16="http://schemas.microsoft.com/office/drawing/2014/main" xmlns="" id="{1C7D9F18-D23F-B3F2-F0E4-602CB1A1A837}"/>
              </a:ext>
            </a:extLst>
          </p:cNvPr>
          <p:cNvSpPr txBox="1"/>
          <p:nvPr/>
        </p:nvSpPr>
        <p:spPr>
          <a:xfrm>
            <a:off x="401807" y="1353626"/>
            <a:ext cx="7964424" cy="4524315"/>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400">
                <a:latin typeface="Bell MT" panose="02020503060305020303" pitchFamily="18" charset="0"/>
                <a:ea typeface="Calibri" panose="020F0502020204030204" pitchFamily="34" charset="0"/>
                <a:cs typeface="Times New Roman" panose="02020603050405020304" pitchFamily="18" charset="0"/>
              </a:defRPr>
            </a:lvl1pPr>
          </a:lstStyle>
          <a:p>
            <a:r>
              <a:rPr lang="en-GB" sz="1800" b="1" dirty="0" smtClean="0">
                <a:latin typeface="Constantia" pitchFamily="18" charset="0"/>
              </a:rPr>
              <a:t>Purpose</a:t>
            </a:r>
            <a:r>
              <a:rPr lang="en-GB" sz="1800" dirty="0" smtClean="0">
                <a:latin typeface="Constantia" pitchFamily="18" charset="0"/>
              </a:rPr>
              <a:t>: Outline the tools, technologies, and hardware that support the development of AI in autonomous weapons.</a:t>
            </a:r>
          </a:p>
          <a:p>
            <a:r>
              <a:rPr lang="en-GB" sz="1800" b="1" dirty="0" smtClean="0">
                <a:latin typeface="Constantia" pitchFamily="18" charset="0"/>
              </a:rPr>
              <a:t>Contents</a:t>
            </a:r>
            <a:r>
              <a:rPr lang="en-GB" sz="1800" dirty="0" smtClean="0">
                <a:latin typeface="Constantia" pitchFamily="18" charset="0"/>
              </a:rPr>
              <a:t>: </a:t>
            </a:r>
          </a:p>
          <a:p>
            <a:r>
              <a:rPr lang="en-GB" sz="1800" b="1" dirty="0" smtClean="0">
                <a:latin typeface="Constantia" pitchFamily="18" charset="0"/>
              </a:rPr>
              <a:t>High-Performance </a:t>
            </a:r>
            <a:r>
              <a:rPr lang="en-GB" sz="1800" b="1" dirty="0" smtClean="0">
                <a:latin typeface="Constantia" pitchFamily="18" charset="0"/>
              </a:rPr>
              <a:t>Computing (HPC) and Cloud Infrastructure</a:t>
            </a:r>
            <a:r>
              <a:rPr lang="en-GB" sz="1800" dirty="0" smtClean="0">
                <a:latin typeface="Constantia" pitchFamily="18" charset="0"/>
              </a:rPr>
              <a:t>:</a:t>
            </a:r>
          </a:p>
          <a:p>
            <a:pPr lvl="1"/>
            <a:r>
              <a:rPr lang="en-GB" dirty="0" smtClean="0">
                <a:latin typeface="Constantia" pitchFamily="18" charset="0"/>
              </a:rPr>
              <a:t>AI training and real-time decision-making require immense computational power. High-performance computing systems, including GPUs (Graphics Processing Units) and TPUs (Tensor Processing Units), are used for deep </a:t>
            </a:r>
            <a:r>
              <a:rPr lang="en-GB" dirty="0" smtClean="0">
                <a:latin typeface="Constantia" pitchFamily="18" charset="0"/>
              </a:rPr>
              <a:t>learning</a:t>
            </a:r>
            <a:endParaRPr lang="en-GB" dirty="0" smtClean="0">
              <a:latin typeface="Constantia" pitchFamily="18" charset="0"/>
            </a:endParaRPr>
          </a:p>
          <a:p>
            <a:r>
              <a:rPr lang="en-GB" sz="1800" b="1" dirty="0" smtClean="0">
                <a:latin typeface="Constantia" pitchFamily="18" charset="0"/>
              </a:rPr>
              <a:t>Advanced Sensors and Multi-Modal Perception Systems</a:t>
            </a:r>
            <a:r>
              <a:rPr lang="en-GB" sz="1800" dirty="0" smtClean="0">
                <a:latin typeface="Constantia" pitchFamily="18" charset="0"/>
              </a:rPr>
              <a:t>:</a:t>
            </a:r>
          </a:p>
          <a:p>
            <a:pPr lvl="1"/>
            <a:r>
              <a:rPr lang="en-GB" dirty="0" smtClean="0">
                <a:latin typeface="Constantia" pitchFamily="18" charset="0"/>
              </a:rPr>
              <a:t>Autonomous weapons depend on sophisticated sensors for environmental awareness. These sensors include radar, LIDAR, infrared cameras, electro-optical sensors, and acoustic sensors, which collect data in real </a:t>
            </a:r>
            <a:r>
              <a:rPr lang="en-GB" dirty="0" smtClean="0">
                <a:latin typeface="Constantia" pitchFamily="18" charset="0"/>
              </a:rPr>
              <a:t>time.</a:t>
            </a:r>
            <a:endParaRPr lang="en-GB" dirty="0" smtClean="0">
              <a:latin typeface="Constantia" pitchFamily="18" charset="0"/>
            </a:endParaRPr>
          </a:p>
          <a:p>
            <a:r>
              <a:rPr lang="en-GB" sz="1800" b="1" dirty="0" smtClean="0">
                <a:latin typeface="Constantia" pitchFamily="18" charset="0"/>
              </a:rPr>
              <a:t>Embedded Systems and Robotics Platforms</a:t>
            </a:r>
            <a:r>
              <a:rPr lang="en-GB" sz="1800" dirty="0" smtClean="0">
                <a:latin typeface="Constantia" pitchFamily="18" charset="0"/>
              </a:rPr>
              <a:t>:</a:t>
            </a:r>
          </a:p>
          <a:p>
            <a:pPr lvl="1"/>
            <a:r>
              <a:rPr lang="en-GB" dirty="0" smtClean="0">
                <a:latin typeface="Constantia" pitchFamily="18" charset="0"/>
              </a:rPr>
              <a:t>Autonomous weapons are powered by specialized embedded systems and robotic hardware platforms that enable mobility and interaction with the environment. </a:t>
            </a:r>
            <a:endParaRPr lang="en-GB" dirty="0">
              <a:latin typeface="Constantia" pitchFamily="18" charset="0"/>
            </a:endParaRPr>
          </a:p>
        </p:txBody>
      </p:sp>
      <p:sp>
        <p:nvSpPr>
          <p:cNvPr id="2" name="Footer Placeholder 2">
            <a:extLst>
              <a:ext uri="{FF2B5EF4-FFF2-40B4-BE49-F238E27FC236}">
                <a16:creationId xmlns:a16="http://schemas.microsoft.com/office/drawing/2014/main" xmlns="" id="{859DBBF9-4832-F37D-331D-CB5B947DAD59}"/>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391450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A0638BE-A063-4DC0-6C0E-55B8A55EDAB7}"/>
              </a:ext>
            </a:extLst>
          </p:cNvPr>
          <p:cNvSpPr>
            <a:spLocks noGrp="1"/>
          </p:cNvSpPr>
          <p:nvPr>
            <p:ph type="sldNum" sz="quarter" idx="12"/>
          </p:nvPr>
        </p:nvSpPr>
        <p:spPr/>
        <p:txBody>
          <a:bodyPr/>
          <a:lstStyle/>
          <a:p>
            <a:fld id="{615D92F5-C6BD-4770-B93B-CCC7110BADD0}" type="slidenum">
              <a:rPr lang="en-US" smtClean="0"/>
              <a:pPr/>
              <a:t>8</a:t>
            </a:fld>
            <a:endParaRPr lang="en-US"/>
          </a:p>
        </p:txBody>
      </p:sp>
      <p:sp>
        <p:nvSpPr>
          <p:cNvPr id="5" name="TextBox 4">
            <a:extLst>
              <a:ext uri="{FF2B5EF4-FFF2-40B4-BE49-F238E27FC236}">
                <a16:creationId xmlns:a16="http://schemas.microsoft.com/office/drawing/2014/main" xmlns="" id="{0C41A8AE-0505-0968-B929-F5DE183ABF8B}"/>
              </a:ext>
            </a:extLst>
          </p:cNvPr>
          <p:cNvSpPr txBox="1"/>
          <p:nvPr/>
        </p:nvSpPr>
        <p:spPr>
          <a:xfrm>
            <a:off x="439271" y="233713"/>
            <a:ext cx="8283388" cy="1323439"/>
          </a:xfrm>
          <a:prstGeom prst="rect">
            <a:avLst/>
          </a:prstGeom>
          <a:noFill/>
        </p:spPr>
        <p:txBody>
          <a:bodyPr wrap="square" rtlCol="0">
            <a:spAutoFit/>
          </a:bodyPr>
          <a:lstStyle>
            <a:defPPr>
              <a:defRPr lang="en-US"/>
            </a:defPPr>
            <a:lvl1pPr>
              <a:lnSpc>
                <a:spcPct val="150000"/>
              </a:lnSpc>
              <a:defRPr sz="4000" b="1">
                <a:latin typeface="Cambria" panose="02040503050406030204" pitchFamily="18" charset="0"/>
                <a:ea typeface="Cambria" panose="02040503050406030204" pitchFamily="18" charset="0"/>
              </a:defRPr>
            </a:lvl1pPr>
          </a:lstStyle>
          <a:p>
            <a:pPr>
              <a:lnSpc>
                <a:spcPct val="100000"/>
              </a:lnSpc>
            </a:pPr>
            <a:r>
              <a:rPr lang="en-US" dirty="0">
                <a:solidFill>
                  <a:schemeClr val="accent2">
                    <a:lumMod val="75000"/>
                  </a:schemeClr>
                </a:solidFill>
              </a:rPr>
              <a:t>CURRENT/LATEST R&amp;D WORKS IN THE FIELD</a:t>
            </a:r>
          </a:p>
        </p:txBody>
      </p:sp>
      <p:sp>
        <p:nvSpPr>
          <p:cNvPr id="2" name="TextBox 1">
            <a:extLst>
              <a:ext uri="{FF2B5EF4-FFF2-40B4-BE49-F238E27FC236}">
                <a16:creationId xmlns:a16="http://schemas.microsoft.com/office/drawing/2014/main" xmlns="" id="{75D05E74-9967-FD29-9662-BF5E1F01ED70}"/>
              </a:ext>
            </a:extLst>
          </p:cNvPr>
          <p:cNvSpPr txBox="1"/>
          <p:nvPr/>
        </p:nvSpPr>
        <p:spPr>
          <a:xfrm>
            <a:off x="444939" y="1595887"/>
            <a:ext cx="7964424" cy="3970318"/>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400">
                <a:latin typeface="Bell MT" panose="02020503060305020303" pitchFamily="18" charset="0"/>
                <a:ea typeface="Calibri" panose="020F0502020204030204" pitchFamily="34" charset="0"/>
                <a:cs typeface="Times New Roman" panose="02020603050405020304" pitchFamily="18" charset="0"/>
              </a:defRPr>
            </a:lvl1pPr>
          </a:lstStyle>
          <a:p>
            <a:r>
              <a:rPr lang="en-GB" sz="1800" b="1" dirty="0" smtClean="0">
                <a:latin typeface="Constantia" pitchFamily="18" charset="0"/>
              </a:rPr>
              <a:t>Purpose</a:t>
            </a:r>
            <a:r>
              <a:rPr lang="en-GB" sz="1800" dirty="0" smtClean="0">
                <a:latin typeface="Constantia" pitchFamily="18" charset="0"/>
              </a:rPr>
              <a:t>: Provide an update on the latest research and development work related to AI autonomous weapons.</a:t>
            </a:r>
          </a:p>
          <a:p>
            <a:r>
              <a:rPr lang="en-GB" sz="1800" b="1" dirty="0" smtClean="0">
                <a:latin typeface="Constantia" pitchFamily="18" charset="0"/>
              </a:rPr>
              <a:t>Contents</a:t>
            </a:r>
            <a:r>
              <a:rPr lang="en-GB" sz="1800" dirty="0" smtClean="0">
                <a:latin typeface="Constantia" pitchFamily="18" charset="0"/>
              </a:rPr>
              <a:t>: </a:t>
            </a:r>
            <a:endParaRPr lang="en-GB" dirty="0" smtClean="0"/>
          </a:p>
          <a:p>
            <a:r>
              <a:rPr lang="en-GB" sz="1800" b="1" dirty="0" smtClean="0">
                <a:latin typeface="Constantia" pitchFamily="18" charset="0"/>
              </a:rPr>
              <a:t>Integration of AI in </a:t>
            </a:r>
            <a:r>
              <a:rPr lang="en-GB" sz="1800" b="1" dirty="0" err="1" smtClean="0">
                <a:latin typeface="Constantia" pitchFamily="18" charset="0"/>
              </a:rPr>
              <a:t>Defense</a:t>
            </a:r>
            <a:r>
              <a:rPr lang="en-GB" sz="1800" b="1" dirty="0" smtClean="0">
                <a:latin typeface="Constantia" pitchFamily="18" charset="0"/>
              </a:rPr>
              <a:t> Systems</a:t>
            </a:r>
            <a:r>
              <a:rPr lang="en-GB" sz="1800" dirty="0" smtClean="0">
                <a:latin typeface="Constantia" pitchFamily="18" charset="0"/>
              </a:rPr>
              <a:t>:</a:t>
            </a:r>
          </a:p>
          <a:p>
            <a:pPr lvl="1"/>
            <a:r>
              <a:rPr lang="en-GB" dirty="0" smtClean="0">
                <a:latin typeface="Constantia" pitchFamily="18" charset="0"/>
              </a:rPr>
              <a:t>Companies like </a:t>
            </a:r>
            <a:r>
              <a:rPr lang="en-GB" dirty="0" err="1" smtClean="0">
                <a:latin typeface="Constantia" pitchFamily="18" charset="0"/>
              </a:rPr>
              <a:t>Anduril</a:t>
            </a:r>
            <a:r>
              <a:rPr lang="en-GB" dirty="0" smtClean="0">
                <a:latin typeface="Constantia" pitchFamily="18" charset="0"/>
              </a:rPr>
              <a:t> Industries are leading the development of autonomous </a:t>
            </a:r>
            <a:r>
              <a:rPr lang="en-GB" dirty="0" err="1" smtClean="0">
                <a:latin typeface="Constantia" pitchFamily="18" charset="0"/>
              </a:rPr>
              <a:t>defense</a:t>
            </a:r>
            <a:r>
              <a:rPr lang="en-GB" dirty="0" smtClean="0">
                <a:latin typeface="Constantia" pitchFamily="18" charset="0"/>
              </a:rPr>
              <a:t> technologies. Their AI-driven Lattice OS powers systems such as the ALTIUS drone, capable of independent target identification and engagement. </a:t>
            </a:r>
          </a:p>
          <a:p>
            <a:r>
              <a:rPr lang="en-GB" sz="1800" b="1" dirty="0" smtClean="0">
                <a:latin typeface="Constantia" pitchFamily="18" charset="0"/>
              </a:rPr>
              <a:t>Operational Deployment in Conflict Zones</a:t>
            </a:r>
            <a:r>
              <a:rPr lang="en-GB" sz="1800" dirty="0" smtClean="0">
                <a:latin typeface="Constantia" pitchFamily="18" charset="0"/>
              </a:rPr>
              <a:t>:</a:t>
            </a:r>
          </a:p>
          <a:p>
            <a:pPr lvl="1"/>
            <a:r>
              <a:rPr lang="en-GB" dirty="0" smtClean="0">
                <a:latin typeface="Constantia" pitchFamily="18" charset="0"/>
              </a:rPr>
              <a:t>The ongoing conflict between Russia and Ukraine has highlighted the role of AI in modern warfare. </a:t>
            </a:r>
          </a:p>
          <a:p>
            <a:r>
              <a:rPr lang="en-GB" sz="1800" b="1" dirty="0" smtClean="0">
                <a:latin typeface="Constantia" pitchFamily="18" charset="0"/>
              </a:rPr>
              <a:t>Ethical and Strategic Discussions</a:t>
            </a:r>
            <a:r>
              <a:rPr lang="en-GB" sz="1800" dirty="0" smtClean="0">
                <a:latin typeface="Constantia" pitchFamily="18" charset="0"/>
              </a:rPr>
              <a:t>:</a:t>
            </a:r>
          </a:p>
          <a:p>
            <a:pPr lvl="1"/>
            <a:r>
              <a:rPr lang="en-GB" dirty="0" smtClean="0">
                <a:latin typeface="Constantia" pitchFamily="18" charset="0"/>
              </a:rPr>
              <a:t>The rapid development of AI in weapons systems has sparked global debates on ethics and </a:t>
            </a:r>
            <a:r>
              <a:rPr lang="en-GB" dirty="0" smtClean="0">
                <a:latin typeface="Constantia" pitchFamily="18" charset="0"/>
              </a:rPr>
              <a:t>control</a:t>
            </a:r>
            <a:endParaRPr lang="en-GB" dirty="0">
              <a:latin typeface="Constantia" pitchFamily="18" charset="0"/>
            </a:endParaRPr>
          </a:p>
        </p:txBody>
      </p:sp>
      <p:sp>
        <p:nvSpPr>
          <p:cNvPr id="3" name="Footer Placeholder 2">
            <a:extLst>
              <a:ext uri="{FF2B5EF4-FFF2-40B4-BE49-F238E27FC236}">
                <a16:creationId xmlns:a16="http://schemas.microsoft.com/office/drawing/2014/main" xmlns="" id="{61AFEE2A-7814-AA96-7F1E-C42827139B7F}"/>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126523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C9CA705-C7DB-7FF8-EB6D-28637A378C25}"/>
              </a:ext>
            </a:extLst>
          </p:cNvPr>
          <p:cNvSpPr>
            <a:spLocks noGrp="1"/>
          </p:cNvSpPr>
          <p:nvPr>
            <p:ph type="sldNum" sz="quarter" idx="12"/>
          </p:nvPr>
        </p:nvSpPr>
        <p:spPr/>
        <p:txBody>
          <a:bodyPr/>
          <a:lstStyle/>
          <a:p>
            <a:fld id="{615D92F5-C6BD-4770-B93B-CCC7110BADD0}" type="slidenum">
              <a:rPr lang="en-US" smtClean="0"/>
              <a:pPr/>
              <a:t>9</a:t>
            </a:fld>
            <a:endParaRPr lang="en-US"/>
          </a:p>
        </p:txBody>
      </p:sp>
      <p:sp>
        <p:nvSpPr>
          <p:cNvPr id="5" name="TextBox 4">
            <a:extLst>
              <a:ext uri="{FF2B5EF4-FFF2-40B4-BE49-F238E27FC236}">
                <a16:creationId xmlns:a16="http://schemas.microsoft.com/office/drawing/2014/main" xmlns="" id="{559D4A5F-9AD5-CC3F-18F3-F3E16072117A}"/>
              </a:ext>
            </a:extLst>
          </p:cNvPr>
          <p:cNvSpPr txBox="1"/>
          <p:nvPr/>
        </p:nvSpPr>
        <p:spPr>
          <a:xfrm>
            <a:off x="439271" y="233713"/>
            <a:ext cx="8283388" cy="707886"/>
          </a:xfrm>
          <a:prstGeom prst="rect">
            <a:avLst/>
          </a:prstGeom>
          <a:noFill/>
        </p:spPr>
        <p:txBody>
          <a:bodyPr wrap="square" rtlCol="0">
            <a:spAutoFit/>
          </a:bodyPr>
          <a:lstStyle>
            <a:defPPr>
              <a:defRPr lang="en-US"/>
            </a:defPPr>
            <a:lvl1pPr>
              <a:lnSpc>
                <a:spcPct val="100000"/>
              </a:lnSpc>
              <a:defRPr sz="4000" b="1">
                <a:latin typeface="Cambria" panose="02040503050406030204" pitchFamily="18" charset="0"/>
                <a:ea typeface="Cambria" panose="02040503050406030204" pitchFamily="18" charset="0"/>
              </a:defRPr>
            </a:lvl1pPr>
          </a:lstStyle>
          <a:p>
            <a:r>
              <a:rPr lang="en-US" dirty="0">
                <a:solidFill>
                  <a:schemeClr val="accent2">
                    <a:lumMod val="75000"/>
                  </a:schemeClr>
                </a:solidFill>
              </a:rPr>
              <a:t>BIBLIOGRAPHY / REFERENCES</a:t>
            </a:r>
          </a:p>
        </p:txBody>
      </p:sp>
      <p:sp>
        <p:nvSpPr>
          <p:cNvPr id="2" name="TextBox 1">
            <a:extLst>
              <a:ext uri="{FF2B5EF4-FFF2-40B4-BE49-F238E27FC236}">
                <a16:creationId xmlns:a16="http://schemas.microsoft.com/office/drawing/2014/main" xmlns="" id="{AE42A137-2A6D-9DF9-78D4-DCEAA4ABC3D7}"/>
              </a:ext>
            </a:extLst>
          </p:cNvPr>
          <p:cNvSpPr txBox="1"/>
          <p:nvPr/>
        </p:nvSpPr>
        <p:spPr>
          <a:xfrm>
            <a:off x="444939" y="1432644"/>
            <a:ext cx="8040693" cy="3693319"/>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2000">
                <a:latin typeface="Bell MT" panose="02020503060305020303" pitchFamily="18" charset="0"/>
                <a:ea typeface="Calibri" panose="020F0502020204030204" pitchFamily="34" charset="0"/>
                <a:cs typeface="Times New Roman" panose="02020603050405020304" pitchFamily="18" charset="0"/>
              </a:defRPr>
            </a:lvl1pPr>
          </a:lstStyle>
          <a:p>
            <a:r>
              <a:rPr lang="en-GB" sz="1800" b="1" dirty="0" smtClean="0">
                <a:latin typeface="Constantia" pitchFamily="18" charset="0"/>
              </a:rPr>
              <a:t>Purpose</a:t>
            </a:r>
            <a:r>
              <a:rPr lang="en-GB" sz="1800" dirty="0" smtClean="0">
                <a:latin typeface="Constantia" pitchFamily="18" charset="0"/>
              </a:rPr>
              <a:t>: Provide a list of academic papers, books, and resources you cited throughout your presentation.</a:t>
            </a:r>
          </a:p>
          <a:p>
            <a:r>
              <a:rPr lang="en-GB" sz="1800" b="1" dirty="0" smtClean="0">
                <a:latin typeface="Constantia" pitchFamily="18" charset="0"/>
              </a:rPr>
              <a:t>Contents</a:t>
            </a:r>
            <a:r>
              <a:rPr lang="en-GB" sz="1800" dirty="0" smtClean="0">
                <a:latin typeface="Constantia" pitchFamily="18" charset="0"/>
              </a:rPr>
              <a:t>: </a:t>
            </a:r>
          </a:p>
          <a:p>
            <a:pPr lvl="1"/>
            <a:r>
              <a:rPr lang="en-GB" dirty="0" smtClean="0">
                <a:latin typeface="Constantia" pitchFamily="18" charset="0"/>
              </a:rPr>
              <a:t>Books, journal articles, white papers, and reports on autonomous weapons and AI in </a:t>
            </a:r>
            <a:r>
              <a:rPr lang="en-GB" dirty="0" err="1" smtClean="0">
                <a:latin typeface="Constantia" pitchFamily="18" charset="0"/>
              </a:rPr>
              <a:t>defense</a:t>
            </a:r>
            <a:r>
              <a:rPr lang="en-GB" dirty="0" smtClean="0">
                <a:latin typeface="Constantia" pitchFamily="18" charset="0"/>
              </a:rPr>
              <a:t>.</a:t>
            </a:r>
          </a:p>
          <a:p>
            <a:pPr lvl="1"/>
            <a:r>
              <a:rPr lang="en-GB" dirty="0" smtClean="0">
                <a:latin typeface="Constantia" pitchFamily="18" charset="0"/>
              </a:rPr>
              <a:t>Ensure to follow the appropriate citation style (e.g., APA, MLA, Chicago).</a:t>
            </a:r>
          </a:p>
          <a:p>
            <a:r>
              <a:rPr lang="en-GB" sz="1800" b="1" dirty="0" smtClean="0">
                <a:latin typeface="Constantia" pitchFamily="18" charset="0"/>
              </a:rPr>
              <a:t>Example</a:t>
            </a:r>
            <a:r>
              <a:rPr lang="en-GB" sz="1800" dirty="0" smtClean="0">
                <a:latin typeface="Constantia" pitchFamily="18" charset="0"/>
              </a:rPr>
              <a:t>:</a:t>
            </a:r>
          </a:p>
          <a:p>
            <a:r>
              <a:rPr lang="en-GB" sz="1800" dirty="0" err="1" smtClean="0">
                <a:latin typeface="Constantia" pitchFamily="18" charset="0"/>
              </a:rPr>
              <a:t>Arkin</a:t>
            </a:r>
            <a:r>
              <a:rPr lang="en-GB" sz="1800" dirty="0" smtClean="0">
                <a:latin typeface="Constantia" pitchFamily="18" charset="0"/>
              </a:rPr>
              <a:t>, R. C. (2009). </a:t>
            </a:r>
            <a:r>
              <a:rPr lang="en-GB" sz="1800" i="1" dirty="0" smtClean="0">
                <a:latin typeface="Constantia" pitchFamily="18" charset="0"/>
              </a:rPr>
              <a:t>Autonomous Weapons Systems: A Broader View</a:t>
            </a:r>
            <a:r>
              <a:rPr lang="en-GB" sz="1800" dirty="0" smtClean="0">
                <a:latin typeface="Constantia" pitchFamily="18" charset="0"/>
              </a:rPr>
              <a:t>. Journal of Military Ethics, 8(3), 179-200.</a:t>
            </a:r>
          </a:p>
          <a:p>
            <a:r>
              <a:rPr lang="en-GB" sz="1800" dirty="0" smtClean="0">
                <a:latin typeface="Constantia" pitchFamily="18" charset="0"/>
              </a:rPr>
              <a:t>Sharkey, N. (2019). </a:t>
            </a:r>
            <a:r>
              <a:rPr lang="en-GB" sz="1800" i="1" dirty="0" smtClean="0">
                <a:latin typeface="Constantia" pitchFamily="18" charset="0"/>
              </a:rPr>
              <a:t>The Ethics of Autonomous Weapons Systems</a:t>
            </a:r>
            <a:r>
              <a:rPr lang="en-GB" sz="1800" dirty="0" smtClean="0">
                <a:latin typeface="Constantia" pitchFamily="18" charset="0"/>
              </a:rPr>
              <a:t>. Cambridge University Press.</a:t>
            </a:r>
          </a:p>
          <a:p>
            <a:r>
              <a:rPr lang="en-GB" sz="1800" dirty="0" smtClean="0">
                <a:latin typeface="Constantia" pitchFamily="18" charset="0"/>
              </a:rPr>
              <a:t>Lin, P., </a:t>
            </a:r>
            <a:r>
              <a:rPr lang="en-GB" sz="1800" dirty="0" err="1" smtClean="0">
                <a:latin typeface="Constantia" pitchFamily="18" charset="0"/>
              </a:rPr>
              <a:t>Bekey</a:t>
            </a:r>
            <a:r>
              <a:rPr lang="en-GB" sz="1800" dirty="0" smtClean="0">
                <a:latin typeface="Constantia" pitchFamily="18" charset="0"/>
              </a:rPr>
              <a:t>, G. A., &amp; Abney, K. (Eds.). (2012). </a:t>
            </a:r>
            <a:r>
              <a:rPr lang="en-GB" sz="1800" i="1" dirty="0" smtClean="0">
                <a:latin typeface="Constantia" pitchFamily="18" charset="0"/>
              </a:rPr>
              <a:t>Robot Ethics: The Ethical and Social Implications of Robotics</a:t>
            </a:r>
            <a:r>
              <a:rPr lang="en-GB" sz="1800" dirty="0" smtClean="0">
                <a:latin typeface="Constantia" pitchFamily="18" charset="0"/>
              </a:rPr>
              <a:t>. MIT Press.</a:t>
            </a:r>
            <a:endParaRPr lang="en-GB" sz="1800" dirty="0">
              <a:latin typeface="Constantia" pitchFamily="18" charset="0"/>
            </a:endParaRPr>
          </a:p>
        </p:txBody>
      </p:sp>
      <p:sp>
        <p:nvSpPr>
          <p:cNvPr id="3" name="Footer Placeholder 2">
            <a:extLst>
              <a:ext uri="{FF2B5EF4-FFF2-40B4-BE49-F238E27FC236}">
                <a16:creationId xmlns:a16="http://schemas.microsoft.com/office/drawing/2014/main" xmlns="" id="{7EE61BDD-9CC5-EB51-1C05-CD4181A7AC67}"/>
              </a:ext>
            </a:extLst>
          </p:cNvPr>
          <p:cNvSpPr>
            <a:spLocks noGrp="1"/>
          </p:cNvSpPr>
          <p:nvPr>
            <p:ph type="ftr" sz="quarter" idx="11"/>
          </p:nvPr>
        </p:nvSpPr>
        <p:spPr>
          <a:xfrm>
            <a:off x="1464116" y="6459785"/>
            <a:ext cx="6215768" cy="365125"/>
          </a:xfrm>
        </p:spPr>
        <p:txBody>
          <a:bodyPr/>
          <a:lstStyle/>
          <a:p>
            <a:r>
              <a:rPr lang="en-IN" sz="1100" b="1" cap="none" smtClean="0">
                <a:solidFill>
                  <a:schemeClr val="bg1"/>
                </a:solidFill>
                <a:latin typeface="Cambria" pitchFamily="18" charset="0"/>
                <a:cs typeface="BrowalliaUPC" pitchFamily="34" charset="-34"/>
              </a:rPr>
              <a:t>AI Autonomus Weapons</a:t>
            </a:r>
            <a:endParaRPr lang="en-US" sz="1100" b="1" cap="none" dirty="0">
              <a:solidFill>
                <a:schemeClr val="bg1"/>
              </a:solidFill>
              <a:latin typeface="Cambria" pitchFamily="18" charset="0"/>
              <a:cs typeface="BrowalliaUPC" pitchFamily="34" charset="-34"/>
            </a:endParaRPr>
          </a:p>
        </p:txBody>
      </p:sp>
    </p:spTree>
    <p:extLst>
      <p:ext uri="{BB962C8B-B14F-4D97-AF65-F5344CB8AC3E}">
        <p14:creationId xmlns:p14="http://schemas.microsoft.com/office/powerpoint/2010/main" xmlns="" val="3177089765"/>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1111</TotalTime>
  <Words>1028</Words>
  <Application>Microsoft Office PowerPoint</Application>
  <PresentationFormat>On-screen Show (4:3)</PresentationFormat>
  <Paragraphs>95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    AI Autonomous Weapons</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sampda</cp:lastModifiedBy>
  <cp:revision>210</cp:revision>
  <dcterms:created xsi:type="dcterms:W3CDTF">2017-05-16T07:00:22Z</dcterms:created>
  <dcterms:modified xsi:type="dcterms:W3CDTF">2025-03-18T16:50:26Z</dcterms:modified>
</cp:coreProperties>
</file>