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94" r:id="rId1"/>
  </p:sldMasterIdLst>
  <p:notesMasterIdLst>
    <p:notesMasterId r:id="rId14"/>
  </p:notesMasterIdLst>
  <p:sldIdLst>
    <p:sldId id="256" r:id="rId2"/>
    <p:sldId id="258" r:id="rId3"/>
    <p:sldId id="267" r:id="rId4"/>
    <p:sldId id="259" r:id="rId5"/>
    <p:sldId id="260" r:id="rId6"/>
    <p:sldId id="261" r:id="rId7"/>
    <p:sldId id="262" r:id="rId8"/>
    <p:sldId id="268" r:id="rId9"/>
    <p:sldId id="264" r:id="rId10"/>
    <p:sldId id="269" r:id="rId11"/>
    <p:sldId id="266" r:id="rId12"/>
    <p:sldId id="270" r:id="rId1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Playfair Display" panose="020B0604020202020204" charset="0"/>
      <p:regular r:id="rId19"/>
      <p:bold r:id="rId20"/>
      <p:italic r:id="rId21"/>
      <p:boldItalic r:id="rId22"/>
    </p:embeddedFont>
    <p:embeddedFont>
      <p:font typeface="Playfair Display Regular" panose="020B0604020202020204" charset="0"/>
      <p:regular r:id="rId23"/>
      <p:bold r:id="rId24"/>
      <p:italic r:id="rId25"/>
      <p:boldItalic r:id="rId26"/>
    </p:embeddedFont>
    <p:embeddedFont>
      <p:font typeface="Wingdings 3" panose="05040102010807070707" pitchFamily="18" charset="2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E37AB1-626B-465D-9FF2-2E575737A018}">
  <a:tblStyle styleId="{E4E37AB1-626B-465D-9FF2-2E575737A0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8cb516f92_0_20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8cb516f92_0_20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605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9fb4cf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99fb4cf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9fb4cf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99fb4cf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83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8cb516f92_0_1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8cb516f92_0_1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8cb516f92_0_1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8cb516f92_0_1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8971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8cb516f92_0_1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8cb516f92_0_1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8cb516f92_0_1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8cb516f92_0_1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8cb516f92_0_1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8cb516f92_0_1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8cb516f92_0_20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8cb516f92_0_20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8cb516f92_0_20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8cb516f92_0_20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606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8cb516f92_0_2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8cb516f92_0_2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2967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99533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75783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081106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14014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17766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85724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277718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445990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6406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960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917484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4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674578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81129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42193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564788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801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24956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8663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3220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  <p:sldLayoutId id="2147484006" r:id="rId12"/>
    <p:sldLayoutId id="2147484007" r:id="rId13"/>
    <p:sldLayoutId id="2147484008" r:id="rId14"/>
    <p:sldLayoutId id="2147484009" r:id="rId15"/>
    <p:sldLayoutId id="2147484010" r:id="rId16"/>
    <p:sldLayoutId id="2147484011" r:id="rId17"/>
    <p:sldLayoutId id="2147484012" r:id="rId18"/>
    <p:sldLayoutId id="2147484013" r:id="rId19"/>
    <p:sldLayoutId id="2147484014" r:id="rId20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819150" y="3258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Micro-Credit Defaulter Project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body" idx="1"/>
          </p:nvPr>
        </p:nvSpPr>
        <p:spPr>
          <a:xfrm>
            <a:off x="819150" y="4330550"/>
            <a:ext cx="39165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BY:- Ayush Pathak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CA8FAB-D0E1-483B-B938-D1D060F5DA89}"/>
              </a:ext>
            </a:extLst>
          </p:cNvPr>
          <p:cNvSpPr txBox="1"/>
          <p:nvPr/>
        </p:nvSpPr>
        <p:spPr>
          <a:xfrm>
            <a:off x="-44450" y="0"/>
            <a:ext cx="846455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CONCLUSION</a:t>
            </a:r>
          </a:p>
          <a:p>
            <a:pPr algn="l" rtl="0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 rtl="0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 rtl="0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 rtl="0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 am choosing here Random forest classifier model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 there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accuracy_score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cross_val_score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highest amongst all the modelling techniques.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lso the difference between  the accuracy score  and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cross_val_score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is same as gradient Boosting classifier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Tho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auc_score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is slightly more in Random forest classification.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So, I am choosing random forest classifier for further hyper tunning the model.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At last, on plot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have plotted for feature importance.</a:t>
            </a:r>
          </a:p>
        </p:txBody>
      </p:sp>
    </p:spTree>
    <p:extLst>
      <p:ext uri="{BB962C8B-B14F-4D97-AF65-F5344CB8AC3E}">
        <p14:creationId xmlns:p14="http://schemas.microsoft.com/office/powerpoint/2010/main" val="1228560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4017CB-8C97-453A-A7BA-935590222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992"/>
            <a:ext cx="9144000" cy="43875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dirty="0">
                <a:solidFill>
                  <a:schemeClr val="tx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THANK YOU</a:t>
            </a:r>
            <a:endParaRPr sz="5600" dirty="0">
              <a:solidFill>
                <a:schemeClr val="tx1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1721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D932646-B0A1-418C-9B7C-4CE3F80D2FE0}"/>
              </a:ext>
            </a:extLst>
          </p:cNvPr>
          <p:cNvSpPr txBox="1"/>
          <p:nvPr/>
        </p:nvSpPr>
        <p:spPr>
          <a:xfrm>
            <a:off x="0" y="27888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/>
              <a:t>Problem Statement: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8CAE2-BDA6-4BA3-8E64-BF6AC77E7015}"/>
              </a:ext>
            </a:extLst>
          </p:cNvPr>
          <p:cNvSpPr txBox="1"/>
          <p:nvPr/>
        </p:nvSpPr>
        <p:spPr>
          <a:xfrm>
            <a:off x="0" y="1279088"/>
            <a:ext cx="457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arenR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Telecom Industry 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arenR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MFI is an organization which provides financial services to low income groups.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arenR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They provide the micro credit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arenR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These credits to be paid back in 5 days otherwise he or she is a defaulters.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arenR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There are two loan amount : 5 and 10 Indonesian Rupiah which is having a pay back amount of 6 and 12 Rupiah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4692425" y="236500"/>
            <a:ext cx="37092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144" name="Google Shape;144;p15"/>
          <p:cNvSpPr txBox="1">
            <a:spLocks noGrp="1"/>
          </p:cNvSpPr>
          <p:nvPr>
            <p:ph type="body" idx="1"/>
          </p:nvPr>
        </p:nvSpPr>
        <p:spPr>
          <a:xfrm>
            <a:off x="4692425" y="1023400"/>
            <a:ext cx="4360200" cy="40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 dirty="0">
                <a:latin typeface="Times New Roman"/>
                <a:ea typeface="Times New Roman"/>
                <a:cs typeface="Times New Roman"/>
                <a:sym typeface="Times New Roman"/>
              </a:rPr>
              <a:t>No null values</a:t>
            </a: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 dirty="0">
                <a:latin typeface="Times New Roman"/>
                <a:ea typeface="Times New Roman"/>
                <a:cs typeface="Times New Roman"/>
                <a:sym typeface="Times New Roman"/>
              </a:rPr>
              <a:t>Target variable is Non Defaulters = 87.98% records , Defaulters =12.01% records.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 dirty="0">
                <a:latin typeface="Times New Roman"/>
                <a:ea typeface="Times New Roman"/>
                <a:cs typeface="Times New Roman"/>
                <a:sym typeface="Times New Roman"/>
              </a:rPr>
              <a:t>Data types are int64(12), object(1), float(21), datetime64(1).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78" y="194500"/>
            <a:ext cx="4360198" cy="4754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12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2504700" y="175975"/>
            <a:ext cx="41346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 Steps:</a:t>
            </a:r>
            <a:endParaRPr dirty="0"/>
          </a:p>
        </p:txBody>
      </p:sp>
      <p:sp>
        <p:nvSpPr>
          <p:cNvPr id="152" name="Google Shape;152;p16"/>
          <p:cNvSpPr/>
          <p:nvPr/>
        </p:nvSpPr>
        <p:spPr>
          <a:xfrm>
            <a:off x="3629550" y="4348925"/>
            <a:ext cx="1884900" cy="61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H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andling skewness</a:t>
            </a:r>
            <a:endParaRPr dirty="0"/>
          </a:p>
        </p:txBody>
      </p:sp>
      <p:sp>
        <p:nvSpPr>
          <p:cNvPr id="153" name="Google Shape;153;p16"/>
          <p:cNvSpPr/>
          <p:nvPr/>
        </p:nvSpPr>
        <p:spPr>
          <a:xfrm>
            <a:off x="3629550" y="3620164"/>
            <a:ext cx="1884900" cy="61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Applying z score on outliers</a:t>
            </a:r>
            <a:endParaRPr dirty="0"/>
          </a:p>
        </p:txBody>
      </p:sp>
      <p:sp>
        <p:nvSpPr>
          <p:cNvPr id="154" name="Google Shape;154;p16"/>
          <p:cNvSpPr/>
          <p:nvPr/>
        </p:nvSpPr>
        <p:spPr>
          <a:xfrm>
            <a:off x="3629550" y="2872354"/>
            <a:ext cx="1884900" cy="61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Checking Missing Values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3629550" y="2143593"/>
            <a:ext cx="1884900" cy="61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Dropping columns</a:t>
            </a:r>
            <a:endParaRPr dirty="0"/>
          </a:p>
        </p:txBody>
      </p:sp>
      <p:sp>
        <p:nvSpPr>
          <p:cNvPr id="156" name="Google Shape;156;p16"/>
          <p:cNvSpPr/>
          <p:nvPr/>
        </p:nvSpPr>
        <p:spPr>
          <a:xfrm>
            <a:off x="3629550" y="1342944"/>
            <a:ext cx="1884900" cy="61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Negative dataset remove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2763325" y="440625"/>
            <a:ext cx="361735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Distribution of the Target Variable</a:t>
            </a:r>
            <a:endParaRPr sz="2000" dirty="0"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575" y="1504554"/>
            <a:ext cx="3617350" cy="3275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99E320-7CCB-4008-B327-4A36BCFAB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0"/>
            <a:ext cx="5029200" cy="5143500"/>
          </a:xfrm>
          <a:prstGeom prst="rect">
            <a:avLst/>
          </a:prstGeom>
        </p:spPr>
      </p:pic>
      <p:sp>
        <p:nvSpPr>
          <p:cNvPr id="172" name="Google Shape;172;p18"/>
          <p:cNvSpPr txBox="1">
            <a:spLocks noGrp="1"/>
          </p:cNvSpPr>
          <p:nvPr>
            <p:ph type="title"/>
          </p:nvPr>
        </p:nvSpPr>
        <p:spPr>
          <a:xfrm>
            <a:off x="-88900" y="0"/>
            <a:ext cx="43284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Correlation</a:t>
            </a:r>
            <a:endParaRPr sz="2000" dirty="0"/>
          </a:p>
        </p:txBody>
      </p:sp>
      <p:sp>
        <p:nvSpPr>
          <p:cNvPr id="8" name="Google Shape;172;p18">
            <a:extLst>
              <a:ext uri="{FF2B5EF4-FFF2-40B4-BE49-F238E27FC236}">
                <a16:creationId xmlns:a16="http://schemas.microsoft.com/office/drawing/2014/main" id="{180D7327-208E-4964-8D75-B682EF6C9085}"/>
              </a:ext>
            </a:extLst>
          </p:cNvPr>
          <p:cNvSpPr txBox="1">
            <a:spLocks/>
          </p:cNvSpPr>
          <p:nvPr/>
        </p:nvSpPr>
        <p:spPr>
          <a:xfrm>
            <a:off x="0" y="1009650"/>
            <a:ext cx="4114800" cy="2908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 algn="l"/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1- We can observe that daily_decr30 and daily_decr90 have very high positive correlation with each other.</a:t>
            </a:r>
            <a:br>
              <a:rPr lang="en-US" sz="900" dirty="0"/>
            </a:br>
            <a:br>
              <a:rPr lang="en-US" sz="900" dirty="0"/>
            </a:b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2- cnt_loan30 and amnt_loan30 also have very high positive correlation with each other.</a:t>
            </a:r>
            <a:br>
              <a:rPr lang="en-US" sz="900" dirty="0"/>
            </a:br>
            <a:br>
              <a:rPr lang="en-US" sz="900" dirty="0"/>
            </a:b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3- We can also observe that there are many more features which have positive or negative correlation with each other.</a:t>
            </a:r>
            <a:br>
              <a:rPr lang="en-US" sz="900" dirty="0"/>
            </a:b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 we have to drop those columns to avoid multicollinearity</a:t>
            </a:r>
            <a:b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sz="9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 as we can see from the above dataset, most of the column is positively correlated with the target("label")column except fr_da_rech90.</a:t>
            </a:r>
            <a:b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b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At last,</a:t>
            </a:r>
            <a:b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     cnt_ma_rech90 and cnt_ma_rech30 is having highest correlation with target("label")column i.e. 0.24 AND</a:t>
            </a:r>
            <a:b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     fr_da_rech90 is having least correlation with target("label")column i.e. -0.01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title"/>
          </p:nvPr>
        </p:nvSpPr>
        <p:spPr>
          <a:xfrm>
            <a:off x="1878425" y="218100"/>
            <a:ext cx="55833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Modelling</a:t>
            </a:r>
            <a:endParaRPr sz="2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0A54ED-4AB8-4CEF-A375-325E5B394678}"/>
              </a:ext>
            </a:extLst>
          </p:cNvPr>
          <p:cNvSpPr txBox="1"/>
          <p:nvPr/>
        </p:nvSpPr>
        <p:spPr>
          <a:xfrm>
            <a:off x="0" y="863600"/>
            <a:ext cx="6858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odel 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ame-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LR=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LogisticRegression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DT=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DecisionTreeClassifier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XGBC=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GradientBoostingClassifier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RFC=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RandomForestClassifier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4;p20">
            <a:extLst>
              <a:ext uri="{FF2B5EF4-FFF2-40B4-BE49-F238E27FC236}">
                <a16:creationId xmlns:a16="http://schemas.microsoft.com/office/drawing/2014/main" id="{3A5DC1A8-7CBD-4BB5-876E-5B8ED9E4F843}"/>
              </a:ext>
            </a:extLst>
          </p:cNvPr>
          <p:cNvSpPr/>
          <p:nvPr/>
        </p:nvSpPr>
        <p:spPr>
          <a:xfrm>
            <a:off x="3368525" y="2800519"/>
            <a:ext cx="1884900" cy="61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350" b="1">
                <a:solidFill>
                  <a:schemeClr val="bg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Roc_AUC_score</a:t>
            </a:r>
            <a:endParaRPr sz="1600" b="1">
              <a:solidFill>
                <a:schemeClr val="bg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" name="Google Shape;195;p20">
            <a:extLst>
              <a:ext uri="{FF2B5EF4-FFF2-40B4-BE49-F238E27FC236}">
                <a16:creationId xmlns:a16="http://schemas.microsoft.com/office/drawing/2014/main" id="{019D5FAF-D965-453A-A6A5-48C779D9AFA5}"/>
              </a:ext>
            </a:extLst>
          </p:cNvPr>
          <p:cNvSpPr/>
          <p:nvPr/>
        </p:nvSpPr>
        <p:spPr>
          <a:xfrm>
            <a:off x="3368525" y="1557769"/>
            <a:ext cx="1884900" cy="61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350" b="1" dirty="0">
                <a:solidFill>
                  <a:schemeClr val="bg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Cross_val_score</a:t>
            </a:r>
            <a:endParaRPr sz="1600" b="1" dirty="0">
              <a:solidFill>
                <a:schemeClr val="bg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" name="Google Shape;196;p20">
            <a:extLst>
              <a:ext uri="{FF2B5EF4-FFF2-40B4-BE49-F238E27FC236}">
                <a16:creationId xmlns:a16="http://schemas.microsoft.com/office/drawing/2014/main" id="{B6717CB0-5628-4CF7-9583-AE6C51E453B6}"/>
              </a:ext>
            </a:extLst>
          </p:cNvPr>
          <p:cNvSpPr/>
          <p:nvPr/>
        </p:nvSpPr>
        <p:spPr>
          <a:xfrm>
            <a:off x="3368525" y="2181176"/>
            <a:ext cx="1884900" cy="61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350" b="1">
                <a:solidFill>
                  <a:schemeClr val="bg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Confusion Matrix</a:t>
            </a:r>
            <a:endParaRPr sz="1600" b="1">
              <a:solidFill>
                <a:schemeClr val="bg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" name="Google Shape;199;p20">
            <a:extLst>
              <a:ext uri="{FF2B5EF4-FFF2-40B4-BE49-F238E27FC236}">
                <a16:creationId xmlns:a16="http://schemas.microsoft.com/office/drawing/2014/main" id="{960E992D-79BD-4941-AC48-17A6CD4ED206}"/>
              </a:ext>
            </a:extLst>
          </p:cNvPr>
          <p:cNvSpPr/>
          <p:nvPr/>
        </p:nvSpPr>
        <p:spPr>
          <a:xfrm>
            <a:off x="3368525" y="3419119"/>
            <a:ext cx="1884900" cy="61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350" b="1" dirty="0">
                <a:solidFill>
                  <a:schemeClr val="bg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Classification report</a:t>
            </a:r>
            <a:endParaRPr sz="1600" b="1" dirty="0">
              <a:solidFill>
                <a:schemeClr val="bg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" name="Google Shape;201;p20">
            <a:extLst>
              <a:ext uri="{FF2B5EF4-FFF2-40B4-BE49-F238E27FC236}">
                <a16:creationId xmlns:a16="http://schemas.microsoft.com/office/drawing/2014/main" id="{E2F0E9CC-753D-41B7-889A-789778DC929D}"/>
              </a:ext>
            </a:extLst>
          </p:cNvPr>
          <p:cNvSpPr/>
          <p:nvPr/>
        </p:nvSpPr>
        <p:spPr>
          <a:xfrm>
            <a:off x="3368525" y="939169"/>
            <a:ext cx="1884900" cy="61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 dirty="0">
                <a:solidFill>
                  <a:schemeClr val="bg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Accuracy score</a:t>
            </a:r>
            <a:endParaRPr sz="1350" b="1" dirty="0">
              <a:solidFill>
                <a:schemeClr val="bg1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93;p20">
            <a:extLst>
              <a:ext uri="{FF2B5EF4-FFF2-40B4-BE49-F238E27FC236}">
                <a16:creationId xmlns:a16="http://schemas.microsoft.com/office/drawing/2014/main" id="{FC5164D1-9332-47AB-AA90-887808B9E5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17400" y="222900"/>
            <a:ext cx="37092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Metrics Used: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524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>
            <a:spLocks noGrp="1"/>
          </p:cNvSpPr>
          <p:nvPr>
            <p:ph type="title"/>
          </p:nvPr>
        </p:nvSpPr>
        <p:spPr>
          <a:xfrm>
            <a:off x="2717400" y="206925"/>
            <a:ext cx="37092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Score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BDB281-41A7-48D9-8C5D-2BAF58755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6363"/>
            <a:ext cx="9144000" cy="18107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3748A3-E873-44A7-A0B2-7BF7F8B63A5D}"/>
              </a:ext>
            </a:extLst>
          </p:cNvPr>
          <p:cNvSpPr txBox="1"/>
          <p:nvPr/>
        </p:nvSpPr>
        <p:spPr>
          <a:xfrm>
            <a:off x="0" y="3782536"/>
            <a:ext cx="701675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4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Hyper parameter tunning for  random forest classification, to enhance chosen model.</a:t>
            </a:r>
          </a:p>
          <a:p>
            <a:pPr algn="l" rtl="0"/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125</TotalTime>
  <Words>457</Words>
  <Application>Microsoft Office PowerPoint</Application>
  <PresentationFormat>On-screen Show (16:9)</PresentationFormat>
  <Paragraphs>50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Century Gothic</vt:lpstr>
      <vt:lpstr>Wingdings 3</vt:lpstr>
      <vt:lpstr>Playfair Display Regular</vt:lpstr>
      <vt:lpstr>Times New Roman</vt:lpstr>
      <vt:lpstr>Arial</vt:lpstr>
      <vt:lpstr>Playfair Display</vt:lpstr>
      <vt:lpstr>Slice</vt:lpstr>
      <vt:lpstr>Micro-Credit Defaulter Project Machine Learning</vt:lpstr>
      <vt:lpstr>PowerPoint Presentation</vt:lpstr>
      <vt:lpstr>Dataset</vt:lpstr>
      <vt:lpstr>Data Cleaning Steps:</vt:lpstr>
      <vt:lpstr>Distribution of the Target Variable</vt:lpstr>
      <vt:lpstr> Correlation</vt:lpstr>
      <vt:lpstr>Modelling</vt:lpstr>
      <vt:lpstr>Metrics Used:</vt:lpstr>
      <vt:lpstr>Model Score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Micro-Credit Defaulter Project Machine Learning</dc:title>
  <dc:creator>Mohd Tarab</dc:creator>
  <cp:lastModifiedBy>Mohd Tarab</cp:lastModifiedBy>
  <cp:revision>8</cp:revision>
  <dcterms:modified xsi:type="dcterms:W3CDTF">2021-04-30T11:08:56Z</dcterms:modified>
</cp:coreProperties>
</file>