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7"/>
  </p:notesMasterIdLst>
  <p:sldIdLst>
    <p:sldId id="257" r:id="rId2"/>
    <p:sldId id="258" r:id="rId3"/>
    <p:sldId id="270" r:id="rId4"/>
    <p:sldId id="272" r:id="rId5"/>
    <p:sldId id="259" r:id="rId6"/>
    <p:sldId id="274" r:id="rId7"/>
    <p:sldId id="276" r:id="rId8"/>
    <p:sldId id="261" r:id="rId9"/>
    <p:sldId id="262" r:id="rId10"/>
    <p:sldId id="263" r:id="rId11"/>
    <p:sldId id="264" r:id="rId12"/>
    <p:sldId id="265" r:id="rId13"/>
    <p:sldId id="266" r:id="rId14"/>
    <p:sldId id="278"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579902-AA9C-42B7-9A17-CBD29C407062}" type="datetimeFigureOut">
              <a:rPr lang="en-US" smtClean="0"/>
              <a:t>7/6/2021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A8FBC0-69C7-4EB5-A39C-FE9065F2A3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cb516f92_0_20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8cb516f92_0_2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cb516f92_0_20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8cb516f92_0_2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0060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cb516f92_0_20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cb516f92_0_2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8cb516f92_0_20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8cb516f92_0_2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4860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8cb516f92_0_20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8cb516f92_0_2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48605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9fb4cfc9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9fb4cf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4483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8cb516f92_0_19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8cb516f92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8cb516f92_0_19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8cb516f92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8cb516f92_0_19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8cb516f92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98cb516f92_0_19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98cb516f92_0_1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1897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8cb516f92_0_19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8cb516f92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8cb516f92_0_19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8cb516f92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8cb516f92_0_19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8cb516f92_0_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8cb516f92_0_19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8cb516f92_0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D701BB0-6E19-4DF1-B0F8-0973794C6F6E}" type="datetimeFigureOut">
              <a:rPr lang="en-US" smtClean="0"/>
              <a:t>7/6/2021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3309BD4-5AAB-4DC2-B0A6-D0A74C5B4C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701BB0-6E19-4DF1-B0F8-0973794C6F6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701BB0-6E19-4DF1-B0F8-0973794C6F6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1127467"/>
            <a:ext cx="7505700" cy="1272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2654300"/>
            <a:ext cx="7505700" cy="3264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6058224"/>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496406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3"/>
        </a:solidFill>
        <a:effectLst/>
      </p:bgPr>
    </p:bg>
    <p:spTree>
      <p:nvGrpSpPr>
        <p:cNvPr id="1" name="Shape 70"/>
        <p:cNvGrpSpPr/>
        <p:nvPr/>
      </p:nvGrpSpPr>
      <p:grpSpPr>
        <a:xfrm>
          <a:off x="0" y="0"/>
          <a:ext cx="0" cy="0"/>
          <a:chOff x="0" y="0"/>
          <a:chExt cx="0" cy="0"/>
        </a:xfrm>
      </p:grpSpPr>
      <p:sp>
        <p:nvSpPr>
          <p:cNvPr id="74" name="Google Shape;74;p7"/>
          <p:cNvSpPr txBox="1">
            <a:spLocks noGrp="1"/>
          </p:cNvSpPr>
          <p:nvPr>
            <p:ph type="title"/>
          </p:nvPr>
        </p:nvSpPr>
        <p:spPr>
          <a:xfrm>
            <a:off x="819150" y="1127467"/>
            <a:ext cx="3709200" cy="1844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3092067"/>
            <a:ext cx="3709200" cy="2826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6058224"/>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28960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2328133"/>
            <a:ext cx="5377500" cy="2194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6058224"/>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004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701BB0-6E19-4DF1-B0F8-0973794C6F6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701BB0-6E19-4DF1-B0F8-0973794C6F6E}"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09BD4-5AAB-4DC2-B0A6-D0A74C5B4C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701BB0-6E19-4DF1-B0F8-0973794C6F6E}"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D701BB0-6E19-4DF1-B0F8-0973794C6F6E}"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701BB0-6E19-4DF1-B0F8-0973794C6F6E}"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01BB0-6E19-4DF1-B0F8-0973794C6F6E}"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701BB0-6E19-4DF1-B0F8-0973794C6F6E}"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09BD4-5AAB-4DC2-B0A6-D0A74C5B4C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701BB0-6E19-4DF1-B0F8-0973794C6F6E}"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3309BD4-5AAB-4DC2-B0A6-D0A74C5B4CF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701BB0-6E19-4DF1-B0F8-0973794C6F6E}" type="datetimeFigureOut">
              <a:rPr lang="en-US" smtClean="0"/>
              <a:t>7/6/2021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309BD4-5AAB-4DC2-B0A6-D0A74C5B4CF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38200" y="685800"/>
            <a:ext cx="6400800" cy="1272800"/>
          </a:xfrm>
          <a:prstGeom prst="rect">
            <a:avLst/>
          </a:prstGeom>
        </p:spPr>
        <p:txBody>
          <a:bodyPr spcFirstLastPara="1" wrap="square" lIns="91425" tIns="91425" rIns="91425" bIns="91425" anchor="t" anchorCtr="0">
            <a:noAutofit/>
          </a:bodyPr>
          <a:lstStyle/>
          <a:p>
            <a:pPr lvl="0" algn="l"/>
            <a:r>
              <a:rPr lang="en-US" b="1" dirty="0" smtClean="0">
                <a:solidFill>
                  <a:schemeClr val="bg1"/>
                </a:solidFill>
                <a:latin typeface="Algerian" panose="04020705040A02060702" pitchFamily="82" charset="0"/>
                <a:cs typeface="Arial" panose="020B0604020202020204" pitchFamily="34" charset="0"/>
              </a:rPr>
              <a:t>HOUSING PRICE </a:t>
            </a:r>
            <a:r>
              <a:rPr lang="en-US" b="1" dirty="0" smtClean="0">
                <a:solidFill>
                  <a:schemeClr val="bg1"/>
                </a:solidFill>
                <a:latin typeface="Algerian" panose="04020705040A02060702" pitchFamily="82" charset="0"/>
                <a:cs typeface="Arial" panose="020B0604020202020204" pitchFamily="34" charset="0"/>
              </a:rPr>
              <a:t/>
            </a:r>
            <a:br>
              <a:rPr lang="en-US" b="1" dirty="0" smtClean="0">
                <a:solidFill>
                  <a:schemeClr val="bg1"/>
                </a:solidFill>
                <a:latin typeface="Algerian" panose="04020705040A02060702" pitchFamily="82" charset="0"/>
                <a:cs typeface="Arial" panose="020B0604020202020204" pitchFamily="34" charset="0"/>
              </a:rPr>
            </a:br>
            <a:r>
              <a:rPr lang="en-US" b="1" dirty="0" smtClean="0">
                <a:solidFill>
                  <a:schemeClr val="bg1"/>
                </a:solidFill>
                <a:latin typeface="Algerian" panose="04020705040A02060702" pitchFamily="82" charset="0"/>
                <a:cs typeface="Arial" panose="020B0604020202020204" pitchFamily="34" charset="0"/>
              </a:rPr>
              <a:t>PREDICTION  PROJECT</a:t>
            </a:r>
            <a:endParaRPr>
              <a:solidFill>
                <a:schemeClr val="bg1"/>
              </a:solidFill>
            </a:endParaRPr>
          </a:p>
        </p:txBody>
      </p:sp>
      <p:sp>
        <p:nvSpPr>
          <p:cNvPr id="129" name="Google Shape;129;p13"/>
          <p:cNvSpPr txBox="1">
            <a:spLocks noGrp="1"/>
          </p:cNvSpPr>
          <p:nvPr>
            <p:ph type="body" idx="1"/>
          </p:nvPr>
        </p:nvSpPr>
        <p:spPr>
          <a:xfrm>
            <a:off x="819150" y="5774067"/>
            <a:ext cx="3916500" cy="72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chemeClr val="tx1"/>
                </a:solidFill>
              </a:rPr>
              <a:t>BY:- Ayush Pathak</a:t>
            </a:r>
            <a:endParaRPr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878425" y="290800"/>
            <a:ext cx="5583300" cy="5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dirty="0">
                <a:solidFill>
                  <a:schemeClr val="tx1"/>
                </a:solidFill>
                <a:latin typeface="Arial Black" pitchFamily="34" charset="0"/>
              </a:rPr>
              <a:t>Modelling</a:t>
            </a:r>
            <a:endParaRPr sz="2600" b="1" dirty="0">
              <a:solidFill>
                <a:schemeClr val="tx1"/>
              </a:solidFill>
              <a:latin typeface="Arial Black" pitchFamily="34" charset="0"/>
            </a:endParaRPr>
          </a:p>
        </p:txBody>
      </p:sp>
      <p:sp>
        <p:nvSpPr>
          <p:cNvPr id="14" name="TextBox 13">
            <a:extLst>
              <a:ext uri="{FF2B5EF4-FFF2-40B4-BE49-F238E27FC236}">
                <a16:creationId xmlns:a16="http://schemas.microsoft.com/office/drawing/2014/main" xmlns="" id="{900A54ED-4AB8-4CEF-A375-325E5B394678}"/>
              </a:ext>
            </a:extLst>
          </p:cNvPr>
          <p:cNvSpPr txBox="1"/>
          <p:nvPr/>
        </p:nvSpPr>
        <p:spPr>
          <a:xfrm>
            <a:off x="0" y="1151467"/>
            <a:ext cx="4267200"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Arial" panose="020B0604020202020204" pitchFamily="34" charset="0"/>
                <a:cs typeface="Arial" panose="020B0604020202020204" pitchFamily="34" charset="0"/>
              </a:rPr>
              <a:t>M</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odel </a:t>
            </a:r>
            <a:r>
              <a:rPr lang="en-US" altLang="en-US" dirty="0">
                <a:solidFill>
                  <a:srgbClr val="222222"/>
                </a:solidFill>
                <a:latin typeface="Arial" panose="020B0604020202020204" pitchFamily="34" charset="0"/>
                <a:cs typeface="Arial" panose="020B0604020202020204" pitchFamily="34" charset="0"/>
              </a:rPr>
              <a:t>N</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ame-</a:t>
            </a:r>
            <a:endParaRPr kumimoji="0" lang="en-US" altLang="en-US" sz="1800" b="0" i="0" u="none" strike="noStrike" cap="none" normalizeH="0" baseline="0" dirty="0">
              <a:ln>
                <a:noFill/>
              </a:ln>
              <a:solidFill>
                <a:schemeClr val="tx1"/>
              </a:solidFill>
              <a:effectLst/>
            </a:endParaRPr>
          </a:p>
          <a:p>
            <a:pPr lvl="0" eaLnBrk="0" fontAlgn="base" hangingPunct="0">
              <a:spcBef>
                <a:spcPct val="0"/>
              </a:spcBef>
              <a:spcAft>
                <a:spcPct val="0"/>
              </a:spcAft>
            </a:pPr>
            <a:r>
              <a:rPr lang="en-US" dirty="0" smtClean="0"/>
              <a:t>LR=</a:t>
            </a:r>
            <a:r>
              <a:rPr lang="en-US" dirty="0" err="1" smtClean="0"/>
              <a:t>LinearRegression</a:t>
            </a:r>
            <a:r>
              <a:rPr lang="en-US" dirty="0" smtClean="0"/>
              <a:t>(), </a:t>
            </a:r>
          </a:p>
          <a:p>
            <a:pPr lvl="0" eaLnBrk="0" fontAlgn="base" hangingPunct="0">
              <a:spcBef>
                <a:spcPct val="0"/>
              </a:spcBef>
              <a:spcAft>
                <a:spcPct val="0"/>
              </a:spcAft>
            </a:pPr>
            <a:r>
              <a:rPr lang="en-US" dirty="0" smtClean="0"/>
              <a:t>KNN=</a:t>
            </a:r>
            <a:r>
              <a:rPr lang="en-US" dirty="0" err="1" smtClean="0"/>
              <a:t>KNeighborsRegressor</a:t>
            </a:r>
            <a:r>
              <a:rPr lang="en-US" dirty="0" smtClean="0"/>
              <a:t>(), </a:t>
            </a:r>
          </a:p>
          <a:p>
            <a:pPr lvl="0" eaLnBrk="0" fontAlgn="base" hangingPunct="0">
              <a:spcBef>
                <a:spcPct val="0"/>
              </a:spcBef>
              <a:spcAft>
                <a:spcPct val="0"/>
              </a:spcAft>
            </a:pPr>
            <a:r>
              <a:rPr lang="en-US" dirty="0" smtClean="0"/>
              <a:t>SV=SVR(), </a:t>
            </a:r>
          </a:p>
          <a:p>
            <a:pPr lvl="0" eaLnBrk="0" fontAlgn="base" hangingPunct="0">
              <a:spcBef>
                <a:spcPct val="0"/>
              </a:spcBef>
              <a:spcAft>
                <a:spcPct val="0"/>
              </a:spcAft>
            </a:pPr>
            <a:r>
              <a:rPr lang="en-US" dirty="0" smtClean="0"/>
              <a:t>LS=Lasso(), </a:t>
            </a:r>
          </a:p>
          <a:p>
            <a:pPr lvl="0" eaLnBrk="0" fontAlgn="base" hangingPunct="0">
              <a:spcBef>
                <a:spcPct val="0"/>
              </a:spcBef>
              <a:spcAft>
                <a:spcPct val="0"/>
              </a:spcAft>
            </a:pPr>
            <a:r>
              <a:rPr lang="en-US" dirty="0" smtClean="0"/>
              <a:t>RI=Ridge(), </a:t>
            </a:r>
          </a:p>
          <a:p>
            <a:pPr lvl="0" eaLnBrk="0" fontAlgn="base" hangingPunct="0">
              <a:spcBef>
                <a:spcPct val="0"/>
              </a:spcBef>
              <a:spcAft>
                <a:spcPct val="0"/>
              </a:spcAft>
            </a:pPr>
            <a:r>
              <a:rPr lang="en-US" dirty="0" smtClean="0"/>
              <a:t>EN=</a:t>
            </a:r>
            <a:r>
              <a:rPr lang="en-US" dirty="0" err="1" smtClean="0"/>
              <a:t>ElasticNet</a:t>
            </a:r>
            <a:r>
              <a:rPr lang="en-US" dirty="0" smtClean="0"/>
              <a:t>(), </a:t>
            </a:r>
          </a:p>
          <a:p>
            <a:pPr lvl="0" eaLnBrk="0" fontAlgn="base" hangingPunct="0">
              <a:spcBef>
                <a:spcPct val="0"/>
              </a:spcBef>
              <a:spcAft>
                <a:spcPct val="0"/>
              </a:spcAft>
            </a:pPr>
            <a:r>
              <a:rPr lang="en-US" dirty="0" smtClean="0"/>
              <a:t>RFR=</a:t>
            </a:r>
            <a:r>
              <a:rPr lang="en-US" dirty="0" err="1" smtClean="0"/>
              <a:t>RandomForestRegressor</a:t>
            </a:r>
            <a:r>
              <a:rPr lang="en-US" dirty="0" smtClean="0"/>
              <a:t>(),</a:t>
            </a:r>
          </a:p>
          <a:p>
            <a:pPr lvl="0" eaLnBrk="0" fontAlgn="base" hangingPunct="0">
              <a:spcBef>
                <a:spcPct val="0"/>
              </a:spcBef>
              <a:spcAft>
                <a:spcPct val="0"/>
              </a:spcAft>
            </a:pPr>
            <a:r>
              <a:rPr lang="en-US" dirty="0" smtClean="0"/>
              <a:t>ADA= </a:t>
            </a:r>
            <a:r>
              <a:rPr lang="en-US" dirty="0" err="1" smtClean="0"/>
              <a:t>AdaBoostRegressor</a:t>
            </a:r>
            <a:r>
              <a:rPr lang="en-US" dirty="0" smtClean="0"/>
              <a:t>(), </a:t>
            </a:r>
          </a:p>
          <a:p>
            <a:pPr lvl="0" eaLnBrk="0" fontAlgn="base" hangingPunct="0">
              <a:spcBef>
                <a:spcPct val="0"/>
              </a:spcBef>
              <a:spcAft>
                <a:spcPct val="0"/>
              </a:spcAft>
            </a:pPr>
            <a:r>
              <a:rPr lang="en-US" dirty="0" smtClean="0"/>
              <a:t>GBR=</a:t>
            </a:r>
            <a:r>
              <a:rPr lang="en-US" dirty="0" err="1" smtClean="0"/>
              <a:t>GradientBoostingRegressor</a:t>
            </a:r>
            <a:r>
              <a:rPr lang="en-US" dirty="0" smtClean="0"/>
              <a:t>() </a:t>
            </a:r>
            <a:br>
              <a:rPr lang="en-US" dirty="0" smtClean="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10.PNG"/>
          <p:cNvPicPr>
            <a:picLocks noChangeAspect="1"/>
          </p:cNvPicPr>
          <p:nvPr/>
        </p:nvPicPr>
        <p:blipFill>
          <a:blip r:embed="rId3"/>
          <a:stretch>
            <a:fillRect/>
          </a:stretch>
        </p:blipFill>
        <p:spPr>
          <a:xfrm>
            <a:off x="2209800" y="4191000"/>
            <a:ext cx="6629400" cy="2209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Google Shape;194;p20">
            <a:extLst>
              <a:ext uri="{FF2B5EF4-FFF2-40B4-BE49-F238E27FC236}">
                <a16:creationId xmlns:a16="http://schemas.microsoft.com/office/drawing/2014/main" xmlns="" id="{3A5DC1A8-7CBD-4BB5-876E-5B8ED9E4F843}"/>
              </a:ext>
            </a:extLst>
          </p:cNvPr>
          <p:cNvSpPr/>
          <p:nvPr/>
        </p:nvSpPr>
        <p:spPr>
          <a:xfrm>
            <a:off x="3368525" y="3734025"/>
            <a:ext cx="188490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spcBef>
                <a:spcPts val="600"/>
              </a:spcBef>
            </a:pPr>
            <a:r>
              <a:rPr lang="en-US" sz="1400" dirty="0" smtClean="0">
                <a:latin typeface="Arial Black" pitchFamily="34" charset="0"/>
              </a:rPr>
              <a:t>MAE</a:t>
            </a:r>
            <a:endParaRPr lang="en-US" sz="1400" dirty="0">
              <a:latin typeface="Arial Black" pitchFamily="34" charset="0"/>
            </a:endParaRPr>
          </a:p>
        </p:txBody>
      </p:sp>
      <p:sp>
        <p:nvSpPr>
          <p:cNvPr id="5" name="Google Shape;195;p20">
            <a:extLst>
              <a:ext uri="{FF2B5EF4-FFF2-40B4-BE49-F238E27FC236}">
                <a16:creationId xmlns:a16="http://schemas.microsoft.com/office/drawing/2014/main" xmlns="" id="{019D5FAF-D965-453A-A6A5-48C779D9AFA5}"/>
              </a:ext>
            </a:extLst>
          </p:cNvPr>
          <p:cNvSpPr/>
          <p:nvPr/>
        </p:nvSpPr>
        <p:spPr>
          <a:xfrm>
            <a:off x="3368525" y="2077025"/>
            <a:ext cx="188490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spcBef>
                <a:spcPts val="600"/>
              </a:spcBef>
            </a:pPr>
            <a:r>
              <a:rPr lang="en-US" sz="1400" dirty="0" err="1" smtClean="0">
                <a:latin typeface="Arial Black" pitchFamily="34" charset="0"/>
              </a:rPr>
              <a:t>Cross_val_score</a:t>
            </a:r>
            <a:endParaRPr lang="en-US" sz="1400" dirty="0">
              <a:latin typeface="Arial Black" pitchFamily="34" charset="0"/>
            </a:endParaRPr>
          </a:p>
        </p:txBody>
      </p:sp>
      <p:sp>
        <p:nvSpPr>
          <p:cNvPr id="6" name="Google Shape;196;p20">
            <a:extLst>
              <a:ext uri="{FF2B5EF4-FFF2-40B4-BE49-F238E27FC236}">
                <a16:creationId xmlns:a16="http://schemas.microsoft.com/office/drawing/2014/main" xmlns="" id="{B6717CB0-5628-4CF7-9583-AE6C51E453B6}"/>
              </a:ext>
            </a:extLst>
          </p:cNvPr>
          <p:cNvSpPr/>
          <p:nvPr/>
        </p:nvSpPr>
        <p:spPr>
          <a:xfrm>
            <a:off x="3368525" y="2908235"/>
            <a:ext cx="188490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spcBef>
                <a:spcPts val="600"/>
              </a:spcBef>
            </a:pPr>
            <a:r>
              <a:rPr lang="en-US" sz="1600" dirty="0" smtClean="0">
                <a:latin typeface="Arial Black" pitchFamily="34" charset="0"/>
              </a:rPr>
              <a:t>R2_score</a:t>
            </a:r>
            <a:endParaRPr lang="en-US" sz="1600" dirty="0">
              <a:latin typeface="Arial Black" pitchFamily="34" charset="0"/>
            </a:endParaRPr>
          </a:p>
        </p:txBody>
      </p:sp>
      <p:sp>
        <p:nvSpPr>
          <p:cNvPr id="7" name="Google Shape;199;p20">
            <a:extLst>
              <a:ext uri="{FF2B5EF4-FFF2-40B4-BE49-F238E27FC236}">
                <a16:creationId xmlns:a16="http://schemas.microsoft.com/office/drawing/2014/main" xmlns="" id="{960E992D-79BD-4941-AC48-17A6CD4ED206}"/>
              </a:ext>
            </a:extLst>
          </p:cNvPr>
          <p:cNvSpPr/>
          <p:nvPr/>
        </p:nvSpPr>
        <p:spPr>
          <a:xfrm>
            <a:off x="3368525" y="4558825"/>
            <a:ext cx="188490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spcBef>
                <a:spcPts val="600"/>
              </a:spcBef>
            </a:pPr>
            <a:r>
              <a:rPr lang="en-US" sz="1600" dirty="0" smtClean="0">
                <a:latin typeface="Arial Black" pitchFamily="34" charset="0"/>
              </a:rPr>
              <a:t>MSE</a:t>
            </a:r>
            <a:endParaRPr lang="en-US" sz="1600" dirty="0">
              <a:latin typeface="Arial Black" pitchFamily="34" charset="0"/>
            </a:endParaRPr>
          </a:p>
        </p:txBody>
      </p:sp>
      <p:sp>
        <p:nvSpPr>
          <p:cNvPr id="8" name="Google Shape;201;p20">
            <a:extLst>
              <a:ext uri="{FF2B5EF4-FFF2-40B4-BE49-F238E27FC236}">
                <a16:creationId xmlns:a16="http://schemas.microsoft.com/office/drawing/2014/main" xmlns="" id="{E2F0E9CC-753D-41B7-889A-789778DC929D}"/>
              </a:ext>
            </a:extLst>
          </p:cNvPr>
          <p:cNvSpPr/>
          <p:nvPr/>
        </p:nvSpPr>
        <p:spPr>
          <a:xfrm>
            <a:off x="3368525" y="1252225"/>
            <a:ext cx="188490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latin typeface="Arial Black" pitchFamily="34" charset="0"/>
              </a:rPr>
              <a:t>Accuracy score	</a:t>
            </a:r>
            <a:endParaRPr sz="1400" dirty="0">
              <a:latin typeface="Arial Black" pitchFamily="34" charset="0"/>
            </a:endParaRPr>
          </a:p>
        </p:txBody>
      </p:sp>
      <p:sp>
        <p:nvSpPr>
          <p:cNvPr id="11" name="Google Shape;193;p20">
            <a:extLst>
              <a:ext uri="{FF2B5EF4-FFF2-40B4-BE49-F238E27FC236}">
                <a16:creationId xmlns:a16="http://schemas.microsoft.com/office/drawing/2014/main" xmlns="" id="{FC5164D1-9332-47AB-AA90-887808B9E5B4}"/>
              </a:ext>
            </a:extLst>
          </p:cNvPr>
          <p:cNvSpPr txBox="1">
            <a:spLocks noGrp="1"/>
          </p:cNvSpPr>
          <p:nvPr>
            <p:ph type="title"/>
          </p:nvPr>
        </p:nvSpPr>
        <p:spPr>
          <a:xfrm>
            <a:off x="1447800" y="297200"/>
            <a:ext cx="6019800" cy="80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chemeClr val="tx1"/>
                </a:solidFill>
                <a:latin typeface="Arial Black" pitchFamily="34" charset="0"/>
              </a:rPr>
              <a:t>Evaluation Metrics </a:t>
            </a:r>
            <a:r>
              <a:rPr lang="en" b="1" dirty="0">
                <a:solidFill>
                  <a:schemeClr val="tx1"/>
                </a:solidFill>
                <a:latin typeface="Arial Black" pitchFamily="34" charset="0"/>
              </a:rPr>
              <a:t>Used:</a:t>
            </a:r>
            <a:endParaRPr b="1" dirty="0">
              <a:solidFill>
                <a:schemeClr val="tx1"/>
              </a:solidFill>
              <a:latin typeface="Arial Black" pitchFamily="34" charset="0"/>
            </a:endParaRPr>
          </a:p>
        </p:txBody>
      </p:sp>
      <p:sp>
        <p:nvSpPr>
          <p:cNvPr id="9" name="Google Shape;199;p20">
            <a:extLst>
              <a:ext uri="{FF2B5EF4-FFF2-40B4-BE49-F238E27FC236}">
                <a16:creationId xmlns:a16="http://schemas.microsoft.com/office/drawing/2014/main" xmlns="" id="{960E992D-79BD-4941-AC48-17A6CD4ED206}"/>
              </a:ext>
            </a:extLst>
          </p:cNvPr>
          <p:cNvSpPr/>
          <p:nvPr/>
        </p:nvSpPr>
        <p:spPr>
          <a:xfrm>
            <a:off x="3352800" y="5334000"/>
            <a:ext cx="188490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spcBef>
                <a:spcPts val="600"/>
              </a:spcBef>
            </a:pPr>
            <a:r>
              <a:rPr lang="en-US" sz="1600" dirty="0" smtClean="0">
                <a:latin typeface="Arial Black" pitchFamily="34" charset="0"/>
              </a:rPr>
              <a:t>RMSE</a:t>
            </a:r>
            <a:endParaRPr lang="en-US" sz="1600" dirty="0">
              <a:latin typeface="Arial Black" pitchFamily="34" charset="0"/>
            </a:endParaRPr>
          </a:p>
        </p:txBody>
      </p:sp>
    </p:spTree>
    <p:extLst>
      <p:ext uri="{BB962C8B-B14F-4D97-AF65-F5344CB8AC3E}">
        <p14:creationId xmlns:p14="http://schemas.microsoft.com/office/powerpoint/2010/main" xmlns="" val="193524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2717400" y="275900"/>
            <a:ext cx="3709200" cy="78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1"/>
                </a:solidFill>
                <a:latin typeface="Arial Black" pitchFamily="34" charset="0"/>
              </a:rPr>
              <a:t>Model Score</a:t>
            </a:r>
            <a:endParaRPr b="1" dirty="0">
              <a:solidFill>
                <a:schemeClr val="tx1"/>
              </a:solidFill>
              <a:latin typeface="Arial Black" pitchFamily="34" charset="0"/>
            </a:endParaRPr>
          </a:p>
        </p:txBody>
      </p:sp>
      <p:sp>
        <p:nvSpPr>
          <p:cNvPr id="7" name="TextBox 6">
            <a:extLst>
              <a:ext uri="{FF2B5EF4-FFF2-40B4-BE49-F238E27FC236}">
                <a16:creationId xmlns:a16="http://schemas.microsoft.com/office/drawing/2014/main" xmlns="" id="{B13748A3-E873-44A7-A0B2-7BF7F8B63A5D}"/>
              </a:ext>
            </a:extLst>
          </p:cNvPr>
          <p:cNvSpPr txBox="1"/>
          <p:nvPr/>
        </p:nvSpPr>
        <p:spPr>
          <a:xfrm>
            <a:off x="0" y="5043381"/>
            <a:ext cx="7016750" cy="1077218"/>
          </a:xfrm>
          <a:prstGeom prst="rect">
            <a:avLst/>
          </a:prstGeom>
          <a:noFill/>
        </p:spPr>
        <p:txBody>
          <a:bodyPr wrap="square">
            <a:spAutoFit/>
          </a:bodyPr>
          <a:lstStyle/>
          <a:p>
            <a:pPr algn="l" rtl="0"/>
            <a:r>
              <a:rPr lang="en-US" sz="1400" i="0" dirty="0">
                <a:solidFill>
                  <a:srgbClr val="222222"/>
                </a:solidFill>
                <a:effectLst/>
                <a:latin typeface="Arial Black" pitchFamily="34" charset="0"/>
              </a:rPr>
              <a:t>Hyper parameter tunning for  </a:t>
            </a:r>
            <a:r>
              <a:rPr lang="en-US" sz="1400" i="0" dirty="0" err="1" smtClean="0">
                <a:solidFill>
                  <a:srgbClr val="222222"/>
                </a:solidFill>
                <a:effectLst/>
                <a:latin typeface="Arial Black" pitchFamily="34" charset="0"/>
              </a:rPr>
              <a:t>GradientBoost</a:t>
            </a:r>
            <a:r>
              <a:rPr lang="en-US" sz="1400" i="0" dirty="0" smtClean="0">
                <a:solidFill>
                  <a:srgbClr val="222222"/>
                </a:solidFill>
                <a:effectLst/>
                <a:latin typeface="Arial Black" pitchFamily="34" charset="0"/>
              </a:rPr>
              <a:t> </a:t>
            </a:r>
            <a:r>
              <a:rPr lang="en-US" sz="1400" i="0" dirty="0" err="1" smtClean="0">
                <a:solidFill>
                  <a:srgbClr val="222222"/>
                </a:solidFill>
                <a:effectLst/>
                <a:latin typeface="Arial Black" pitchFamily="34" charset="0"/>
              </a:rPr>
              <a:t>Regressor</a:t>
            </a:r>
            <a:r>
              <a:rPr lang="en-US" sz="1400" i="0" dirty="0" smtClean="0">
                <a:solidFill>
                  <a:srgbClr val="222222"/>
                </a:solidFill>
                <a:effectLst/>
                <a:latin typeface="Arial Black" pitchFamily="34" charset="0"/>
              </a:rPr>
              <a:t>, </a:t>
            </a:r>
            <a:r>
              <a:rPr lang="en-US" sz="1400" i="0" dirty="0">
                <a:solidFill>
                  <a:srgbClr val="222222"/>
                </a:solidFill>
                <a:effectLst/>
                <a:latin typeface="Arial Black" pitchFamily="34" charset="0"/>
              </a:rPr>
              <a:t>to enhance chosen </a:t>
            </a:r>
            <a:r>
              <a:rPr lang="en-US" sz="1400" i="0" dirty="0" smtClean="0">
                <a:solidFill>
                  <a:srgbClr val="222222"/>
                </a:solidFill>
                <a:effectLst/>
                <a:latin typeface="Arial Black" pitchFamily="34" charset="0"/>
              </a:rPr>
              <a:t>model performance.</a:t>
            </a:r>
            <a:endParaRPr lang="en-US" sz="1400" i="0" dirty="0">
              <a:solidFill>
                <a:srgbClr val="222222"/>
              </a:solidFill>
              <a:effectLst/>
              <a:latin typeface="Arial Black" pitchFamily="34" charset="0"/>
            </a:endParaRPr>
          </a:p>
          <a:p>
            <a:pPr algn="l" rtl="0"/>
            <a:r>
              <a:rPr lang="en-US" b="0" i="0" dirty="0">
                <a:solidFill>
                  <a:srgbClr val="222222"/>
                </a:solidFill>
                <a:effectLst/>
                <a:latin typeface="Arial" panose="020B0604020202020204" pitchFamily="34" charset="0"/>
              </a:rPr>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p:txBody>
      </p:sp>
      <p:pic>
        <p:nvPicPr>
          <p:cNvPr id="5" name="Picture 4" descr="12.PNG"/>
          <p:cNvPicPr>
            <a:picLocks noChangeAspect="1"/>
          </p:cNvPicPr>
          <p:nvPr/>
        </p:nvPicPr>
        <p:blipFill>
          <a:blip r:embed="rId3"/>
          <a:stretch>
            <a:fillRect/>
          </a:stretch>
        </p:blipFill>
        <p:spPr>
          <a:xfrm>
            <a:off x="137493" y="1219200"/>
            <a:ext cx="8869013"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5" name="TextBox 4">
            <a:extLst>
              <a:ext uri="{FF2B5EF4-FFF2-40B4-BE49-F238E27FC236}">
                <a16:creationId xmlns:a16="http://schemas.microsoft.com/office/drawing/2014/main" xmlns="" id="{B5CA8FAB-D0E1-483B-B938-D1D060F5DA89}"/>
              </a:ext>
            </a:extLst>
          </p:cNvPr>
          <p:cNvSpPr txBox="1"/>
          <p:nvPr/>
        </p:nvSpPr>
        <p:spPr>
          <a:xfrm>
            <a:off x="-44450" y="1"/>
            <a:ext cx="8464550" cy="6617196"/>
          </a:xfrm>
          <a:prstGeom prst="rect">
            <a:avLst/>
          </a:prstGeom>
          <a:noFill/>
        </p:spPr>
        <p:txBody>
          <a:bodyPr wrap="square">
            <a:spAutoFit/>
          </a:bodyPr>
          <a:lstStyle/>
          <a:p>
            <a:pPr algn="l" rtl="0"/>
            <a:r>
              <a:rPr lang="en-US" sz="2800" b="0" i="0" dirty="0">
                <a:solidFill>
                  <a:srgbClr val="222222"/>
                </a:solidFill>
                <a:effectLst/>
                <a:latin typeface="Arial" panose="020B0604020202020204" pitchFamily="34" charset="0"/>
              </a:rPr>
              <a:t>CONCLUSION</a:t>
            </a:r>
          </a:p>
          <a:p>
            <a:pPr algn="l" rtl="0"/>
            <a:endParaRPr lang="en-US" dirty="0">
              <a:solidFill>
                <a:srgbClr val="222222"/>
              </a:solidFill>
              <a:latin typeface="Arial" panose="020B0604020202020204" pitchFamily="34" charset="0"/>
            </a:endParaRPr>
          </a:p>
          <a:p>
            <a:pPr algn="l" rtl="0"/>
            <a:endParaRPr lang="en-US" dirty="0">
              <a:solidFill>
                <a:srgbClr val="222222"/>
              </a:solidFill>
              <a:latin typeface="Arial" panose="020B0604020202020204" pitchFamily="34" charset="0"/>
            </a:endParaRPr>
          </a:p>
          <a:p>
            <a:pPr algn="l" rtl="0"/>
            <a:endParaRPr lang="en-US" dirty="0">
              <a:solidFill>
                <a:srgbClr val="222222"/>
              </a:solidFill>
              <a:latin typeface="Arial" panose="020B0604020202020204" pitchFamily="34" charset="0"/>
            </a:endParaRPr>
          </a:p>
          <a:p>
            <a:pPr algn="l" rtl="0"/>
            <a:endParaRPr lang="en-US" dirty="0">
              <a:solidFill>
                <a:srgbClr val="222222"/>
              </a:solidFill>
              <a:latin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In this project we have tried to show how the house prices vary and what are the factors related to the changing of house prices. The best(minimum) RMSE score was achieved using the best parameters of Gradient </a:t>
            </a:r>
            <a:r>
              <a:rPr lang="en-IN" dirty="0" err="1" smtClean="0">
                <a:latin typeface="Arial" panose="020B0604020202020204" pitchFamily="34" charset="0"/>
                <a:cs typeface="Arial" panose="020B0604020202020204" pitchFamily="34" charset="0"/>
              </a:rPr>
              <a:t>Regressor</a:t>
            </a:r>
            <a:r>
              <a:rPr lang="en-IN" dirty="0" smtClean="0">
                <a:latin typeface="Arial" panose="020B0604020202020204" pitchFamily="34" charset="0"/>
                <a:cs typeface="Arial" panose="020B0604020202020204" pitchFamily="34" charset="0"/>
              </a:rPr>
              <a:t> through </a:t>
            </a:r>
            <a:r>
              <a:rPr lang="en-IN" dirty="0" err="1" smtClean="0">
                <a:latin typeface="Arial" panose="020B0604020202020204" pitchFamily="34" charset="0"/>
                <a:cs typeface="Arial" panose="020B0604020202020204" pitchFamily="34" charset="0"/>
              </a:rPr>
              <a:t>GridSearchCV</a:t>
            </a:r>
            <a:r>
              <a:rPr lang="en-IN" dirty="0" smtClean="0">
                <a:latin typeface="Arial" panose="020B0604020202020204" pitchFamily="34" charset="0"/>
                <a:cs typeface="Arial" panose="020B0604020202020204" pitchFamily="34" charset="0"/>
              </a:rPr>
              <a:t> though Gradient Boost </a:t>
            </a:r>
            <a:r>
              <a:rPr lang="en-IN" dirty="0" err="1" smtClean="0">
                <a:latin typeface="Arial" panose="020B0604020202020204" pitchFamily="34" charset="0"/>
                <a:cs typeface="Arial" panose="020B0604020202020204" pitchFamily="34" charset="0"/>
              </a:rPr>
              <a:t>Regressor</a:t>
            </a:r>
            <a:r>
              <a:rPr lang="en-IN" dirty="0" smtClean="0">
                <a:latin typeface="Arial" panose="020B0604020202020204" pitchFamily="34" charset="0"/>
                <a:cs typeface="Arial" panose="020B0604020202020204" pitchFamily="34" charset="0"/>
              </a:rPr>
              <a:t> model performed well too.</a:t>
            </a:r>
          </a:p>
          <a:p>
            <a:pPr marL="457200" indent="-4572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This project has demonstrated the importance of sampling effectively, modelling and predicting data.</a:t>
            </a:r>
          </a:p>
          <a:p>
            <a:pPr marL="457200" indent="-4572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Through different powerful tools of visualization we were able to analyse and interpret different hidden insights about the data.</a:t>
            </a:r>
          </a:p>
          <a:p>
            <a:pPr marL="457200" indent="-4572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Through data cleaning we were able to remove unnecessary columns and outliers from our dataset due to which our model would have suffered from </a:t>
            </a:r>
            <a:r>
              <a:rPr lang="en-IN" dirty="0" err="1" smtClean="0">
                <a:latin typeface="Arial" panose="020B0604020202020204" pitchFamily="34" charset="0"/>
                <a:cs typeface="Arial" panose="020B0604020202020204" pitchFamily="34" charset="0"/>
              </a:rPr>
              <a:t>overfitting</a:t>
            </a:r>
            <a:r>
              <a:rPr lang="en-IN" dirty="0" smtClean="0">
                <a:latin typeface="Arial" panose="020B0604020202020204" pitchFamily="34" charset="0"/>
                <a:cs typeface="Arial" panose="020B0604020202020204" pitchFamily="34" charset="0"/>
              </a:rPr>
              <a:t> or </a:t>
            </a:r>
            <a:r>
              <a:rPr lang="en-IN" dirty="0" err="1" smtClean="0">
                <a:latin typeface="Arial" panose="020B0604020202020204" pitchFamily="34" charset="0"/>
                <a:cs typeface="Arial" panose="020B0604020202020204" pitchFamily="34" charset="0"/>
              </a:rPr>
              <a:t>underfitting</a:t>
            </a:r>
            <a:r>
              <a:rPr lang="en-IN"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There were lot of missing values present in different columns which we imputed on the basis of our understanding.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2856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5" name="TextBox 4">
            <a:extLst>
              <a:ext uri="{FF2B5EF4-FFF2-40B4-BE49-F238E27FC236}">
                <a16:creationId xmlns:a16="http://schemas.microsoft.com/office/drawing/2014/main" xmlns="" id="{B5CA8FAB-D0E1-483B-B938-D1D060F5DA89}"/>
              </a:ext>
            </a:extLst>
          </p:cNvPr>
          <p:cNvSpPr txBox="1"/>
          <p:nvPr/>
        </p:nvSpPr>
        <p:spPr>
          <a:xfrm>
            <a:off x="-44450" y="1"/>
            <a:ext cx="8464550" cy="3016210"/>
          </a:xfrm>
          <a:prstGeom prst="rect">
            <a:avLst/>
          </a:prstGeom>
          <a:noFill/>
        </p:spPr>
        <p:txBody>
          <a:bodyPr wrap="square">
            <a:spAutoFit/>
          </a:bodyPr>
          <a:lstStyle/>
          <a:p>
            <a:pPr algn="l" rtl="0"/>
            <a:r>
              <a:rPr lang="en-US" sz="2800" b="0" i="0" dirty="0" smtClean="0">
                <a:solidFill>
                  <a:srgbClr val="222222"/>
                </a:solidFill>
                <a:effectLst/>
                <a:latin typeface="Arial" panose="020B0604020202020204" pitchFamily="34" charset="0"/>
              </a:rPr>
              <a:t>LIMITATIONS</a:t>
            </a:r>
            <a:endParaRPr lang="en-US" sz="2800" b="0" i="0" dirty="0">
              <a:solidFill>
                <a:srgbClr val="222222"/>
              </a:solidFill>
              <a:effectLst/>
              <a:latin typeface="Arial" panose="020B0604020202020204" pitchFamily="34" charset="0"/>
            </a:endParaRPr>
          </a:p>
          <a:p>
            <a:pPr algn="l" rtl="0"/>
            <a:endParaRPr lang="en-US" dirty="0">
              <a:solidFill>
                <a:srgbClr val="222222"/>
              </a:solidFill>
              <a:latin typeface="Arial" panose="020B0604020202020204" pitchFamily="34" charset="0"/>
            </a:endParaRPr>
          </a:p>
          <a:p>
            <a:pPr algn="l" rtl="0"/>
            <a:endParaRPr lang="en-US" dirty="0">
              <a:solidFill>
                <a:srgbClr val="222222"/>
              </a:solidFill>
              <a:latin typeface="Arial" panose="020B0604020202020204" pitchFamily="34" charset="0"/>
            </a:endParaRPr>
          </a:p>
          <a:p>
            <a:pPr algn="l" rtl="0"/>
            <a:endParaRPr lang="en-US" dirty="0">
              <a:solidFill>
                <a:srgbClr val="222222"/>
              </a:solidFill>
              <a:latin typeface="Arial" panose="020B0604020202020204" pitchFamily="34" charset="0"/>
            </a:endParaRPr>
          </a:p>
          <a:p>
            <a:pPr algn="l" rtl="0"/>
            <a:endParaRPr lang="en-US" dirty="0">
              <a:solidFill>
                <a:srgbClr val="222222"/>
              </a:solidFill>
              <a:latin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However, the output of these algorithms needs to be in the same format as the others. Once that condition is satisfied, the modules are easy to add as done in the code. </a:t>
            </a:r>
          </a:p>
          <a:p>
            <a:pPr marL="457200" indent="-45720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dirty="0" smtClean="0">
                <a:latin typeface="Arial" panose="020B0604020202020204" pitchFamily="34" charset="0"/>
                <a:cs typeface="Arial" panose="020B0604020202020204" pitchFamily="34" charset="0"/>
              </a:rPr>
              <a:t>This provides a great degree of modularity and versatility to the project.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2856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dirty="0">
                <a:solidFill>
                  <a:schemeClr val="tx1"/>
                </a:solidFill>
                <a:latin typeface="Playfair Display Regular"/>
                <a:ea typeface="Playfair Display Regular"/>
                <a:cs typeface="Playfair Display Regular"/>
                <a:sym typeface="Playfair Display Regular"/>
              </a:rPr>
              <a:t>THANK YOU</a:t>
            </a:r>
            <a:endParaRPr sz="5600" dirty="0">
              <a:solidFill>
                <a:schemeClr val="tx1"/>
              </a:solidFill>
              <a:latin typeface="Playfair Display Regular"/>
              <a:ea typeface="Playfair Display Regular"/>
              <a:cs typeface="Playfair Display Regular"/>
              <a:sym typeface="Playfair Display Regular"/>
            </a:endParaRPr>
          </a:p>
        </p:txBody>
      </p:sp>
    </p:spTree>
    <p:extLst>
      <p:ext uri="{BB962C8B-B14F-4D97-AF65-F5344CB8AC3E}">
        <p14:creationId xmlns:p14="http://schemas.microsoft.com/office/powerpoint/2010/main" xmlns="" val="391721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0" name="TextBox 9">
            <a:extLst>
              <a:ext uri="{FF2B5EF4-FFF2-40B4-BE49-F238E27FC236}">
                <a16:creationId xmlns:a16="http://schemas.microsoft.com/office/drawing/2014/main" xmlns="" id="{8D932646-B0A1-418C-9B7C-4CE3F80D2FE0}"/>
              </a:ext>
            </a:extLst>
          </p:cNvPr>
          <p:cNvSpPr txBox="1"/>
          <p:nvPr/>
        </p:nvSpPr>
        <p:spPr>
          <a:xfrm>
            <a:off x="0" y="371845"/>
            <a:ext cx="4572000" cy="461665"/>
          </a:xfrm>
          <a:prstGeom prst="rect">
            <a:avLst/>
          </a:prstGeom>
          <a:noFill/>
        </p:spPr>
        <p:txBody>
          <a:bodyPr wrap="square">
            <a:spAutoFit/>
          </a:bodyPr>
          <a:lstStyle/>
          <a:p>
            <a:r>
              <a:rPr lang="en" sz="2400" b="1" dirty="0">
                <a:latin typeface="Arial Black" pitchFamily="34" charset="0"/>
              </a:rPr>
              <a:t>Problem</a:t>
            </a:r>
            <a:r>
              <a:rPr lang="en" sz="2400" dirty="0">
                <a:latin typeface="Arial Black" pitchFamily="34" charset="0"/>
              </a:rPr>
              <a:t> </a:t>
            </a:r>
            <a:r>
              <a:rPr lang="en" sz="2400" b="1" dirty="0">
                <a:latin typeface="Arial Black" pitchFamily="34" charset="0"/>
              </a:rPr>
              <a:t>Statement</a:t>
            </a:r>
            <a:r>
              <a:rPr lang="en" sz="2400" dirty="0">
                <a:latin typeface="Arial Black" pitchFamily="34" charset="0"/>
              </a:rPr>
              <a:t>:</a:t>
            </a:r>
            <a:endParaRPr lang="en-IN" sz="2400" dirty="0">
              <a:latin typeface="Arial Black" pitchFamily="34" charset="0"/>
            </a:endParaRPr>
          </a:p>
        </p:txBody>
      </p:sp>
      <p:sp>
        <p:nvSpPr>
          <p:cNvPr id="12" name="TextBox 11">
            <a:extLst>
              <a:ext uri="{FF2B5EF4-FFF2-40B4-BE49-F238E27FC236}">
                <a16:creationId xmlns:a16="http://schemas.microsoft.com/office/drawing/2014/main" xmlns="" id="{56D8CAE2-BDA6-4BA3-8E64-BF6AC77E7015}"/>
              </a:ext>
            </a:extLst>
          </p:cNvPr>
          <p:cNvSpPr txBox="1"/>
          <p:nvPr/>
        </p:nvSpPr>
        <p:spPr>
          <a:xfrm>
            <a:off x="0" y="1371600"/>
            <a:ext cx="8534400" cy="2862322"/>
          </a:xfrm>
          <a:prstGeom prst="rect">
            <a:avLst/>
          </a:prstGeom>
          <a:noFill/>
        </p:spPr>
        <p:txBody>
          <a:bodyPr wrap="square">
            <a:spAutoFit/>
          </a:bodyPr>
          <a:lstStyle/>
          <a:p>
            <a:pPr marL="457200" indent="-457200" algn="just">
              <a:buFont typeface="Arial"/>
              <a:buChar char="•"/>
            </a:pPr>
            <a:r>
              <a:rPr lang="en-US" dirty="0" smtClean="0">
                <a:latin typeface="Times New Roman" pitchFamily="18" charset="0"/>
                <a:ea typeface="+mn-lt"/>
                <a:cs typeface="Times New Roman" pitchFamily="18" charset="0"/>
              </a:rPr>
              <a:t>A US-based housing company named Surprise Housing has decided  to enter the Australian market.</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457200" indent="-457200" algn="just">
              <a:buFont typeface="Arial"/>
              <a:buChar char="•"/>
            </a:pPr>
            <a:r>
              <a:rPr lang="en-US" dirty="0" smtClean="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smtClean="0">
              <a:latin typeface="Times New Roman" pitchFamily="18" charset="0"/>
              <a:ea typeface="+mn-lt"/>
              <a:cs typeface="Times New Roman" pitchFamily="18" charset="0"/>
            </a:endParaRPr>
          </a:p>
          <a:p>
            <a:pPr marL="457200" indent="-457200" algn="just">
              <a:buFont typeface="Arial"/>
              <a:buChar char="•"/>
            </a:pPr>
            <a:endParaRPr lang="en-US" dirty="0" smtClean="0">
              <a:latin typeface="Times New Roman" pitchFamily="18" charset="0"/>
              <a:cs typeface="Times New Roman" pitchFamily="18" charset="0"/>
            </a:endParaRPr>
          </a:p>
          <a:p>
            <a:pPr marL="457200" indent="-457200" algn="just">
              <a:buFont typeface="Arial"/>
              <a:buChar char="•"/>
            </a:pPr>
            <a:r>
              <a:rPr lang="en-US" dirty="0" smtClean="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endParaRPr lang="en-US" dirty="0">
              <a:latin typeface="Times New Roman" pitchFamily="18" charset="0"/>
              <a:ea typeface="+mn-lt"/>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0" name="TextBox 9">
            <a:extLst>
              <a:ext uri="{FF2B5EF4-FFF2-40B4-BE49-F238E27FC236}">
                <a16:creationId xmlns:a16="http://schemas.microsoft.com/office/drawing/2014/main" xmlns="" id="{8D932646-B0A1-418C-9B7C-4CE3F80D2FE0}"/>
              </a:ext>
            </a:extLst>
          </p:cNvPr>
          <p:cNvSpPr txBox="1"/>
          <p:nvPr/>
        </p:nvSpPr>
        <p:spPr>
          <a:xfrm>
            <a:off x="0" y="371845"/>
            <a:ext cx="4572000" cy="461665"/>
          </a:xfrm>
          <a:prstGeom prst="rect">
            <a:avLst/>
          </a:prstGeom>
          <a:noFill/>
        </p:spPr>
        <p:txBody>
          <a:bodyPr wrap="square">
            <a:spAutoFit/>
          </a:bodyPr>
          <a:lstStyle/>
          <a:p>
            <a:r>
              <a:rPr lang="en" sz="2400" b="1" dirty="0" smtClean="0">
                <a:latin typeface="Arial Black" pitchFamily="34" charset="0"/>
              </a:rPr>
              <a:t>Review of Literature</a:t>
            </a:r>
            <a:endParaRPr lang="en-IN" sz="2400" dirty="0">
              <a:latin typeface="Arial Black" pitchFamily="34" charset="0"/>
            </a:endParaRPr>
          </a:p>
        </p:txBody>
      </p:sp>
      <p:sp>
        <p:nvSpPr>
          <p:cNvPr id="12" name="TextBox 11">
            <a:extLst>
              <a:ext uri="{FF2B5EF4-FFF2-40B4-BE49-F238E27FC236}">
                <a16:creationId xmlns:a16="http://schemas.microsoft.com/office/drawing/2014/main" xmlns="" id="{56D8CAE2-BDA6-4BA3-8E64-BF6AC77E7015}"/>
              </a:ext>
            </a:extLst>
          </p:cNvPr>
          <p:cNvSpPr txBox="1"/>
          <p:nvPr/>
        </p:nvSpPr>
        <p:spPr>
          <a:xfrm>
            <a:off x="0" y="1371600"/>
            <a:ext cx="8534400" cy="3139321"/>
          </a:xfrm>
          <a:prstGeom prst="rect">
            <a:avLst/>
          </a:prstGeom>
          <a:noFill/>
        </p:spPr>
        <p:txBody>
          <a:bodyPr wrap="square">
            <a:spAutoFit/>
          </a:bodyPr>
          <a:lstStyle/>
          <a:p>
            <a:pPr marL="457200" indent="-457200">
              <a:buFont typeface="Arial" panose="020B0604020202020204" pitchFamily="34" charset="0"/>
              <a:buChar char="•"/>
            </a:pPr>
            <a:r>
              <a:rPr lang="en-US" dirty="0" smtClean="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smtClean="0">
              <a:latin typeface="Times New Roman" pitchFamily="18" charset="0"/>
              <a:cs typeface="Times New Roman" pitchFamily="18" charset="0"/>
            </a:endParaRPr>
          </a:p>
          <a:p>
            <a:pPr marL="457200" indent="-457200">
              <a:buFont typeface="Arial" panose="020B0604020202020204" pitchFamily="34" charset="0"/>
              <a:buChar char="•"/>
            </a:pPr>
            <a:r>
              <a:rPr lang="en-US" dirty="0" smtClean="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smtClean="0">
              <a:latin typeface="Times New Roman" pitchFamily="18" charset="0"/>
              <a:cs typeface="Times New Roman" pitchFamily="18" charset="0"/>
            </a:endParaRPr>
          </a:p>
          <a:p>
            <a:pPr marL="457200" indent="-457200">
              <a:buFont typeface="Arial" panose="020B0604020202020204" pitchFamily="34" charset="0"/>
              <a:buChar char="•"/>
            </a:pPr>
            <a:r>
              <a:rPr lang="en-US" dirty="0" smtClean="0">
                <a:latin typeface="Times New Roman" pitchFamily="18" charset="0"/>
                <a:cs typeface="Times New Roman" pitchFamily="18" charset="0"/>
              </a:rPr>
              <a:t>We are required to build a model using Machine Learning in order </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 predict the actual value of the prospective properties and decide </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whether to invest in them or not.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0" name="TextBox 9">
            <a:extLst>
              <a:ext uri="{FF2B5EF4-FFF2-40B4-BE49-F238E27FC236}">
                <a16:creationId xmlns:a16="http://schemas.microsoft.com/office/drawing/2014/main" xmlns="" id="{8D932646-B0A1-418C-9B7C-4CE3F80D2FE0}"/>
              </a:ext>
            </a:extLst>
          </p:cNvPr>
          <p:cNvSpPr txBox="1"/>
          <p:nvPr/>
        </p:nvSpPr>
        <p:spPr>
          <a:xfrm>
            <a:off x="0" y="371845"/>
            <a:ext cx="8915400" cy="461665"/>
          </a:xfrm>
          <a:prstGeom prst="rect">
            <a:avLst/>
          </a:prstGeom>
          <a:noFill/>
        </p:spPr>
        <p:txBody>
          <a:bodyPr wrap="square">
            <a:spAutoFit/>
          </a:bodyPr>
          <a:lstStyle/>
          <a:p>
            <a:r>
              <a:rPr lang="en-IN" sz="2400" dirty="0" smtClean="0">
                <a:latin typeface="Arial Black" pitchFamily="34" charset="0"/>
              </a:rPr>
              <a:t>Conceptual Background of the domain</a:t>
            </a:r>
            <a:endParaRPr lang="en-IN" sz="2400" dirty="0">
              <a:latin typeface="Arial Black" pitchFamily="34" charset="0"/>
            </a:endParaRPr>
          </a:p>
        </p:txBody>
      </p:sp>
      <p:sp>
        <p:nvSpPr>
          <p:cNvPr id="12" name="TextBox 11">
            <a:extLst>
              <a:ext uri="{FF2B5EF4-FFF2-40B4-BE49-F238E27FC236}">
                <a16:creationId xmlns:a16="http://schemas.microsoft.com/office/drawing/2014/main" xmlns="" id="{56D8CAE2-BDA6-4BA3-8E64-BF6AC77E7015}"/>
              </a:ext>
            </a:extLst>
          </p:cNvPr>
          <p:cNvSpPr txBox="1"/>
          <p:nvPr/>
        </p:nvSpPr>
        <p:spPr>
          <a:xfrm>
            <a:off x="0" y="1371600"/>
            <a:ext cx="8534400" cy="3170099"/>
          </a:xfrm>
          <a:prstGeom prst="rect">
            <a:avLst/>
          </a:prstGeom>
          <a:noFill/>
        </p:spPr>
        <p:txBody>
          <a:bodyPr wrap="square">
            <a:spAutoFit/>
          </a:bodyPr>
          <a:lstStyle/>
          <a:p>
            <a:pPr marL="457200" indent="-457200" algn="just">
              <a:buFont typeface="Arial"/>
              <a:buChar char="•"/>
            </a:pPr>
            <a:r>
              <a:rPr lang="en-US" sz="2000" dirty="0" smtClean="0">
                <a:latin typeface="Times New Roman" pitchFamily="18" charset="0"/>
                <a:ea typeface="+mn-lt"/>
                <a:cs typeface="Times New Roman" pitchFamily="18" charset="0"/>
              </a:rPr>
              <a:t>A US-based housing company named Surprise Housing has decided  to enter the Australian market.</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457200" indent="-457200" algn="just">
              <a:buFont typeface="Arial"/>
              <a:buChar char="•"/>
            </a:pPr>
            <a:r>
              <a:rPr lang="en-US" sz="2000" dirty="0" smtClean="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sz="2000" dirty="0" smtClean="0">
              <a:latin typeface="Times New Roman" pitchFamily="18" charset="0"/>
              <a:ea typeface="+mn-lt"/>
              <a:cs typeface="Times New Roman" pitchFamily="18" charset="0"/>
            </a:endParaRPr>
          </a:p>
          <a:p>
            <a:pPr marL="457200" indent="-457200" algn="just">
              <a:buFont typeface="Arial"/>
              <a:buChar char="•"/>
            </a:pPr>
            <a:endParaRPr lang="en-US" sz="2000" dirty="0" smtClean="0">
              <a:latin typeface="Times New Roman" pitchFamily="18" charset="0"/>
              <a:cs typeface="Times New Roman" pitchFamily="18" charset="0"/>
            </a:endParaRPr>
          </a:p>
          <a:p>
            <a:pPr marL="457200" indent="-457200" algn="just">
              <a:buFont typeface="Arial"/>
              <a:buChar char="•"/>
            </a:pPr>
            <a:r>
              <a:rPr lang="en-US" sz="2000" dirty="0" smtClean="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endParaRPr lang="en-US" sz="2000" dirty="0">
              <a:latin typeface="Times New Roman" pitchFamily="18" charset="0"/>
              <a:ea typeface="+mn-lt"/>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692425" y="315333"/>
            <a:ext cx="3709200" cy="86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1"/>
                </a:solidFill>
                <a:latin typeface="Arial Black" pitchFamily="34" charset="0"/>
              </a:rPr>
              <a:t>Dataset</a:t>
            </a:r>
            <a:endParaRPr b="1" dirty="0">
              <a:solidFill>
                <a:schemeClr val="tx1"/>
              </a:solidFill>
              <a:latin typeface="Arial Black" pitchFamily="34" charset="0"/>
            </a:endParaRPr>
          </a:p>
        </p:txBody>
      </p:sp>
      <p:sp>
        <p:nvSpPr>
          <p:cNvPr id="144" name="Google Shape;144;p15"/>
          <p:cNvSpPr txBox="1">
            <a:spLocks noGrp="1"/>
          </p:cNvSpPr>
          <p:nvPr>
            <p:ph type="body" idx="1"/>
          </p:nvPr>
        </p:nvSpPr>
        <p:spPr>
          <a:xfrm>
            <a:off x="4692425" y="1364533"/>
            <a:ext cx="4360200" cy="5358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Char char="●"/>
            </a:pPr>
            <a:r>
              <a:rPr lang="en" sz="2000" dirty="0" smtClean="0">
                <a:latin typeface="Times New Roman" pitchFamily="18" charset="0"/>
                <a:ea typeface="Times New Roman"/>
                <a:cs typeface="Times New Roman" pitchFamily="18" charset="0"/>
                <a:sym typeface="Times New Roman"/>
              </a:rPr>
              <a:t>A lot  </a:t>
            </a:r>
            <a:r>
              <a:rPr lang="en" sz="2000" dirty="0">
                <a:latin typeface="Times New Roman" pitchFamily="18" charset="0"/>
                <a:ea typeface="Times New Roman"/>
                <a:cs typeface="Times New Roman" pitchFamily="18" charset="0"/>
                <a:sym typeface="Times New Roman"/>
              </a:rPr>
              <a:t>null values</a:t>
            </a:r>
          </a:p>
          <a:p>
            <a:pPr marL="120650" lvl="0" indent="0" algn="l" rtl="0">
              <a:spcBef>
                <a:spcPts val="0"/>
              </a:spcBef>
              <a:spcAft>
                <a:spcPts val="0"/>
              </a:spcAft>
              <a:buSzPts val="1700"/>
              <a:buNone/>
            </a:pPr>
            <a:endParaRPr sz="2000" dirty="0">
              <a:latin typeface="Times New Roman" pitchFamily="18" charset="0"/>
              <a:ea typeface="Times New Roman"/>
              <a:cs typeface="Times New Roman" pitchFamily="18" charset="0"/>
              <a:sym typeface="Times New Roman"/>
            </a:endParaRPr>
          </a:p>
          <a:p>
            <a:pPr marL="457200" lvl="0" indent="-336550" algn="l" rtl="0">
              <a:spcBef>
                <a:spcPts val="0"/>
              </a:spcBef>
              <a:spcAft>
                <a:spcPts val="0"/>
              </a:spcAft>
              <a:buSzPts val="1700"/>
              <a:buFont typeface="Times New Roman"/>
              <a:buChar char="●"/>
            </a:pPr>
            <a:r>
              <a:rPr lang="en" sz="2000" dirty="0">
                <a:latin typeface="Times New Roman" pitchFamily="18" charset="0"/>
                <a:ea typeface="Times New Roman"/>
                <a:cs typeface="Times New Roman" pitchFamily="18" charset="0"/>
                <a:sym typeface="Times New Roman"/>
              </a:rPr>
              <a:t>Target variable is </a:t>
            </a:r>
            <a:r>
              <a:rPr lang="en" sz="2000" dirty="0" smtClean="0">
                <a:latin typeface="Times New Roman" pitchFamily="18" charset="0"/>
                <a:ea typeface="Times New Roman"/>
                <a:cs typeface="Times New Roman" pitchFamily="18" charset="0"/>
                <a:sym typeface="Times New Roman"/>
              </a:rPr>
              <a:t>Sale Price</a:t>
            </a:r>
          </a:p>
          <a:p>
            <a:pPr marL="457200" lvl="0" indent="-336550" algn="l" rtl="0">
              <a:spcBef>
                <a:spcPts val="0"/>
              </a:spcBef>
              <a:spcAft>
                <a:spcPts val="0"/>
              </a:spcAft>
              <a:buSzPts val="1700"/>
              <a:buFont typeface="Times New Roman"/>
              <a:buChar char="●"/>
            </a:pPr>
            <a:endParaRPr lang="en" sz="2000" dirty="0" smtClean="0">
              <a:latin typeface="Times New Roman" pitchFamily="18" charset="0"/>
              <a:ea typeface="Times New Roman"/>
              <a:cs typeface="Times New Roman" pitchFamily="18" charset="0"/>
              <a:sym typeface="Times New Roman"/>
            </a:endParaRPr>
          </a:p>
          <a:p>
            <a:pPr lvl="0" indent="-336550">
              <a:buSzPts val="1700"/>
              <a:buFont typeface="Times New Roman"/>
              <a:buChar char="●"/>
            </a:pPr>
            <a:r>
              <a:rPr lang="en-US" sz="2000" dirty="0" smtClean="0">
                <a:latin typeface="Times New Roman" pitchFamily="18" charset="0"/>
                <a:ea typeface="Times New Roman"/>
                <a:cs typeface="Times New Roman" pitchFamily="18" charset="0"/>
                <a:sym typeface="Times New Roman"/>
              </a:rPr>
              <a:t>Maximum </a:t>
            </a:r>
            <a:r>
              <a:rPr lang="en-US" sz="2000" dirty="0" err="1" smtClean="0">
                <a:latin typeface="Times New Roman" pitchFamily="18" charset="0"/>
                <a:ea typeface="Times New Roman"/>
                <a:cs typeface="Times New Roman" pitchFamily="18" charset="0"/>
                <a:sym typeface="Times New Roman"/>
              </a:rPr>
              <a:t>SalePrice</a:t>
            </a:r>
            <a:r>
              <a:rPr lang="en-US" sz="2000" dirty="0" smtClean="0">
                <a:latin typeface="Times New Roman" pitchFamily="18" charset="0"/>
                <a:ea typeface="Times New Roman"/>
                <a:cs typeface="Times New Roman" pitchFamily="18" charset="0"/>
                <a:sym typeface="Times New Roman"/>
              </a:rPr>
              <a:t> of a house observed is 755000 and minimum is 34900.</a:t>
            </a:r>
          </a:p>
          <a:p>
            <a:pPr marL="457200" lvl="0" indent="-336550" algn="l" rtl="0">
              <a:spcBef>
                <a:spcPts val="0"/>
              </a:spcBef>
              <a:spcAft>
                <a:spcPts val="0"/>
              </a:spcAft>
              <a:buSzPts val="1700"/>
              <a:buFont typeface="Times New Roman"/>
              <a:buChar char="●"/>
            </a:pPr>
            <a:endParaRPr sz="2000" dirty="0">
              <a:latin typeface="Times New Roman" pitchFamily="18" charset="0"/>
              <a:ea typeface="Times New Roman"/>
              <a:cs typeface="Times New Roman" pitchFamily="18" charset="0"/>
              <a:sym typeface="Times New Roman"/>
            </a:endParaRPr>
          </a:p>
        </p:txBody>
      </p:sp>
      <p:pic>
        <p:nvPicPr>
          <p:cNvPr id="6" name="Picture 5" descr="2.PNG"/>
          <p:cNvPicPr>
            <a:picLocks noChangeAspect="1"/>
          </p:cNvPicPr>
          <p:nvPr/>
        </p:nvPicPr>
        <p:blipFill>
          <a:blip r:embed="rId3"/>
          <a:stretch>
            <a:fillRect/>
          </a:stretch>
        </p:blipFill>
        <p:spPr>
          <a:xfrm>
            <a:off x="304800" y="766556"/>
            <a:ext cx="4114800" cy="5710444"/>
          </a:xfrm>
          <a:prstGeom prst="rect">
            <a:avLst/>
          </a:prstGeom>
        </p:spPr>
      </p:pic>
    </p:spTree>
    <p:extLst>
      <p:ext uri="{BB962C8B-B14F-4D97-AF65-F5344CB8AC3E}">
        <p14:creationId xmlns:p14="http://schemas.microsoft.com/office/powerpoint/2010/main" xmlns="" val="4312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600200" y="234633"/>
            <a:ext cx="6248400" cy="8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1"/>
                </a:solidFill>
                <a:latin typeface="Arial Black" pitchFamily="34" charset="0"/>
              </a:rPr>
              <a:t>Data Cleaning Steps:</a:t>
            </a:r>
            <a:endParaRPr b="1" dirty="0">
              <a:solidFill>
                <a:schemeClr val="tx1"/>
              </a:solidFill>
              <a:latin typeface="Arial Black" pitchFamily="34" charset="0"/>
            </a:endParaRPr>
          </a:p>
        </p:txBody>
      </p:sp>
      <p:sp>
        <p:nvSpPr>
          <p:cNvPr id="152" name="Google Shape;152;p16"/>
          <p:cNvSpPr/>
          <p:nvPr/>
        </p:nvSpPr>
        <p:spPr>
          <a:xfrm>
            <a:off x="3629550" y="5798567"/>
            <a:ext cx="231405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PCA</a:t>
            </a:r>
            <a:endParaRPr dirty="0"/>
          </a:p>
        </p:txBody>
      </p:sp>
      <p:sp>
        <p:nvSpPr>
          <p:cNvPr id="153" name="Google Shape;153;p16"/>
          <p:cNvSpPr/>
          <p:nvPr/>
        </p:nvSpPr>
        <p:spPr>
          <a:xfrm>
            <a:off x="3629550" y="4826885"/>
            <a:ext cx="231405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IN" dirty="0" smtClean="0">
                <a:solidFill>
                  <a:srgbClr val="222222"/>
                </a:solidFill>
                <a:latin typeface="Arial" panose="020B0604020202020204" pitchFamily="34" charset="0"/>
              </a:rPr>
              <a:t>H</a:t>
            </a:r>
            <a:r>
              <a:rPr lang="en-IN" b="0" i="0" dirty="0" smtClean="0">
                <a:solidFill>
                  <a:srgbClr val="222222"/>
                </a:solidFill>
                <a:effectLst/>
                <a:latin typeface="Arial" panose="020B0604020202020204" pitchFamily="34" charset="0"/>
              </a:rPr>
              <a:t>andling </a:t>
            </a:r>
            <a:r>
              <a:rPr lang="en-IN" b="0" i="0" dirty="0" err="1" smtClean="0">
                <a:solidFill>
                  <a:srgbClr val="222222"/>
                </a:solidFill>
                <a:effectLst/>
                <a:latin typeface="Arial" panose="020B0604020202020204" pitchFamily="34" charset="0"/>
              </a:rPr>
              <a:t>skewness</a:t>
            </a:r>
            <a:endParaRPr lang="en-IN" dirty="0"/>
          </a:p>
        </p:txBody>
      </p:sp>
      <p:sp>
        <p:nvSpPr>
          <p:cNvPr id="154" name="Google Shape;154;p16"/>
          <p:cNvSpPr/>
          <p:nvPr/>
        </p:nvSpPr>
        <p:spPr>
          <a:xfrm>
            <a:off x="3629550" y="3829805"/>
            <a:ext cx="231405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b="0" i="0" dirty="0" smtClean="0">
                <a:solidFill>
                  <a:srgbClr val="222222"/>
                </a:solidFill>
                <a:effectLst/>
                <a:latin typeface="Arial" panose="020B0604020202020204" pitchFamily="34" charset="0"/>
              </a:rPr>
              <a:t>Applying z score on outliers</a:t>
            </a:r>
            <a:endParaRPr lang="en-US" dirty="0"/>
          </a:p>
        </p:txBody>
      </p:sp>
      <p:sp>
        <p:nvSpPr>
          <p:cNvPr id="155" name="Google Shape;155;p16"/>
          <p:cNvSpPr/>
          <p:nvPr/>
        </p:nvSpPr>
        <p:spPr>
          <a:xfrm>
            <a:off x="3629550" y="2858124"/>
            <a:ext cx="231405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a:solidFill>
                  <a:srgbClr val="222222"/>
                </a:solidFill>
                <a:effectLst/>
                <a:latin typeface="Arial" panose="020B0604020202020204" pitchFamily="34" charset="0"/>
              </a:rPr>
              <a:t>Dropping </a:t>
            </a:r>
            <a:r>
              <a:rPr lang="en-IN" b="0" i="0" dirty="0" smtClean="0">
                <a:solidFill>
                  <a:srgbClr val="222222"/>
                </a:solidFill>
                <a:effectLst/>
                <a:latin typeface="Arial" panose="020B0604020202020204" pitchFamily="34" charset="0"/>
              </a:rPr>
              <a:t>columns &amp; imputation accordingly</a:t>
            </a:r>
            <a:endParaRPr dirty="0"/>
          </a:p>
        </p:txBody>
      </p:sp>
      <p:sp>
        <p:nvSpPr>
          <p:cNvPr id="156" name="Google Shape;156;p16"/>
          <p:cNvSpPr/>
          <p:nvPr/>
        </p:nvSpPr>
        <p:spPr>
          <a:xfrm>
            <a:off x="3629550" y="1790592"/>
            <a:ext cx="2237850" cy="8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0" i="0" dirty="0" smtClean="0">
                <a:solidFill>
                  <a:srgbClr val="222222"/>
                </a:solidFill>
                <a:effectLst/>
                <a:latin typeface="Arial" panose="020B0604020202020204" pitchFamily="34" charset="0"/>
              </a:rPr>
              <a:t>Checking Missing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609600" y="234633"/>
            <a:ext cx="7696200" cy="824800"/>
          </a:xfrm>
          <a:prstGeom prst="rect">
            <a:avLst/>
          </a:prstGeom>
        </p:spPr>
        <p:txBody>
          <a:bodyPr spcFirstLastPara="1" wrap="square" lIns="91425" tIns="91425" rIns="91425" bIns="91425" anchor="t" anchorCtr="0">
            <a:noAutofit/>
          </a:bodyPr>
          <a:lstStyle/>
          <a:p>
            <a:r>
              <a:rPr lang="en-IN" sz="2800" b="1" dirty="0" smtClean="0">
                <a:solidFill>
                  <a:schemeClr val="tx1"/>
                </a:solidFill>
                <a:latin typeface="Arial" panose="020B0604020202020204" pitchFamily="34" charset="0"/>
                <a:cs typeface="Arial" panose="020B0604020202020204" pitchFamily="34" charset="0"/>
              </a:rPr>
              <a:t>DATA INPUTS- LOGIC- OUTPUT RELATIONSHIPS</a:t>
            </a:r>
            <a:endParaRPr lang="en-US" sz="2800" b="1" dirty="0">
              <a:solidFill>
                <a:schemeClr val="tx1"/>
              </a:solidFill>
              <a:latin typeface="Arial" panose="020B0604020202020204" pitchFamily="34" charset="0"/>
              <a:cs typeface="Arial" panose="020B0604020202020204" pitchFamily="34" charset="0"/>
            </a:endParaRPr>
          </a:p>
        </p:txBody>
      </p:sp>
      <p:pic>
        <p:nvPicPr>
          <p:cNvPr id="8" name="Picture 7" descr="7.PNG"/>
          <p:cNvPicPr>
            <a:picLocks noChangeAspect="1"/>
          </p:cNvPicPr>
          <p:nvPr/>
        </p:nvPicPr>
        <p:blipFill>
          <a:blip r:embed="rId3"/>
          <a:stretch>
            <a:fillRect/>
          </a:stretch>
        </p:blipFill>
        <p:spPr>
          <a:xfrm>
            <a:off x="528073" y="1447800"/>
            <a:ext cx="8087854" cy="4705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066800" y="587500"/>
            <a:ext cx="6781799" cy="6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smtClean="0">
                <a:solidFill>
                  <a:schemeClr val="tx1"/>
                </a:solidFill>
                <a:latin typeface="Arial Black" pitchFamily="34" charset="0"/>
              </a:rPr>
              <a:t>PLOT </a:t>
            </a:r>
            <a:r>
              <a:rPr lang="en" sz="2000" b="1" dirty="0">
                <a:solidFill>
                  <a:schemeClr val="tx1"/>
                </a:solidFill>
                <a:latin typeface="Arial Black" pitchFamily="34" charset="0"/>
              </a:rPr>
              <a:t>of the Target Variable</a:t>
            </a:r>
            <a:endParaRPr sz="2000" b="1" dirty="0">
              <a:solidFill>
                <a:schemeClr val="tx1"/>
              </a:solidFill>
              <a:latin typeface="Arial Black" pitchFamily="34" charset="0"/>
            </a:endParaRPr>
          </a:p>
        </p:txBody>
      </p:sp>
      <p:pic>
        <p:nvPicPr>
          <p:cNvPr id="4" name="Picture 3" descr="13.PNG"/>
          <p:cNvPicPr>
            <a:picLocks noChangeAspect="1"/>
          </p:cNvPicPr>
          <p:nvPr/>
        </p:nvPicPr>
        <p:blipFill>
          <a:blip r:embed="rId3"/>
          <a:stretch>
            <a:fillRect/>
          </a:stretch>
        </p:blipFill>
        <p:spPr>
          <a:xfrm>
            <a:off x="457201" y="1526293"/>
            <a:ext cx="3428999" cy="4477375"/>
          </a:xfrm>
          <a:prstGeom prst="rect">
            <a:avLst/>
          </a:prstGeom>
        </p:spPr>
      </p:pic>
      <p:pic>
        <p:nvPicPr>
          <p:cNvPr id="6" name="Picture 5" descr="14.PNG"/>
          <p:cNvPicPr>
            <a:picLocks noChangeAspect="1"/>
          </p:cNvPicPr>
          <p:nvPr/>
        </p:nvPicPr>
        <p:blipFill>
          <a:blip r:embed="rId4"/>
          <a:stretch>
            <a:fillRect/>
          </a:stretch>
        </p:blipFill>
        <p:spPr>
          <a:xfrm>
            <a:off x="4191000" y="1952418"/>
            <a:ext cx="4229637" cy="38387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88900" y="0"/>
            <a:ext cx="4328400" cy="8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200" b="0" i="0" dirty="0">
                <a:solidFill>
                  <a:srgbClr val="222222"/>
                </a:solidFill>
                <a:effectLst/>
                <a:latin typeface="Arial" panose="020B0604020202020204" pitchFamily="34" charset="0"/>
              </a:rPr>
              <a:t> Correlation</a:t>
            </a:r>
            <a:endParaRPr sz="2000" dirty="0"/>
          </a:p>
        </p:txBody>
      </p:sp>
      <p:sp>
        <p:nvSpPr>
          <p:cNvPr id="8" name="Google Shape;172;p18">
            <a:extLst>
              <a:ext uri="{FF2B5EF4-FFF2-40B4-BE49-F238E27FC236}">
                <a16:creationId xmlns:a16="http://schemas.microsoft.com/office/drawing/2014/main" xmlns="" id="{180D7327-208E-4964-8D75-B682EF6C9085}"/>
              </a:ext>
            </a:extLst>
          </p:cNvPr>
          <p:cNvSpPr txBox="1">
            <a:spLocks/>
          </p:cNvSpPr>
          <p:nvPr/>
        </p:nvSpPr>
        <p:spPr>
          <a:xfrm>
            <a:off x="0" y="1346200"/>
            <a:ext cx="4114800" cy="3877733"/>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000" kern="1200">
                <a:solidFill>
                  <a:schemeClr val="tx1"/>
                </a:solidFill>
                <a:latin typeface="+mj-lt"/>
                <a:ea typeface="+mj-ea"/>
                <a:cs typeface="+mj-cs"/>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lgn="just"/>
            <a:r>
              <a:rPr lang="en-US" sz="1600" dirty="0" err="1" smtClean="0">
                <a:latin typeface="Arial Black" pitchFamily="34" charset="0"/>
              </a:rPr>
              <a:t>Observartions</a:t>
            </a:r>
            <a:r>
              <a:rPr lang="en-US" sz="1600" dirty="0" smtClean="0">
                <a:latin typeface="Arial Black" pitchFamily="34" charset="0"/>
              </a:rPr>
              <a:t>-</a:t>
            </a:r>
          </a:p>
          <a:p>
            <a:pPr algn="just"/>
            <a:endParaRPr lang="en-US" sz="1600" dirty="0" smtClean="0">
              <a:latin typeface="Arial Black" pitchFamily="34" charset="0"/>
            </a:endParaRPr>
          </a:p>
          <a:p>
            <a:pPr algn="just"/>
            <a:endParaRPr lang="en-US" sz="1600" dirty="0" smtClean="0">
              <a:latin typeface="Arial Black" pitchFamily="34" charset="0"/>
            </a:endParaRPr>
          </a:p>
          <a:p>
            <a:pPr algn="just"/>
            <a:r>
              <a:rPr lang="en-US" sz="1600" dirty="0" smtClean="0">
                <a:latin typeface="Arial Black" pitchFamily="34" charset="0"/>
              </a:rPr>
              <a:t>Features </a:t>
            </a:r>
            <a:r>
              <a:rPr lang="en-US" sz="1600" dirty="0" err="1" smtClean="0">
                <a:latin typeface="Arial Black" pitchFamily="34" charset="0"/>
              </a:rPr>
              <a:t>GrLivArea</a:t>
            </a:r>
            <a:r>
              <a:rPr lang="en-US" sz="1600" dirty="0" smtClean="0">
                <a:latin typeface="Arial Black" pitchFamily="34" charset="0"/>
              </a:rPr>
              <a:t>, </a:t>
            </a:r>
            <a:r>
              <a:rPr lang="en-US" sz="1600" dirty="0" err="1" smtClean="0">
                <a:latin typeface="Arial Black" pitchFamily="34" charset="0"/>
              </a:rPr>
              <a:t>TotalBsmtSF</a:t>
            </a:r>
            <a:r>
              <a:rPr lang="en-US" sz="1600" dirty="0" smtClean="0">
                <a:latin typeface="Arial Black" pitchFamily="34" charset="0"/>
              </a:rPr>
              <a:t>, </a:t>
            </a:r>
            <a:r>
              <a:rPr lang="en-US" sz="1600" dirty="0" err="1" smtClean="0">
                <a:latin typeface="Arial Black" pitchFamily="34" charset="0"/>
              </a:rPr>
              <a:t>GarageCars</a:t>
            </a:r>
            <a:r>
              <a:rPr lang="en-US" sz="1600" dirty="0" smtClean="0">
                <a:latin typeface="Arial Black" pitchFamily="34" charset="0"/>
              </a:rPr>
              <a:t>, </a:t>
            </a:r>
            <a:r>
              <a:rPr lang="en-US" sz="1600" dirty="0" err="1" smtClean="0">
                <a:latin typeface="Arial Black" pitchFamily="34" charset="0"/>
              </a:rPr>
              <a:t>GarageArea</a:t>
            </a:r>
            <a:r>
              <a:rPr lang="en-US" sz="1600" dirty="0" smtClean="0">
                <a:latin typeface="Arial Black" pitchFamily="34" charset="0"/>
              </a:rPr>
              <a:t> are positively high correlated to target </a:t>
            </a:r>
            <a:r>
              <a:rPr lang="en-US" sz="1600" dirty="0" err="1" smtClean="0">
                <a:latin typeface="Arial Black" pitchFamily="34" charset="0"/>
              </a:rPr>
              <a:t>SalePrice</a:t>
            </a:r>
            <a:r>
              <a:rPr lang="en-US" sz="1600" dirty="0" smtClean="0">
                <a:latin typeface="Arial Black" pitchFamily="34" charset="0"/>
              </a:rPr>
              <a:t> while features </a:t>
            </a:r>
            <a:r>
              <a:rPr lang="en-US" sz="1600" dirty="0" err="1" smtClean="0">
                <a:latin typeface="Arial Black" pitchFamily="34" charset="0"/>
              </a:rPr>
              <a:t>MSSubClass</a:t>
            </a:r>
            <a:r>
              <a:rPr lang="en-US" sz="1600" dirty="0" smtClean="0">
                <a:latin typeface="Arial Black" pitchFamily="34" charset="0"/>
              </a:rPr>
              <a:t> and </a:t>
            </a:r>
            <a:r>
              <a:rPr lang="en-US" sz="1600" dirty="0" err="1" smtClean="0">
                <a:latin typeface="Arial Black" pitchFamily="34" charset="0"/>
              </a:rPr>
              <a:t>OverallCond</a:t>
            </a:r>
            <a:r>
              <a:rPr lang="en-US" sz="1600" dirty="0" smtClean="0">
                <a:latin typeface="Arial Black" pitchFamily="34" charset="0"/>
              </a:rPr>
              <a:t> are negatively high correlated to target Sale price</a:t>
            </a:r>
            <a:endParaRPr lang="en-US" sz="1600" dirty="0">
              <a:latin typeface="Arial Black" pitchFamily="34" charset="0"/>
            </a:endParaRPr>
          </a:p>
        </p:txBody>
      </p:sp>
      <p:pic>
        <p:nvPicPr>
          <p:cNvPr id="5" name="Picture 4" descr="22.PNG"/>
          <p:cNvPicPr>
            <a:picLocks noChangeAspect="1"/>
          </p:cNvPicPr>
          <p:nvPr/>
        </p:nvPicPr>
        <p:blipFill>
          <a:blip r:embed="rId3"/>
          <a:stretch>
            <a:fillRect/>
          </a:stretch>
        </p:blipFill>
        <p:spPr>
          <a:xfrm>
            <a:off x="4114800" y="990600"/>
            <a:ext cx="4996496" cy="5029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431</Words>
  <Application>Microsoft Office PowerPoint</Application>
  <PresentationFormat>On-screen Show (4:3)</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HOUSING PRICE  PREDICTION  PROJECT</vt:lpstr>
      <vt:lpstr>Slide 2</vt:lpstr>
      <vt:lpstr>Slide 3</vt:lpstr>
      <vt:lpstr>Slide 4</vt:lpstr>
      <vt:lpstr>Dataset</vt:lpstr>
      <vt:lpstr>Data Cleaning Steps:</vt:lpstr>
      <vt:lpstr>DATA INPUTS- LOGIC- OUTPUT RELATIONSHIPS</vt:lpstr>
      <vt:lpstr>PLOT of the Target Variable</vt:lpstr>
      <vt:lpstr> Correlation</vt:lpstr>
      <vt:lpstr>Modelling</vt:lpstr>
      <vt:lpstr>Evaluation Metrics Used:</vt:lpstr>
      <vt:lpstr>Model Score</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Administrator</dc:creator>
  <cp:lastModifiedBy>Administrator</cp:lastModifiedBy>
  <cp:revision>4</cp:revision>
  <dcterms:created xsi:type="dcterms:W3CDTF">2021-07-06T13:25:22Z</dcterms:created>
  <dcterms:modified xsi:type="dcterms:W3CDTF">2021-07-06T14:02:36Z</dcterms:modified>
</cp:coreProperties>
</file>