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
      <p:font typeface="Maven Pro Medium"/>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35" Type="http://schemas.openxmlformats.org/officeDocument/2006/relationships/font" Target="fonts/MavenProMedium-bold.fntdata"/><Relationship Id="rId12" Type="http://schemas.openxmlformats.org/officeDocument/2006/relationships/slide" Target="slides/slide7.xml"/><Relationship Id="rId34" Type="http://schemas.openxmlformats.org/officeDocument/2006/relationships/font" Target="fonts/MavenProMedium-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c8888310f_1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Google Shape;330;g3c8888310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c8888310f_1_1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Google Shape;336;g3c8888310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3c8888310f_1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Google Shape;342;g3c8888310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c8888310f_1_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Google Shape;348;g3c8888310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3c8888310f_1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Google Shape;354;g3c8888310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3c8888310f_1_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Google Shape;361;g3c8888310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3c8888310f_2_4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Google Shape;368;g3c8888310f_2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3c8888310f_2_4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Google Shape;375;g3c8888310f_2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3c8888310f_2_4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Google Shape;381;g3c8888310f_2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3c8888310f_2_4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Google Shape;388;g3c8888310f_2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78a14825c10bb4e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Google Shape;281;g378a14825c10bb4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3c8888310f_2_4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Google Shape;394;g3c8888310f_2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3c8888310f_2_4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Google Shape;401;g3c8888310f_2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3c8888310f_2_48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Google Shape;407;g3c8888310f_2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c8888310f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Google Shape;287;g3c888831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c8888310f_0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Google Shape;293;g3c888831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c8888310f_3_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Google Shape;300;g3c8888310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c8888310f_3_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Google Shape;306;g3c8888310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3c8888310f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Google Shape;312;g3c888831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3c8888310f_1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Google Shape;318;g3c8888310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3c8888310f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Google Shape;324;g3c888831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Wearables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Charting Design Preferences on Wellness Wearables</a:t>
            </a:r>
            <a:endParaRPr/>
          </a:p>
          <a:p>
            <a:pPr indent="0" lvl="0" marL="0">
              <a:spcBef>
                <a:spcPts val="0"/>
              </a:spcBef>
              <a:spcAft>
                <a:spcPts val="0"/>
              </a:spcAft>
              <a:buNone/>
            </a:pPr>
            <a:r>
              <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Looking at the results, we have to look at the gender aspects of the study. 64% of the subjects were female and 36% were male. </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If we normalize the scores based on genders, we would see that women valued battery life and the form factor more than men. They valued effortless use of the device and the ‘self’ focus aspects of a wearable.</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Men tend to prefer the social and competitive aspects of wearables. They also valued the technical aspects of the device more, including feedback and activity recognition.</a:t>
            </a:r>
            <a:endParaRPr sz="1400">
              <a:latin typeface="Maven Pro Medium"/>
              <a:ea typeface="Maven Pro Medium"/>
              <a:cs typeface="Maven Pro Medium"/>
              <a:sym typeface="Maven Pro Medium"/>
            </a:endParaRPr>
          </a:p>
          <a:p>
            <a:pPr indent="0" lvl="0" marL="0">
              <a:spcBef>
                <a:spcPts val="1600"/>
              </a:spcBef>
              <a:spcAft>
                <a:spcPts val="1600"/>
              </a:spcAft>
              <a:buNone/>
            </a:pPr>
            <a:r>
              <a:t/>
            </a:r>
            <a:endParaRPr sz="1400">
              <a:latin typeface="Maven Pro Medium"/>
              <a:ea typeface="Maven Pro Medium"/>
              <a:cs typeface="Maven Pro Medium"/>
              <a:sym typeface="Maven Pr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Charting Design Preferences on Wellness Wearables</a:t>
            </a:r>
            <a:endParaRPr/>
          </a:p>
        </p:txBody>
      </p:sp>
      <p:sp>
        <p:nvSpPr>
          <p:cNvPr id="339" name="Google Shape;339;p23"/>
          <p:cNvSpPr txBox="1"/>
          <p:nvPr>
            <p:ph idx="1" type="body"/>
          </p:nvPr>
        </p:nvSpPr>
        <p:spPr>
          <a:xfrm>
            <a:off x="1303800" y="1865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 the device should be as recyclable as possible and safe to the users and the surrounding environment …” (#123, male, 22 years) and: “The ethics and ecological issues (of the products)? How do you dispose or get rid of the device?” (#111, male, 21 years).</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“The current devices can’t refine good enough information from the measured data, too many services provide just measured data to the user and leave the interpretation to the user even though analyzing the data and making compilations of it should be the main focus of the companies” (#47, male, 27 years). Moreover, the viewpoint of multiple device ownership was mentioned: “[The device] should integrate itself into my device ecosystem” (#1, male, 30 years). </a:t>
            </a:r>
            <a:endParaRPr sz="1400">
              <a:latin typeface="Maven Pro Medium"/>
              <a:ea typeface="Maven Pro Medium"/>
              <a:cs typeface="Maven Pro Medium"/>
              <a:sym typeface="Maven Pro Medium"/>
            </a:endParaRPr>
          </a:p>
          <a:p>
            <a:pPr indent="0" lvl="0" marL="0">
              <a:spcBef>
                <a:spcPts val="1600"/>
              </a:spcBef>
              <a:spcAft>
                <a:spcPts val="1600"/>
              </a:spcAft>
              <a:buNone/>
            </a:pPr>
            <a:r>
              <a:t/>
            </a:r>
            <a:endParaRPr sz="1400">
              <a:latin typeface="Maven Pro Medium"/>
              <a:ea typeface="Maven Pro Medium"/>
              <a:cs typeface="Maven Pro Medium"/>
              <a:sym typeface="Maven Pr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Charting Design Preferences on Wellness Wearables</a:t>
            </a:r>
            <a:endParaRPr/>
          </a:p>
          <a:p>
            <a:pPr indent="0" lvl="0" marL="0">
              <a:spcBef>
                <a:spcPts val="0"/>
              </a:spcBef>
              <a:spcAft>
                <a:spcPts val="0"/>
              </a:spcAft>
              <a:buNone/>
            </a:pPr>
            <a:r>
              <a:t/>
            </a:r>
            <a:endParaRPr/>
          </a:p>
        </p:txBody>
      </p:sp>
      <p:sp>
        <p:nvSpPr>
          <p:cNvPr id="345" name="Google Shape;345;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This study is limited in the terms of the subjects. </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Only 26% of the subjects owned at least one wearable. </a:t>
            </a:r>
            <a:endParaRPr sz="1400">
              <a:latin typeface="Maven Pro Medium"/>
              <a:ea typeface="Maven Pro Medium"/>
              <a:cs typeface="Maven Pro Medium"/>
              <a:sym typeface="Maven Pro Medium"/>
            </a:endParaRPr>
          </a:p>
          <a:p>
            <a:pPr indent="-317500" lvl="0" marL="457200">
              <a:spcBef>
                <a:spcPts val="0"/>
              </a:spcBef>
              <a:spcAft>
                <a:spcPts val="0"/>
              </a:spcAft>
              <a:buSzPts val="1400"/>
              <a:buFont typeface="Maven Pro Medium"/>
              <a:buChar char="●"/>
            </a:pPr>
            <a:r>
              <a:rPr lang="en" sz="1400">
                <a:latin typeface="Maven Pro Medium"/>
                <a:ea typeface="Maven Pro Medium"/>
                <a:cs typeface="Maven Pro Medium"/>
                <a:sym typeface="Maven Pro Medium"/>
              </a:rPr>
              <a:t>This meant that 74% of the subjects may have limited access or interactions with wearables. The subjects may not be familiar with the technical aspects of the wearables, such as feedback or interaction design.</a:t>
            </a:r>
            <a:endParaRPr sz="1400">
              <a:latin typeface="Maven Pro Medium"/>
              <a:ea typeface="Maven Pro Medium"/>
              <a:cs typeface="Maven Pro Medium"/>
              <a:sym typeface="Maven Pr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Design for Wearability</a:t>
            </a:r>
            <a:endParaRPr/>
          </a:p>
        </p:txBody>
      </p:sp>
      <p:sp>
        <p:nvSpPr>
          <p:cNvPr id="351" name="Google Shape;351;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The design of this study was to define the meaning of Dynamic wearability.</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Dynamic wearability is the interactions between the human body and the wearable object. However, unlike wearability, dynamic wearability extends to include the human body in motion. </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This study resulted in the creation of a guideline that tests wearables for obstructions to the fluid human movement. </a:t>
            </a:r>
            <a:endParaRPr sz="1400">
              <a:latin typeface="Maven Pro Medium"/>
              <a:ea typeface="Maven Pro Medium"/>
              <a:cs typeface="Maven Pro Medium"/>
              <a:sym typeface="Maven Pro Medium"/>
            </a:endParaRPr>
          </a:p>
          <a:p>
            <a:pPr indent="-317500" lvl="0" marL="457200">
              <a:spcBef>
                <a:spcPts val="0"/>
              </a:spcBef>
              <a:spcAft>
                <a:spcPts val="0"/>
              </a:spcAft>
              <a:buSzPts val="1400"/>
              <a:buFont typeface="Maven Pro Medium"/>
              <a:buChar char="●"/>
            </a:pPr>
            <a:r>
              <a:rPr lang="en" sz="1400">
                <a:latin typeface="Maven Pro Medium"/>
                <a:ea typeface="Maven Pro Medium"/>
                <a:cs typeface="Maven Pro Medium"/>
                <a:sym typeface="Maven Pro Medium"/>
              </a:rPr>
              <a:t>The difference between a mini-PC and a wearable is that the human body is used as a support environment for the product.</a:t>
            </a:r>
            <a:endParaRPr sz="1400">
              <a:latin typeface="Maven Pro Medium"/>
              <a:ea typeface="Maven Pro Medium"/>
              <a:cs typeface="Maven Pro Medium"/>
              <a:sym typeface="Maven Pro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for Wearability</a:t>
            </a:r>
            <a:endParaRPr/>
          </a:p>
          <a:p>
            <a:pPr indent="0" lvl="0" marL="0">
              <a:spcBef>
                <a:spcPts val="0"/>
              </a:spcBef>
              <a:spcAft>
                <a:spcPts val="0"/>
              </a:spcAft>
              <a:buNone/>
            </a:pPr>
            <a:r>
              <a:t/>
            </a:r>
            <a:endParaRPr/>
          </a:p>
        </p:txBody>
      </p:sp>
      <p:sp>
        <p:nvSpPr>
          <p:cNvPr id="357" name="Google Shape;357;p26"/>
          <p:cNvSpPr txBox="1"/>
          <p:nvPr>
            <p:ph idx="1" type="body"/>
          </p:nvPr>
        </p:nvSpPr>
        <p:spPr>
          <a:xfrm>
            <a:off x="4572000" y="2000250"/>
            <a:ext cx="3762300" cy="2531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The study focused on key areas of the human body where wearables would be the least intrusive to the human movement.</a:t>
            </a:r>
            <a:endParaRPr sz="1400">
              <a:latin typeface="Maven Pro Medium"/>
              <a:ea typeface="Maven Pro Medium"/>
              <a:cs typeface="Maven Pro Medium"/>
              <a:sym typeface="Maven Pro Medium"/>
            </a:endParaRPr>
          </a:p>
          <a:p>
            <a:pPr indent="-317500" lvl="0" marL="457200">
              <a:spcBef>
                <a:spcPts val="0"/>
              </a:spcBef>
              <a:spcAft>
                <a:spcPts val="0"/>
              </a:spcAft>
              <a:buSzPts val="1400"/>
              <a:buFont typeface="Maven Pro Medium"/>
              <a:buChar char="●"/>
            </a:pPr>
            <a:r>
              <a:rPr lang="en" sz="1400">
                <a:latin typeface="Maven Pro Medium"/>
                <a:ea typeface="Maven Pro Medium"/>
                <a:cs typeface="Maven Pro Medium"/>
                <a:sym typeface="Maven Pro Medium"/>
              </a:rPr>
              <a:t>Subjects were interviewed after they were given wearables and were instructed to perform different movements.</a:t>
            </a:r>
            <a:endParaRPr sz="1400">
              <a:latin typeface="Maven Pro Medium"/>
              <a:ea typeface="Maven Pro Medium"/>
              <a:cs typeface="Maven Pro Medium"/>
              <a:sym typeface="Maven Pro Medium"/>
            </a:endParaRPr>
          </a:p>
        </p:txBody>
      </p:sp>
      <p:pic>
        <p:nvPicPr>
          <p:cNvPr id="358" name="Google Shape;358;p26"/>
          <p:cNvPicPr preferRelativeResize="0"/>
          <p:nvPr/>
        </p:nvPicPr>
        <p:blipFill>
          <a:blip r:embed="rId3">
            <a:alphaModFix/>
          </a:blip>
          <a:stretch>
            <a:fillRect/>
          </a:stretch>
        </p:blipFill>
        <p:spPr>
          <a:xfrm>
            <a:off x="1303800" y="1832438"/>
            <a:ext cx="2943225" cy="286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for Wearability</a:t>
            </a:r>
            <a:endParaRPr/>
          </a:p>
          <a:p>
            <a:pPr indent="0" lvl="0" marL="0">
              <a:spcBef>
                <a:spcPts val="0"/>
              </a:spcBef>
              <a:spcAft>
                <a:spcPts val="0"/>
              </a:spcAft>
              <a:buNone/>
            </a:pPr>
            <a:r>
              <a:t/>
            </a:r>
            <a:endParaRPr/>
          </a:p>
        </p:txBody>
      </p:sp>
      <p:pic>
        <p:nvPicPr>
          <p:cNvPr id="364" name="Google Shape;364;p27"/>
          <p:cNvPicPr preferRelativeResize="0"/>
          <p:nvPr/>
        </p:nvPicPr>
        <p:blipFill>
          <a:blip r:embed="rId3">
            <a:alphaModFix/>
          </a:blip>
          <a:stretch>
            <a:fillRect/>
          </a:stretch>
        </p:blipFill>
        <p:spPr>
          <a:xfrm>
            <a:off x="743300" y="1893150"/>
            <a:ext cx="3828700" cy="2598500"/>
          </a:xfrm>
          <a:prstGeom prst="rect">
            <a:avLst/>
          </a:prstGeom>
          <a:noFill/>
          <a:ln>
            <a:noFill/>
          </a:ln>
        </p:spPr>
      </p:pic>
      <p:pic>
        <p:nvPicPr>
          <p:cNvPr id="365" name="Google Shape;365;p27"/>
          <p:cNvPicPr preferRelativeResize="0"/>
          <p:nvPr/>
        </p:nvPicPr>
        <p:blipFill>
          <a:blip r:embed="rId4">
            <a:alphaModFix/>
          </a:blip>
          <a:stretch>
            <a:fillRect/>
          </a:stretch>
        </p:blipFill>
        <p:spPr>
          <a:xfrm>
            <a:off x="4849425" y="1893150"/>
            <a:ext cx="3828700" cy="25358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UI Design for Wearable Devices </a:t>
            </a:r>
            <a:endParaRPr/>
          </a:p>
        </p:txBody>
      </p:sp>
      <p:sp>
        <p:nvSpPr>
          <p:cNvPr id="371" name="Google Shape;371;p28"/>
          <p:cNvSpPr txBox="1"/>
          <p:nvPr>
            <p:ph idx="1" type="body"/>
          </p:nvPr>
        </p:nvSpPr>
        <p:spPr>
          <a:xfrm>
            <a:off x="1303800" y="1990050"/>
            <a:ext cx="7030500" cy="617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The purpose of this study was mainly to compare the UI of Android Wear and Apple’s watchOS.</a:t>
            </a:r>
            <a:endParaRPr sz="1400">
              <a:latin typeface="Maven Pro Medium"/>
              <a:ea typeface="Maven Pro Medium"/>
              <a:cs typeface="Maven Pro Medium"/>
              <a:sym typeface="Maven Pro Medium"/>
            </a:endParaRPr>
          </a:p>
        </p:txBody>
      </p:sp>
      <p:pic>
        <p:nvPicPr>
          <p:cNvPr id="372" name="Google Shape;372;p28"/>
          <p:cNvPicPr preferRelativeResize="0"/>
          <p:nvPr/>
        </p:nvPicPr>
        <p:blipFill>
          <a:blip r:embed="rId3">
            <a:alphaModFix/>
          </a:blip>
          <a:stretch>
            <a:fillRect/>
          </a:stretch>
        </p:blipFill>
        <p:spPr>
          <a:xfrm>
            <a:off x="1086675" y="2732475"/>
            <a:ext cx="7247624" cy="1777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Design for Wearable Devices </a:t>
            </a:r>
            <a:endParaRPr/>
          </a:p>
        </p:txBody>
      </p:sp>
      <p:sp>
        <p:nvSpPr>
          <p:cNvPr id="378" name="Google Shape;378;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watchOS generally have the users spend their time using apps from the app launchers on the home screen.</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Android Wear tend to have most of the user’s activity on the home screen.</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Apple watch has a </a:t>
            </a:r>
            <a:r>
              <a:rPr lang="en" sz="1400">
                <a:latin typeface="Maven Pro Medium"/>
                <a:ea typeface="Maven Pro Medium"/>
                <a:cs typeface="Maven Pro Medium"/>
                <a:sym typeface="Maven Pro Medium"/>
              </a:rPr>
              <a:t>square</a:t>
            </a:r>
            <a:r>
              <a:rPr lang="en" sz="1400">
                <a:latin typeface="Maven Pro Medium"/>
                <a:ea typeface="Maven Pro Medium"/>
                <a:cs typeface="Maven Pro Medium"/>
                <a:sym typeface="Maven Pro Medium"/>
              </a:rPr>
              <a:t> screen for easy to read and easy to design User Interface. This allows apps to be easily ported to the wearable.</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Android Wear has a much larger selection of watches. While this gives variety, it also limits how apps can be ported. Some wearables have circular screens ( Motorola 360, Huawei, LG, etc), meaning some information may be cut off</a:t>
            </a:r>
            <a:endParaRPr sz="1400">
              <a:latin typeface="Maven Pro Medium"/>
              <a:ea typeface="Maven Pro Medium"/>
              <a:cs typeface="Maven Pro Medium"/>
              <a:sym typeface="Maven Pro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Design for Wearable Devices </a:t>
            </a:r>
            <a:endParaRPr/>
          </a:p>
        </p:txBody>
      </p:sp>
      <p:pic>
        <p:nvPicPr>
          <p:cNvPr id="384" name="Google Shape;384;p30"/>
          <p:cNvPicPr preferRelativeResize="0"/>
          <p:nvPr/>
        </p:nvPicPr>
        <p:blipFill>
          <a:blip r:embed="rId3">
            <a:alphaModFix/>
          </a:blip>
          <a:stretch>
            <a:fillRect/>
          </a:stretch>
        </p:blipFill>
        <p:spPr>
          <a:xfrm>
            <a:off x="1777600" y="1597875"/>
            <a:ext cx="5372100" cy="800100"/>
          </a:xfrm>
          <a:prstGeom prst="rect">
            <a:avLst/>
          </a:prstGeom>
          <a:noFill/>
          <a:ln>
            <a:noFill/>
          </a:ln>
        </p:spPr>
      </p:pic>
      <p:pic>
        <p:nvPicPr>
          <p:cNvPr id="385" name="Google Shape;385;p30"/>
          <p:cNvPicPr preferRelativeResize="0"/>
          <p:nvPr/>
        </p:nvPicPr>
        <p:blipFill>
          <a:blip r:embed="rId4">
            <a:alphaModFix/>
          </a:blip>
          <a:stretch>
            <a:fillRect/>
          </a:stretch>
        </p:blipFill>
        <p:spPr>
          <a:xfrm>
            <a:off x="2055038" y="2612875"/>
            <a:ext cx="4817220" cy="2440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Design for Wearable Devices </a:t>
            </a:r>
            <a:endParaRPr/>
          </a:p>
        </p:txBody>
      </p:sp>
      <p:sp>
        <p:nvSpPr>
          <p:cNvPr id="391" name="Google Shape;391;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How information is displayed is an important part of good UI design. We do not wish to </a:t>
            </a:r>
            <a:r>
              <a:rPr lang="en" sz="1400">
                <a:latin typeface="Maven Pro Medium"/>
                <a:ea typeface="Maven Pro Medium"/>
                <a:cs typeface="Maven Pro Medium"/>
                <a:sym typeface="Maven Pro Medium"/>
              </a:rPr>
              <a:t>obscure</a:t>
            </a:r>
            <a:r>
              <a:rPr lang="en" sz="1400">
                <a:latin typeface="Maven Pro Medium"/>
                <a:ea typeface="Maven Pro Medium"/>
                <a:cs typeface="Maven Pro Medium"/>
                <a:sym typeface="Maven Pro Medium"/>
              </a:rPr>
              <a:t> data from the users.</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Generally, to avoid this, we give prevalent information to the users first then we have a confirmation at the bottom. Putting the button above the information would force the users to move their fingers away from the text to read it. </a:t>
            </a:r>
            <a:endParaRPr sz="1400">
              <a:latin typeface="Maven Pro Medium"/>
              <a:ea typeface="Maven Pro Medium"/>
              <a:cs typeface="Maven Pro Medium"/>
              <a:sym typeface="Maven Pr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Human Factor Considerations in Design of Wearable Devices</a:t>
            </a:r>
            <a:endParaRPr/>
          </a:p>
          <a:p>
            <a:pPr indent="0" lvl="0" marL="0">
              <a:spcBef>
                <a:spcPts val="0"/>
              </a:spcBef>
              <a:spcAft>
                <a:spcPts val="0"/>
              </a:spcAft>
              <a:buNone/>
            </a:pPr>
            <a:r>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solidFill>
                  <a:srgbClr val="000000"/>
                </a:solidFill>
                <a:latin typeface="Maven Pro Medium"/>
                <a:ea typeface="Maven Pro Medium"/>
                <a:cs typeface="Maven Pro Medium"/>
                <a:sym typeface="Maven Pro Medium"/>
              </a:rPr>
              <a:t>Wearable devices can be applied to several domains ranging from entertainment to medicine and safety critical systems.</a:t>
            </a:r>
            <a:endParaRPr sz="1400">
              <a:solidFill>
                <a:srgbClr val="000000"/>
              </a:solidFill>
              <a:latin typeface="Maven Pro Medium"/>
              <a:ea typeface="Maven Pro Medium"/>
              <a:cs typeface="Maven Pro Medium"/>
              <a:sym typeface="Maven Pro Medium"/>
            </a:endParaRPr>
          </a:p>
          <a:p>
            <a:pPr indent="-317500" lvl="0" marL="457200" rtl="0">
              <a:spcBef>
                <a:spcPts val="0"/>
              </a:spcBef>
              <a:spcAft>
                <a:spcPts val="0"/>
              </a:spcAft>
              <a:buClr>
                <a:srgbClr val="000000"/>
              </a:buClr>
              <a:buSzPts val="1400"/>
              <a:buFont typeface="Maven Pro Medium"/>
              <a:buChar char="●"/>
            </a:pPr>
            <a:r>
              <a:rPr lang="en" sz="1400">
                <a:solidFill>
                  <a:srgbClr val="000000"/>
                </a:solidFill>
                <a:latin typeface="Maven Pro Medium"/>
                <a:ea typeface="Maven Pro Medium"/>
                <a:cs typeface="Maven Pro Medium"/>
                <a:sym typeface="Maven Pro Medium"/>
              </a:rPr>
              <a:t>Main challenge related human factor: how to properly fit the computer to the human in terms of interface, cognitive model, contextual awareness, and adaptation to tasks being performed.</a:t>
            </a:r>
            <a:endParaRPr sz="1400">
              <a:solidFill>
                <a:srgbClr val="000000"/>
              </a:solidFill>
              <a:latin typeface="Maven Pro Medium"/>
              <a:ea typeface="Maven Pro Medium"/>
              <a:cs typeface="Maven Pro Medium"/>
              <a:sym typeface="Maven Pro Medium"/>
            </a:endParaRPr>
          </a:p>
          <a:p>
            <a:pPr indent="-317500" lvl="1" marL="914400" rtl="0">
              <a:spcBef>
                <a:spcPts val="0"/>
              </a:spcBef>
              <a:spcAft>
                <a:spcPts val="0"/>
              </a:spcAft>
              <a:buClr>
                <a:srgbClr val="000000"/>
              </a:buClr>
              <a:buSzPts val="1400"/>
              <a:buFont typeface="Maven Pro Medium"/>
              <a:buChar char="○"/>
            </a:pPr>
            <a:r>
              <a:rPr lang="en" sz="1400">
                <a:solidFill>
                  <a:srgbClr val="000000"/>
                </a:solidFill>
                <a:latin typeface="Maven Pro Medium"/>
                <a:ea typeface="Maven Pro Medium"/>
                <a:cs typeface="Maven Pro Medium"/>
                <a:sym typeface="Maven Pro Medium"/>
              </a:rPr>
              <a:t>When focusing on feasibility of an individual approach, usability and wearability are neglected.</a:t>
            </a:r>
            <a:endParaRPr sz="1400">
              <a:solidFill>
                <a:srgbClr val="000000"/>
              </a:solidFill>
              <a:latin typeface="Maven Pro Medium"/>
              <a:ea typeface="Maven Pro Medium"/>
              <a:cs typeface="Maven Pro Medium"/>
              <a:sym typeface="Maven Pro Medium"/>
            </a:endParaRPr>
          </a:p>
          <a:p>
            <a:pPr indent="-317500" lvl="1" marL="914400">
              <a:spcBef>
                <a:spcPts val="0"/>
              </a:spcBef>
              <a:spcAft>
                <a:spcPts val="0"/>
              </a:spcAft>
              <a:buClr>
                <a:srgbClr val="000000"/>
              </a:buClr>
              <a:buSzPts val="1400"/>
              <a:buFont typeface="Maven Pro Medium"/>
              <a:buChar char="○"/>
            </a:pPr>
            <a:r>
              <a:rPr lang="en" sz="1400">
                <a:solidFill>
                  <a:srgbClr val="000000"/>
                </a:solidFill>
                <a:latin typeface="Maven Pro Medium"/>
                <a:ea typeface="Maven Pro Medium"/>
                <a:cs typeface="Maven Pro Medium"/>
                <a:sym typeface="Maven Pro Medium"/>
              </a:rPr>
              <a:t>When excluding user’s perspective when designing, device acceptance is compromised.</a:t>
            </a: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Design for Wearable Devices </a:t>
            </a:r>
            <a:endParaRPr/>
          </a:p>
        </p:txBody>
      </p:sp>
      <p:pic>
        <p:nvPicPr>
          <p:cNvPr id="397" name="Google Shape;397;p32"/>
          <p:cNvPicPr preferRelativeResize="0"/>
          <p:nvPr/>
        </p:nvPicPr>
        <p:blipFill>
          <a:blip r:embed="rId3">
            <a:alphaModFix/>
          </a:blip>
          <a:stretch>
            <a:fillRect/>
          </a:stretch>
        </p:blipFill>
        <p:spPr>
          <a:xfrm>
            <a:off x="2689100" y="1448939"/>
            <a:ext cx="3826225" cy="1578236"/>
          </a:xfrm>
          <a:prstGeom prst="rect">
            <a:avLst/>
          </a:prstGeom>
          <a:noFill/>
          <a:ln>
            <a:noFill/>
          </a:ln>
        </p:spPr>
      </p:pic>
      <p:pic>
        <p:nvPicPr>
          <p:cNvPr id="398" name="Google Shape;398;p32"/>
          <p:cNvPicPr preferRelativeResize="0"/>
          <p:nvPr/>
        </p:nvPicPr>
        <p:blipFill>
          <a:blip r:embed="rId4">
            <a:alphaModFix/>
          </a:blip>
          <a:stretch>
            <a:fillRect/>
          </a:stretch>
        </p:blipFill>
        <p:spPr>
          <a:xfrm>
            <a:off x="2689090" y="3295950"/>
            <a:ext cx="3765825" cy="1507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Design for Wearable Devices </a:t>
            </a:r>
            <a:endParaRPr/>
          </a:p>
        </p:txBody>
      </p:sp>
      <p:sp>
        <p:nvSpPr>
          <p:cNvPr id="404" name="Google Shape;404;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With wearables, the amount of time spent using the device should be minimal, much like checking the time on your wrist watch.</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The device must have “glancibility.” This mean that information from the device must be clear enough so that users can merely glance at the device to have all </a:t>
            </a:r>
            <a:r>
              <a:rPr lang="en" sz="1400">
                <a:latin typeface="Maven Pro Medium"/>
                <a:ea typeface="Maven Pro Medium"/>
                <a:cs typeface="Maven Pro Medium"/>
                <a:sym typeface="Maven Pro Medium"/>
              </a:rPr>
              <a:t>relevant</a:t>
            </a:r>
            <a:r>
              <a:rPr lang="en" sz="1400">
                <a:latin typeface="Maven Pro Medium"/>
                <a:ea typeface="Maven Pro Medium"/>
                <a:cs typeface="Maven Pro Medium"/>
                <a:sym typeface="Maven Pro Medium"/>
              </a:rPr>
              <a:t> information.</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User input should also be kept to a minimum. We have to remember that a wearable is not a mini-PC. </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Speech input could be a preferred input method due to the limited screen size. Text input should be very limited with preset messages since using a keyboard on the wearable may take long periods of time.</a:t>
            </a:r>
            <a:endParaRPr sz="1400">
              <a:latin typeface="Maven Pro Medium"/>
              <a:ea typeface="Maven Pro Medium"/>
              <a:cs typeface="Maven Pro Medium"/>
              <a:sym typeface="Maven Pr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Design for Wearable Devices </a:t>
            </a:r>
            <a:endParaRPr/>
          </a:p>
        </p:txBody>
      </p:sp>
      <p:pic>
        <p:nvPicPr>
          <p:cNvPr id="410" name="Google Shape;410;p34"/>
          <p:cNvPicPr preferRelativeResize="0"/>
          <p:nvPr/>
        </p:nvPicPr>
        <p:blipFill>
          <a:blip r:embed="rId3">
            <a:alphaModFix/>
          </a:blip>
          <a:stretch>
            <a:fillRect/>
          </a:stretch>
        </p:blipFill>
        <p:spPr>
          <a:xfrm>
            <a:off x="1692288" y="1750275"/>
            <a:ext cx="6253534" cy="324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Human Factor Considerations in Design of Wearable Devices</a:t>
            </a:r>
            <a:endParaRPr/>
          </a:p>
          <a:p>
            <a:pPr indent="0" lvl="0" marL="0" rtl="0">
              <a:spcBef>
                <a:spcPts val="0"/>
              </a:spcBef>
              <a:spcAft>
                <a:spcPts val="0"/>
              </a:spcAft>
              <a:buNone/>
            </a:pPr>
            <a:r>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solidFill>
                  <a:srgbClr val="000000"/>
                </a:solidFill>
                <a:latin typeface="Maven Pro Medium"/>
                <a:ea typeface="Maven Pro Medium"/>
                <a:cs typeface="Maven Pro Medium"/>
                <a:sym typeface="Maven Pro Medium"/>
              </a:rPr>
              <a:t>Wearable device form factors: armband, anklet bracelet, contact lenses, necklace glasses, gloves, jacket, shirt, shoes and watches.</a:t>
            </a:r>
            <a:endParaRPr sz="1400">
              <a:solidFill>
                <a:srgbClr val="000000"/>
              </a:solidFill>
              <a:latin typeface="Maven Pro Medium"/>
              <a:ea typeface="Maven Pro Medium"/>
              <a:cs typeface="Maven Pro Medium"/>
              <a:sym typeface="Maven Pro Medium"/>
            </a:endParaRPr>
          </a:p>
          <a:p>
            <a:pPr indent="-317500" lvl="0" marL="457200" rtl="0">
              <a:spcBef>
                <a:spcPts val="0"/>
              </a:spcBef>
              <a:spcAft>
                <a:spcPts val="0"/>
              </a:spcAft>
              <a:buClr>
                <a:srgbClr val="000000"/>
              </a:buClr>
              <a:buSzPts val="1400"/>
              <a:buFont typeface="Maven Pro Medium"/>
              <a:buChar char="●"/>
            </a:pPr>
            <a:r>
              <a:rPr lang="en" sz="1400">
                <a:solidFill>
                  <a:srgbClr val="000000"/>
                </a:solidFill>
                <a:latin typeface="Maven Pro Medium"/>
                <a:ea typeface="Maven Pro Medium"/>
                <a:cs typeface="Maven Pro Medium"/>
                <a:sym typeface="Maven Pro Medium"/>
              </a:rPr>
              <a:t>More than half of U.S. consumers who have owned an activity tracker (e.g wristband, smartwatch), no longer use it.</a:t>
            </a:r>
            <a:endParaRPr sz="1400">
              <a:solidFill>
                <a:srgbClr val="000000"/>
              </a:solidFill>
              <a:latin typeface="Maven Pro Medium"/>
              <a:ea typeface="Maven Pro Medium"/>
              <a:cs typeface="Maven Pro Medium"/>
              <a:sym typeface="Maven Pro Medium"/>
            </a:endParaRPr>
          </a:p>
          <a:p>
            <a:pPr indent="-317500" lvl="0" marL="457200" rtl="0">
              <a:spcBef>
                <a:spcPts val="0"/>
              </a:spcBef>
              <a:spcAft>
                <a:spcPts val="0"/>
              </a:spcAft>
              <a:buClr>
                <a:srgbClr val="000000"/>
              </a:buClr>
              <a:buSzPts val="1400"/>
              <a:buFont typeface="Maven Pro Medium"/>
              <a:buChar char="●"/>
            </a:pPr>
            <a:r>
              <a:rPr lang="en" sz="1400">
                <a:solidFill>
                  <a:srgbClr val="000000"/>
                </a:solidFill>
                <a:latin typeface="Maven Pro Medium"/>
                <a:ea typeface="Maven Pro Medium"/>
                <a:cs typeface="Maven Pro Medium"/>
                <a:sym typeface="Maven Pro Medium"/>
              </a:rPr>
              <a:t>A third of U.S. consumers who have owned it stopped using the device with-in six months of receiving it.</a:t>
            </a: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Twenty Wearability Principles</a:t>
            </a:r>
            <a:endParaRPr/>
          </a:p>
        </p:txBody>
      </p:sp>
      <p:sp>
        <p:nvSpPr>
          <p:cNvPr id="296" name="Google Shape;296;p16"/>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Maven Pro Medium"/>
              <a:buAutoNum type="arabicPeriod"/>
            </a:pPr>
            <a:r>
              <a:rPr lang="en" sz="1100">
                <a:solidFill>
                  <a:srgbClr val="000000"/>
                </a:solidFill>
                <a:latin typeface="Maven Pro Medium"/>
                <a:ea typeface="Maven Pro Medium"/>
                <a:cs typeface="Maven Pro Medium"/>
                <a:sym typeface="Maven Pro Medium"/>
              </a:rPr>
              <a:t>Aesthetics</a:t>
            </a:r>
            <a:endParaRPr sz="1100">
              <a:solidFill>
                <a:srgbClr val="000000"/>
              </a:solidFill>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a:pPr>
            <a:r>
              <a:rPr lang="en" sz="1100">
                <a:solidFill>
                  <a:srgbClr val="000000"/>
                </a:solidFill>
                <a:latin typeface="Maven Pro Medium"/>
                <a:ea typeface="Maven Pro Medium"/>
                <a:cs typeface="Maven Pro Medium"/>
                <a:sym typeface="Maven Pro Medium"/>
              </a:rPr>
              <a:t>Affordance</a:t>
            </a:r>
            <a:endParaRPr sz="1100">
              <a:solidFill>
                <a:srgbClr val="000000"/>
              </a:solidFill>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a:pPr>
            <a:r>
              <a:rPr lang="en" sz="1100">
                <a:solidFill>
                  <a:srgbClr val="000000"/>
                </a:solidFill>
                <a:latin typeface="Maven Pro Medium"/>
                <a:ea typeface="Maven Pro Medium"/>
                <a:cs typeface="Maven Pro Medium"/>
                <a:sym typeface="Maven Pro Medium"/>
              </a:rPr>
              <a:t>Comfort</a:t>
            </a:r>
            <a:endParaRPr sz="1100">
              <a:solidFill>
                <a:srgbClr val="000000"/>
              </a:solidFill>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a:pPr>
            <a:r>
              <a:rPr lang="en" sz="1100">
                <a:solidFill>
                  <a:srgbClr val="000000"/>
                </a:solidFill>
                <a:latin typeface="Maven Pro Medium"/>
                <a:ea typeface="Maven Pro Medium"/>
                <a:cs typeface="Maven Pro Medium"/>
                <a:sym typeface="Maven Pro Medium"/>
              </a:rPr>
              <a:t>Contextual-Awareness</a:t>
            </a:r>
            <a:endParaRPr sz="1100">
              <a:solidFill>
                <a:srgbClr val="000000"/>
              </a:solidFill>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a:pPr>
            <a:r>
              <a:rPr lang="en" sz="1100">
                <a:solidFill>
                  <a:srgbClr val="000000"/>
                </a:solidFill>
                <a:latin typeface="Maven Pro Medium"/>
                <a:ea typeface="Maven Pro Medium"/>
                <a:cs typeface="Maven Pro Medium"/>
                <a:sym typeface="Maven Pro Medium"/>
              </a:rPr>
              <a:t>Customization</a:t>
            </a:r>
            <a:endParaRPr sz="1100">
              <a:solidFill>
                <a:srgbClr val="000000"/>
              </a:solidFill>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a:pPr>
            <a:r>
              <a:rPr lang="en" sz="1100">
                <a:solidFill>
                  <a:srgbClr val="000000"/>
                </a:solidFill>
                <a:latin typeface="Maven Pro Medium"/>
                <a:ea typeface="Maven Pro Medium"/>
                <a:cs typeface="Maven Pro Medium"/>
                <a:sym typeface="Maven Pro Medium"/>
              </a:rPr>
              <a:t>Ease of use</a:t>
            </a:r>
            <a:endParaRPr sz="1100">
              <a:solidFill>
                <a:srgbClr val="000000"/>
              </a:solidFill>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a:pPr>
            <a:r>
              <a:rPr lang="en" sz="1100">
                <a:solidFill>
                  <a:srgbClr val="000000"/>
                </a:solidFill>
                <a:latin typeface="Maven Pro Medium"/>
                <a:ea typeface="Maven Pro Medium"/>
                <a:cs typeface="Maven Pro Medium"/>
                <a:sym typeface="Maven Pro Medium"/>
              </a:rPr>
              <a:t>Ergonomy</a:t>
            </a:r>
            <a:endParaRPr sz="1100">
              <a:solidFill>
                <a:srgbClr val="000000"/>
              </a:solidFill>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a:pPr>
            <a:r>
              <a:rPr lang="en" sz="1100">
                <a:solidFill>
                  <a:srgbClr val="000000"/>
                </a:solidFill>
                <a:latin typeface="Maven Pro Medium"/>
                <a:ea typeface="Maven Pro Medium"/>
                <a:cs typeface="Maven Pro Medium"/>
                <a:sym typeface="Maven Pro Medium"/>
              </a:rPr>
              <a:t>Fashion</a:t>
            </a:r>
            <a:endParaRPr sz="1100">
              <a:solidFill>
                <a:srgbClr val="000000"/>
              </a:solidFill>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a:pPr>
            <a:r>
              <a:rPr lang="en" sz="1100">
                <a:solidFill>
                  <a:srgbClr val="000000"/>
                </a:solidFill>
                <a:latin typeface="Maven Pro Medium"/>
                <a:ea typeface="Maven Pro Medium"/>
                <a:cs typeface="Maven Pro Medium"/>
                <a:sym typeface="Maven Pro Medium"/>
              </a:rPr>
              <a:t>Intuitiveness</a:t>
            </a:r>
            <a:endParaRPr sz="1100">
              <a:solidFill>
                <a:srgbClr val="000000"/>
              </a:solidFill>
              <a:latin typeface="Maven Pro Medium"/>
              <a:ea typeface="Maven Pro Medium"/>
              <a:cs typeface="Maven Pro Medium"/>
              <a:sym typeface="Maven Pro Medium"/>
            </a:endParaRPr>
          </a:p>
          <a:p>
            <a:pPr indent="-311150" lvl="0" marL="457200">
              <a:spcBef>
                <a:spcPts val="0"/>
              </a:spcBef>
              <a:spcAft>
                <a:spcPts val="0"/>
              </a:spcAft>
              <a:buSzPts val="1300"/>
              <a:buFont typeface="Maven Pro Medium"/>
              <a:buAutoNum type="arabicPeriod"/>
            </a:pPr>
            <a:r>
              <a:rPr lang="en" sz="1100">
                <a:solidFill>
                  <a:srgbClr val="000000"/>
                </a:solidFill>
                <a:latin typeface="Maven Pro Medium"/>
                <a:ea typeface="Maven Pro Medium"/>
                <a:cs typeface="Maven Pro Medium"/>
                <a:sym typeface="Maven Pro Medium"/>
              </a:rPr>
              <a:t>Obtrusiveness</a:t>
            </a:r>
            <a:endParaRPr>
              <a:latin typeface="Maven Pro Medium"/>
              <a:ea typeface="Maven Pro Medium"/>
              <a:cs typeface="Maven Pro Medium"/>
              <a:sym typeface="Maven Pro Medium"/>
            </a:endParaRPr>
          </a:p>
        </p:txBody>
      </p:sp>
      <p:sp>
        <p:nvSpPr>
          <p:cNvPr id="297" name="Google Shape;297;p16"/>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Maven Pro Medium"/>
              <a:buAutoNum type="arabicPeriod" startAt="11"/>
            </a:pPr>
            <a:r>
              <a:rPr lang="en">
                <a:latin typeface="Maven Pro Medium"/>
                <a:ea typeface="Maven Pro Medium"/>
                <a:cs typeface="Maven Pro Medium"/>
                <a:sym typeface="Maven Pro Medium"/>
              </a:rPr>
              <a:t>Overload</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startAt="11"/>
            </a:pPr>
            <a:r>
              <a:rPr lang="en">
                <a:latin typeface="Maven Pro Medium"/>
                <a:ea typeface="Maven Pro Medium"/>
                <a:cs typeface="Maven Pro Medium"/>
                <a:sym typeface="Maven Pro Medium"/>
              </a:rPr>
              <a:t>Privacy</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startAt="11"/>
            </a:pPr>
            <a:r>
              <a:rPr lang="en">
                <a:latin typeface="Maven Pro Medium"/>
                <a:ea typeface="Maven Pro Medium"/>
                <a:cs typeface="Maven Pro Medium"/>
                <a:sym typeface="Maven Pro Medium"/>
              </a:rPr>
              <a:t>Reliability</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startAt="11"/>
            </a:pPr>
            <a:r>
              <a:rPr lang="en">
                <a:latin typeface="Maven Pro Medium"/>
                <a:ea typeface="Maven Pro Medium"/>
                <a:cs typeface="Maven Pro Medium"/>
                <a:sym typeface="Maven Pro Medium"/>
              </a:rPr>
              <a:t>Resistance</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startAt="11"/>
            </a:pPr>
            <a:r>
              <a:rPr lang="en">
                <a:latin typeface="Maven Pro Medium"/>
                <a:ea typeface="Maven Pro Medium"/>
                <a:cs typeface="Maven Pro Medium"/>
                <a:sym typeface="Maven Pro Medium"/>
              </a:rPr>
              <a:t>Responsiveness</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startAt="11"/>
            </a:pPr>
            <a:r>
              <a:rPr lang="en">
                <a:latin typeface="Maven Pro Medium"/>
                <a:ea typeface="Maven Pro Medium"/>
                <a:cs typeface="Maven Pro Medium"/>
                <a:sym typeface="Maven Pro Medium"/>
              </a:rPr>
              <a:t>Satisfaction</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startAt="11"/>
            </a:pPr>
            <a:r>
              <a:rPr lang="en">
                <a:latin typeface="Maven Pro Medium"/>
                <a:ea typeface="Maven Pro Medium"/>
                <a:cs typeface="Maven Pro Medium"/>
                <a:sym typeface="Maven Pro Medium"/>
              </a:rPr>
              <a:t>Simplicity</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startAt="11"/>
            </a:pPr>
            <a:r>
              <a:rPr lang="en">
                <a:latin typeface="Maven Pro Medium"/>
                <a:ea typeface="Maven Pro Medium"/>
                <a:cs typeface="Maven Pro Medium"/>
                <a:sym typeface="Maven Pro Medium"/>
              </a:rPr>
              <a:t>Subtlety</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startAt="11"/>
            </a:pPr>
            <a:r>
              <a:rPr lang="en">
                <a:latin typeface="Maven Pro Medium"/>
                <a:ea typeface="Maven Pro Medium"/>
                <a:cs typeface="Maven Pro Medium"/>
                <a:sym typeface="Maven Pro Medium"/>
              </a:rPr>
              <a:t>User Friendliness</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AutoNum type="arabicPeriod" startAt="11"/>
            </a:pPr>
            <a:r>
              <a:rPr lang="en">
                <a:latin typeface="Maven Pro Medium"/>
                <a:ea typeface="Maven Pro Medium"/>
                <a:cs typeface="Maven Pro Medium"/>
                <a:sym typeface="Maven Pro Medium"/>
              </a:rPr>
              <a:t>Wearability</a:t>
            </a:r>
            <a:endParaRPr>
              <a:latin typeface="Maven Pro Medium"/>
              <a:ea typeface="Maven Pro Medium"/>
              <a:cs typeface="Maven Pro Medium"/>
              <a:sym typeface="Maven Pr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Testing of Wearable Devices: Display</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Maven Pro Medium"/>
              <a:buChar char="●"/>
            </a:pPr>
            <a:r>
              <a:rPr lang="en">
                <a:latin typeface="Maven Pro Medium"/>
                <a:ea typeface="Maven Pro Medium"/>
                <a:cs typeface="Maven Pro Medium"/>
                <a:sym typeface="Maven Pro Medium"/>
              </a:rPr>
              <a:t>A total of 15 participants used the smart bracelet without a screen, eight of whom were males and seven females, and 21 participants used the smart bracelet with a screen, 10 of whom were males and 11 females.</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Char char="●"/>
            </a:pPr>
            <a:r>
              <a:rPr lang="en">
                <a:latin typeface="Maven Pro Medium"/>
                <a:ea typeface="Maven Pro Medium"/>
                <a:cs typeface="Maven Pro Medium"/>
                <a:sym typeface="Maven Pro Medium"/>
              </a:rPr>
              <a:t>Males using bracelet with a screen reported to have greater satisfaction than their counterparts without a screen.</a:t>
            </a:r>
            <a:endParaRPr>
              <a:latin typeface="Maven Pro Medium"/>
              <a:ea typeface="Maven Pro Medium"/>
              <a:cs typeface="Maven Pro Medium"/>
              <a:sym typeface="Maven Pro Medium"/>
            </a:endParaRPr>
          </a:p>
          <a:p>
            <a:pPr indent="-298450" lvl="1" marL="914400" rtl="0">
              <a:spcBef>
                <a:spcPts val="0"/>
              </a:spcBef>
              <a:spcAft>
                <a:spcPts val="0"/>
              </a:spcAft>
              <a:buSzPts val="1100"/>
              <a:buFont typeface="Maven Pro Medium"/>
              <a:buChar char="○"/>
            </a:pPr>
            <a:r>
              <a:rPr lang="en">
                <a:latin typeface="Maven Pro Medium"/>
                <a:ea typeface="Maven Pro Medium"/>
                <a:cs typeface="Maven Pro Medium"/>
                <a:sym typeface="Maven Pro Medium"/>
              </a:rPr>
              <a:t>Need to acquire and see information gathered (visual representation).</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Char char="●"/>
            </a:pPr>
            <a:r>
              <a:rPr lang="en">
                <a:latin typeface="Maven Pro Medium"/>
                <a:ea typeface="Maven Pro Medium"/>
                <a:cs typeface="Maven Pro Medium"/>
                <a:sym typeface="Maven Pro Medium"/>
              </a:rPr>
              <a:t>Females showed no significant difference in satisfaction between screen or no screen. </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Char char="●"/>
            </a:pPr>
            <a:r>
              <a:rPr lang="en">
                <a:latin typeface="Maven Pro Medium"/>
                <a:ea typeface="Maven Pro Medium"/>
                <a:cs typeface="Maven Pro Medium"/>
                <a:sym typeface="Maven Pro Medium"/>
              </a:rPr>
              <a:t>Results showed that participants who used bracelet with a screen reported having a higher level of self recognition.</a:t>
            </a:r>
            <a:endParaRPr>
              <a:latin typeface="Maven Pro Medium"/>
              <a:ea typeface="Maven Pro Medium"/>
              <a:cs typeface="Maven Pro Medium"/>
              <a:sym typeface="Maven Pr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Testing of Wearable Devices: Motion</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Maven Pro Medium"/>
              <a:buChar char="●"/>
            </a:pPr>
            <a:r>
              <a:rPr lang="en">
                <a:latin typeface="Maven Pro Medium"/>
                <a:ea typeface="Maven Pro Medium"/>
                <a:cs typeface="Maven Pro Medium"/>
                <a:sym typeface="Maven Pro Medium"/>
              </a:rPr>
              <a:t>If operating a wearable devices causes too much interruption while in motion, it makes it </a:t>
            </a:r>
            <a:r>
              <a:rPr lang="en">
                <a:latin typeface="Maven Pro Medium"/>
                <a:ea typeface="Maven Pro Medium"/>
                <a:cs typeface="Maven Pro Medium"/>
                <a:sym typeface="Maven Pro Medium"/>
              </a:rPr>
              <a:t>difficult</a:t>
            </a:r>
            <a:r>
              <a:rPr lang="en">
                <a:latin typeface="Maven Pro Medium"/>
                <a:ea typeface="Maven Pro Medium"/>
                <a:cs typeface="Maven Pro Medium"/>
                <a:sym typeface="Maven Pro Medium"/>
              </a:rPr>
              <a:t> for </a:t>
            </a:r>
            <a:r>
              <a:rPr lang="en">
                <a:latin typeface="Maven Pro Medium"/>
                <a:ea typeface="Maven Pro Medium"/>
                <a:cs typeface="Maven Pro Medium"/>
                <a:sym typeface="Maven Pro Medium"/>
              </a:rPr>
              <a:t>users</a:t>
            </a:r>
            <a:r>
              <a:rPr lang="en">
                <a:latin typeface="Maven Pro Medium"/>
                <a:ea typeface="Maven Pro Medium"/>
                <a:cs typeface="Maven Pro Medium"/>
                <a:sym typeface="Maven Pro Medium"/>
              </a:rPr>
              <a:t> to engage in the state of flow. </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Char char="●"/>
            </a:pPr>
            <a:r>
              <a:rPr lang="en">
                <a:latin typeface="Maven Pro Medium"/>
                <a:ea typeface="Maven Pro Medium"/>
                <a:cs typeface="Maven Pro Medium"/>
                <a:sym typeface="Maven Pro Medium"/>
              </a:rPr>
              <a:t>“Nomadic Usage” refers to use of wearable device while in motion.</a:t>
            </a:r>
            <a:endParaRPr>
              <a:latin typeface="Maven Pro Medium"/>
              <a:ea typeface="Maven Pro Medium"/>
              <a:cs typeface="Maven Pro Medium"/>
              <a:sym typeface="Maven Pro Medium"/>
            </a:endParaRPr>
          </a:p>
          <a:p>
            <a:pPr indent="-298450" lvl="1" marL="914400" rtl="0">
              <a:spcBef>
                <a:spcPts val="0"/>
              </a:spcBef>
              <a:spcAft>
                <a:spcPts val="0"/>
              </a:spcAft>
              <a:buSzPts val="1100"/>
              <a:buFont typeface="Maven Pro Medium"/>
              <a:buChar char="○"/>
            </a:pPr>
            <a:r>
              <a:rPr lang="en">
                <a:latin typeface="Maven Pro Medium"/>
                <a:ea typeface="Maven Pro Medium"/>
                <a:cs typeface="Maven Pro Medium"/>
                <a:sym typeface="Maven Pro Medium"/>
              </a:rPr>
              <a:t>Ex. UP by Jawbone or Nike + FuelBand</a:t>
            </a:r>
            <a:endParaRPr>
              <a:latin typeface="Maven Pro Medium"/>
              <a:ea typeface="Maven Pro Medium"/>
              <a:cs typeface="Maven Pro Medium"/>
              <a:sym typeface="Maven Pro Medium"/>
            </a:endParaRPr>
          </a:p>
          <a:p>
            <a:pPr indent="-298450" lvl="1" marL="914400" rtl="0">
              <a:spcBef>
                <a:spcPts val="0"/>
              </a:spcBef>
              <a:spcAft>
                <a:spcPts val="0"/>
              </a:spcAft>
              <a:buSzPts val="1100"/>
              <a:buFont typeface="Maven Pro Medium"/>
              <a:buChar char="○"/>
            </a:pPr>
            <a:r>
              <a:rPr lang="en">
                <a:latin typeface="Maven Pro Medium"/>
                <a:ea typeface="Maven Pro Medium"/>
                <a:cs typeface="Maven Pro Medium"/>
                <a:sym typeface="Maven Pro Medium"/>
              </a:rPr>
              <a:t>Nomadic Usage of a wearable device is essentially multitasking.</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Char char="●"/>
            </a:pPr>
            <a:r>
              <a:rPr lang="en">
                <a:latin typeface="Maven Pro Medium"/>
                <a:ea typeface="Maven Pro Medium"/>
                <a:cs typeface="Maven Pro Medium"/>
                <a:sym typeface="Maven Pro Medium"/>
              </a:rPr>
              <a:t>Both males and females were more entertained when walking than when jogging.</a:t>
            </a:r>
            <a:endParaRPr>
              <a:latin typeface="Maven Pro Medium"/>
              <a:ea typeface="Maven Pro Medium"/>
              <a:cs typeface="Maven Pro Medium"/>
              <a:sym typeface="Maven Pro Medium"/>
            </a:endParaRPr>
          </a:p>
          <a:p>
            <a:pPr indent="-298450" lvl="1" marL="914400" rtl="0">
              <a:spcBef>
                <a:spcPts val="0"/>
              </a:spcBef>
              <a:spcAft>
                <a:spcPts val="0"/>
              </a:spcAft>
              <a:buSzPts val="1100"/>
              <a:buFont typeface="Maven Pro Medium"/>
              <a:buChar char="○"/>
            </a:pPr>
            <a:r>
              <a:rPr lang="en">
                <a:latin typeface="Maven Pro Medium"/>
                <a:ea typeface="Maven Pro Medium"/>
                <a:cs typeface="Maven Pro Medium"/>
                <a:sym typeface="Maven Pro Medium"/>
              </a:rPr>
              <a:t>Female participants more entertained than male participants.</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Char char="●"/>
            </a:pPr>
            <a:r>
              <a:rPr lang="en">
                <a:latin typeface="Maven Pro Medium"/>
                <a:ea typeface="Maven Pro Medium"/>
                <a:cs typeface="Maven Pro Medium"/>
                <a:sym typeface="Maven Pro Medium"/>
              </a:rPr>
              <a:t>Social contact with friends </a:t>
            </a:r>
            <a:r>
              <a:rPr lang="en">
                <a:latin typeface="Maven Pro Medium"/>
                <a:ea typeface="Maven Pro Medium"/>
                <a:cs typeface="Maven Pro Medium"/>
                <a:sym typeface="Maven Pro Medium"/>
              </a:rPr>
              <a:t>strengthened</a:t>
            </a:r>
            <a:r>
              <a:rPr lang="en">
                <a:latin typeface="Maven Pro Medium"/>
                <a:ea typeface="Maven Pro Medium"/>
                <a:cs typeface="Maven Pro Medium"/>
                <a:sym typeface="Maven Pro Medium"/>
              </a:rPr>
              <a:t> by using smart watch more while walking than jogging.</a:t>
            </a:r>
            <a:endParaRPr>
              <a:latin typeface="Maven Pro Medium"/>
              <a:ea typeface="Maven Pro Medium"/>
              <a:cs typeface="Maven Pro Medium"/>
              <a:sym typeface="Maven Pro Medium"/>
            </a:endParaRPr>
          </a:p>
          <a:p>
            <a:pPr indent="-311150" lvl="0" marL="457200" rtl="0">
              <a:spcBef>
                <a:spcPts val="0"/>
              </a:spcBef>
              <a:spcAft>
                <a:spcPts val="0"/>
              </a:spcAft>
              <a:buSzPts val="1300"/>
              <a:buFont typeface="Maven Pro Medium"/>
              <a:buChar char="●"/>
            </a:pPr>
            <a:r>
              <a:rPr lang="en">
                <a:latin typeface="Maven Pro Medium"/>
                <a:ea typeface="Maven Pro Medium"/>
                <a:cs typeface="Maven Pro Medium"/>
                <a:sym typeface="Maven Pro Medium"/>
              </a:rPr>
              <a:t>Females found smartwatch easier to use when walking than when jogging while males stated no difference between two states of motion.</a:t>
            </a:r>
            <a:endParaRPr>
              <a:latin typeface="Maven Pro Medium"/>
              <a:ea typeface="Maven Pro Medium"/>
              <a:cs typeface="Maven Pro Medium"/>
              <a:sym typeface="Maven Pr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Charting Design Preferences on Wellness Wearables</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Study used a survey to collect data on the subjects (n=84) whose age range is from 20 to 61. The survey was originally intended for young adults but it posted on the city web portal. </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The survey consisted of two sections: demographics and a rating system for wearable preferences. </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The preferences were separated into five categories, each with sub-categories, totaling 22 options. Subjects were given 100 points to distribute out to the options with the highest being what they cared about the most.</a:t>
            </a:r>
            <a:endParaRPr sz="1400">
              <a:latin typeface="Maven Pro Medium"/>
              <a:ea typeface="Maven Pro Medium"/>
              <a:cs typeface="Maven Pro Medium"/>
              <a:sym typeface="Maven Pro Medium"/>
            </a:endParaRPr>
          </a:p>
          <a:p>
            <a:pPr indent="0" lvl="0" marL="0">
              <a:spcBef>
                <a:spcPts val="1600"/>
              </a:spcBef>
              <a:spcAft>
                <a:spcPts val="1600"/>
              </a:spcAft>
              <a:buNone/>
            </a:pPr>
            <a:r>
              <a:t/>
            </a:r>
            <a:endParaRPr sz="1400">
              <a:latin typeface="Maven Pro Medium"/>
              <a:ea typeface="Maven Pro Medium"/>
              <a:cs typeface="Maven Pro Medium"/>
              <a:sym typeface="Maven Pr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Google Shape;320;p20"/>
          <p:cNvPicPr preferRelativeResize="0"/>
          <p:nvPr/>
        </p:nvPicPr>
        <p:blipFill>
          <a:blip r:embed="rId3">
            <a:alphaModFix/>
          </a:blip>
          <a:stretch>
            <a:fillRect/>
          </a:stretch>
        </p:blipFill>
        <p:spPr>
          <a:xfrm>
            <a:off x="1340050" y="832238"/>
            <a:ext cx="3067050" cy="3800475"/>
          </a:xfrm>
          <a:prstGeom prst="rect">
            <a:avLst/>
          </a:prstGeom>
          <a:noFill/>
          <a:ln>
            <a:noFill/>
          </a:ln>
        </p:spPr>
      </p:pic>
      <p:pic>
        <p:nvPicPr>
          <p:cNvPr id="321" name="Google Shape;321;p20"/>
          <p:cNvPicPr preferRelativeResize="0"/>
          <p:nvPr/>
        </p:nvPicPr>
        <p:blipFill>
          <a:blip r:embed="rId4">
            <a:alphaModFix/>
          </a:blip>
          <a:stretch>
            <a:fillRect/>
          </a:stretch>
        </p:blipFill>
        <p:spPr>
          <a:xfrm>
            <a:off x="4970275" y="832250"/>
            <a:ext cx="3329257" cy="380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Charting Design Preferences on Wellness Wearables</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Results showed that the most important features were the device’s battery life and comfort of the device. </a:t>
            </a:r>
            <a:endParaRPr sz="1400">
              <a:latin typeface="Maven Pro Medium"/>
              <a:ea typeface="Maven Pro Medium"/>
              <a:cs typeface="Maven Pro Medium"/>
              <a:sym typeface="Maven Pro Medium"/>
            </a:endParaRPr>
          </a:p>
          <a:p>
            <a:pPr indent="-317500" lvl="0" marL="457200" rtl="0">
              <a:spcBef>
                <a:spcPts val="0"/>
              </a:spcBef>
              <a:spcAft>
                <a:spcPts val="0"/>
              </a:spcAft>
              <a:buSzPts val="1400"/>
              <a:buFont typeface="Maven Pro Medium"/>
              <a:buChar char="●"/>
            </a:pPr>
            <a:r>
              <a:rPr lang="en" sz="1400">
                <a:latin typeface="Maven Pro Medium"/>
                <a:ea typeface="Maven Pro Medium"/>
                <a:cs typeface="Maven Pro Medium"/>
                <a:sym typeface="Maven Pro Medium"/>
              </a:rPr>
              <a:t>The least important were the ability to share results with other people and the ability to compare with others. </a:t>
            </a:r>
            <a:endParaRPr sz="1400">
              <a:latin typeface="Maven Pro Medium"/>
              <a:ea typeface="Maven Pro Medium"/>
              <a:cs typeface="Maven Pro Medium"/>
              <a:sym typeface="Maven Pro Medium"/>
            </a:endParaRPr>
          </a:p>
          <a:p>
            <a:pPr indent="-317500" lvl="0" marL="457200">
              <a:spcBef>
                <a:spcPts val="0"/>
              </a:spcBef>
              <a:spcAft>
                <a:spcPts val="0"/>
              </a:spcAft>
              <a:buSzPts val="1400"/>
              <a:buFont typeface="Maven Pro Medium"/>
              <a:buChar char="●"/>
            </a:pPr>
            <a:r>
              <a:rPr lang="en" sz="1400">
                <a:latin typeface="Maven Pro Medium"/>
                <a:ea typeface="Maven Pro Medium"/>
                <a:cs typeface="Maven Pro Medium"/>
                <a:sym typeface="Maven Pro Medium"/>
              </a:rPr>
              <a:t>All </a:t>
            </a:r>
            <a:r>
              <a:rPr lang="en" sz="1400">
                <a:latin typeface="Maven Pro Medium"/>
                <a:ea typeface="Maven Pro Medium"/>
                <a:cs typeface="Maven Pro Medium"/>
                <a:sym typeface="Maven Pro Medium"/>
              </a:rPr>
              <a:t>subcategories</a:t>
            </a:r>
            <a:r>
              <a:rPr lang="en" sz="1400">
                <a:latin typeface="Maven Pro Medium"/>
                <a:ea typeface="Maven Pro Medium"/>
                <a:cs typeface="Maven Pro Medium"/>
                <a:sym typeface="Maven Pro Medium"/>
              </a:rPr>
              <a:t> of the form factor and functionality are listed in the top half of all features.</a:t>
            </a:r>
            <a:endParaRPr sz="1400">
              <a:latin typeface="Maven Pro Medium"/>
              <a:ea typeface="Maven Pro Medium"/>
              <a:cs typeface="Maven Pro Medium"/>
              <a:sym typeface="Maven Pr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