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4" r:id="rId2"/>
    <p:sldId id="265" r:id="rId3"/>
    <p:sldId id="266" r:id="rId4"/>
    <p:sldId id="273" r:id="rId5"/>
    <p:sldId id="268" r:id="rId6"/>
    <p:sldId id="274" r:id="rId7"/>
    <p:sldId id="277" r:id="rId8"/>
    <p:sldId id="269" r:id="rId9"/>
    <p:sldId id="276" r:id="rId10"/>
    <p:sldId id="275" r:id="rId11"/>
    <p:sldId id="270" r:id="rId12"/>
    <p:sldId id="271"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103" d="100"/>
          <a:sy n="103" d="100"/>
        </p:scale>
        <p:origin x="902" y="7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7A5943B-6F23-4B88-BC39-FD9FD21D9617}" type="datetimeFigureOut">
              <a:rPr lang="en-US" smtClean="0"/>
              <a:pPr/>
              <a:t>11/22/2024</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6B486832-6AFC-45EF-9188-CFE7EA030E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914400" y="2443163"/>
            <a:ext cx="7315200" cy="23145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8e6671419f8a2a0_2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8e6671419f8a2a0_22:notes"/>
          <p:cNvSpPr txBox="1">
            <a:spLocks noGrp="1"/>
          </p:cNvSpPr>
          <p:nvPr>
            <p:ph type="body" idx="1"/>
          </p:nvPr>
        </p:nvSpPr>
        <p:spPr>
          <a:xfrm>
            <a:off x="914400" y="2443163"/>
            <a:ext cx="7315200" cy="2314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g78e6671419f8a2a0_22:notes"/>
          <p:cNvSpPr txBox="1">
            <a:spLocks noGrp="1"/>
          </p:cNvSpPr>
          <p:nvPr>
            <p:ph type="sldNum" idx="12"/>
          </p:nvPr>
        </p:nvSpPr>
        <p:spPr>
          <a:xfrm>
            <a:off x="5179484" y="4885432"/>
            <a:ext cx="3962400" cy="257175"/>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8e6671419f8a2a0_2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8e6671419f8a2a0_26:notes"/>
          <p:cNvSpPr txBox="1">
            <a:spLocks noGrp="1"/>
          </p:cNvSpPr>
          <p:nvPr>
            <p:ph type="body" idx="1"/>
          </p:nvPr>
        </p:nvSpPr>
        <p:spPr>
          <a:xfrm>
            <a:off x="914400" y="2443163"/>
            <a:ext cx="7315200" cy="2314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g78e6671419f8a2a0_26:notes"/>
          <p:cNvSpPr txBox="1">
            <a:spLocks noGrp="1"/>
          </p:cNvSpPr>
          <p:nvPr>
            <p:ph type="sldNum" idx="12"/>
          </p:nvPr>
        </p:nvSpPr>
        <p:spPr>
          <a:xfrm>
            <a:off x="5179484" y="4885432"/>
            <a:ext cx="3962400" cy="257175"/>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06ADB63-8663-7431-0361-023318FD6D4A}"/>
            </a:ext>
          </a:extLst>
        </p:cNvPr>
        <p:cNvGrpSpPr/>
        <p:nvPr/>
      </p:nvGrpSpPr>
      <p:grpSpPr>
        <a:xfrm>
          <a:off x="0" y="0"/>
          <a:ext cx="0" cy="0"/>
          <a:chOff x="0" y="0"/>
          <a:chExt cx="0" cy="0"/>
        </a:xfrm>
      </p:grpSpPr>
      <p:sp>
        <p:nvSpPr>
          <p:cNvPr id="71" name="Google Shape;71;g78e6671419f8a2a0_26:notes">
            <a:extLst>
              <a:ext uri="{FF2B5EF4-FFF2-40B4-BE49-F238E27FC236}">
                <a16:creationId xmlns:a16="http://schemas.microsoft.com/office/drawing/2014/main" id="{F47163D8-B607-F9C3-CFC3-64D465679663}"/>
              </a:ext>
            </a:extLst>
          </p:cNvPr>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8e6671419f8a2a0_26:notes">
            <a:extLst>
              <a:ext uri="{FF2B5EF4-FFF2-40B4-BE49-F238E27FC236}">
                <a16:creationId xmlns:a16="http://schemas.microsoft.com/office/drawing/2014/main" id="{20F03B65-431A-A8D6-1261-68AABBE79D70}"/>
              </a:ext>
            </a:extLst>
          </p:cNvPr>
          <p:cNvSpPr txBox="1">
            <a:spLocks noGrp="1"/>
          </p:cNvSpPr>
          <p:nvPr>
            <p:ph type="body" idx="1"/>
          </p:nvPr>
        </p:nvSpPr>
        <p:spPr>
          <a:xfrm>
            <a:off x="914400" y="2443163"/>
            <a:ext cx="7315200" cy="2314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g78e6671419f8a2a0_26:notes">
            <a:extLst>
              <a:ext uri="{FF2B5EF4-FFF2-40B4-BE49-F238E27FC236}">
                <a16:creationId xmlns:a16="http://schemas.microsoft.com/office/drawing/2014/main" id="{BB506666-DF7E-61F2-FE86-DF9C2EA19A23}"/>
              </a:ext>
            </a:extLst>
          </p:cNvPr>
          <p:cNvSpPr txBox="1">
            <a:spLocks noGrp="1"/>
          </p:cNvSpPr>
          <p:nvPr>
            <p:ph type="sldNum" idx="12"/>
          </p:nvPr>
        </p:nvSpPr>
        <p:spPr>
          <a:xfrm>
            <a:off x="5179484" y="4885432"/>
            <a:ext cx="3962400" cy="257175"/>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4</a:t>
            </a:fld>
            <a:endParaRPr/>
          </a:p>
        </p:txBody>
      </p:sp>
    </p:spTree>
    <p:extLst>
      <p:ext uri="{BB962C8B-B14F-4D97-AF65-F5344CB8AC3E}">
        <p14:creationId xmlns:p14="http://schemas.microsoft.com/office/powerpoint/2010/main" val="3428105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8e6671419f8a2a0_3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8e6671419f8a2a0_34:notes"/>
          <p:cNvSpPr txBox="1">
            <a:spLocks noGrp="1"/>
          </p:cNvSpPr>
          <p:nvPr>
            <p:ph type="body" idx="1"/>
          </p:nvPr>
        </p:nvSpPr>
        <p:spPr>
          <a:xfrm>
            <a:off x="914400" y="2443163"/>
            <a:ext cx="7315200" cy="2314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78e6671419f8a2a0_34:notes"/>
          <p:cNvSpPr txBox="1">
            <a:spLocks noGrp="1"/>
          </p:cNvSpPr>
          <p:nvPr>
            <p:ph type="sldNum" idx="12"/>
          </p:nvPr>
        </p:nvSpPr>
        <p:spPr>
          <a:xfrm>
            <a:off x="5179484" y="4885432"/>
            <a:ext cx="3962400" cy="257175"/>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8e6671419f8a2a0_3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8e6671419f8a2a0_38:notes"/>
          <p:cNvSpPr txBox="1">
            <a:spLocks noGrp="1"/>
          </p:cNvSpPr>
          <p:nvPr>
            <p:ph type="body" idx="1"/>
          </p:nvPr>
        </p:nvSpPr>
        <p:spPr>
          <a:xfrm>
            <a:off x="914400" y="2443163"/>
            <a:ext cx="7315200" cy="2314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78e6671419f8a2a0_38:notes"/>
          <p:cNvSpPr txBox="1">
            <a:spLocks noGrp="1"/>
          </p:cNvSpPr>
          <p:nvPr>
            <p:ph type="sldNum" idx="12"/>
          </p:nvPr>
        </p:nvSpPr>
        <p:spPr>
          <a:xfrm>
            <a:off x="5179484" y="4885432"/>
            <a:ext cx="3962400" cy="257175"/>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8e6671419f8a2a0_4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e6671419f8a2a0_42:notes"/>
          <p:cNvSpPr txBox="1">
            <a:spLocks noGrp="1"/>
          </p:cNvSpPr>
          <p:nvPr>
            <p:ph type="body" idx="1"/>
          </p:nvPr>
        </p:nvSpPr>
        <p:spPr>
          <a:xfrm>
            <a:off x="914400" y="2443163"/>
            <a:ext cx="7315200" cy="2314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78e6671419f8a2a0_42:notes"/>
          <p:cNvSpPr txBox="1">
            <a:spLocks noGrp="1"/>
          </p:cNvSpPr>
          <p:nvPr>
            <p:ph type="sldNum" idx="12"/>
          </p:nvPr>
        </p:nvSpPr>
        <p:spPr>
          <a:xfrm>
            <a:off x="5179484" y="4885432"/>
            <a:ext cx="3962400" cy="257175"/>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pPr marL="0" lvl="0" indent="0" algn="r" rtl="0">
                <a:spcBef>
                  <a:spcPts val="0"/>
                </a:spcBef>
                <a:spcAft>
                  <a:spcPts val="0"/>
                </a:spcAft>
                <a:buClr>
                  <a:srgbClr val="000000"/>
                </a:buClr>
                <a:buSzPts val="1200"/>
                <a:buFont typeface="Arial"/>
                <a:buNone/>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1:notes"/>
          <p:cNvSpPr txBox="1">
            <a:spLocks noGrp="1"/>
          </p:cNvSpPr>
          <p:nvPr>
            <p:ph type="body" idx="1"/>
          </p:nvPr>
        </p:nvSpPr>
        <p:spPr>
          <a:xfrm>
            <a:off x="914400" y="2443163"/>
            <a:ext cx="7315200" cy="23145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6F2F9F"/>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6F2F9F"/>
                </a:solidFill>
                <a:latin typeface="Cambria"/>
                <a:cs typeface="Cambr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6F2F9F"/>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52"/>
        <p:cNvGrpSpPr/>
        <p:nvPr/>
      </p:nvGrpSpPr>
      <p:grpSpPr>
        <a:xfrm>
          <a:off x="0" y="0"/>
          <a:ext cx="0" cy="0"/>
          <a:chOff x="0" y="0"/>
          <a:chExt cx="0" cy="0"/>
        </a:xfrm>
      </p:grpSpPr>
      <p:sp>
        <p:nvSpPr>
          <p:cNvPr id="53" name="Google Shape;53;g2e7d39ed9c0_0_43"/>
          <p:cNvSpPr txBox="1">
            <a:spLocks noGrp="1"/>
          </p:cNvSpPr>
          <p:nvPr>
            <p:ph type="sldNum" idx="12"/>
          </p:nvPr>
        </p:nvSpPr>
        <p:spPr>
          <a:xfrm>
            <a:off x="8472458" y="4663217"/>
            <a:ext cx="548775" cy="393525"/>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3542109" y="25"/>
            <a:ext cx="5601890" cy="4357665"/>
          </a:xfrm>
          <a:prstGeom prst="rect">
            <a:avLst/>
          </a:prstGeom>
        </p:spPr>
      </p:pic>
      <p:pic>
        <p:nvPicPr>
          <p:cNvPr id="17" name="bg object 17"/>
          <p:cNvPicPr/>
          <p:nvPr/>
        </p:nvPicPr>
        <p:blipFill>
          <a:blip r:embed="rId9" cstate="print"/>
          <a:stretch>
            <a:fillRect/>
          </a:stretch>
        </p:blipFill>
        <p:spPr>
          <a:xfrm>
            <a:off x="6858000" y="304799"/>
            <a:ext cx="1973579" cy="300227"/>
          </a:xfrm>
          <a:prstGeom prst="rect">
            <a:avLst/>
          </a:prstGeom>
        </p:spPr>
      </p:pic>
      <p:pic>
        <p:nvPicPr>
          <p:cNvPr id="18" name="bg object 18"/>
          <p:cNvPicPr/>
          <p:nvPr/>
        </p:nvPicPr>
        <p:blipFill>
          <a:blip r:embed="rId10" cstate="print"/>
          <a:stretch>
            <a:fillRect/>
          </a:stretch>
        </p:blipFill>
        <p:spPr>
          <a:xfrm>
            <a:off x="216408" y="216408"/>
            <a:ext cx="2253996" cy="647700"/>
          </a:xfrm>
          <a:prstGeom prst="rect">
            <a:avLst/>
          </a:prstGeom>
        </p:spPr>
      </p:pic>
      <p:sp>
        <p:nvSpPr>
          <p:cNvPr id="2" name="Holder 2"/>
          <p:cNvSpPr>
            <a:spLocks noGrp="1"/>
          </p:cNvSpPr>
          <p:nvPr>
            <p:ph type="title"/>
          </p:nvPr>
        </p:nvSpPr>
        <p:spPr>
          <a:xfrm>
            <a:off x="2415159" y="756665"/>
            <a:ext cx="4313681" cy="391159"/>
          </a:xfrm>
          <a:prstGeom prst="rect">
            <a:avLst/>
          </a:prstGeom>
        </p:spPr>
        <p:txBody>
          <a:bodyPr wrap="square" lIns="0" tIns="0" rIns="0" bIns="0">
            <a:spAutoFit/>
          </a:bodyPr>
          <a:lstStyle>
            <a:lvl1pPr>
              <a:defRPr sz="2400" b="0" i="0">
                <a:solidFill>
                  <a:srgbClr val="6F2F9F"/>
                </a:solidFill>
                <a:latin typeface="Cambria"/>
                <a:cs typeface="Cambria"/>
              </a:defRPr>
            </a:lvl1pPr>
          </a:lstStyle>
          <a:p>
            <a:endParaRPr/>
          </a:p>
        </p:txBody>
      </p:sp>
      <p:sp>
        <p:nvSpPr>
          <p:cNvPr id="3" name="Holder 3"/>
          <p:cNvSpPr>
            <a:spLocks noGrp="1"/>
          </p:cNvSpPr>
          <p:nvPr>
            <p:ph type="body" idx="1"/>
          </p:nvPr>
        </p:nvSpPr>
        <p:spPr>
          <a:xfrm>
            <a:off x="404469" y="1461367"/>
            <a:ext cx="8335060" cy="191897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11/22/2024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p:nvPr/>
        </p:nvSpPr>
        <p:spPr>
          <a:xfrm>
            <a:off x="2236384" y="608854"/>
            <a:ext cx="4996800" cy="623217"/>
          </a:xfrm>
          <a:prstGeom prst="rect">
            <a:avLst/>
          </a:prstGeom>
          <a:noFill/>
          <a:ln>
            <a:noFill/>
          </a:ln>
        </p:spPr>
        <p:txBody>
          <a:bodyPr spcFirstLastPara="1" wrap="square" lIns="68569" tIns="34275" rIns="68569" bIns="34275" anchor="t" anchorCtr="0">
            <a:spAutoFit/>
          </a:bodyPr>
          <a:lstStyle/>
          <a:p>
            <a:pPr algn="ctr">
              <a:buClr>
                <a:srgbClr val="000000"/>
              </a:buClr>
              <a:buSzPts val="2000"/>
            </a:pPr>
            <a:r>
              <a:rPr lang="en-GB" dirty="0">
                <a:solidFill>
                  <a:schemeClr val="dk1"/>
                </a:solidFill>
                <a:latin typeface="Times New Roman" panose="02020603050405020304" pitchFamily="18" charset="0"/>
                <a:ea typeface="Times New Roman"/>
                <a:cs typeface="Times New Roman" panose="02020603050405020304" pitchFamily="18" charset="0"/>
                <a:sym typeface="Times New Roman"/>
              </a:rPr>
              <a:t>Department of Computer Science and Engineering</a:t>
            </a:r>
            <a:endParaRPr dirty="0">
              <a:solidFill>
                <a:schemeClr val="dk1"/>
              </a:solidFill>
              <a:latin typeface="Times New Roman" panose="02020603050405020304" pitchFamily="18" charset="0"/>
              <a:ea typeface="Arial"/>
              <a:cs typeface="Times New Roman" panose="02020603050405020304" pitchFamily="18" charset="0"/>
              <a:sym typeface="Arial"/>
            </a:endParaRPr>
          </a:p>
          <a:p>
            <a:pPr algn="ctr">
              <a:buClr>
                <a:srgbClr val="000000"/>
              </a:buClr>
              <a:buSzPts val="1600"/>
            </a:pPr>
            <a:r>
              <a:rPr lang="en-GB" dirty="0">
                <a:solidFill>
                  <a:schemeClr val="dk1"/>
                </a:solidFill>
                <a:latin typeface="Times New Roman" panose="02020603050405020304" pitchFamily="18" charset="0"/>
                <a:ea typeface="Times New Roman"/>
                <a:cs typeface="Times New Roman" panose="02020603050405020304" pitchFamily="18" charset="0"/>
                <a:sym typeface="Times New Roman"/>
              </a:rPr>
              <a:t>JP Nagar, Kothanur, Bengaluru - 560076</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9" name="Google Shape;59;p1"/>
          <p:cNvSpPr txBox="1"/>
          <p:nvPr/>
        </p:nvSpPr>
        <p:spPr>
          <a:xfrm>
            <a:off x="2013971" y="2813523"/>
            <a:ext cx="5441625" cy="507809"/>
          </a:xfrm>
          <a:prstGeom prst="rect">
            <a:avLst/>
          </a:prstGeom>
          <a:noFill/>
          <a:ln>
            <a:noFill/>
          </a:ln>
        </p:spPr>
        <p:txBody>
          <a:bodyPr spcFirstLastPara="1" wrap="square" lIns="68569" tIns="68569" rIns="68569" bIns="68569" anchor="t" anchorCtr="0">
            <a:spAutoFit/>
          </a:bodyPr>
          <a:lstStyle/>
          <a:p>
            <a:pPr algn="ctr"/>
            <a:r>
              <a:rPr lang="en-GB" sz="2400" dirty="0">
                <a:solidFill>
                  <a:schemeClr val="dk1"/>
                </a:solidFill>
              </a:rPr>
              <a:t> </a:t>
            </a:r>
            <a:r>
              <a:rPr lang="en-GB" sz="2100" dirty="0">
                <a:solidFill>
                  <a:schemeClr val="dk1"/>
                </a:solidFill>
                <a:latin typeface="Times New Roman"/>
                <a:ea typeface="Times New Roman"/>
                <a:cs typeface="Times New Roman"/>
                <a:sym typeface="Times New Roman"/>
              </a:rPr>
              <a:t>Academic year 2024 – 2025 Odd (5th) semester</a:t>
            </a:r>
            <a:r>
              <a:rPr lang="en-GB" sz="2400" dirty="0">
                <a:solidFill>
                  <a:schemeClr val="dk1"/>
                </a:solidFill>
                <a:latin typeface="Times New Roman"/>
                <a:ea typeface="Times New Roman"/>
                <a:cs typeface="Times New Roman"/>
                <a:sym typeface="Times New Roman"/>
              </a:rPr>
              <a:t> </a:t>
            </a:r>
            <a:endParaRPr sz="2400" dirty="0">
              <a:solidFill>
                <a:schemeClr val="dk1"/>
              </a:solidFill>
              <a:latin typeface="Times New Roman"/>
              <a:ea typeface="Times New Roman"/>
              <a:cs typeface="Times New Roman"/>
              <a:sym typeface="Times New Roman"/>
            </a:endParaRPr>
          </a:p>
        </p:txBody>
      </p:sp>
      <p:sp>
        <p:nvSpPr>
          <p:cNvPr id="60" name="Google Shape;60;p1"/>
          <p:cNvSpPr txBox="1"/>
          <p:nvPr/>
        </p:nvSpPr>
        <p:spPr>
          <a:xfrm>
            <a:off x="573525" y="1418625"/>
            <a:ext cx="7996950" cy="1210275"/>
          </a:xfrm>
          <a:prstGeom prst="rect">
            <a:avLst/>
          </a:prstGeom>
          <a:noFill/>
          <a:ln>
            <a:noFill/>
          </a:ln>
        </p:spPr>
        <p:txBody>
          <a:bodyPr spcFirstLastPara="1" wrap="square" lIns="68569" tIns="34275" rIns="68569" bIns="34275" anchor="t" anchorCtr="0">
            <a:noAutofit/>
          </a:bodyPr>
          <a:lstStyle/>
          <a:p>
            <a:pPr algn="ctr">
              <a:lnSpc>
                <a:spcPct val="90000"/>
              </a:lnSpc>
              <a:buClr>
                <a:srgbClr val="000000"/>
              </a:buClr>
              <a:buSzPts val="3200"/>
            </a:pPr>
            <a:r>
              <a:rPr lang="en-GB" sz="2400" b="1" dirty="0">
                <a:latin typeface="Times New Roman"/>
                <a:ea typeface="Times New Roman"/>
                <a:cs typeface="Times New Roman"/>
                <a:sym typeface="Times New Roman"/>
              </a:rPr>
              <a:t> REAL TIME DETECTION , SEGMENTATION AND ENHANCEMENT OF EYE IMAGES FOR IMPROVED VISUAL ANALYSIS </a:t>
            </a:r>
            <a:endParaRPr sz="1100" b="1" dirty="0">
              <a:solidFill>
                <a:srgbClr val="000000"/>
              </a:solidFill>
              <a:latin typeface="Arial"/>
              <a:ea typeface="Arial"/>
              <a:cs typeface="Arial"/>
              <a:sym typeface="Arial"/>
            </a:endParaRPr>
          </a:p>
        </p:txBody>
      </p:sp>
      <p:sp>
        <p:nvSpPr>
          <p:cNvPr id="61" name="Google Shape;61;p1"/>
          <p:cNvSpPr/>
          <p:nvPr/>
        </p:nvSpPr>
        <p:spPr>
          <a:xfrm>
            <a:off x="899592" y="3731550"/>
            <a:ext cx="3888432" cy="1009800"/>
          </a:xfrm>
          <a:prstGeom prst="rect">
            <a:avLst/>
          </a:prstGeom>
          <a:noFill/>
          <a:ln>
            <a:noFill/>
          </a:ln>
        </p:spPr>
        <p:txBody>
          <a:bodyPr spcFirstLastPara="1" wrap="square" lIns="68569" tIns="34275" rIns="68569" bIns="34275" anchor="t" anchorCtr="0">
            <a:noAutofit/>
          </a:bodyPr>
          <a:lstStyle/>
          <a:p>
            <a:pPr>
              <a:lnSpc>
                <a:spcPct val="90000"/>
              </a:lnSpc>
            </a:pPr>
            <a:r>
              <a:rPr lang="en-GB" sz="1400" b="1" i="1" dirty="0">
                <a:solidFill>
                  <a:srgbClr val="000000"/>
                </a:solidFill>
                <a:latin typeface="Times New Roman"/>
                <a:ea typeface="Times New Roman"/>
                <a:cs typeface="Times New Roman"/>
                <a:sym typeface="Times New Roman"/>
              </a:rPr>
              <a:t>Presented by:</a:t>
            </a:r>
            <a:r>
              <a:rPr lang="en-GB" sz="1400" b="1" dirty="0">
                <a:solidFill>
                  <a:srgbClr val="000000"/>
                </a:solidFill>
                <a:latin typeface="Times New Roman"/>
                <a:ea typeface="Times New Roman"/>
                <a:cs typeface="Times New Roman"/>
                <a:sym typeface="Times New Roman"/>
              </a:rPr>
              <a:t> </a:t>
            </a:r>
          </a:p>
          <a:p>
            <a:pPr algn="just">
              <a:lnSpc>
                <a:spcPct val="90000"/>
              </a:lnSpc>
            </a:pPr>
            <a:r>
              <a:rPr lang="en-GB" sz="1400" dirty="0">
                <a:solidFill>
                  <a:srgbClr val="000000"/>
                </a:solidFill>
                <a:latin typeface="Times New Roman"/>
                <a:ea typeface="Times New Roman"/>
                <a:cs typeface="Times New Roman"/>
                <a:sym typeface="Times New Roman"/>
              </a:rPr>
              <a:t>Neha Dinesh Rangdal- 1RF22CS074</a:t>
            </a:r>
            <a:endParaRPr sz="1400" dirty="0">
              <a:solidFill>
                <a:srgbClr val="000000"/>
              </a:solidFill>
              <a:latin typeface="Times New Roman"/>
              <a:ea typeface="Times New Roman"/>
              <a:cs typeface="Times New Roman"/>
              <a:sym typeface="Times New Roman"/>
            </a:endParaRPr>
          </a:p>
          <a:p>
            <a:pPr algn="just">
              <a:lnSpc>
                <a:spcPct val="90000"/>
              </a:lnSpc>
            </a:pPr>
            <a:r>
              <a:rPr lang="en-GB" sz="1400" dirty="0">
                <a:solidFill>
                  <a:srgbClr val="000000"/>
                </a:solidFill>
                <a:latin typeface="Times New Roman"/>
                <a:ea typeface="Times New Roman"/>
                <a:cs typeface="Times New Roman"/>
                <a:sym typeface="Times New Roman"/>
              </a:rPr>
              <a:t>Ayush Patravali  - 1RF22CS023</a:t>
            </a:r>
            <a:endParaRPr sz="1400" dirty="0">
              <a:solidFill>
                <a:srgbClr val="000000"/>
              </a:solidFill>
              <a:latin typeface="Times New Roman"/>
              <a:ea typeface="Times New Roman"/>
              <a:cs typeface="Times New Roman"/>
              <a:sym typeface="Times New Roman"/>
            </a:endParaRPr>
          </a:p>
          <a:p>
            <a:pPr algn="just">
              <a:lnSpc>
                <a:spcPct val="90000"/>
              </a:lnSpc>
            </a:pPr>
            <a:r>
              <a:rPr lang="en-GB" sz="1400" dirty="0">
                <a:solidFill>
                  <a:srgbClr val="000000"/>
                </a:solidFill>
                <a:latin typeface="Times New Roman"/>
                <a:ea typeface="Times New Roman"/>
                <a:cs typeface="Times New Roman"/>
                <a:sym typeface="Times New Roman"/>
              </a:rPr>
              <a:t>Sujith Chand  – 1RF22CS113</a:t>
            </a:r>
            <a:endParaRPr sz="1400" dirty="0">
              <a:solidFill>
                <a:srgbClr val="000000"/>
              </a:solidFill>
              <a:latin typeface="Times New Roman"/>
              <a:ea typeface="Times New Roman"/>
              <a:cs typeface="Times New Roman"/>
              <a:sym typeface="Times New Roman"/>
            </a:endParaRPr>
          </a:p>
          <a:p>
            <a:pPr algn="just">
              <a:lnSpc>
                <a:spcPct val="90000"/>
              </a:lnSpc>
            </a:pPr>
            <a:r>
              <a:rPr lang="en-GB" sz="1400" dirty="0">
                <a:solidFill>
                  <a:srgbClr val="000000"/>
                </a:solidFill>
                <a:latin typeface="Times New Roman"/>
                <a:ea typeface="Times New Roman"/>
                <a:cs typeface="Times New Roman"/>
                <a:sym typeface="Times New Roman"/>
              </a:rPr>
              <a:t>Pooja M Honna  - 1RF22CS079</a:t>
            </a:r>
          </a:p>
          <a:p>
            <a:pPr algn="just">
              <a:lnSpc>
                <a:spcPct val="90000"/>
              </a:lnSpc>
            </a:pPr>
            <a:r>
              <a:rPr lang="en-GB" sz="1400" dirty="0" err="1">
                <a:solidFill>
                  <a:srgbClr val="000000"/>
                </a:solidFill>
                <a:latin typeface="Times New Roman"/>
                <a:ea typeface="Times New Roman"/>
                <a:cs typeface="Times New Roman"/>
                <a:sym typeface="Times New Roman"/>
              </a:rPr>
              <a:t>Pravardhan</a:t>
            </a:r>
            <a:r>
              <a:rPr lang="en-GB" sz="1400" dirty="0">
                <a:solidFill>
                  <a:srgbClr val="000000"/>
                </a:solidFill>
                <a:latin typeface="Times New Roman"/>
                <a:ea typeface="Times New Roman"/>
                <a:cs typeface="Times New Roman"/>
                <a:sym typeface="Times New Roman"/>
              </a:rPr>
              <a:t> Prasad – 1RF22CS082</a:t>
            </a:r>
            <a:endParaRPr sz="1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C176EC-6845-1E74-84E9-B867CCC38BEE}"/>
              </a:ext>
            </a:extLst>
          </p:cNvPr>
          <p:cNvSpPr txBox="1"/>
          <p:nvPr/>
        </p:nvSpPr>
        <p:spPr>
          <a:xfrm>
            <a:off x="107504" y="1131590"/>
            <a:ext cx="8928992" cy="4185761"/>
          </a:xfrm>
          <a:prstGeom prst="rect">
            <a:avLst/>
          </a:prstGeom>
          <a:noFill/>
        </p:spPr>
        <p:txBody>
          <a:bodyPr wrap="square">
            <a:spAutoFit/>
          </a:bodyPr>
          <a:lstStyle/>
          <a:p>
            <a:r>
              <a:rPr lang="en-IN" sz="1400" dirty="0"/>
              <a:t>[1]   </a:t>
            </a:r>
            <a:r>
              <a:rPr lang="en-IN" sz="1400" dirty="0">
                <a:latin typeface="Times New Roman" panose="02020603050405020304" pitchFamily="18" charset="0"/>
                <a:cs typeface="Times New Roman" panose="02020603050405020304" pitchFamily="18" charset="0"/>
              </a:rPr>
              <a:t>Ren, </a:t>
            </a:r>
            <a:r>
              <a:rPr lang="en-IN" sz="1400" dirty="0" err="1">
                <a:latin typeface="Times New Roman" panose="02020603050405020304" pitchFamily="18" charset="0"/>
                <a:cs typeface="Times New Roman" panose="02020603050405020304" pitchFamily="18" charset="0"/>
              </a:rPr>
              <a:t>Shaoqing</a:t>
            </a:r>
            <a:r>
              <a:rPr lang="en-IN" sz="1400" dirty="0">
                <a:latin typeface="Times New Roman" panose="02020603050405020304" pitchFamily="18" charset="0"/>
                <a:cs typeface="Times New Roman" panose="02020603050405020304" pitchFamily="18" charset="0"/>
              </a:rPr>
              <a:t>, et al. "Faster R-CNN: Towards real-time object detection with region proposal networks.</a:t>
            </a:r>
          </a:p>
          <a:p>
            <a:r>
              <a:rPr lang="en-IN" sz="1400" dirty="0">
                <a:latin typeface="Times New Roman" panose="02020603050405020304" pitchFamily="18" charset="0"/>
                <a:cs typeface="Times New Roman" panose="02020603050405020304" pitchFamily="18" charset="0"/>
              </a:rPr>
              <a:t>        " IEEE transactions on pattern analysis and machine intelligence 39.6 (2016): 1137-1149.</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[2]   Chai, Tong-Yuen, Bok-Min Goi, and Ye-Yi Hong. "End-to-end automated iris segmentation framework </a:t>
            </a:r>
          </a:p>
          <a:p>
            <a:r>
              <a:rPr lang="en-IN" sz="1400" dirty="0">
                <a:latin typeface="Times New Roman" panose="02020603050405020304" pitchFamily="18" charset="0"/>
                <a:cs typeface="Times New Roman" panose="02020603050405020304" pitchFamily="18" charset="0"/>
              </a:rPr>
              <a:t>        using U-net    convolutional  neural network." Information Science and Applications: ICISA 2019. </a:t>
            </a:r>
          </a:p>
          <a:p>
            <a:r>
              <a:rPr lang="en-IN" sz="1400" dirty="0">
                <a:latin typeface="Times New Roman" panose="02020603050405020304" pitchFamily="18" charset="0"/>
                <a:cs typeface="Times New Roman" panose="02020603050405020304" pitchFamily="18" charset="0"/>
              </a:rPr>
              <a:t>         Springer Singapore, 2020.</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[3]   </a:t>
            </a:r>
            <a:r>
              <a:rPr lang="en-IN" sz="1400" dirty="0" err="1">
                <a:latin typeface="Times New Roman" panose="02020603050405020304" pitchFamily="18" charset="0"/>
                <a:cs typeface="Times New Roman" panose="02020603050405020304" pitchFamily="18" charset="0"/>
              </a:rPr>
              <a:t>Daugman</a:t>
            </a:r>
            <a:r>
              <a:rPr lang="en-IN" sz="1400" dirty="0">
                <a:latin typeface="Times New Roman" panose="02020603050405020304" pitchFamily="18" charset="0"/>
                <a:cs typeface="Times New Roman" panose="02020603050405020304" pitchFamily="18" charset="0"/>
              </a:rPr>
              <a:t>, John. "How iris recognition works." The essential guide to image processing. </a:t>
            </a:r>
          </a:p>
          <a:p>
            <a:r>
              <a:rPr lang="en-IN" sz="1400" dirty="0">
                <a:latin typeface="Times New Roman" panose="02020603050405020304" pitchFamily="18" charset="0"/>
                <a:cs typeface="Times New Roman" panose="02020603050405020304" pitchFamily="18" charset="0"/>
              </a:rPr>
              <a:t>        Academic Press, 2009. 715-739.</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[4]   </a:t>
            </a:r>
            <a:r>
              <a:rPr lang="en-IN" sz="1400" dirty="0" err="1">
                <a:latin typeface="Times New Roman" panose="02020603050405020304" pitchFamily="18" charset="0"/>
                <a:cs typeface="Times New Roman" panose="02020603050405020304" pitchFamily="18" charset="0"/>
              </a:rPr>
              <a:t>Daugman</a:t>
            </a:r>
            <a:r>
              <a:rPr lang="en-IN" sz="1400" dirty="0">
                <a:latin typeface="Times New Roman" panose="02020603050405020304" pitchFamily="18" charset="0"/>
                <a:cs typeface="Times New Roman" panose="02020603050405020304" pitchFamily="18" charset="0"/>
              </a:rPr>
              <a:t>, John, and Cathryn Downing. "Iris image quality metrics with veto power and nonlinear </a:t>
            </a:r>
          </a:p>
          <a:p>
            <a:r>
              <a:rPr lang="en-IN" sz="1400" dirty="0">
                <a:latin typeface="Times New Roman" panose="02020603050405020304" pitchFamily="18" charset="0"/>
                <a:cs typeface="Times New Roman" panose="02020603050405020304" pitchFamily="18" charset="0"/>
              </a:rPr>
              <a:t>         importance tailoring. " </a:t>
            </a:r>
            <a:r>
              <a:rPr lang="en-IN" sz="1400" dirty="0" err="1">
                <a:latin typeface="Times New Roman" panose="02020603050405020304" pitchFamily="18" charset="0"/>
                <a:cs typeface="Times New Roman" panose="02020603050405020304" pitchFamily="18" charset="0"/>
              </a:rPr>
              <a:t>Rathgeb</a:t>
            </a:r>
            <a:r>
              <a:rPr lang="en-IN" sz="1400" dirty="0">
                <a:latin typeface="Times New Roman" panose="02020603050405020304" pitchFamily="18" charset="0"/>
                <a:cs typeface="Times New Roman" panose="02020603050405020304" pitchFamily="18" charset="0"/>
              </a:rPr>
              <a:t> C, Busch C. Iris and Periocular Biometric Recognition. IET Pub (2016): 83-100.</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[5]   </a:t>
            </a:r>
            <a:r>
              <a:rPr lang="en-IN" sz="1400" dirty="0" err="1">
                <a:latin typeface="Times New Roman" panose="02020603050405020304" pitchFamily="18" charset="0"/>
                <a:cs typeface="Times New Roman" panose="02020603050405020304" pitchFamily="18" charset="0"/>
              </a:rPr>
              <a:t>Jalilian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Ehsaneddin</a:t>
            </a:r>
            <a:r>
              <a:rPr lang="en-IN" sz="1400" dirty="0">
                <a:latin typeface="Times New Roman" panose="02020603050405020304" pitchFamily="18" charset="0"/>
                <a:cs typeface="Times New Roman" panose="02020603050405020304" pitchFamily="18" charset="0"/>
              </a:rPr>
              <a:t>, and Andreas Uhl. "Iris segmentation using fully convolutional encoder–decoder networks.</a:t>
            </a:r>
          </a:p>
          <a:p>
            <a:r>
              <a:rPr lang="en-IN" sz="1400" dirty="0">
                <a:latin typeface="Times New Roman" panose="02020603050405020304" pitchFamily="18" charset="0"/>
                <a:cs typeface="Times New Roman" panose="02020603050405020304" pitchFamily="18" charset="0"/>
              </a:rPr>
              <a:t>       " Deep learning for biometrics (2017): 133-155.</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[6]   Tan, Chun-Wei, and Ajay Kumar. "Towards online iris and periocular recognition under relaxed imaging constraints.</a:t>
            </a:r>
          </a:p>
          <a:p>
            <a:r>
              <a:rPr lang="en-IN" sz="1400" dirty="0">
                <a:latin typeface="Times New Roman" panose="02020603050405020304" pitchFamily="18" charset="0"/>
                <a:cs typeface="Times New Roman" panose="02020603050405020304" pitchFamily="18" charset="0"/>
              </a:rPr>
              <a:t>       " IEEE Transactions on Image Processing 22.10 (2013): 3751-3765.</a:t>
            </a:r>
          </a:p>
          <a:p>
            <a:endParaRPr lang="en-IN" sz="1400" dirty="0"/>
          </a:p>
        </p:txBody>
      </p:sp>
      <p:sp>
        <p:nvSpPr>
          <p:cNvPr id="2" name="TextBox 1">
            <a:extLst>
              <a:ext uri="{FF2B5EF4-FFF2-40B4-BE49-F238E27FC236}">
                <a16:creationId xmlns:a16="http://schemas.microsoft.com/office/drawing/2014/main" id="{80EC849D-EE7F-0497-19E1-B4D38DB85147}"/>
              </a:ext>
            </a:extLst>
          </p:cNvPr>
          <p:cNvSpPr txBox="1"/>
          <p:nvPr/>
        </p:nvSpPr>
        <p:spPr>
          <a:xfrm>
            <a:off x="0" y="483518"/>
            <a:ext cx="9073008" cy="523220"/>
          </a:xfrm>
          <a:prstGeom prst="rect">
            <a:avLst/>
          </a:prstGeom>
          <a:noFill/>
        </p:spPr>
        <p:txBody>
          <a:bodyPr wrap="square" rtlCol="0">
            <a:spAutoFit/>
          </a:bodyPr>
          <a:lstStyle/>
          <a:p>
            <a:pPr algn="ctr"/>
            <a:r>
              <a:rPr lang="en-US" sz="2800" b="1" dirty="0"/>
              <a:t>REFERENCES </a:t>
            </a:r>
            <a:endParaRPr lang="en-IN" sz="2800" b="1" dirty="0"/>
          </a:p>
        </p:txBody>
      </p:sp>
    </p:spTree>
    <p:extLst>
      <p:ext uri="{BB962C8B-B14F-4D97-AF65-F5344CB8AC3E}">
        <p14:creationId xmlns:p14="http://schemas.microsoft.com/office/powerpoint/2010/main" val="78671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3" name="TextBox 2">
            <a:extLst>
              <a:ext uri="{FF2B5EF4-FFF2-40B4-BE49-F238E27FC236}">
                <a16:creationId xmlns:a16="http://schemas.microsoft.com/office/drawing/2014/main" id="{CA5BC59C-2AD4-AA13-A1B5-5320C25EE68D}"/>
              </a:ext>
            </a:extLst>
          </p:cNvPr>
          <p:cNvSpPr txBox="1"/>
          <p:nvPr/>
        </p:nvSpPr>
        <p:spPr>
          <a:xfrm>
            <a:off x="0" y="843558"/>
            <a:ext cx="9144000" cy="4616648"/>
          </a:xfrm>
          <a:prstGeom prst="rect">
            <a:avLst/>
          </a:prstGeom>
          <a:noFill/>
        </p:spPr>
        <p:txBody>
          <a:bodyPr wrap="square">
            <a:spAutoFit/>
          </a:bodyPr>
          <a:lstStyle/>
          <a:p>
            <a:pPr algn="just"/>
            <a:r>
              <a:rPr lang="en-IN" sz="1400" dirty="0">
                <a:latin typeface="Times New Roman" panose="02020603050405020304" pitchFamily="18" charset="0"/>
                <a:cs typeface="Times New Roman" panose="02020603050405020304" pitchFamily="18" charset="0"/>
              </a:rPr>
              <a:t>[7]  </a:t>
            </a:r>
            <a:r>
              <a:rPr lang="en-IN" sz="1400" dirty="0" err="1">
                <a:latin typeface="Times New Roman" panose="02020603050405020304" pitchFamily="18" charset="0"/>
                <a:cs typeface="Times New Roman" panose="02020603050405020304" pitchFamily="18" charset="0"/>
              </a:rPr>
              <a:t>Garea</a:t>
            </a:r>
            <a:r>
              <a:rPr lang="en-IN" sz="1400" dirty="0">
                <a:latin typeface="Times New Roman" panose="02020603050405020304" pitchFamily="18" charset="0"/>
                <a:cs typeface="Times New Roman" panose="02020603050405020304" pitchFamily="18" charset="0"/>
              </a:rPr>
              <a:t>-Llano, Eduardo, and Annette Morales-Gonzalez. "Framework for biometric</a:t>
            </a:r>
          </a:p>
          <a:p>
            <a:pPr algn="just"/>
            <a:r>
              <a:rPr lang="en-IN" sz="1400" dirty="0">
                <a:latin typeface="Times New Roman" panose="02020603050405020304" pitchFamily="18" charset="0"/>
                <a:cs typeface="Times New Roman" panose="02020603050405020304" pitchFamily="18" charset="0"/>
              </a:rPr>
              <a:t>       iris  recognition in video, by deep learning and quality assessment of the iris-pupil region.</a:t>
            </a:r>
          </a:p>
          <a:p>
            <a:pPr algn="just"/>
            <a:r>
              <a:rPr lang="en-IN" sz="1400" dirty="0">
                <a:latin typeface="Times New Roman" panose="02020603050405020304" pitchFamily="18" charset="0"/>
                <a:cs typeface="Times New Roman" panose="02020603050405020304" pitchFamily="18" charset="0"/>
              </a:rPr>
              <a:t>      "  </a:t>
            </a:r>
            <a:r>
              <a:rPr lang="en-IN" sz="1400" i="1" dirty="0">
                <a:latin typeface="Times New Roman" panose="02020603050405020304" pitchFamily="18" charset="0"/>
                <a:cs typeface="Times New Roman" panose="02020603050405020304" pitchFamily="18" charset="0"/>
              </a:rPr>
              <a:t>Journal of Ambient Intelligence and Humanized Computing</a:t>
            </a:r>
            <a:r>
              <a:rPr lang="en-IN" sz="1400" dirty="0">
                <a:latin typeface="Times New Roman" panose="02020603050405020304" pitchFamily="18" charset="0"/>
                <a:cs typeface="Times New Roman" panose="02020603050405020304" pitchFamily="18" charset="0"/>
              </a:rPr>
              <a:t> 14.6 (2023): 6517-6529.</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[8]  Gao, Cui, Qiang Cai, and </a:t>
            </a:r>
            <a:r>
              <a:rPr lang="en-IN" sz="1400" dirty="0" err="1">
                <a:latin typeface="Times New Roman" panose="02020603050405020304" pitchFamily="18" charset="0"/>
                <a:cs typeface="Times New Roman" panose="02020603050405020304" pitchFamily="18" charset="0"/>
              </a:rPr>
              <a:t>Shaofeng</a:t>
            </a:r>
            <a:r>
              <a:rPr lang="en-IN" sz="1400" dirty="0">
                <a:latin typeface="Times New Roman" panose="02020603050405020304" pitchFamily="18" charset="0"/>
                <a:cs typeface="Times New Roman" panose="02020603050405020304" pitchFamily="18" charset="0"/>
              </a:rPr>
              <a:t> Ming. "YOLOv4 object detection algorithm with efficient channel </a:t>
            </a:r>
          </a:p>
          <a:p>
            <a:pPr algn="just"/>
            <a:r>
              <a:rPr lang="en-IN" sz="1400" dirty="0">
                <a:latin typeface="Times New Roman" panose="02020603050405020304" pitchFamily="18" charset="0"/>
                <a:cs typeface="Times New Roman" panose="02020603050405020304" pitchFamily="18" charset="0"/>
              </a:rPr>
              <a:t>       attention  mechanism." </a:t>
            </a:r>
            <a:r>
              <a:rPr lang="en-IN" sz="1400" i="1" dirty="0">
                <a:latin typeface="Times New Roman" panose="02020603050405020304" pitchFamily="18" charset="0"/>
                <a:cs typeface="Times New Roman" panose="02020603050405020304" pitchFamily="18" charset="0"/>
              </a:rPr>
              <a:t>2020 5th international conference on mechanical, control and computer</a:t>
            </a:r>
          </a:p>
          <a:p>
            <a:pPr algn="just"/>
            <a:r>
              <a:rPr lang="en-IN" sz="1400" i="1" dirty="0">
                <a:latin typeface="Times New Roman" panose="02020603050405020304" pitchFamily="18" charset="0"/>
                <a:cs typeface="Times New Roman" panose="02020603050405020304" pitchFamily="18" charset="0"/>
              </a:rPr>
              <a:t>       engineering    (ICMCCE)</a:t>
            </a:r>
            <a:r>
              <a:rPr lang="en-IN" sz="1400" dirty="0">
                <a:latin typeface="Times New Roman" panose="02020603050405020304" pitchFamily="18" charset="0"/>
                <a:cs typeface="Times New Roman" panose="02020603050405020304" pitchFamily="18" charset="0"/>
              </a:rPr>
              <a:t>. IEEE, 2020.</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[9]  </a:t>
            </a:r>
            <a:r>
              <a:rPr lang="en-IN" sz="1400" dirty="0" err="1">
                <a:latin typeface="Times New Roman" panose="02020603050405020304" pitchFamily="18" charset="0"/>
                <a:cs typeface="Times New Roman" panose="02020603050405020304" pitchFamily="18" charset="0"/>
              </a:rPr>
              <a:t>Czajka</a:t>
            </a:r>
            <a:r>
              <a:rPr lang="en-IN" sz="1400" dirty="0">
                <a:latin typeface="Times New Roman" panose="02020603050405020304" pitchFamily="18" charset="0"/>
                <a:cs typeface="Times New Roman" panose="02020603050405020304" pitchFamily="18" charset="0"/>
              </a:rPr>
              <a:t>, Adam. "Pupil dynamics for iris liveness detection." </a:t>
            </a:r>
            <a:r>
              <a:rPr lang="en-IN" sz="1400" i="1" dirty="0">
                <a:latin typeface="Times New Roman" panose="02020603050405020304" pitchFamily="18" charset="0"/>
                <a:cs typeface="Times New Roman" panose="02020603050405020304" pitchFamily="18" charset="0"/>
              </a:rPr>
              <a:t>IEEE Transactions on Information Forensics </a:t>
            </a:r>
          </a:p>
          <a:p>
            <a:pPr algn="just"/>
            <a:r>
              <a:rPr lang="en-IN" sz="1400" i="1" dirty="0">
                <a:latin typeface="Times New Roman" panose="02020603050405020304" pitchFamily="18" charset="0"/>
                <a:cs typeface="Times New Roman" panose="02020603050405020304" pitchFamily="18" charset="0"/>
              </a:rPr>
              <a:t>       and   Security</a:t>
            </a:r>
            <a:r>
              <a:rPr lang="en-IN" sz="1400" dirty="0">
                <a:latin typeface="Times New Roman" panose="02020603050405020304" pitchFamily="18" charset="0"/>
                <a:cs typeface="Times New Roman" panose="02020603050405020304" pitchFamily="18" charset="0"/>
              </a:rPr>
              <a:t> 10.4 (2015): 726-735.</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[10]  Adnan, Muhammad, et al. "A robust framework for real-time iris landmarks detection using deep learning.</a:t>
            </a:r>
          </a:p>
          <a:p>
            <a:pPr algn="just"/>
            <a:r>
              <a:rPr lang="en-IN" sz="1400" dirty="0">
                <a:latin typeface="Times New Roman" panose="02020603050405020304" pitchFamily="18" charset="0"/>
                <a:cs typeface="Times New Roman" panose="02020603050405020304" pitchFamily="18" charset="0"/>
              </a:rPr>
              <a:t>        " </a:t>
            </a:r>
            <a:r>
              <a:rPr lang="en-IN" sz="1400" i="1" dirty="0">
                <a:latin typeface="Times New Roman" panose="02020603050405020304" pitchFamily="18" charset="0"/>
                <a:cs typeface="Times New Roman" panose="02020603050405020304" pitchFamily="18" charset="0"/>
              </a:rPr>
              <a:t>Applied Sciences</a:t>
            </a:r>
            <a:r>
              <a:rPr lang="en-IN" sz="1400" dirty="0">
                <a:latin typeface="Times New Roman" panose="02020603050405020304" pitchFamily="18" charset="0"/>
                <a:cs typeface="Times New Roman" panose="02020603050405020304" pitchFamily="18" charset="0"/>
              </a:rPr>
              <a:t> 12.11 (2022): 5700.</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[11]  Hollingsworth, Karen, et al. "Iris recognition using signal-level fusion of frames from video.</a:t>
            </a:r>
          </a:p>
          <a:p>
            <a:pPr algn="just"/>
            <a:r>
              <a:rPr lang="en-IN" sz="1400" dirty="0">
                <a:latin typeface="Times New Roman" panose="02020603050405020304" pitchFamily="18" charset="0"/>
                <a:cs typeface="Times New Roman" panose="02020603050405020304" pitchFamily="18" charset="0"/>
              </a:rPr>
              <a:t>        " </a:t>
            </a:r>
            <a:r>
              <a:rPr lang="en-IN" sz="1400" i="1" dirty="0">
                <a:latin typeface="Times New Roman" panose="02020603050405020304" pitchFamily="18" charset="0"/>
                <a:cs typeface="Times New Roman" panose="02020603050405020304" pitchFamily="18" charset="0"/>
              </a:rPr>
              <a:t>IEEE Transactions on Information Forensics and Security</a:t>
            </a:r>
            <a:r>
              <a:rPr lang="en-IN" sz="1400" dirty="0">
                <a:latin typeface="Times New Roman" panose="02020603050405020304" pitchFamily="18" charset="0"/>
                <a:cs typeface="Times New Roman" panose="02020603050405020304" pitchFamily="18" charset="0"/>
              </a:rPr>
              <a:t> 4.4 (2009): 837-848.</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[12]  Pavlov, V. A., and M. A. </a:t>
            </a:r>
            <a:r>
              <a:rPr lang="en-IN" sz="1400" dirty="0" err="1">
                <a:latin typeface="Times New Roman" panose="02020603050405020304" pitchFamily="18" charset="0"/>
                <a:cs typeface="Times New Roman" panose="02020603050405020304" pitchFamily="18" charset="0"/>
              </a:rPr>
              <a:t>Galeeva</a:t>
            </a:r>
            <a:r>
              <a:rPr lang="en-IN" sz="1400" dirty="0">
                <a:latin typeface="Times New Roman" panose="02020603050405020304" pitchFamily="18" charset="0"/>
                <a:cs typeface="Times New Roman" panose="02020603050405020304" pitchFamily="18" charset="0"/>
              </a:rPr>
              <a:t>. "Detection and recognition of objects on aerial photographs </a:t>
            </a:r>
          </a:p>
          <a:p>
            <a:pPr algn="just"/>
            <a:r>
              <a:rPr lang="en-IN" sz="1400" dirty="0">
                <a:latin typeface="Times New Roman" panose="02020603050405020304" pitchFamily="18" charset="0"/>
                <a:cs typeface="Times New Roman" panose="02020603050405020304" pitchFamily="18" charset="0"/>
              </a:rPr>
              <a:t>         using  convolutional neural networks." </a:t>
            </a:r>
            <a:r>
              <a:rPr lang="en-IN" sz="1400" i="1" dirty="0">
                <a:latin typeface="Times New Roman" panose="02020603050405020304" pitchFamily="18" charset="0"/>
                <a:cs typeface="Times New Roman" panose="02020603050405020304" pitchFamily="18" charset="0"/>
              </a:rPr>
              <a:t>Journal of Physics: Conference Series</a:t>
            </a:r>
            <a:r>
              <a:rPr lang="en-IN" sz="1400" dirty="0">
                <a:latin typeface="Times New Roman" panose="02020603050405020304" pitchFamily="18" charset="0"/>
                <a:cs typeface="Times New Roman" panose="02020603050405020304" pitchFamily="18" charset="0"/>
              </a:rPr>
              <a:t>. Vol. 1326. No. 1. IOP </a:t>
            </a:r>
          </a:p>
          <a:p>
            <a:pPr algn="just"/>
            <a:r>
              <a:rPr lang="en-IN" sz="1400" dirty="0">
                <a:latin typeface="Times New Roman" panose="02020603050405020304" pitchFamily="18" charset="0"/>
                <a:cs typeface="Times New Roman" panose="02020603050405020304" pitchFamily="18" charset="0"/>
              </a:rPr>
              <a:t>         Publishing,  2019.</a:t>
            </a:r>
          </a:p>
          <a:p>
            <a:pPr algn="just"/>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1"/>
          <p:cNvSpPr txBox="1"/>
          <p:nvPr/>
        </p:nvSpPr>
        <p:spPr>
          <a:xfrm>
            <a:off x="1610325" y="1974859"/>
            <a:ext cx="5829300" cy="874350"/>
          </a:xfrm>
          <a:prstGeom prst="rect">
            <a:avLst/>
          </a:prstGeom>
          <a:noFill/>
          <a:ln>
            <a:noFill/>
          </a:ln>
        </p:spPr>
        <p:txBody>
          <a:bodyPr spcFirstLastPara="1" wrap="square" lIns="68569" tIns="34275" rIns="68569" bIns="34275" anchor="t" anchorCtr="0">
            <a:noAutofit/>
          </a:bodyPr>
          <a:lstStyle/>
          <a:p>
            <a:pPr algn="ctr">
              <a:lnSpc>
                <a:spcPct val="90000"/>
              </a:lnSpc>
              <a:buClr>
                <a:srgbClr val="000000"/>
              </a:buClr>
              <a:buSzPts val="5200"/>
            </a:pPr>
            <a:r>
              <a:rPr lang="en-GB" sz="4800" b="1" dirty="0">
                <a:solidFill>
                  <a:schemeClr val="dk1"/>
                </a:solidFill>
                <a:latin typeface="Times New Roman"/>
                <a:ea typeface="Times New Roman"/>
                <a:cs typeface="Times New Roman"/>
                <a:sym typeface="Times New Roman"/>
              </a:rPr>
              <a:t>Thank</a:t>
            </a:r>
            <a:r>
              <a:rPr lang="en-GB" sz="3900" b="1" dirty="0">
                <a:solidFill>
                  <a:schemeClr val="dk1"/>
                </a:solidFill>
                <a:latin typeface="Times New Roman"/>
                <a:ea typeface="Times New Roman"/>
                <a:cs typeface="Times New Roman"/>
                <a:sym typeface="Times New Roman"/>
              </a:rPr>
              <a:t> You!</a:t>
            </a:r>
            <a:endParaRPr sz="1700" b="1"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78e6671419f8a2a0_22"/>
          <p:cNvSpPr txBox="1"/>
          <p:nvPr/>
        </p:nvSpPr>
        <p:spPr>
          <a:xfrm>
            <a:off x="628650" y="273847"/>
            <a:ext cx="7886700" cy="994275"/>
          </a:xfrm>
          <a:prstGeom prst="rect">
            <a:avLst/>
          </a:prstGeom>
          <a:noFill/>
          <a:ln>
            <a:noFill/>
          </a:ln>
        </p:spPr>
        <p:txBody>
          <a:bodyPr spcFirstLastPara="1" wrap="square" lIns="68569" tIns="34275" rIns="68569" bIns="34275" anchor="ctr" anchorCtr="0">
            <a:normAutofit/>
          </a:bodyPr>
          <a:lstStyle/>
          <a:p>
            <a:pPr algn="ctr">
              <a:lnSpc>
                <a:spcPct val="90000"/>
              </a:lnSpc>
            </a:pPr>
            <a:r>
              <a:rPr lang="en-GB" sz="2100" b="1" dirty="0">
                <a:solidFill>
                  <a:srgbClr val="000000"/>
                </a:solidFill>
                <a:latin typeface="Times New Roman" panose="02020603050405020304" pitchFamily="18" charset="0"/>
                <a:cs typeface="Times New Roman" panose="02020603050405020304" pitchFamily="18" charset="0"/>
              </a:rPr>
              <a:t>Contents</a:t>
            </a:r>
            <a:endParaRPr sz="2100" b="1" dirty="0">
              <a:solidFill>
                <a:srgbClr val="000000"/>
              </a:solidFill>
              <a:latin typeface="Times New Roman" panose="02020603050405020304" pitchFamily="18" charset="0"/>
              <a:cs typeface="Times New Roman" panose="02020603050405020304" pitchFamily="18" charset="0"/>
            </a:endParaRPr>
          </a:p>
        </p:txBody>
      </p:sp>
      <p:sp>
        <p:nvSpPr>
          <p:cNvPr id="69" name="Google Shape;69;g78e6671419f8a2a0_22"/>
          <p:cNvSpPr txBox="1"/>
          <p:nvPr/>
        </p:nvSpPr>
        <p:spPr>
          <a:xfrm>
            <a:off x="1593386" y="1052696"/>
            <a:ext cx="5915025" cy="3695175"/>
          </a:xfrm>
          <a:prstGeom prst="rect">
            <a:avLst/>
          </a:prstGeom>
          <a:noFill/>
          <a:ln>
            <a:noFill/>
          </a:ln>
        </p:spPr>
        <p:txBody>
          <a:bodyPr spcFirstLastPara="1" wrap="square" lIns="68569" tIns="34275" rIns="68569" bIns="34275" anchor="t" anchorCtr="0">
            <a:normAutofit lnSpcReduction="10000"/>
          </a:bodyPr>
          <a:lstStyle/>
          <a:p>
            <a:pPr marL="3086100" lvl="8" indent="-257175">
              <a:lnSpc>
                <a:spcPct val="90000"/>
              </a:lnSpc>
              <a:spcBef>
                <a:spcPts val="375"/>
              </a:spcBef>
            </a:pPr>
            <a:r>
              <a:rPr lang="en-GB" b="1" dirty="0">
                <a:solidFill>
                  <a:srgbClr val="595959"/>
                </a:solidFill>
                <a:latin typeface="Times New Roman" panose="02020603050405020304" pitchFamily="18" charset="0"/>
                <a:cs typeface="Times New Roman" panose="02020603050405020304" pitchFamily="18" charset="0"/>
              </a:rPr>
              <a:t>                                                         </a:t>
            </a:r>
            <a:endParaRPr dirty="0">
              <a:solidFill>
                <a:srgbClr val="595959"/>
              </a:solidFill>
              <a:latin typeface="Times New Roman" panose="02020603050405020304" pitchFamily="18" charset="0"/>
              <a:cs typeface="Times New Roman" panose="02020603050405020304" pitchFamily="18" charset="0"/>
            </a:endParaRPr>
          </a:p>
          <a:p>
            <a:pPr marL="342900" indent="-257175" algn="just">
              <a:lnSpc>
                <a:spcPct val="90000"/>
              </a:lnSpc>
              <a:spcBef>
                <a:spcPts val="750"/>
              </a:spcBef>
              <a:buClr>
                <a:srgbClr val="000000"/>
              </a:buClr>
              <a:buSzPts val="1800"/>
              <a:buChar char="•"/>
            </a:pPr>
            <a:r>
              <a:rPr lang="en-GB" sz="16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sym typeface="Times New Roman"/>
              </a:rPr>
              <a:t>Introduction</a:t>
            </a:r>
          </a:p>
          <a:p>
            <a:pPr marL="85725" algn="just">
              <a:lnSpc>
                <a:spcPct val="90000"/>
              </a:lnSpc>
              <a:spcBef>
                <a:spcPts val="750"/>
              </a:spcBef>
              <a:buClr>
                <a:srgbClr val="000000"/>
              </a:buClr>
              <a:buSzPts val="1800"/>
            </a:pPr>
            <a:r>
              <a:rPr lang="en-GB" sz="16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sym typeface="Times New Roman"/>
              </a:rPr>
              <a:t>              </a:t>
            </a:r>
            <a:r>
              <a:rPr lang="en-GB" sz="1600" b="1"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sym typeface="Times New Roman"/>
              </a:rPr>
              <a:t>i</a:t>
            </a:r>
            <a:r>
              <a:rPr lang="en-GB" sz="16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sym typeface="Times New Roman"/>
              </a:rPr>
              <a:t>. Background</a:t>
            </a:r>
          </a:p>
          <a:p>
            <a:pPr marL="85725" algn="just">
              <a:lnSpc>
                <a:spcPct val="90000"/>
              </a:lnSpc>
              <a:spcBef>
                <a:spcPts val="750"/>
              </a:spcBef>
              <a:buClr>
                <a:srgbClr val="000000"/>
              </a:buClr>
              <a:buSzPts val="1800"/>
            </a:pPr>
            <a:r>
              <a:rPr lang="en-IN" sz="16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sym typeface="Times New Roman"/>
              </a:rPr>
              <a:t>              ii. Objective </a:t>
            </a:r>
          </a:p>
          <a:p>
            <a:pPr marL="342900" indent="-257175" algn="just">
              <a:lnSpc>
                <a:spcPct val="90000"/>
              </a:lnSpc>
              <a:spcBef>
                <a:spcPts val="750"/>
              </a:spcBef>
              <a:buClr>
                <a:srgbClr val="000000"/>
              </a:buClr>
              <a:buSzPts val="1800"/>
              <a:buChar char="•"/>
            </a:pPr>
            <a:endParaRPr sz="1600" b="1"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a:p>
            <a:pPr marL="342900" indent="-257175" algn="just">
              <a:lnSpc>
                <a:spcPct val="90000"/>
              </a:lnSpc>
              <a:spcBef>
                <a:spcPts val="750"/>
              </a:spcBef>
              <a:buClr>
                <a:schemeClr val="dk1"/>
              </a:buClr>
              <a:buSzPts val="1800"/>
              <a:buChar char="•"/>
            </a:pPr>
            <a:r>
              <a:rPr lang="en-GB" sz="16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GB" sz="1600" b="1" dirty="0">
                <a:latin typeface="Times New Roman" panose="02020603050405020304" pitchFamily="18" charset="0"/>
                <a:cs typeface="Times New Roman" panose="02020603050405020304" pitchFamily="18" charset="0"/>
              </a:rPr>
              <a:t>Literature Survey</a:t>
            </a:r>
          </a:p>
          <a:p>
            <a:pPr marL="85725" algn="just">
              <a:lnSpc>
                <a:spcPct val="90000"/>
              </a:lnSpc>
              <a:spcBef>
                <a:spcPts val="750"/>
              </a:spcBef>
              <a:buClr>
                <a:schemeClr val="dk1"/>
              </a:buClr>
              <a:buSzPts val="1800"/>
            </a:pPr>
            <a:endParaRPr sz="1600" b="1" dirty="0">
              <a:solidFill>
                <a:schemeClr val="dk2"/>
              </a:solidFill>
              <a:latin typeface="Times New Roman" panose="02020603050405020304" pitchFamily="18" charset="0"/>
              <a:cs typeface="Times New Roman" panose="02020603050405020304" pitchFamily="18" charset="0"/>
            </a:endParaRPr>
          </a:p>
          <a:p>
            <a:pPr marL="342900" indent="-257175" algn="just">
              <a:lnSpc>
                <a:spcPct val="90000"/>
              </a:lnSpc>
              <a:spcBef>
                <a:spcPts val="750"/>
              </a:spcBef>
              <a:buClr>
                <a:srgbClr val="000000"/>
              </a:buClr>
              <a:buSzPts val="1800"/>
              <a:buChar char="•"/>
            </a:pPr>
            <a:r>
              <a:rPr lang="en-GB" sz="1600" b="1" dirty="0">
                <a:latin typeface="Times New Roman" panose="02020603050405020304" pitchFamily="18" charset="0"/>
                <a:cs typeface="Times New Roman" panose="02020603050405020304" pitchFamily="18" charset="0"/>
              </a:rPr>
              <a:t>Methodology</a:t>
            </a:r>
            <a:endParaRPr sz="1600" dirty="0">
              <a:latin typeface="Times New Roman" panose="02020603050405020304" pitchFamily="18" charset="0"/>
              <a:cs typeface="Times New Roman" panose="02020603050405020304" pitchFamily="18" charset="0"/>
            </a:endParaRPr>
          </a:p>
          <a:p>
            <a:pPr marL="342900" indent="-171450" algn="just">
              <a:lnSpc>
                <a:spcPct val="90000"/>
              </a:lnSpc>
              <a:spcBef>
                <a:spcPts val="750"/>
              </a:spcBef>
            </a:pPr>
            <a:endParaRPr sz="1600" dirty="0">
              <a:latin typeface="Times New Roman" panose="02020603050405020304" pitchFamily="18" charset="0"/>
              <a:cs typeface="Times New Roman" panose="02020603050405020304" pitchFamily="18" charset="0"/>
            </a:endParaRPr>
          </a:p>
          <a:p>
            <a:pPr marL="342900" indent="-257175" algn="just">
              <a:lnSpc>
                <a:spcPct val="90000"/>
              </a:lnSpc>
              <a:spcBef>
                <a:spcPts val="750"/>
              </a:spcBef>
              <a:buClr>
                <a:srgbClr val="000000"/>
              </a:buClr>
              <a:buSzPts val="1800"/>
              <a:buChar char="•"/>
            </a:pPr>
            <a:r>
              <a:rPr lang="en-GB" sz="1600" b="1" dirty="0">
                <a:latin typeface="Times New Roman" panose="02020603050405020304" pitchFamily="18" charset="0"/>
                <a:cs typeface="Times New Roman" panose="02020603050405020304" pitchFamily="18" charset="0"/>
              </a:rPr>
              <a:t>Expected outcome of the mini project</a:t>
            </a:r>
            <a:endParaRPr sz="1600" dirty="0">
              <a:latin typeface="Times New Roman" panose="02020603050405020304" pitchFamily="18" charset="0"/>
              <a:cs typeface="Times New Roman" panose="02020603050405020304" pitchFamily="18" charset="0"/>
            </a:endParaRPr>
          </a:p>
          <a:p>
            <a:pPr marL="342900" indent="-171450" algn="just">
              <a:lnSpc>
                <a:spcPct val="90000"/>
              </a:lnSpc>
              <a:spcBef>
                <a:spcPts val="750"/>
              </a:spcBef>
            </a:pPr>
            <a:endParaRPr sz="1600" b="1" dirty="0">
              <a:latin typeface="Times New Roman" panose="02020603050405020304" pitchFamily="18" charset="0"/>
              <a:ea typeface="Times New Roman"/>
              <a:cs typeface="Times New Roman" panose="02020603050405020304" pitchFamily="18" charset="0"/>
              <a:sym typeface="Times New Roman"/>
            </a:endParaRPr>
          </a:p>
          <a:p>
            <a:pPr marL="342900" indent="-257175" algn="just">
              <a:lnSpc>
                <a:spcPct val="90000"/>
              </a:lnSpc>
              <a:spcBef>
                <a:spcPts val="750"/>
              </a:spcBef>
              <a:buClr>
                <a:srgbClr val="000000"/>
              </a:buClr>
              <a:buSzPts val="1800"/>
              <a:buChar char="•"/>
            </a:pPr>
            <a:r>
              <a:rPr lang="en-GB" sz="1600" b="1" dirty="0">
                <a:latin typeface="Times New Roman" panose="02020603050405020304" pitchFamily="18" charset="0"/>
                <a:ea typeface="Times New Roman"/>
                <a:cs typeface="Times New Roman" panose="02020603050405020304" pitchFamily="18" charset="0"/>
                <a:sym typeface="Times New Roman"/>
              </a:rPr>
              <a:t>References </a:t>
            </a:r>
            <a:endParaRPr sz="1600" b="1" dirty="0">
              <a:latin typeface="Times New Roman" panose="02020603050405020304" pitchFamily="18" charset="0"/>
              <a:ea typeface="Times New Roman"/>
              <a:cs typeface="Times New Roman" panose="02020603050405020304" pitchFamily="18" charset="0"/>
              <a:sym typeface="Times New Roman"/>
            </a:endParaRPr>
          </a:p>
          <a:p>
            <a:pPr marL="85725">
              <a:lnSpc>
                <a:spcPct val="90000"/>
              </a:lnSpc>
              <a:spcBef>
                <a:spcPts val="750"/>
              </a:spcBef>
            </a:pPr>
            <a:endParaRPr sz="1500" b="1"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78e6671419f8a2a0_26"/>
          <p:cNvSpPr txBox="1"/>
          <p:nvPr/>
        </p:nvSpPr>
        <p:spPr>
          <a:xfrm>
            <a:off x="1115616" y="354675"/>
            <a:ext cx="6519825" cy="631125"/>
          </a:xfrm>
          <a:prstGeom prst="rect">
            <a:avLst/>
          </a:prstGeom>
          <a:noFill/>
          <a:ln>
            <a:noFill/>
          </a:ln>
        </p:spPr>
        <p:txBody>
          <a:bodyPr spcFirstLastPara="1" wrap="square" lIns="68569" tIns="34275" rIns="68569" bIns="34275" anchor="ctr" anchorCtr="0">
            <a:normAutofit/>
          </a:bodyPr>
          <a:lstStyle/>
          <a:p>
            <a:pPr algn="ctr">
              <a:lnSpc>
                <a:spcPct val="90000"/>
              </a:lnSpc>
              <a:buClr>
                <a:srgbClr val="000000"/>
              </a:buClr>
              <a:buSzPts val="2800"/>
            </a:pPr>
            <a:r>
              <a:rPr lang="en-GB" sz="2100" b="1" dirty="0">
                <a:solidFill>
                  <a:srgbClr val="000000"/>
                </a:solidFill>
                <a:latin typeface="Times New Roman"/>
                <a:ea typeface="Times New Roman"/>
                <a:cs typeface="Times New Roman"/>
                <a:sym typeface="Times New Roman"/>
              </a:rPr>
              <a:t>INTRODUCTION</a:t>
            </a:r>
            <a:endParaRPr sz="2100" b="1" dirty="0">
              <a:solidFill>
                <a:srgbClr val="000000"/>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55E42CD9-EB3C-E734-0506-CFB61107BE78}"/>
              </a:ext>
            </a:extLst>
          </p:cNvPr>
          <p:cNvSpPr txBox="1"/>
          <p:nvPr/>
        </p:nvSpPr>
        <p:spPr>
          <a:xfrm>
            <a:off x="539552" y="980401"/>
            <a:ext cx="3384376" cy="384721"/>
          </a:xfrm>
          <a:prstGeom prst="rect">
            <a:avLst/>
          </a:prstGeom>
          <a:noFill/>
        </p:spPr>
        <p:txBody>
          <a:bodyPr wrap="square" rtlCol="0">
            <a:spAutoFit/>
          </a:bodyPr>
          <a:lstStyle/>
          <a:p>
            <a:r>
              <a:rPr lang="en-IN" sz="1900" b="1" dirty="0"/>
              <a:t>BACKGROUND</a:t>
            </a:r>
          </a:p>
        </p:txBody>
      </p:sp>
      <p:pic>
        <p:nvPicPr>
          <p:cNvPr id="4" name="Picture 3">
            <a:extLst>
              <a:ext uri="{FF2B5EF4-FFF2-40B4-BE49-F238E27FC236}">
                <a16:creationId xmlns:a16="http://schemas.microsoft.com/office/drawing/2014/main" id="{31F00F6D-2B0B-081C-BDBB-BA5A2AA0D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1491630"/>
            <a:ext cx="2952328" cy="3240360"/>
          </a:xfrm>
          <a:prstGeom prst="rect">
            <a:avLst/>
          </a:prstGeom>
        </p:spPr>
      </p:pic>
      <p:sp>
        <p:nvSpPr>
          <p:cNvPr id="6" name="Rectangle 3">
            <a:extLst>
              <a:ext uri="{FF2B5EF4-FFF2-40B4-BE49-F238E27FC236}">
                <a16:creationId xmlns:a16="http://schemas.microsoft.com/office/drawing/2014/main" id="{1C9535EE-B1B6-3657-B21E-C05B4F23F6AA}"/>
              </a:ext>
            </a:extLst>
          </p:cNvPr>
          <p:cNvSpPr>
            <a:spLocks noChangeArrowheads="1"/>
          </p:cNvSpPr>
          <p:nvPr/>
        </p:nvSpPr>
        <p:spPr bwMode="auto">
          <a:xfrm>
            <a:off x="323528" y="1471465"/>
            <a:ext cx="4716016"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accuracy in applications such as medical diagnostics, biometrics, and facial recognition </a:t>
            </a:r>
          </a:p>
          <a:p>
            <a:pPr marL="285750" marR="0" lvl="0" indent="-28575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real-time system using YOLOv5 for precise detection of eye structures like the pupil, iris, and sclera</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6AB12270-C030-A032-65C4-46B1D37917F2}"/>
            </a:ext>
          </a:extLst>
        </p:cNvPr>
        <p:cNvGrpSpPr/>
        <p:nvPr/>
      </p:nvGrpSpPr>
      <p:grpSpPr>
        <a:xfrm>
          <a:off x="0" y="0"/>
          <a:ext cx="0" cy="0"/>
          <a:chOff x="0" y="0"/>
          <a:chExt cx="0" cy="0"/>
        </a:xfrm>
      </p:grpSpPr>
      <p:sp>
        <p:nvSpPr>
          <p:cNvPr id="75" name="Google Shape;75;g78e6671419f8a2a0_26">
            <a:extLst>
              <a:ext uri="{FF2B5EF4-FFF2-40B4-BE49-F238E27FC236}">
                <a16:creationId xmlns:a16="http://schemas.microsoft.com/office/drawing/2014/main" id="{EB6F6C52-FA40-A4AA-18DF-E407F087986A}"/>
              </a:ext>
            </a:extLst>
          </p:cNvPr>
          <p:cNvSpPr txBox="1"/>
          <p:nvPr/>
        </p:nvSpPr>
        <p:spPr>
          <a:xfrm>
            <a:off x="1312088" y="500465"/>
            <a:ext cx="6519825" cy="631125"/>
          </a:xfrm>
          <a:prstGeom prst="rect">
            <a:avLst/>
          </a:prstGeom>
          <a:noFill/>
          <a:ln>
            <a:noFill/>
          </a:ln>
        </p:spPr>
        <p:txBody>
          <a:bodyPr spcFirstLastPara="1" wrap="square" lIns="68569" tIns="34275" rIns="68569" bIns="34275" anchor="ctr" anchorCtr="0">
            <a:normAutofit/>
          </a:bodyPr>
          <a:lstStyle/>
          <a:p>
            <a:pPr algn="ctr">
              <a:lnSpc>
                <a:spcPct val="90000"/>
              </a:lnSpc>
              <a:buClr>
                <a:srgbClr val="000000"/>
              </a:buClr>
              <a:buSzPts val="2800"/>
            </a:pPr>
            <a:r>
              <a:rPr lang="en-GB" sz="2100" b="1" dirty="0">
                <a:solidFill>
                  <a:srgbClr val="000000"/>
                </a:solidFill>
                <a:latin typeface="Times New Roman"/>
                <a:ea typeface="Times New Roman"/>
                <a:cs typeface="Times New Roman"/>
                <a:sym typeface="Times New Roman"/>
              </a:rPr>
              <a:t>INTRODUCTION</a:t>
            </a:r>
            <a:endParaRPr sz="2100" b="1" dirty="0">
              <a:solidFill>
                <a:srgbClr val="000000"/>
              </a:solidFill>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D91CDD7F-E677-6E32-AC70-ACEFD917EC05}"/>
              </a:ext>
            </a:extLst>
          </p:cNvPr>
          <p:cNvSpPr txBox="1"/>
          <p:nvPr/>
        </p:nvSpPr>
        <p:spPr>
          <a:xfrm>
            <a:off x="215516" y="1347614"/>
            <a:ext cx="8712968" cy="244528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OBJECTIVE</a:t>
            </a:r>
          </a:p>
          <a:p>
            <a:endParaRPr lang="en-US"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develop a real-time system that accurately detects facial structures and specifically isolates the eyes within face images using YOLOv5.</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provide enhanced visual clarity of the detected eyes through segmentation and image enhancement techniques.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81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78e6671419f8a2a0_34"/>
          <p:cNvSpPr txBox="1"/>
          <p:nvPr/>
        </p:nvSpPr>
        <p:spPr>
          <a:xfrm>
            <a:off x="1312088" y="259557"/>
            <a:ext cx="6519825" cy="631125"/>
          </a:xfrm>
          <a:prstGeom prst="rect">
            <a:avLst/>
          </a:prstGeom>
          <a:noFill/>
          <a:ln>
            <a:noFill/>
          </a:ln>
        </p:spPr>
        <p:txBody>
          <a:bodyPr spcFirstLastPara="1" wrap="square" lIns="68569" tIns="34275" rIns="68569" bIns="34275" anchor="ctr" anchorCtr="0">
            <a:normAutofit/>
          </a:bodyPr>
          <a:lstStyle/>
          <a:p>
            <a:pPr algn="ctr">
              <a:lnSpc>
                <a:spcPct val="90000"/>
              </a:lnSpc>
            </a:pPr>
            <a:r>
              <a:rPr lang="en-GB" sz="2100" b="1" dirty="0">
                <a:solidFill>
                  <a:srgbClr val="000000"/>
                </a:solidFill>
                <a:latin typeface="Times New Roman"/>
                <a:ea typeface="Times New Roman"/>
                <a:cs typeface="Times New Roman"/>
                <a:sym typeface="Times New Roman"/>
              </a:rPr>
              <a:t>METHODOLOGY</a:t>
            </a:r>
            <a:endParaRPr sz="2100" b="1" dirty="0">
              <a:solidFill>
                <a:srgbClr val="000000"/>
              </a:solidFill>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DAC699F4-37BC-C0BC-53B6-B029597ADB26}"/>
              </a:ext>
            </a:extLst>
          </p:cNvPr>
          <p:cNvSpPr txBox="1"/>
          <p:nvPr/>
        </p:nvSpPr>
        <p:spPr>
          <a:xfrm>
            <a:off x="395536" y="1275606"/>
            <a:ext cx="6519825" cy="268086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methodology for this mini-project involves the following steps:</a:t>
            </a:r>
          </a:p>
          <a:p>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1. Data Collection and Preprocessing</a:t>
            </a:r>
          </a:p>
          <a:p>
            <a:pPr>
              <a:lnSpc>
                <a:spcPct val="150000"/>
              </a:lnSpc>
            </a:pPr>
            <a:r>
              <a:rPr lang="en-IN" b="1" dirty="0">
                <a:latin typeface="Times New Roman" panose="02020603050405020304" pitchFamily="18" charset="0"/>
                <a:cs typeface="Times New Roman" panose="02020603050405020304" pitchFamily="18" charset="0"/>
              </a:rPr>
              <a:t>2. Model Training</a:t>
            </a:r>
          </a:p>
          <a:p>
            <a:pPr>
              <a:lnSpc>
                <a:spcPct val="150000"/>
              </a:lnSpc>
            </a:pPr>
            <a:r>
              <a:rPr lang="en-IN" b="1" dirty="0">
                <a:latin typeface="Times New Roman" panose="02020603050405020304" pitchFamily="18" charset="0"/>
                <a:cs typeface="Times New Roman" panose="02020603050405020304" pitchFamily="18" charset="0"/>
              </a:rPr>
              <a:t>3. Image Enhancement</a:t>
            </a:r>
          </a:p>
          <a:p>
            <a:pPr>
              <a:lnSpc>
                <a:spcPct val="150000"/>
              </a:lnSpc>
            </a:pPr>
            <a:r>
              <a:rPr lang="en-IN" b="1" dirty="0">
                <a:latin typeface="Times New Roman" panose="02020603050405020304" pitchFamily="18" charset="0"/>
                <a:cs typeface="Times New Roman" panose="02020603050405020304" pitchFamily="18" charset="0"/>
              </a:rPr>
              <a:t>4. Real-time Implementation</a:t>
            </a:r>
          </a:p>
          <a:p>
            <a:pPr>
              <a:lnSpc>
                <a:spcPct val="150000"/>
              </a:lnSpc>
            </a:pPr>
            <a:r>
              <a:rPr lang="en-IN" b="1" dirty="0">
                <a:latin typeface="Times New Roman" panose="02020603050405020304" pitchFamily="18" charset="0"/>
                <a:cs typeface="Times New Roman" panose="02020603050405020304" pitchFamily="18" charset="0"/>
              </a:rPr>
              <a:t>5. Evaluation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946297-C1D6-A8F2-CF9A-F6AAE3937D6A}"/>
              </a:ext>
            </a:extLst>
          </p:cNvPr>
          <p:cNvSpPr txBox="1"/>
          <p:nvPr/>
        </p:nvSpPr>
        <p:spPr>
          <a:xfrm>
            <a:off x="3045850" y="483518"/>
            <a:ext cx="2874377"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Suggested Approach</a:t>
            </a:r>
            <a:endParaRPr lang="en-IN" sz="2400" b="1"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D5C22299-E61F-C0C7-FF83-D07C555466E2}"/>
              </a:ext>
            </a:extLst>
          </p:cNvPr>
          <p:cNvCxnSpPr/>
          <p:nvPr/>
        </p:nvCxnSpPr>
        <p:spPr>
          <a:xfrm>
            <a:off x="107504" y="2268580"/>
            <a:ext cx="4129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2A8FB7-6431-B60C-6086-A119FCF436CC}"/>
              </a:ext>
            </a:extLst>
          </p:cNvPr>
          <p:cNvCxnSpPr/>
          <p:nvPr/>
        </p:nvCxnSpPr>
        <p:spPr>
          <a:xfrm>
            <a:off x="1496751" y="2250966"/>
            <a:ext cx="4129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790995E-63EE-C98C-C321-17D591F48690}"/>
              </a:ext>
            </a:extLst>
          </p:cNvPr>
          <p:cNvCxnSpPr>
            <a:cxnSpLocks/>
          </p:cNvCxnSpPr>
          <p:nvPr/>
        </p:nvCxnSpPr>
        <p:spPr>
          <a:xfrm>
            <a:off x="4132544" y="2250966"/>
            <a:ext cx="43945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94DC36-8212-D44B-2C0D-F85178242C70}"/>
              </a:ext>
            </a:extLst>
          </p:cNvPr>
          <p:cNvSpPr txBox="1"/>
          <p:nvPr/>
        </p:nvSpPr>
        <p:spPr>
          <a:xfrm>
            <a:off x="448451" y="1508505"/>
            <a:ext cx="1048300"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1. Capture</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4A8F1C6-1382-DD57-E080-AD14865FF92B}"/>
              </a:ext>
            </a:extLst>
          </p:cNvPr>
          <p:cNvSpPr txBox="1"/>
          <p:nvPr/>
        </p:nvSpPr>
        <p:spPr>
          <a:xfrm>
            <a:off x="2302784" y="1497593"/>
            <a:ext cx="132119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2. Extract eye</a:t>
            </a:r>
            <a:endParaRPr lang="en-IN"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EA99705-F568-D9CC-91CB-3F95C9D3789A}"/>
              </a:ext>
            </a:extLst>
          </p:cNvPr>
          <p:cNvSpPr txBox="1"/>
          <p:nvPr/>
        </p:nvSpPr>
        <p:spPr>
          <a:xfrm>
            <a:off x="4671160" y="1491920"/>
            <a:ext cx="218797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 3. Image enhancement </a:t>
            </a:r>
            <a:endParaRPr lang="en-IN"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F5A1133-E5BF-EE45-71D6-0EE2740EE337}"/>
              </a:ext>
            </a:extLst>
          </p:cNvPr>
          <p:cNvSpPr txBox="1"/>
          <p:nvPr/>
        </p:nvSpPr>
        <p:spPr>
          <a:xfrm>
            <a:off x="3327919" y="3136257"/>
            <a:ext cx="228006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4. Processed image</a:t>
            </a:r>
            <a:endParaRPr lang="en-IN" sz="1600"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0D473973-A52D-F6DD-A687-EB4A412A51DD}"/>
              </a:ext>
            </a:extLst>
          </p:cNvPr>
          <p:cNvCxnSpPr/>
          <p:nvPr/>
        </p:nvCxnSpPr>
        <p:spPr>
          <a:xfrm>
            <a:off x="7164288" y="2268580"/>
            <a:ext cx="4129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CA721696-6C82-2EF7-E965-E48E1E6B4F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773" y="1835915"/>
            <a:ext cx="825381" cy="995750"/>
          </a:xfrm>
          <a:prstGeom prst="rect">
            <a:avLst/>
          </a:prstGeom>
        </p:spPr>
      </p:pic>
      <p:sp>
        <p:nvSpPr>
          <p:cNvPr id="25" name="TextBox 24">
            <a:extLst>
              <a:ext uri="{FF2B5EF4-FFF2-40B4-BE49-F238E27FC236}">
                <a16:creationId xmlns:a16="http://schemas.microsoft.com/office/drawing/2014/main" id="{6223CF75-1C26-06A1-137E-DE05122C88A2}"/>
              </a:ext>
            </a:extLst>
          </p:cNvPr>
          <p:cNvSpPr txBox="1"/>
          <p:nvPr/>
        </p:nvSpPr>
        <p:spPr>
          <a:xfrm>
            <a:off x="2169609" y="2715767"/>
            <a:ext cx="82537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Left eye</a:t>
            </a:r>
            <a:endParaRPr lang="en-IN" sz="12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C5C2804F-69D5-3548-CBD5-9B2CF99B4653}"/>
              </a:ext>
            </a:extLst>
          </p:cNvPr>
          <p:cNvSpPr txBox="1"/>
          <p:nvPr/>
        </p:nvSpPr>
        <p:spPr>
          <a:xfrm>
            <a:off x="3175780" y="2715766"/>
            <a:ext cx="86870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Right eye</a:t>
            </a:r>
            <a:endParaRPr lang="en-IN" sz="1200" dirty="0">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96023C9D-4707-C59D-E279-F176DB2666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2288" y="1862275"/>
            <a:ext cx="942168" cy="788062"/>
          </a:xfrm>
          <a:prstGeom prst="rect">
            <a:avLst/>
          </a:prstGeom>
        </p:spPr>
      </p:pic>
      <p:pic>
        <p:nvPicPr>
          <p:cNvPr id="38" name="Picture 37">
            <a:extLst>
              <a:ext uri="{FF2B5EF4-FFF2-40B4-BE49-F238E27FC236}">
                <a16:creationId xmlns:a16="http://schemas.microsoft.com/office/drawing/2014/main" id="{EE1D0DD5-F4EB-6F67-76EF-8F8A84292D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0933" y="1858956"/>
            <a:ext cx="902754" cy="784020"/>
          </a:xfrm>
          <a:prstGeom prst="rect">
            <a:avLst/>
          </a:prstGeom>
        </p:spPr>
      </p:pic>
      <p:pic>
        <p:nvPicPr>
          <p:cNvPr id="40" name="Picture 39">
            <a:extLst>
              <a:ext uri="{FF2B5EF4-FFF2-40B4-BE49-F238E27FC236}">
                <a16:creationId xmlns:a16="http://schemas.microsoft.com/office/drawing/2014/main" id="{1FDF3319-E73F-455E-57B8-6B81BE97D4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5216" y="1857676"/>
            <a:ext cx="1109930" cy="808691"/>
          </a:xfrm>
          <a:prstGeom prst="rect">
            <a:avLst/>
          </a:prstGeom>
        </p:spPr>
      </p:pic>
      <p:pic>
        <p:nvPicPr>
          <p:cNvPr id="42" name="Picture 41">
            <a:extLst>
              <a:ext uri="{FF2B5EF4-FFF2-40B4-BE49-F238E27FC236}">
                <a16:creationId xmlns:a16="http://schemas.microsoft.com/office/drawing/2014/main" id="{C893E4F8-D438-831F-AD52-73B7E2FE45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67118" y="1838653"/>
            <a:ext cx="1041412" cy="827714"/>
          </a:xfrm>
          <a:prstGeom prst="rect">
            <a:avLst/>
          </a:prstGeom>
        </p:spPr>
      </p:pic>
      <p:pic>
        <p:nvPicPr>
          <p:cNvPr id="48" name="Picture 47">
            <a:extLst>
              <a:ext uri="{FF2B5EF4-FFF2-40B4-BE49-F238E27FC236}">
                <a16:creationId xmlns:a16="http://schemas.microsoft.com/office/drawing/2014/main" id="{2EB618B1-F5B4-4536-E4A3-4874FF8DB0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77814" y="3468991"/>
            <a:ext cx="1366666" cy="995747"/>
          </a:xfrm>
          <a:prstGeom prst="rect">
            <a:avLst/>
          </a:prstGeom>
        </p:spPr>
      </p:pic>
      <p:pic>
        <p:nvPicPr>
          <p:cNvPr id="50" name="Picture 49">
            <a:extLst>
              <a:ext uri="{FF2B5EF4-FFF2-40B4-BE49-F238E27FC236}">
                <a16:creationId xmlns:a16="http://schemas.microsoft.com/office/drawing/2014/main" id="{0F2D06A1-61BF-5547-73F1-E062F0C5C81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1855" y="3468991"/>
            <a:ext cx="1266127" cy="1006318"/>
          </a:xfrm>
          <a:prstGeom prst="rect">
            <a:avLst/>
          </a:prstGeom>
        </p:spPr>
      </p:pic>
      <p:sp>
        <p:nvSpPr>
          <p:cNvPr id="51" name="TextBox 50">
            <a:extLst>
              <a:ext uri="{FF2B5EF4-FFF2-40B4-BE49-F238E27FC236}">
                <a16:creationId xmlns:a16="http://schemas.microsoft.com/office/drawing/2014/main" id="{372F011B-B314-32F3-2649-EB522B240159}"/>
              </a:ext>
            </a:extLst>
          </p:cNvPr>
          <p:cNvSpPr txBox="1"/>
          <p:nvPr/>
        </p:nvSpPr>
        <p:spPr>
          <a:xfrm>
            <a:off x="2771800" y="4475309"/>
            <a:ext cx="123188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3.76</a:t>
            </a:r>
            <a:endParaRPr lang="en-IN"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880343E7-F992-A0A5-B1EC-BE4251EF998B}"/>
              </a:ext>
            </a:extLst>
          </p:cNvPr>
          <p:cNvSpPr txBox="1"/>
          <p:nvPr/>
        </p:nvSpPr>
        <p:spPr>
          <a:xfrm>
            <a:off x="4341855" y="4475309"/>
            <a:ext cx="1231887" cy="3821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3.84</a:t>
            </a:r>
            <a:endParaRPr lang="en-IN"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41559E40-7E06-2BDC-1FF7-03286A5ED0A5}"/>
              </a:ext>
            </a:extLst>
          </p:cNvPr>
          <p:cNvSpPr txBox="1"/>
          <p:nvPr/>
        </p:nvSpPr>
        <p:spPr>
          <a:xfrm>
            <a:off x="1712416" y="4443958"/>
            <a:ext cx="94216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Ratios:-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61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0A4E87C-CD71-1545-6A5B-A49A232D8230}"/>
              </a:ext>
            </a:extLst>
          </p:cNvPr>
          <p:cNvGraphicFramePr>
            <a:graphicFrameLocks noGrp="1"/>
          </p:cNvGraphicFramePr>
          <p:nvPr>
            <p:extLst>
              <p:ext uri="{D42A27DB-BD31-4B8C-83A1-F6EECF244321}">
                <p14:modId xmlns:p14="http://schemas.microsoft.com/office/powerpoint/2010/main" val="1693179295"/>
              </p:ext>
            </p:extLst>
          </p:nvPr>
        </p:nvGraphicFramePr>
        <p:xfrm>
          <a:off x="1524000" y="1059582"/>
          <a:ext cx="6096000" cy="3528391"/>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18687601"/>
                    </a:ext>
                  </a:extLst>
                </a:gridCol>
                <a:gridCol w="2032000">
                  <a:extLst>
                    <a:ext uri="{9D8B030D-6E8A-4147-A177-3AD203B41FA5}">
                      <a16:colId xmlns:a16="http://schemas.microsoft.com/office/drawing/2014/main" val="3841947609"/>
                    </a:ext>
                  </a:extLst>
                </a:gridCol>
                <a:gridCol w="2032000">
                  <a:extLst>
                    <a:ext uri="{9D8B030D-6E8A-4147-A177-3AD203B41FA5}">
                      <a16:colId xmlns:a16="http://schemas.microsoft.com/office/drawing/2014/main" val="1409197945"/>
                    </a:ext>
                  </a:extLst>
                </a:gridCol>
              </a:tblGrid>
              <a:tr h="378631">
                <a:tc>
                  <a:txBody>
                    <a:bodyPr/>
                    <a:lstStyle/>
                    <a:p>
                      <a:pPr algn="ctr"/>
                      <a:r>
                        <a:rPr lang="en-US" dirty="0">
                          <a:latin typeface="Times New Roman" panose="02020603050405020304" pitchFamily="18" charset="0"/>
                          <a:cs typeface="Times New Roman" panose="02020603050405020304" pitchFamily="18" charset="0"/>
                        </a:rPr>
                        <a:t>Person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Left Eye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Right Eye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8832818"/>
                  </a:ext>
                </a:extLst>
              </a:tr>
              <a:tr h="524960">
                <a:tc>
                  <a:txBody>
                    <a:bodyPr/>
                    <a:lstStyle/>
                    <a:p>
                      <a:pPr marL="0" indent="0" algn="ctr">
                        <a:buFont typeface="+mj-lt"/>
                        <a:buNone/>
                      </a:pP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2.84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2.78</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0138002"/>
                  </a:ext>
                </a:extLst>
              </a:tr>
              <a:tr h="524960">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2.40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2.36</a:t>
                      </a:r>
                    </a:p>
                  </a:txBody>
                  <a:tcPr/>
                </a:tc>
                <a:extLst>
                  <a:ext uri="{0D108BD9-81ED-4DB2-BD59-A6C34878D82A}">
                    <a16:rowId xmlns:a16="http://schemas.microsoft.com/office/drawing/2014/main" val="3153686720"/>
                  </a:ext>
                </a:extLst>
              </a:tr>
              <a:tr h="524960">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2.20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3.20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8254147"/>
                  </a:ext>
                </a:extLst>
              </a:tr>
              <a:tr h="524960">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3.76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3.84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1623056"/>
                  </a:ext>
                </a:extLst>
              </a:tr>
              <a:tr h="524960">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1.75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1.66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3476687"/>
                  </a:ext>
                </a:extLst>
              </a:tr>
              <a:tr h="524960">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2.57</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3565462"/>
                  </a:ext>
                </a:extLst>
              </a:tr>
            </a:tbl>
          </a:graphicData>
        </a:graphic>
      </p:graphicFrame>
    </p:spTree>
    <p:extLst>
      <p:ext uri="{BB962C8B-B14F-4D97-AF65-F5344CB8AC3E}">
        <p14:creationId xmlns:p14="http://schemas.microsoft.com/office/powerpoint/2010/main" val="103872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78e6671419f8a2a0_38"/>
          <p:cNvSpPr txBox="1"/>
          <p:nvPr/>
        </p:nvSpPr>
        <p:spPr>
          <a:xfrm>
            <a:off x="539552" y="502019"/>
            <a:ext cx="7886700" cy="994275"/>
          </a:xfrm>
          <a:prstGeom prst="rect">
            <a:avLst/>
          </a:prstGeom>
          <a:noFill/>
          <a:ln>
            <a:noFill/>
          </a:ln>
        </p:spPr>
        <p:txBody>
          <a:bodyPr spcFirstLastPara="1" wrap="square" lIns="68569" tIns="34275" rIns="68569" bIns="34275" anchor="ctr" anchorCtr="0">
            <a:normAutofit/>
          </a:bodyPr>
          <a:lstStyle/>
          <a:p>
            <a:pPr algn="ctr">
              <a:lnSpc>
                <a:spcPct val="90000"/>
              </a:lnSpc>
            </a:pPr>
            <a:r>
              <a:rPr lang="en-GB" sz="2100" b="1" dirty="0">
                <a:solidFill>
                  <a:srgbClr val="000000"/>
                </a:solidFill>
                <a:latin typeface="Times New Roman"/>
                <a:ea typeface="Times New Roman"/>
                <a:cs typeface="Times New Roman"/>
                <a:sym typeface="Times New Roman"/>
              </a:rPr>
              <a:t>EXPECTED OUTCOME </a:t>
            </a:r>
            <a:r>
              <a:rPr lang="en-GB" sz="2100" b="1" dirty="0">
                <a:latin typeface="Times New Roman"/>
                <a:ea typeface="Times New Roman"/>
                <a:cs typeface="Times New Roman"/>
                <a:sym typeface="Times New Roman"/>
              </a:rPr>
              <a:t>OF THE PROJECT</a:t>
            </a:r>
            <a:endParaRPr sz="2100" b="1" dirty="0">
              <a:solidFill>
                <a:srgbClr val="000000"/>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BA10309D-FD5D-C6A0-0CD2-0E8ADC3281C4}"/>
              </a:ext>
            </a:extLst>
          </p:cNvPr>
          <p:cNvSpPr txBox="1"/>
          <p:nvPr/>
        </p:nvSpPr>
        <p:spPr>
          <a:xfrm>
            <a:off x="125760" y="1268122"/>
            <a:ext cx="8892480"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 Precision and Real-Time Performance</a:t>
            </a:r>
            <a:r>
              <a:rPr lang="en-US" dirty="0">
                <a:latin typeface="Times New Roman" panose="02020603050405020304" pitchFamily="18" charset="0"/>
                <a:cs typeface="Times New Roman" panose="02020603050405020304" pitchFamily="18" charset="0"/>
              </a:rPr>
              <a:t>: The project is expected to achieve high precision in detecting and segmenting the pupil and iris using YOLOv5, with real-time processing capabilities. YOLOv5's design ensures a balance between detection accuracy and speed, making it ideal for applications that require instantaneous results.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Versatile Applications</a:t>
            </a:r>
            <a:r>
              <a:rPr lang="en-US" dirty="0">
                <a:latin typeface="Times New Roman" panose="02020603050405020304" pitchFamily="18" charset="0"/>
                <a:cs typeface="Times New Roman" panose="02020603050405020304" pitchFamily="18" charset="0"/>
              </a:rPr>
              <a:t>: The final system will be versatile, with potential applications ranging from ophthalmological diagnostics to biometric authentication systems. By enhancing the visual analysis of eye images, the system will contribute to both medical and technological fields.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81;g78e6671419f8a2a0_30">
            <a:extLst>
              <a:ext uri="{FF2B5EF4-FFF2-40B4-BE49-F238E27FC236}">
                <a16:creationId xmlns:a16="http://schemas.microsoft.com/office/drawing/2014/main" id="{3B3968D2-0A2C-D350-5BEF-2ADF9CE3CEDB}"/>
              </a:ext>
            </a:extLst>
          </p:cNvPr>
          <p:cNvGraphicFramePr/>
          <p:nvPr>
            <p:extLst>
              <p:ext uri="{D42A27DB-BD31-4B8C-83A1-F6EECF244321}">
                <p14:modId xmlns:p14="http://schemas.microsoft.com/office/powerpoint/2010/main" val="178165403"/>
              </p:ext>
            </p:extLst>
          </p:nvPr>
        </p:nvGraphicFramePr>
        <p:xfrm>
          <a:off x="179512" y="1203598"/>
          <a:ext cx="8784976" cy="3689016"/>
        </p:xfrm>
        <a:graphic>
          <a:graphicData uri="http://schemas.openxmlformats.org/drawingml/2006/table">
            <a:tbl>
              <a:tblPr firstRow="1" bandRow="1">
                <a:tableStyleId>{D7AC3CCA-C797-4891-BE02-D94E43425B78}</a:tableStyleId>
              </a:tblPr>
              <a:tblGrid>
                <a:gridCol w="473241">
                  <a:extLst>
                    <a:ext uri="{9D8B030D-6E8A-4147-A177-3AD203B41FA5}">
                      <a16:colId xmlns:a16="http://schemas.microsoft.com/office/drawing/2014/main" val="20000"/>
                    </a:ext>
                  </a:extLst>
                </a:gridCol>
                <a:gridCol w="1614991">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728192">
                  <a:extLst>
                    <a:ext uri="{9D8B030D-6E8A-4147-A177-3AD203B41FA5}">
                      <a16:colId xmlns:a16="http://schemas.microsoft.com/office/drawing/2014/main" val="20003"/>
                    </a:ext>
                  </a:extLst>
                </a:gridCol>
                <a:gridCol w="1750867">
                  <a:extLst>
                    <a:ext uri="{9D8B030D-6E8A-4147-A177-3AD203B41FA5}">
                      <a16:colId xmlns:a16="http://schemas.microsoft.com/office/drawing/2014/main" val="20004"/>
                    </a:ext>
                  </a:extLst>
                </a:gridCol>
                <a:gridCol w="1993549">
                  <a:extLst>
                    <a:ext uri="{9D8B030D-6E8A-4147-A177-3AD203B41FA5}">
                      <a16:colId xmlns:a16="http://schemas.microsoft.com/office/drawing/2014/main" val="20005"/>
                    </a:ext>
                  </a:extLst>
                </a:gridCol>
              </a:tblGrid>
              <a:tr h="0">
                <a:tc>
                  <a:txBody>
                    <a:bodyPr/>
                    <a:lstStyle/>
                    <a:p>
                      <a:pPr marL="0" marR="0" lvl="0" indent="0" algn="ctr" rtl="0">
                        <a:lnSpc>
                          <a:spcPct val="100000"/>
                        </a:lnSpc>
                        <a:spcBef>
                          <a:spcPts val="0"/>
                        </a:spcBef>
                        <a:spcAft>
                          <a:spcPts val="0"/>
                        </a:spcAft>
                        <a:buClr>
                          <a:srgbClr val="000000"/>
                        </a:buClr>
                        <a:buSzPts val="1400"/>
                        <a:buFont typeface="Arial"/>
                        <a:buNone/>
                      </a:pPr>
                      <a:r>
                        <a:rPr lang="en-GB" sz="1100" u="none" strike="noStrike" cap="none" dirty="0">
                          <a:latin typeface="Times New Roman" panose="02020603050405020304" pitchFamily="18" charset="0"/>
                          <a:cs typeface="Times New Roman" panose="02020603050405020304" pitchFamily="18" charset="0"/>
                        </a:rPr>
                        <a:t>Year </a:t>
                      </a:r>
                      <a:endParaRPr sz="1100" u="none" strike="noStrike" cap="none"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marR="0" lvl="0" indent="0" algn="ctr" rtl="0">
                        <a:lnSpc>
                          <a:spcPct val="100000"/>
                        </a:lnSpc>
                        <a:spcBef>
                          <a:spcPts val="0"/>
                        </a:spcBef>
                        <a:spcAft>
                          <a:spcPts val="0"/>
                        </a:spcAft>
                        <a:buClr>
                          <a:srgbClr val="000000"/>
                        </a:buClr>
                        <a:buSzPts val="1400"/>
                        <a:buFont typeface="Arial"/>
                        <a:buNone/>
                      </a:pPr>
                      <a:r>
                        <a:rPr lang="en-GB" sz="1100" u="none" strike="noStrike" cap="none" dirty="0">
                          <a:latin typeface="Times New Roman" panose="02020603050405020304" pitchFamily="18" charset="0"/>
                          <a:cs typeface="Times New Roman" panose="02020603050405020304" pitchFamily="18" charset="0"/>
                        </a:rPr>
                        <a:t>Title </a:t>
                      </a:r>
                      <a:endParaRPr sz="1100" u="none" strike="noStrike" cap="none"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marR="0" lvl="0" indent="0" algn="ctr" rtl="0">
                        <a:lnSpc>
                          <a:spcPct val="100000"/>
                        </a:lnSpc>
                        <a:spcBef>
                          <a:spcPts val="0"/>
                        </a:spcBef>
                        <a:spcAft>
                          <a:spcPts val="0"/>
                        </a:spcAft>
                        <a:buClr>
                          <a:srgbClr val="000000"/>
                        </a:buClr>
                        <a:buSzPts val="1400"/>
                        <a:buFont typeface="Arial"/>
                        <a:buNone/>
                      </a:pPr>
                      <a:r>
                        <a:rPr lang="en-GB" sz="1100" u="none" strike="noStrike" cap="none">
                          <a:latin typeface="Times New Roman" panose="02020603050405020304" pitchFamily="18" charset="0"/>
                          <a:cs typeface="Times New Roman" panose="02020603050405020304" pitchFamily="18" charset="0"/>
                        </a:rPr>
                        <a:t>Author(s)</a:t>
                      </a:r>
                      <a:endParaRPr sz="1100" u="none" strike="noStrike" cap="none">
                        <a:latin typeface="Times New Roman" panose="02020603050405020304" pitchFamily="18" charset="0"/>
                        <a:cs typeface="Times New Roman" panose="02020603050405020304" pitchFamily="18" charset="0"/>
                      </a:endParaRPr>
                    </a:p>
                  </a:txBody>
                  <a:tcPr marL="68588" marR="68588" marT="34294" marB="34294"/>
                </a:tc>
                <a:tc>
                  <a:txBody>
                    <a:bodyPr/>
                    <a:lstStyle/>
                    <a:p>
                      <a:pPr marL="0" marR="0" lvl="0" indent="0" algn="ctr" rtl="0">
                        <a:lnSpc>
                          <a:spcPct val="100000"/>
                        </a:lnSpc>
                        <a:spcBef>
                          <a:spcPts val="0"/>
                        </a:spcBef>
                        <a:spcAft>
                          <a:spcPts val="0"/>
                        </a:spcAft>
                        <a:buClr>
                          <a:srgbClr val="000000"/>
                        </a:buClr>
                        <a:buSzPts val="1400"/>
                        <a:buFont typeface="Arial"/>
                        <a:buNone/>
                      </a:pPr>
                      <a:r>
                        <a:rPr lang="en-GB" sz="1100" u="none" strike="noStrike" cap="none">
                          <a:latin typeface="Times New Roman" panose="02020603050405020304" pitchFamily="18" charset="0"/>
                          <a:cs typeface="Times New Roman" panose="02020603050405020304" pitchFamily="18" charset="0"/>
                        </a:rPr>
                        <a:t>Description</a:t>
                      </a:r>
                      <a:endParaRPr sz="1100" u="none" strike="noStrike" cap="none">
                        <a:latin typeface="Times New Roman" panose="02020603050405020304" pitchFamily="18" charset="0"/>
                        <a:cs typeface="Times New Roman" panose="02020603050405020304" pitchFamily="18" charset="0"/>
                      </a:endParaRPr>
                    </a:p>
                  </a:txBody>
                  <a:tcPr marL="68588" marR="68588" marT="34294" marB="34294"/>
                </a:tc>
                <a:tc>
                  <a:txBody>
                    <a:bodyPr/>
                    <a:lstStyle/>
                    <a:p>
                      <a:pPr marL="0" marR="0" lvl="0" indent="0" algn="ctr" rtl="0">
                        <a:lnSpc>
                          <a:spcPct val="100000"/>
                        </a:lnSpc>
                        <a:spcBef>
                          <a:spcPts val="0"/>
                        </a:spcBef>
                        <a:spcAft>
                          <a:spcPts val="0"/>
                        </a:spcAft>
                        <a:buClr>
                          <a:srgbClr val="000000"/>
                        </a:buClr>
                        <a:buSzPts val="1400"/>
                        <a:buFont typeface="Arial"/>
                        <a:buNone/>
                      </a:pPr>
                      <a:r>
                        <a:rPr lang="en-GB" sz="1100" u="none" strike="noStrike" cap="none">
                          <a:latin typeface="Times New Roman" panose="02020603050405020304" pitchFamily="18" charset="0"/>
                          <a:cs typeface="Times New Roman" panose="02020603050405020304" pitchFamily="18" charset="0"/>
                        </a:rPr>
                        <a:t>Advantages</a:t>
                      </a:r>
                      <a:endParaRPr sz="1100" u="none" strike="noStrike" cap="none">
                        <a:latin typeface="Times New Roman" panose="02020603050405020304" pitchFamily="18" charset="0"/>
                        <a:cs typeface="Times New Roman" panose="02020603050405020304" pitchFamily="18" charset="0"/>
                      </a:endParaRPr>
                    </a:p>
                  </a:txBody>
                  <a:tcPr marL="68588" marR="68588" marT="34294" marB="34294"/>
                </a:tc>
                <a:tc>
                  <a:txBody>
                    <a:bodyPr/>
                    <a:lstStyle/>
                    <a:p>
                      <a:pPr marL="0" marR="0" lvl="0" indent="0" algn="ctr" rtl="0">
                        <a:lnSpc>
                          <a:spcPct val="100000"/>
                        </a:lnSpc>
                        <a:spcBef>
                          <a:spcPts val="0"/>
                        </a:spcBef>
                        <a:spcAft>
                          <a:spcPts val="0"/>
                        </a:spcAft>
                        <a:buClr>
                          <a:srgbClr val="000000"/>
                        </a:buClr>
                        <a:buSzPts val="1400"/>
                        <a:buFont typeface="Arial"/>
                        <a:buNone/>
                      </a:pPr>
                      <a:r>
                        <a:rPr lang="en-GB" sz="1100" u="none" strike="noStrike" cap="none">
                          <a:latin typeface="Times New Roman" panose="02020603050405020304" pitchFamily="18" charset="0"/>
                          <a:cs typeface="Times New Roman" panose="02020603050405020304" pitchFamily="18" charset="0"/>
                        </a:rPr>
                        <a:t>Drawbacks</a:t>
                      </a:r>
                      <a:endParaRPr sz="1100" u="none" strike="noStrike" cap="none">
                        <a:latin typeface="Times New Roman" panose="02020603050405020304" pitchFamily="18" charset="0"/>
                        <a:cs typeface="Times New Roman" panose="02020603050405020304" pitchFamily="18" charset="0"/>
                      </a:endParaRPr>
                    </a:p>
                  </a:txBody>
                  <a:tcPr marL="68588" marR="68588" marT="34294" marB="34294"/>
                </a:tc>
                <a:extLst>
                  <a:ext uri="{0D108BD9-81ED-4DB2-BD59-A6C34878D82A}">
                    <a16:rowId xmlns:a16="http://schemas.microsoft.com/office/drawing/2014/main" val="10000"/>
                  </a:ext>
                </a:extLst>
              </a:tr>
              <a:tr h="951952">
                <a:tc>
                  <a:txBody>
                    <a:bodyPr/>
                    <a:lstStyle/>
                    <a:p>
                      <a:pPr marL="0" lvl="0" indent="0" algn="l" rtl="0">
                        <a:spcBef>
                          <a:spcPts val="0"/>
                        </a:spcBef>
                        <a:spcAft>
                          <a:spcPts val="0"/>
                        </a:spcAft>
                        <a:buNone/>
                      </a:pPr>
                      <a:r>
                        <a:rPr lang="en-GB" sz="1100" dirty="0">
                          <a:latin typeface="Times New Roman" panose="02020603050405020304" pitchFamily="18" charset="0"/>
                          <a:cs typeface="Times New Roman" panose="02020603050405020304" pitchFamily="18" charset="0"/>
                        </a:rPr>
                        <a:t>2023</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Framework for biometric iris recognition in video, by deep learning and quality assessment of the iris‑pupil region</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IN" sz="1100" dirty="0">
                          <a:latin typeface="Times New Roman" panose="02020603050405020304" pitchFamily="18" charset="0"/>
                          <a:cs typeface="Times New Roman" panose="02020603050405020304" pitchFamily="18" charset="0"/>
                        </a:rPr>
                        <a:t>Eduardo </a:t>
                      </a:r>
                      <a:r>
                        <a:rPr lang="en-IN" sz="1100" dirty="0" err="1">
                          <a:latin typeface="Times New Roman" panose="02020603050405020304" pitchFamily="18" charset="0"/>
                          <a:cs typeface="Times New Roman" panose="02020603050405020304" pitchFamily="18" charset="0"/>
                        </a:rPr>
                        <a:t>Garea</a:t>
                      </a:r>
                      <a:r>
                        <a:rPr lang="en-IN" sz="1100" dirty="0">
                          <a:latin typeface="Times New Roman" panose="02020603050405020304" pitchFamily="18" charset="0"/>
                          <a:cs typeface="Times New Roman" panose="02020603050405020304" pitchFamily="18" charset="0"/>
                        </a:rPr>
                        <a:t>‑Llano, Annette Morales‑Gonzalez.</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real-time iris recognition using RGB video</a:t>
                      </a:r>
                      <a:r>
                        <a:rPr lang="en-GB"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IN" sz="1100" dirty="0">
                          <a:latin typeface="Times New Roman" panose="02020603050405020304" pitchFamily="18" charset="0"/>
                          <a:cs typeface="Times New Roman" panose="02020603050405020304" pitchFamily="18" charset="0"/>
                        </a:rPr>
                        <a:t>Real-Time Performance, Quality Control,</a:t>
                      </a:r>
                      <a:r>
                        <a:rPr lang="en-US" sz="1100" dirty="0">
                          <a:latin typeface="Times New Roman" panose="02020603050405020304" pitchFamily="18" charset="0"/>
                          <a:cs typeface="Times New Roman" panose="02020603050405020304" pitchFamily="18" charset="0"/>
                        </a:rPr>
                        <a:t> High Accuracy in Controlled Environments,</a:t>
                      </a:r>
                      <a:r>
                        <a:rPr lang="en-IN" sz="1100" dirty="0">
                          <a:latin typeface="Times New Roman" panose="02020603050405020304" pitchFamily="18" charset="0"/>
                          <a:cs typeface="Times New Roman" panose="02020603050405020304" pitchFamily="18" charset="0"/>
                        </a:rPr>
                        <a:t> Reduced Computational Load</a:t>
                      </a:r>
                      <a:r>
                        <a:rPr lang="en-GB"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IN" sz="1100" dirty="0">
                          <a:latin typeface="Times New Roman" panose="02020603050405020304" pitchFamily="18" charset="0"/>
                          <a:cs typeface="Times New Roman" panose="02020603050405020304" pitchFamily="18" charset="0"/>
                        </a:rPr>
                        <a:t>Limited to Controlled Environments,</a:t>
                      </a:r>
                      <a:r>
                        <a:rPr lang="en-US" sz="1100" dirty="0">
                          <a:latin typeface="Times New Roman" panose="02020603050405020304" pitchFamily="18" charset="0"/>
                          <a:cs typeface="Times New Roman" panose="02020603050405020304" pitchFamily="18" charset="0"/>
                        </a:rPr>
                        <a:t> Dependency on Training Data Quality,</a:t>
                      </a:r>
                      <a:r>
                        <a:rPr lang="en-IN" sz="1100" dirty="0">
                          <a:latin typeface="Times New Roman" panose="02020603050405020304" pitchFamily="18" charset="0"/>
                          <a:cs typeface="Times New Roman" panose="02020603050405020304" pitchFamily="18" charset="0"/>
                        </a:rPr>
                        <a:t> High-Quality Camera Requirement</a:t>
                      </a:r>
                      <a:r>
                        <a:rPr lang="en-GB"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extLst>
                  <a:ext uri="{0D108BD9-81ED-4DB2-BD59-A6C34878D82A}">
                    <a16:rowId xmlns:a16="http://schemas.microsoft.com/office/drawing/2014/main" val="10001"/>
                  </a:ext>
                </a:extLst>
              </a:tr>
              <a:tr h="854900">
                <a:tc>
                  <a:txBody>
                    <a:bodyPr/>
                    <a:lstStyle/>
                    <a:p>
                      <a:pPr marL="0" lvl="0" indent="0" algn="l" rtl="0">
                        <a:spcBef>
                          <a:spcPts val="0"/>
                        </a:spcBef>
                        <a:spcAft>
                          <a:spcPts val="0"/>
                        </a:spcAft>
                        <a:buNone/>
                      </a:pPr>
                      <a:r>
                        <a:rPr lang="en-GB" sz="1100" dirty="0">
                          <a:latin typeface="Times New Roman" panose="02020603050405020304" pitchFamily="18" charset="0"/>
                          <a:cs typeface="Times New Roman" panose="02020603050405020304" pitchFamily="18" charset="0"/>
                        </a:rPr>
                        <a:t>2020</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YOLOv4 Object Detection Algorithm with Efficient Channel Attention Mechanism</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Cui Gao, Qiang kai,</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Shaofeng</a:t>
                      </a:r>
                      <a:r>
                        <a:rPr lang="en-IN" sz="1100" dirty="0">
                          <a:latin typeface="Times New Roman" panose="02020603050405020304" pitchFamily="18" charset="0"/>
                          <a:cs typeface="Times New Roman" panose="02020603050405020304" pitchFamily="18" charset="0"/>
                        </a:rPr>
                        <a:t> Ming.</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Enhanced version of the YOLOv4 algorithm, integrating an Efficient Channel Attention (ECA) mechanism</a:t>
                      </a:r>
                      <a:r>
                        <a:rPr lang="en-GB"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IN" sz="1100" dirty="0">
                          <a:latin typeface="Times New Roman" panose="02020603050405020304" pitchFamily="18" charset="0"/>
                          <a:cs typeface="Times New Roman" panose="02020603050405020304" pitchFamily="18" charset="0"/>
                        </a:rPr>
                        <a:t>Improved Accuracy, Efficient Real-Time Performance, Versatile Applications</a:t>
                      </a:r>
                      <a:r>
                        <a:rPr lang="en-GB"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IN" sz="1100" dirty="0">
                          <a:latin typeface="Times New Roman" panose="02020603050405020304" pitchFamily="18" charset="0"/>
                          <a:cs typeface="Times New Roman" panose="02020603050405020304" pitchFamily="18" charset="0"/>
                        </a:rPr>
                        <a:t>Increased Complexity, Limited Testing Scenarios,</a:t>
                      </a:r>
                      <a:r>
                        <a:rPr lang="en-US" sz="1100" dirty="0">
                          <a:latin typeface="Times New Roman" panose="02020603050405020304" pitchFamily="18" charset="0"/>
                          <a:cs typeface="Times New Roman" panose="02020603050405020304" pitchFamily="18" charset="0"/>
                        </a:rPr>
                        <a:t> Dependency on Training Data Quality.</a:t>
                      </a:r>
                      <a:endParaRPr sz="1100" dirty="0">
                        <a:latin typeface="Times New Roman" panose="02020603050405020304" pitchFamily="18" charset="0"/>
                        <a:cs typeface="Times New Roman" panose="02020603050405020304" pitchFamily="18" charset="0"/>
                      </a:endParaRPr>
                    </a:p>
                  </a:txBody>
                  <a:tcPr marL="68588" marR="68588" marT="34294" marB="34294"/>
                </a:tc>
                <a:extLst>
                  <a:ext uri="{0D108BD9-81ED-4DB2-BD59-A6C34878D82A}">
                    <a16:rowId xmlns:a16="http://schemas.microsoft.com/office/drawing/2014/main" val="10002"/>
                  </a:ext>
                </a:extLst>
              </a:tr>
              <a:tr h="657073">
                <a:tc>
                  <a:txBody>
                    <a:bodyPr/>
                    <a:lstStyle/>
                    <a:p>
                      <a:pPr marL="0" lvl="0" indent="0" algn="l" rtl="0">
                        <a:spcBef>
                          <a:spcPts val="0"/>
                        </a:spcBef>
                        <a:spcAft>
                          <a:spcPts val="0"/>
                        </a:spcAft>
                        <a:buNone/>
                      </a:pPr>
                      <a:r>
                        <a:rPr lang="en-GB" sz="1100" dirty="0">
                          <a:latin typeface="Times New Roman" panose="02020603050405020304" pitchFamily="18" charset="0"/>
                          <a:cs typeface="Times New Roman" panose="02020603050405020304" pitchFamily="18" charset="0"/>
                        </a:rPr>
                        <a:t>2015</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Pupil Dynamics for Iris Liveness Detection</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IN" sz="1100" dirty="0">
                          <a:latin typeface="Times New Roman" panose="02020603050405020304" pitchFamily="18" charset="0"/>
                          <a:cs typeface="Times New Roman" panose="02020603050405020304" pitchFamily="18" charset="0"/>
                        </a:rPr>
                        <a:t>Adam </a:t>
                      </a:r>
                      <a:r>
                        <a:rPr lang="en-IN" sz="1100" dirty="0" err="1">
                          <a:latin typeface="Times New Roman" panose="02020603050405020304" pitchFamily="18" charset="0"/>
                          <a:cs typeface="Times New Roman" panose="02020603050405020304" pitchFamily="18" charset="0"/>
                        </a:rPr>
                        <a:t>Czajka</a:t>
                      </a:r>
                      <a:r>
                        <a:rPr lang="en-IN"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A novel method for detecting iris liveness by observing pupil dynamics</a:t>
                      </a:r>
                      <a:r>
                        <a:rPr lang="en-GB"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IN" sz="1100" dirty="0">
                          <a:latin typeface="Times New Roman" panose="02020603050405020304" pitchFamily="18" charset="0"/>
                          <a:cs typeface="Times New Roman" panose="02020603050405020304" pitchFamily="18" charset="0"/>
                        </a:rPr>
                        <a:t>Enhanced Security, Robustness to Presentation Attacks, Reliable Classification</a:t>
                      </a:r>
                      <a:r>
                        <a:rPr lang="en-GB"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IN" sz="1100" dirty="0">
                          <a:latin typeface="Times New Roman" panose="02020603050405020304" pitchFamily="18" charset="0"/>
                          <a:cs typeface="Times New Roman" panose="02020603050405020304" pitchFamily="18" charset="0"/>
                        </a:rPr>
                        <a:t>Additional Capture Time, Environmental Sensitivity, Complex Hardware Requirements</a:t>
                      </a:r>
                      <a:r>
                        <a:rPr lang="en-GB"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extLst>
                  <a:ext uri="{0D108BD9-81ED-4DB2-BD59-A6C34878D82A}">
                    <a16:rowId xmlns:a16="http://schemas.microsoft.com/office/drawing/2014/main" val="10003"/>
                  </a:ext>
                </a:extLst>
              </a:tr>
              <a:tr h="854900">
                <a:tc>
                  <a:txBody>
                    <a:bodyPr/>
                    <a:lstStyle/>
                    <a:p>
                      <a:pPr marL="0" lvl="0" indent="0" algn="l" rtl="0">
                        <a:spcBef>
                          <a:spcPts val="0"/>
                        </a:spcBef>
                        <a:spcAft>
                          <a:spcPts val="0"/>
                        </a:spcAft>
                        <a:buNone/>
                      </a:pPr>
                      <a:r>
                        <a:rPr lang="en-GB" sz="1100" dirty="0">
                          <a:latin typeface="Times New Roman" panose="02020603050405020304" pitchFamily="18" charset="0"/>
                          <a:cs typeface="Times New Roman" panose="02020603050405020304" pitchFamily="18" charset="0"/>
                        </a:rPr>
                        <a:t>2022</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GB"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A Robust Framework for Real-Time Iris Landmarks Detection Using Deep Learning</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US" sz="1100" b="0" dirty="0">
                          <a:solidFill>
                            <a:srgbClr val="222222"/>
                          </a:solidFill>
                          <a:effectLst/>
                          <a:latin typeface="Times New Roman" panose="02020603050405020304" pitchFamily="18" charset="0"/>
                          <a:cs typeface="Times New Roman" panose="02020603050405020304" pitchFamily="18" charset="0"/>
                        </a:rPr>
                        <a:t>Adnan, Muhammad, et al</a:t>
                      </a:r>
                      <a:r>
                        <a:rPr lang="en-IN"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A deep learning-based approach for real-time iris landmark localization using CNN architectures</a:t>
                      </a:r>
                      <a:r>
                        <a:rPr lang="en-GB"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IN" sz="1100" dirty="0">
                          <a:latin typeface="Times New Roman" panose="02020603050405020304" pitchFamily="18" charset="0"/>
                          <a:cs typeface="Times New Roman" panose="02020603050405020304" pitchFamily="18" charset="0"/>
                        </a:rPr>
                        <a:t>Efficiency in Real-Time Detection, Dataset Availability, Comprehensive Model Evaluation</a:t>
                      </a:r>
                      <a:endParaRPr sz="1100" dirty="0">
                        <a:latin typeface="Times New Roman" panose="02020603050405020304" pitchFamily="18" charset="0"/>
                        <a:cs typeface="Times New Roman" panose="02020603050405020304" pitchFamily="18" charset="0"/>
                      </a:endParaRPr>
                    </a:p>
                  </a:txBody>
                  <a:tcPr marL="68588" marR="68588" marT="34294" marB="34294"/>
                </a:tc>
                <a:tc>
                  <a:txBody>
                    <a:bodyPr/>
                    <a:lstStyle/>
                    <a:p>
                      <a:pPr marL="0" lvl="0" indent="0" algn="l" rtl="0">
                        <a:spcBef>
                          <a:spcPts val="0"/>
                        </a:spcBef>
                        <a:spcAft>
                          <a:spcPts val="0"/>
                        </a:spcAft>
                        <a:buNone/>
                      </a:pPr>
                      <a:r>
                        <a:rPr lang="en-IN" sz="1100" dirty="0">
                          <a:latin typeface="Times New Roman" panose="02020603050405020304" pitchFamily="18" charset="0"/>
                          <a:cs typeface="Times New Roman" panose="02020603050405020304" pitchFamily="18" charset="0"/>
                        </a:rPr>
                        <a:t>Dependency on High-Quality Images, Hardware Requirements, Limited Application Scope</a:t>
                      </a:r>
                      <a:r>
                        <a:rPr lang="en-GB" sz="1100" dirty="0">
                          <a:latin typeface="Times New Roman" panose="02020603050405020304" pitchFamily="18" charset="0"/>
                          <a:cs typeface="Times New Roman" panose="02020603050405020304" pitchFamily="18" charset="0"/>
                        </a:rPr>
                        <a:t>.</a:t>
                      </a:r>
                      <a:endParaRPr sz="1100" dirty="0">
                        <a:latin typeface="Times New Roman" panose="02020603050405020304" pitchFamily="18" charset="0"/>
                        <a:cs typeface="Times New Roman" panose="02020603050405020304" pitchFamily="18" charset="0"/>
                      </a:endParaRPr>
                    </a:p>
                  </a:txBody>
                  <a:tcPr marL="68588" marR="68588" marT="34294" marB="34294"/>
                </a:tc>
                <a:extLst>
                  <a:ext uri="{0D108BD9-81ED-4DB2-BD59-A6C34878D82A}">
                    <a16:rowId xmlns:a16="http://schemas.microsoft.com/office/drawing/2014/main" val="10004"/>
                  </a:ext>
                </a:extLst>
              </a:tr>
            </a:tbl>
          </a:graphicData>
        </a:graphic>
      </p:graphicFrame>
      <p:cxnSp>
        <p:nvCxnSpPr>
          <p:cNvPr id="4" name="Straight Connector 3">
            <a:extLst>
              <a:ext uri="{FF2B5EF4-FFF2-40B4-BE49-F238E27FC236}">
                <a16:creationId xmlns:a16="http://schemas.microsoft.com/office/drawing/2014/main" id="{63295B1B-9009-FDE2-6D6B-DF227447A991}"/>
              </a:ext>
            </a:extLst>
          </p:cNvPr>
          <p:cNvCxnSpPr/>
          <p:nvPr/>
        </p:nvCxnSpPr>
        <p:spPr>
          <a:xfrm>
            <a:off x="179512" y="4892614"/>
            <a:ext cx="8784976"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5B835BC-EEF7-8AAF-6690-68E888E79AD7}"/>
              </a:ext>
            </a:extLst>
          </p:cNvPr>
          <p:cNvSpPr txBox="1"/>
          <p:nvPr/>
        </p:nvSpPr>
        <p:spPr>
          <a:xfrm>
            <a:off x="107504" y="627534"/>
            <a:ext cx="8928992" cy="523220"/>
          </a:xfrm>
          <a:prstGeom prst="rect">
            <a:avLst/>
          </a:prstGeom>
          <a:noFill/>
        </p:spPr>
        <p:txBody>
          <a:bodyPr wrap="square" rtlCol="0">
            <a:spAutoFit/>
          </a:bodyPr>
          <a:lstStyle/>
          <a:p>
            <a:pPr algn="ctr"/>
            <a:r>
              <a:rPr lang="en-US" sz="2800" b="1" dirty="0"/>
              <a:t>LITERATURE SURVEY</a:t>
            </a:r>
            <a:endParaRPr lang="en-IN" sz="2800" b="1" dirty="0"/>
          </a:p>
        </p:txBody>
      </p:sp>
    </p:spTree>
    <p:extLst>
      <p:ext uri="{BB962C8B-B14F-4D97-AF65-F5344CB8AC3E}">
        <p14:creationId xmlns:p14="http://schemas.microsoft.com/office/powerpoint/2010/main" val="328808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632</TotalTime>
  <Words>1062</Words>
  <Application>Microsoft Office PowerPoint</Application>
  <PresentationFormat>On-screen Show (16:9)</PresentationFormat>
  <Paragraphs>151</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Honna</dc:creator>
  <cp:lastModifiedBy>Pooja Honna</cp:lastModifiedBy>
  <cp:revision>48</cp:revision>
  <dcterms:created xsi:type="dcterms:W3CDTF">2024-05-03T04:17:45Z</dcterms:created>
  <dcterms:modified xsi:type="dcterms:W3CDTF">2024-11-22T03:21:16Z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for Microsoft 365</vt:lpwstr>
  </property>
  <property fmtid="{D5CDD505-2E9C-101B-9397-08002B2CF9AE}" pid="4" name="LastSaved">
    <vt:filetime>2024-05-03T00:00:00Z</vt:filetime>
  </property>
</Properties>
</file>