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8" r:id="rId6"/>
    <p:sldId id="274" r:id="rId7"/>
    <p:sldId id="297" r:id="rId8"/>
    <p:sldId id="273" r:id="rId9"/>
    <p:sldId id="280" r:id="rId10"/>
    <p:sldId id="284" r:id="rId11"/>
    <p:sldId id="285" r:id="rId12"/>
    <p:sldId id="270" r:id="rId13"/>
    <p:sldId id="286" r:id="rId14"/>
    <p:sldId id="287" r:id="rId15"/>
    <p:sldId id="281" r:id="rId16"/>
    <p:sldId id="275" r:id="rId17"/>
    <p:sldId id="289" r:id="rId18"/>
    <p:sldId id="276" r:id="rId19"/>
    <p:sldId id="288" r:id="rId20"/>
    <p:sldId id="290" r:id="rId21"/>
    <p:sldId id="269" r:id="rId22"/>
    <p:sldId id="277" r:id="rId23"/>
    <p:sldId id="278" r:id="rId24"/>
    <p:sldId id="271" r:id="rId25"/>
    <p:sldId id="291" r:id="rId26"/>
    <p:sldId id="292" r:id="rId27"/>
    <p:sldId id="282" r:id="rId28"/>
    <p:sldId id="279" r:id="rId29"/>
    <p:sldId id="293" r:id="rId30"/>
    <p:sldId id="283" r:id="rId31"/>
    <p:sldId id="294" r:id="rId32"/>
    <p:sldId id="295" r:id="rId33"/>
    <p:sldId id="296" r:id="rId34"/>
    <p:sldId id="260" r:id="rId35"/>
    <p:sldId id="298" r:id="rId36"/>
    <p:sldId id="261" r:id="rId37"/>
    <p:sldId id="299" r:id="rId38"/>
    <p:sldId id="263" r:id="rId39"/>
  </p:sldIdLst>
  <p:sldSz cx="9144000" cy="5143500" type="screen16x9"/>
  <p:notesSz cx="6858000" cy="9144000"/>
  <p:embeddedFontLst>
    <p:embeddedFont>
      <p:font typeface="Economica" panose="020B0604020202020204" charset="0"/>
      <p:regular r:id="rId41"/>
      <p:bold r:id="rId42"/>
      <p:italic r:id="rId43"/>
      <p:boldItalic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E2F0"/>
    <a:srgbClr val="DEE6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B9A29D-B12B-D27C-102E-FD88AE79A720}" v="340" dt="2025-03-30T17:20:04.137"/>
    <p1510:client id="{65C337E0-4442-FC80-0F48-8B1D6E06D6CC}" v="123" dt="2025-03-29T15:56:38.412"/>
    <p1510:client id="{6A8A8C2C-786D-6D4C-CAFB-775695BC8D11}" v="433" dt="2025-03-29T18:28:37.871"/>
    <p1510:client id="{7145798D-D7AF-0931-B312-C2087161BCF2}" v="69" dt="2025-03-30T03:10:38.371"/>
    <p1510:client id="{E83598ED-0691-F0E0-0294-EB0BABBEDBAA}" v="84" dt="2025-03-29T02:18:38.6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9T15:58:37.0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19403 10548 16383 0 0,'0'4'0'0'0,"0"6"0"0"0,0 5 0 0 0,4 0 0 0 0,1 2 0 0 0,1 1 0 0 0,-2 3 0 0 0,-1 2 0 0 0,-1 0 0 0 0,-1 2 0 0 0,3-1 0 0 0,2 1 0 0 0,-1 0 0 0 0,-1 0 0 0 0,3-5 0 0 0,0-1 0 0 0,-1 1 0 0 0,-1 0 0 0 0,-2 5 0 0 0,-1 3 0 0 0,-2 1 0 0 0,0-1 0 0 0,0 0 0 0 0,0-2 0 0 0,0 0 0 0 0,-1-1 0 0 0,1-1 0 0 0,0 1 0 0 0,0-1 0 0 0,-4-4 0 0 0,-2-1 0 0 0,1 0 0 0 0,1 1 0 0 0,1 1 0 0 0,1 2 0 0 0,-3-4 0 0 0,-1 0 0 0 0,1 0 0 0 0,1 1 0 0 0,1 2 0 0 0,1 1 0 0 0,1 0 0 0 0,1 1 0 0 0,0 1 0 0 0,0 0 0 0 0,1-1 0 0 0,-1 1 0 0 0,0-1 0 0 0,0 1 0 0 0,0 0 0 0 0,0-1 0 0 0,0 0 0 0 0,0 1 0 0 0,0-1 0 0 0,0 1 0 0 0,0-1 0 0 0,0 1 0 0 0,0-1 0 0 0,0-4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9T15:58:37.07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19395 11566 16383 0 0,'0'-4'0'0'0,"-4"-1"0"0"0,-2-5 0 0 0,-3 1 0 0 0,-5 0 0 0 0,0-1 0 0 0,-2 0 0 0 0,3-1 0 0 0,2-4 0 0 0,4-3 0 0 0,3-3 0 0 0,6-2 0 0 0,7-1 0 0 0,2-1 0 0 0,7 4 0 0 0,5 2 0 0 0,3 3 0 0 0,1 1 0 0 0,0-1 0 0 0,-1-3 0 0 0,-4-1 0 0 0,-2 2 0 0 0,0 0 0 0 0,0 3 0 0 0,2 4 0 0 0,0 5 0 0 0,-2-2 0 0 0,-2 1 0 0 0,-3-3 0 0 0,0 1 0 0 0,-3-3 0 0 0,1 1 0 0 0,-2-2 0 0 0,1 2 0 0 0,-5 2 0 0 0,-8 3 0 0 0,-8 2 0 0 0,-7 2 0 0 0,-5 1 0 0 0,-2 2 0 0 0,-2-1 0 0 0,-1 1 0 0 0,0 3 0 0 0,0 2 0 0 0,5 4 0 0 0,1 0 0 0 0,0-2 0 0 0,0-2 0 0 0,3 2 0 0 0,4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9T15:58:37.0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22207 11060 16383 0 0,'5'0'0'0'0,"4"0"0"0"0,2 4 0 0 0,3 1 0 0 0,-2 5 0 0 0,3-1 0 0 0,-3 4 0 0 0,-2 3 0 0 0,1-2 0 0 0,-2 2 0 0 0,-2 2 0 0 0,-2 2 0 0 0,-2 2 0 0 0,-2 1 0 0 0,0 2 0 0 0,-2-1 0 0 0,5 5 0 0 0,1 1 0 0 0,4 0 0 0 0,1-1 0 0 0,2-1 0 0 0,4-2 0 0 0,-2 0 0 0 0,-2-1 0 0 0,1-5 0 0 0,-3-1 0 0 0,-2 0 0 0 0,-3 1 0 0 0,-2 1 0 0 0,-1 1 0 0 0,-2 2 0 0 0,0 0 0 0 0,-1 0 0 0 0,5-4 0 0 0,1-1 0 0 0,-4-3 0 0 0,-7-6 0 0 0,-6-3 0 0 0,-5-4 0 0 0,-5-1 0 0 0,-1-2 0 0 0,-2-1 0 0 0,-1 0 0 0 0,0 0 0 0 0,1 1 0 0 0,4-1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9T15:58:37.0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22258 11610 16383 0 0,'0'-4'0'0'0,"0"-5"0"0"0,-4-2 0 0 0,-1-3 0 0 0,-5 1 0 0 0,1-1 0 0 0,-4-3 0 0 0,1-2 0 0 0,-1 2 0 0 0,1-1 0 0 0,3-1 0 0 0,2-1 0 0 0,4-2 0 0 0,1-1 0 0 0,1-1 0 0 0,1 0 0 0 0,1-1 0 0 0,-1 0 0 0 0,1 1 0 0 0,3 3 0 0 0,6 6 0 0 0,5 6 0 0 0,5 3 0 0 0,2 4 0 0 0,2 2 0 0 0,1 0 0 0 0,1 1 0 0 0,-1 1 0 0 0,0-2 0 0 0,-4 5 0 0 0,-6 5 0 0 0,-1 6 0 0 0,-3 3 0 0 0,-3 3 0 0 0,-4 2 0 0 0,3 1 0 0 0,-1 1 0 0 0,-1-1 0 0 0,-1 0 0 0 0,-2 0 0 0 0,0 0 0 0 0,-2 0 0 0 0,0-1 0 0 0,4-3 0 0 0,1-2 0 0 0,-4-4 0 0 0,-7-5 0 0 0,-6-4 0 0 0,-1-6 0 0 0,-3-9 0 0 0,2-6 0 0 0,-1-1 0 0 0,-3 3 0 0 0,-1-1 0 0 0,-3 2 0 0 0,3-1 0 0 0,1 1 0 0 0,7 4 0 0 0,10 2 0 0 0,9 2 0 0 0,7 3 0 0 0,6 0 0 0 0,3 2 0 0 0,2-1 0 0 0,0 1 0 0 0,-4 3 0 0 0,-2 2 0 0 0,-3-4 0 0 0,-10-4 0 0 0,-6-4 0 0 0,-7-2 0 0 0,-7 1 0 0 0,0-3 0 0 0,-4 1 0 0 0,3-3 0 0 0,-2 1 0 0 0,-2 2 0 0 0,-1 3 0 0 0,-3 2 0 0 0,-1 2 0 0 0,-1 1 0 0 0,0 1 0 0 0,-1 1 0 0 0,0-1 0 0 0,0 1 0 0 0,1-1 0 0 0,7 0 0 0 0,12 1 0 0 0,11-1 0 0 0,7 0 0 0 0,12 0 0 0 0,0 4 0 0 0,0 1 0 0 0,5 5 0 0 0,1 0 0 0 0,3-2 0 0 0,5 2 0 0 0,-1 0 0 0 0,-2 1 0 0 0,-3 0 0 0 0,-3-2 0 0 0,-3-3 0 0 0,-6 1 0 0 0,-10 1 0 0 0,-11-2 0 0 0,-15-2 0 0 0,-8-2 0 0 0,-9 4 0 0 0,-7 0 0 0 0,-5-1 0 0 0,0-1 0 0 0,4-1 0 0 0,5-2 0 0 0,3 0 0 0 0,4-1 0 0 0,7 4 0 0 0,6 6 0 0 0,6 9 0 0 0,9 1 0 0 0,8 6 0 0 0,7 2 0 0 0,5 1 0 0 0,4-4 0 0 0,-3-3 0 0 0,0-5 0 0 0,-5-1 0 0 0,-8-3 0 0 0,-10-4 0 0 0,-9-4 0 0 0,-2 2 0 0 0,0 4 0 0 0,8-1 0 0 0,4 3 0 0 0,6-1 0 0 0,2 2 0 0 0,5-2 0 0 0,0 2 0 0 0,-2 2 0 0 0,1 2 0 0 0,3-1 0 0 0,-1 0 0 0 0,-6-2 0 0 0,-9-5 0 0 0,-5-7 0 0 0,0 0 0 0 0,1 3 0 0 0,1 5 0 0 0,6 0 0 0 0,2 4 0 0 0,2 2 0 0 0,-2 2 0 0 0,1 3 0 0 0,-2 2 0 0 0,-1 0 0 0 0,4-3 0 0 0,1-2 0 0 0,3-3 0 0 0,1-1 0 0 0,-6-3 0 0 0,-8-3 0 0 0,-7-3 0 0 0,-2-7 0 0 0,-3-4 0 0 0,2-4 0 0 0,-2-1 0 0 0,3-3 0 0 0,3-4 0 0 0,-1 2 0 0 0,-3 3 0 0 0,6 7 0 0 0,3 10 0 0 0,8 3 0 0 0,6 4 0 0 0,7 1 0 0 0,0 2 0 0 0,2-1 0 0 0,-2 0 0 0 0,-1-1 0 0 0,3-4 0 0 0,-3 2 0 0 0,-3 2 0 0 0,-4 4 0 0 0,-3 2 0 0 0,-3 3 0 0 0,-6 2 0 0 0,-6-4 0 0 0,-5-5 0 0 0,-5-5 0 0 0,-3-4 0 0 0,-2-3 0 0 0,4-6 0 0 0,1-3 0 0 0,4-5 0 0 0,4-4 0 0 0,1-4 0 0 0,2-2 0 0 0,6 1 0 0 0,9 5 0 0 0,2 9 0 0 0,5 5 0 0 0,-1 8 0 0 0,3 6 0 0 0,2 1 0 0 0,-1 2 0 0 0,-8-1 0 0 0,-9-4 0 0 0,-9-3 0 0 0,-7-3 0 0 0,-4-3 0 0 0,1-5 0 0 0,0-3 0 0 0,3-4 0 0 0,0-5 0 0 0,8 1 0 0 0,9 2 0 0 0,9 3 0 0 0,3 8 0 0 0,3 8 0 0 0,0 6 0 0 0,-4 6 0 0 0,-3 4 0 0 0,2-2 0 0 0,-2-1 0 0 0,-2 0 0 0 0,-1 2 0 0 0,-3 1 0 0 0,-1 0 0 0 0,4-3 0 0 0,0-2 0 0 0,4-2 0 0 0,1-2 0 0 0,-2 3 0 0 0,-3 1 0 0 0,3-1 0 0 0,0-1 0 0 0,-2 2 0 0 0,3-2 0 0 0,-1 0 0 0 0,-1 2 0 0 0,-6-2 0 0 0,-4-5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9T15:58:37.0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22243 12312 16383 0 0,'0'4'0'0'0,"0"6"0"0"0,0 5 0 0 0,0 4 0 0 0,0 3 0 0 0,4-2 0 0 0,1 0 0 0 0,1 0 0 0 0,2-3 0 0 0,1 0 0 0 0,-2 1 0 0 0,-2 1 0 0 0,-2 2 0 0 0,-1 2 0 0 0,-1 1 0 0 0,-1 0 0 0 0,0 1 0 0 0,0-1 0 0 0,-1 1 0 0 0,1 0 0 0 0,0-1 0 0 0,0 1 0 0 0,-1-1 0 0 0,1 1 0 0 0,0-1 0 0 0,0 1 0 0 0,0-1 0 0 0,0 1 0 0 0,0-1 0 0 0,0 0 0 0 0,0 1 0 0 0,0-1 0 0 0,0 1 0 0 0,0-1 0 0 0,0 0 0 0 0,0 1 0 0 0,0-1 0 0 0,0 1 0 0 0,0-1 0 0 0,0 1 0 0 0,0-1 0 0 0,0 0 0 0 0,0 1 0 0 0,0-1 0 0 0,0 1 0 0 0,0-1 0 0 0,0 1 0 0 0,0-1 0 0 0,0 0 0 0 0,0 1 0 0 0,0-1 0 0 0,0 1 0 0 0,0-1 0 0 0,0 1 0 0 0,0-1 0 0 0,0 0 0 0 0,0 1 0 0 0,0-1 0 0 0,0 1 0 0 0,0-1 0 0 0,0 0 0 0 0,0 1 0 0 0,0-1 0 0 0,0 1 0 0 0,0-1 0 0 0,0 1 0 0 0,0-1 0 0 0,0 0 0 0 0,-4-3 0 0 0,-1-2 0 0 0,0 0 0 0 0,0 1 0 0 0,2 1 0 0 0,1 2 0 0 0,1 0 0 0 0,1-3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3-29T15:58:37.0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22930 13458 16383 0 0,'-4'0'0'0'0,"-6"0"0"0"0,-5 0 0 0 0,-4 0 0 0 0,-3 0 0 0 0,-2 0 0 0 0,-2 0 0 0 0,1 0 0 0 0,0 0 0 0 0,-1 0 0 0 0,1 0 0 0 0,0 0 0 0 0,1 0 0 0 0,-1 0 0 0 0,1 0 0 0 0,-1 0 0 0 0,1 0 0 0 0,0 0 0 0 0,3 5 0 0 0,2 0 0 0 0,4 5 0 0 0,1-1 0 0 0,-2 0 0 0 0,-3-3 0 0 0,3 2 0 0 0,4 4 0 0 0,7 0 0 0 0,10-3 0 0 0,7-2 0 0 0,7-2 0 0 0,3-3 0 0 0,3-1 0 0 0,1 0 0 0 0,0-2 0 0 0,0 5 0 0 0,0 1 0 0 0,-1 4 0 0 0,-8 0 0 0 0,-8 4 0 0 0,-9-2 0 0 0,-8-2 0 0 0,-8-2 0 0 0,-5-3 0 0 0,-3-2 0 0 0,-1-1 0 0 0,-2-1 0 0 0,1-1 0 0 0,0 1 0 0 0,1-1 0 0 0,0 1 0 0 0,0 0 0 0 0,0-1 0 0 0,1 1 0 0 0,-1 0 0 0 0,1 0 0 0 0,0 0 0 0 0,-1 0 0 0 0,1 0 0 0 0,0 0 0 0 0,-1 0 0 0 0,1 0 0 0 0,-1 0 0 0 0,1 0 0 0 0,0 0 0 0 0,-1 0 0 0 0,1 0 0 0 0,3 5 0 0 0,3 0 0 0 0,-2 0 0 0 0,0 0 0 0 0,-1-2 0 0 0,-2-1 0 0 0,0-1 0 0 0,-1-1 0 0 0,-1 0 0 0 0,1 0 0 0 0,-1 0 0 0 0,0-1 0 0 0,1 1 0 0 0,-1 0 0 0 0,1 0 0 0 0,3 0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3ED64A15-F44D-E9EF-7823-60904DC3C0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b0ec49a31_0_0:notes">
            <a:extLst>
              <a:ext uri="{FF2B5EF4-FFF2-40B4-BE49-F238E27FC236}">
                <a16:creationId xmlns:a16="http://schemas.microsoft.com/office/drawing/2014/main" id="{4FAF15F1-356A-9A71-1FE4-9267D65C08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b0ec49a31_0_0:notes">
            <a:extLst>
              <a:ext uri="{FF2B5EF4-FFF2-40B4-BE49-F238E27FC236}">
                <a16:creationId xmlns:a16="http://schemas.microsoft.com/office/drawing/2014/main" id="{A7FD1C0F-4D68-C536-B94F-3B1C59BC1C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43913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A43BD8A9-6AEF-4710-547B-D3C7F236F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b0ec49a31_0_0:notes">
            <a:extLst>
              <a:ext uri="{FF2B5EF4-FFF2-40B4-BE49-F238E27FC236}">
                <a16:creationId xmlns:a16="http://schemas.microsoft.com/office/drawing/2014/main" id="{8F04F68D-F04C-ACB2-39FF-94AEEB6E68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b0ec49a31_0_0:notes">
            <a:extLst>
              <a:ext uri="{FF2B5EF4-FFF2-40B4-BE49-F238E27FC236}">
                <a16:creationId xmlns:a16="http://schemas.microsoft.com/office/drawing/2014/main" id="{B0CB43C0-F3A3-2656-B4D9-F9C554C44B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0620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D4E3CED3-5692-A4D6-20E1-0CCE0918D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b0ec49a31_0_0:notes">
            <a:extLst>
              <a:ext uri="{FF2B5EF4-FFF2-40B4-BE49-F238E27FC236}">
                <a16:creationId xmlns:a16="http://schemas.microsoft.com/office/drawing/2014/main" id="{5F3A1080-B59E-5553-1FAC-B4D7FC8FC2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b0ec49a31_0_0:notes">
            <a:extLst>
              <a:ext uri="{FF2B5EF4-FFF2-40B4-BE49-F238E27FC236}">
                <a16:creationId xmlns:a16="http://schemas.microsoft.com/office/drawing/2014/main" id="{ADA5E2E1-F203-5A07-02C0-A453390D9B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30896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1000B2BB-1647-CDD7-184F-D73F74A5A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b0ec49a31_0_0:notes">
            <a:extLst>
              <a:ext uri="{FF2B5EF4-FFF2-40B4-BE49-F238E27FC236}">
                <a16:creationId xmlns:a16="http://schemas.microsoft.com/office/drawing/2014/main" id="{181809A8-1DF0-59E2-A440-CE24B45699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b0ec49a31_0_0:notes">
            <a:extLst>
              <a:ext uri="{FF2B5EF4-FFF2-40B4-BE49-F238E27FC236}">
                <a16:creationId xmlns:a16="http://schemas.microsoft.com/office/drawing/2014/main" id="{BB36C976-0634-958F-1E36-34AC957194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0507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b0ec49a31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b0ec49a31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CA1C8FD7-A146-25FA-9DF3-CC6E04676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b0ec49a31_0_7:notes">
            <a:extLst>
              <a:ext uri="{FF2B5EF4-FFF2-40B4-BE49-F238E27FC236}">
                <a16:creationId xmlns:a16="http://schemas.microsoft.com/office/drawing/2014/main" id="{D2B89A79-2968-7896-7512-4E4356B191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b0ec49a31_0_7:notes">
            <a:extLst>
              <a:ext uri="{FF2B5EF4-FFF2-40B4-BE49-F238E27FC236}">
                <a16:creationId xmlns:a16="http://schemas.microsoft.com/office/drawing/2014/main" id="{06515DC7-50FB-8E21-A400-2B1F1171EF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9627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b0ec49a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b0ec49a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E9BDDE80-C92C-1B55-5A58-C75C1C6840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b0ec49a31_0_12:notes">
            <a:extLst>
              <a:ext uri="{FF2B5EF4-FFF2-40B4-BE49-F238E27FC236}">
                <a16:creationId xmlns:a16="http://schemas.microsoft.com/office/drawing/2014/main" id="{A5ABE2AE-04E8-2002-43E7-C72B2C4EAE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b0ec49a31_0_12:notes">
            <a:extLst>
              <a:ext uri="{FF2B5EF4-FFF2-40B4-BE49-F238E27FC236}">
                <a16:creationId xmlns:a16="http://schemas.microsoft.com/office/drawing/2014/main" id="{8A61DC91-EE42-FE5D-CC95-A41966859C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47282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b0ec49a31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b0ec49a31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2635b1a84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2635b1a84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b0ec49a31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3b0ec49a31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b0ec49a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b0ec49a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14A2A32F-F070-20ED-08DB-3BAFE6713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b0ec49a31_0_0:notes">
            <a:extLst>
              <a:ext uri="{FF2B5EF4-FFF2-40B4-BE49-F238E27FC236}">
                <a16:creationId xmlns:a16="http://schemas.microsoft.com/office/drawing/2014/main" id="{9D8BDAAD-685B-12C2-BC07-B376F50241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b0ec49a31_0_0:notes">
            <a:extLst>
              <a:ext uri="{FF2B5EF4-FFF2-40B4-BE49-F238E27FC236}">
                <a16:creationId xmlns:a16="http://schemas.microsoft.com/office/drawing/2014/main" id="{A31681FE-A9AC-2A82-2F70-74458C91E8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6761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E161B417-3567-8E55-BDEB-EC619A3CD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b0ec49a31_0_0:notes">
            <a:extLst>
              <a:ext uri="{FF2B5EF4-FFF2-40B4-BE49-F238E27FC236}">
                <a16:creationId xmlns:a16="http://schemas.microsoft.com/office/drawing/2014/main" id="{A4C17213-B275-690C-A388-DC91A7CBA6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b0ec49a31_0_0:notes">
            <a:extLst>
              <a:ext uri="{FF2B5EF4-FFF2-40B4-BE49-F238E27FC236}">
                <a16:creationId xmlns:a16="http://schemas.microsoft.com/office/drawing/2014/main" id="{636B40A8-80B8-CB51-0F98-2C85D2EDEF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160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71A275A8-3752-2F48-14FE-88D68E25C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b0ec49a31_0_0:notes">
            <a:extLst>
              <a:ext uri="{FF2B5EF4-FFF2-40B4-BE49-F238E27FC236}">
                <a16:creationId xmlns:a16="http://schemas.microsoft.com/office/drawing/2014/main" id="{313D7740-A153-97BF-3D59-2D9A3524E4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b0ec49a31_0_0:notes">
            <a:extLst>
              <a:ext uri="{FF2B5EF4-FFF2-40B4-BE49-F238E27FC236}">
                <a16:creationId xmlns:a16="http://schemas.microsoft.com/office/drawing/2014/main" id="{0620C5F7-09AA-17F1-6BEF-E9C236F9B7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493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85E7834C-43A3-178B-C217-C5FA62A2E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b0ec49a31_0_0:notes">
            <a:extLst>
              <a:ext uri="{FF2B5EF4-FFF2-40B4-BE49-F238E27FC236}">
                <a16:creationId xmlns:a16="http://schemas.microsoft.com/office/drawing/2014/main" id="{8BB98F89-8EED-BA26-C5FB-D5EF55CCA6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b0ec49a31_0_0:notes">
            <a:extLst>
              <a:ext uri="{FF2B5EF4-FFF2-40B4-BE49-F238E27FC236}">
                <a16:creationId xmlns:a16="http://schemas.microsoft.com/office/drawing/2014/main" id="{19D4AB58-A4F3-4FAB-F238-E2410CE6C0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1844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B21FA929-4914-0C2E-0F5F-943B1FA0F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3b0ec49a31_0_0:notes">
            <a:extLst>
              <a:ext uri="{FF2B5EF4-FFF2-40B4-BE49-F238E27FC236}">
                <a16:creationId xmlns:a16="http://schemas.microsoft.com/office/drawing/2014/main" id="{B3F2F23B-E370-8E2C-B747-5DAD78E37A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3b0ec49a31_0_0:notes">
            <a:extLst>
              <a:ext uri="{FF2B5EF4-FFF2-40B4-BE49-F238E27FC236}">
                <a16:creationId xmlns:a16="http://schemas.microsoft.com/office/drawing/2014/main" id="{365DA697-16D7-25B7-4449-7B471DAB8F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4212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customXml" Target="../ink/ink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5" Type="http://schemas.openxmlformats.org/officeDocument/2006/relationships/image" Target="../media/image19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16.png"/><Relationship Id="rId14" Type="http://schemas.openxmlformats.org/officeDocument/2006/relationships/customXml" Target="../ink/ink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8031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Shaders Presentation</a:t>
            </a: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924925" y="307277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-by Ayush Pravin</a:t>
            </a:r>
            <a:endParaRPr sz="1800"/>
          </a:p>
        </p:txBody>
      </p:sp>
      <p:pic>
        <p:nvPicPr>
          <p:cNvPr id="64" name="Google Shape;64;p13" title="download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75" y="3589775"/>
            <a:ext cx="2418693" cy="124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 title="download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32700" y="239000"/>
            <a:ext cx="2305050" cy="197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C8268432-8813-CF1F-B269-AD8BDE96E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62AA8F61-C784-AC15-33E0-9783A2399A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300" y="302875"/>
            <a:ext cx="47814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Rendering Pipeline</a:t>
            </a:r>
            <a:endParaRPr/>
          </a:p>
        </p:txBody>
      </p:sp>
      <p:sp>
        <p:nvSpPr>
          <p:cNvPr id="92" name="Google Shape;92;p16">
            <a:extLst>
              <a:ext uri="{FF2B5EF4-FFF2-40B4-BE49-F238E27FC236}">
                <a16:creationId xmlns:a16="http://schemas.microsoft.com/office/drawing/2014/main" id="{004E0A7F-1247-55A0-3069-F38DB9DABF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6450" y="1852604"/>
            <a:ext cx="6503700" cy="2847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Clr>
                <a:srgbClr val="202122"/>
              </a:buClr>
              <a:buSzPts val="1400"/>
            </a:pPr>
            <a:r>
              <a:rPr lang="en" sz="1400" b="1" dirty="0">
                <a:solidFill>
                  <a:schemeClr val="tx1"/>
                </a:solidFill>
                <a:highlight>
                  <a:srgbClr val="FFFFFF"/>
                </a:highlight>
              </a:rPr>
              <a:t>Vertex shaders take vertex data as input, which typically includes position, color, texture coordinates, and other attributes.</a:t>
            </a:r>
            <a:br>
              <a:rPr lang="en" sz="1400" b="1" dirty="0">
                <a:solidFill>
                  <a:schemeClr val="tx1"/>
                </a:solidFill>
                <a:highlight>
                  <a:srgbClr val="FFFFFF"/>
                </a:highlight>
              </a:rPr>
            </a:br>
            <a:endParaRPr lang="en" sz="1400" b="1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indent="-317500">
              <a:lnSpc>
                <a:spcPct val="114999"/>
              </a:lnSpc>
              <a:buClr>
                <a:srgbClr val="202122"/>
              </a:buClr>
              <a:buSzPts val="1400"/>
            </a:pPr>
            <a:r>
              <a:rPr lang="en" sz="1400" b="1" dirty="0">
                <a:solidFill>
                  <a:schemeClr val="tx1"/>
                </a:solidFill>
                <a:highlight>
                  <a:srgbClr val="FFFFFF"/>
                </a:highlight>
              </a:rPr>
              <a:t> They apply transformations to this data to convert the vertex's position from object space to clip space, which is necessary for rendering on a 2D display</a:t>
            </a:r>
            <a:endParaRPr lang="en" sz="1400" b="1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indent="-317500">
              <a:buClr>
                <a:srgbClr val="202122"/>
              </a:buClr>
              <a:buSzPts val="1400"/>
            </a:pPr>
            <a:endParaRPr lang="en-GB" sz="1400" b="1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6">
            <a:extLst>
              <a:ext uri="{FF2B5EF4-FFF2-40B4-BE49-F238E27FC236}">
                <a16:creationId xmlns:a16="http://schemas.microsoft.com/office/drawing/2014/main" id="{4AE8BB99-859F-9B03-C5E1-8AC0D8A82885}"/>
              </a:ext>
            </a:extLst>
          </p:cNvPr>
          <p:cNvSpPr txBox="1"/>
          <p:nvPr/>
        </p:nvSpPr>
        <p:spPr>
          <a:xfrm>
            <a:off x="356650" y="1391775"/>
            <a:ext cx="6022152" cy="459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100" b="1" u="sng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Vertex Shader (Not Optional, Part of Vertex Processing)</a:t>
            </a:r>
            <a:endParaRPr sz="2100" b="1" u="sng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" name="Picture 1" descr="A diagram of a function&#10;&#10;AI-generated content may be incorrect.">
            <a:extLst>
              <a:ext uri="{FF2B5EF4-FFF2-40B4-BE49-F238E27FC236}">
                <a16:creationId xmlns:a16="http://schemas.microsoft.com/office/drawing/2014/main" id="{FB27B5F4-BDE4-3269-86A4-65AD708EA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9481" y="3410508"/>
            <a:ext cx="4274484" cy="1608606"/>
          </a:xfrm>
          <a:prstGeom prst="rect">
            <a:avLst/>
          </a:prstGeom>
        </p:spPr>
      </p:pic>
      <p:pic>
        <p:nvPicPr>
          <p:cNvPr id="3" name="Picture 2" descr="A diagram of different types of objects&#10;&#10;AI-generated content may be incorrect.">
            <a:extLst>
              <a:ext uri="{FF2B5EF4-FFF2-40B4-BE49-F238E27FC236}">
                <a16:creationId xmlns:a16="http://schemas.microsoft.com/office/drawing/2014/main" id="{FDD9FF07-DA0E-BAAF-A465-D13741C6E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00" y="3406307"/>
            <a:ext cx="3870513" cy="160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42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72FBC-58CC-995B-BDB3-57355994B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D885411-3E0F-968B-24C9-0281C8944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89" y="168089"/>
            <a:ext cx="6500825" cy="141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3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FEDAA-F6FF-A43B-8A20-95171B433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70FDA2A-69B0-6ABF-63CA-29FD91497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89" y="-1369920"/>
            <a:ext cx="6500825" cy="141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007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9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73550BBE-8EEA-A459-673D-2915A92E0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A8F3EAC5-1A25-81B3-575F-3B020AB08B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300" y="302875"/>
            <a:ext cx="47814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Rendering Pipeline</a:t>
            </a:r>
            <a:endParaRPr/>
          </a:p>
        </p:txBody>
      </p:sp>
      <p:sp>
        <p:nvSpPr>
          <p:cNvPr id="92" name="Google Shape;92;p16">
            <a:extLst>
              <a:ext uri="{FF2B5EF4-FFF2-40B4-BE49-F238E27FC236}">
                <a16:creationId xmlns:a16="http://schemas.microsoft.com/office/drawing/2014/main" id="{96B76C7E-F47B-60D3-74CA-CAC8558106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6450" y="1987075"/>
            <a:ext cx="6503700" cy="2847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Clr>
                <a:srgbClr val="202122"/>
              </a:buClr>
              <a:buSzPts val="1400"/>
            </a:pPr>
            <a:r>
              <a:rPr lang="en" sz="1400" b="1" dirty="0">
                <a:solidFill>
                  <a:schemeClr val="tx1"/>
                </a:solidFill>
                <a:highlight>
                  <a:srgbClr val="FFFFFF"/>
                </a:highlight>
              </a:rPr>
              <a:t>In this stage primitives are tessellated i.e. divided into smoother mesh of triangles.</a:t>
            </a:r>
            <a:endParaRPr lang="en" sz="1400" b="1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indent="-317500">
              <a:lnSpc>
                <a:spcPct val="114999"/>
              </a:lnSpc>
              <a:buClr>
                <a:srgbClr val="202122"/>
              </a:buClr>
              <a:buSzPts val="1400"/>
            </a:pPr>
            <a:r>
              <a:rPr lang="en" sz="1400" b="1" dirty="0">
                <a:solidFill>
                  <a:schemeClr val="tx1"/>
                </a:solidFill>
                <a:highlight>
                  <a:srgbClr val="FFFFFF"/>
                </a:highlight>
              </a:rPr>
              <a:t> If there are no subsequent vertex processing stages, vertex shaders are expected to fill in this position with the clip-space position of the vertex, for rendering purposes.</a:t>
            </a:r>
          </a:p>
          <a:p>
            <a:pPr indent="-317500">
              <a:buClr>
                <a:srgbClr val="202122"/>
              </a:buClr>
              <a:buSzPts val="1400"/>
            </a:pPr>
            <a:endParaRPr lang="en-GB" sz="1400" b="1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6">
            <a:extLst>
              <a:ext uri="{FF2B5EF4-FFF2-40B4-BE49-F238E27FC236}">
                <a16:creationId xmlns:a16="http://schemas.microsoft.com/office/drawing/2014/main" id="{524BDBD0-7600-5BB6-89D9-04E6A8BB6B91}"/>
              </a:ext>
            </a:extLst>
          </p:cNvPr>
          <p:cNvSpPr txBox="1"/>
          <p:nvPr/>
        </p:nvSpPr>
        <p:spPr>
          <a:xfrm>
            <a:off x="356650" y="1391775"/>
            <a:ext cx="50496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100" b="1" u="sng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Tessellation</a:t>
            </a:r>
            <a:endParaRPr sz="2100" b="1" u="sng" dirty="0" err="1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4" name="Picture 3" descr="A wireframe of a human head&#10;&#10;AI-generated content may be incorrect.">
            <a:extLst>
              <a:ext uri="{FF2B5EF4-FFF2-40B4-BE49-F238E27FC236}">
                <a16:creationId xmlns:a16="http://schemas.microsoft.com/office/drawing/2014/main" id="{0AFE871D-30B7-61F9-360C-626A55A41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085" y="3411415"/>
            <a:ext cx="5029200" cy="1608993"/>
          </a:xfrm>
          <a:prstGeom prst="rect">
            <a:avLst/>
          </a:prstGeom>
        </p:spPr>
      </p:pic>
      <p:pic>
        <p:nvPicPr>
          <p:cNvPr id="3" name="Picture 2" descr="A set of symbols of different shapes&#10;&#10;AI-generated content may be incorrect.">
            <a:extLst>
              <a:ext uri="{FF2B5EF4-FFF2-40B4-BE49-F238E27FC236}">
                <a16:creationId xmlns:a16="http://schemas.microsoft.com/office/drawing/2014/main" id="{94FF8623-C194-328A-D9BC-3BB9E2A64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79" y="3414404"/>
            <a:ext cx="4413006" cy="1614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46B54-96ED-06F1-48CA-431DB8286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0C535D0-F365-B09A-374B-4D520C541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89" y="-1369920"/>
            <a:ext cx="6500825" cy="141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461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0464B-8245-6232-80CB-BFD22EA87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49481FC-0E5F-C7D5-56A2-D7ADF3FEE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89" y="-2761219"/>
            <a:ext cx="6500825" cy="141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359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F837FC14-5C78-A5D2-4098-B182D3229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C36723EC-C8DB-56AE-DE4F-2EA7CF574A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300" y="302875"/>
            <a:ext cx="47814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Rendering Pipeline</a:t>
            </a:r>
            <a:endParaRPr/>
          </a:p>
        </p:txBody>
      </p:sp>
      <p:pic>
        <p:nvPicPr>
          <p:cNvPr id="5" name="Picture 4" descr="Geometry Shader.png">
            <a:extLst>
              <a:ext uri="{FF2B5EF4-FFF2-40B4-BE49-F238E27FC236}">
                <a16:creationId xmlns:a16="http://schemas.microsoft.com/office/drawing/2014/main" id="{74BB13BC-29DD-E71B-627D-80B313E60E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070" t="699" r="-207" b="2098"/>
          <a:stretch/>
        </p:blipFill>
        <p:spPr>
          <a:xfrm>
            <a:off x="4673676" y="3870739"/>
            <a:ext cx="4151812" cy="1167232"/>
          </a:xfrm>
          <a:prstGeom prst="rect">
            <a:avLst/>
          </a:prstGeom>
        </p:spPr>
      </p:pic>
      <p:sp>
        <p:nvSpPr>
          <p:cNvPr id="92" name="Google Shape;92;p16">
            <a:extLst>
              <a:ext uri="{FF2B5EF4-FFF2-40B4-BE49-F238E27FC236}">
                <a16:creationId xmlns:a16="http://schemas.microsoft.com/office/drawing/2014/main" id="{F665FD7D-4F55-92D3-2665-3CB0DDDB69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6450" y="1852604"/>
            <a:ext cx="6503700" cy="2838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Clr>
                <a:srgbClr val="202122"/>
              </a:buClr>
              <a:buSzPts val="1400"/>
            </a:pPr>
            <a:r>
              <a:rPr lang="en" sz="1400" b="1" dirty="0">
                <a:highlight>
                  <a:srgbClr val="FFFFFF"/>
                </a:highlight>
              </a:rPr>
              <a:t>One of the key features of geometry shaders is their ability to generate new geometry. For instance, they can take a triangle as input and output additional triangles or other shapes (like points or lines) based on the original input. </a:t>
            </a:r>
            <a:br>
              <a:rPr lang="en" sz="1400" b="1" dirty="0">
                <a:highlight>
                  <a:srgbClr val="FFFFFF"/>
                </a:highlight>
              </a:rPr>
            </a:br>
            <a:endParaRPr lang="en-US" sz="14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>
              <a:buClr>
                <a:srgbClr val="202122"/>
              </a:buClr>
              <a:buSzPts val="1400"/>
            </a:pPr>
            <a:r>
              <a:rPr lang="en" sz="1400" b="1" dirty="0">
                <a:highlight>
                  <a:srgbClr val="FFFFFF"/>
                </a:highlight>
              </a:rPr>
              <a:t>Geometry shaders can increase (amplify) or decrease (de-amplify) the amount of geometry being processed. This means they can discard certain primitives or emit multiple new ones from a single input primitive</a:t>
            </a:r>
            <a:br>
              <a:rPr lang="en" sz="1400" b="1" dirty="0">
                <a:highlight>
                  <a:srgbClr val="FFFFFF"/>
                </a:highlight>
              </a:rPr>
            </a:br>
            <a:endParaRPr lang="en" sz="1400" b="1">
              <a:highlight>
                <a:srgbClr val="FFFFFF"/>
              </a:highlight>
            </a:endParaRPr>
          </a:p>
          <a:p>
            <a:pPr indent="-317500">
              <a:buClr>
                <a:srgbClr val="202122"/>
              </a:buClr>
              <a:buSzPts val="1400"/>
            </a:pPr>
            <a:endParaRPr lang="en-GB" sz="1400" b="1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6">
            <a:extLst>
              <a:ext uri="{FF2B5EF4-FFF2-40B4-BE49-F238E27FC236}">
                <a16:creationId xmlns:a16="http://schemas.microsoft.com/office/drawing/2014/main" id="{121E277B-6384-569E-937C-B6F17CDA1475}"/>
              </a:ext>
            </a:extLst>
          </p:cNvPr>
          <p:cNvSpPr txBox="1"/>
          <p:nvPr/>
        </p:nvSpPr>
        <p:spPr>
          <a:xfrm>
            <a:off x="356650" y="1391775"/>
            <a:ext cx="50496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100" b="1" u="sng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Geometry Shader</a:t>
            </a:r>
            <a:endParaRPr sz="2100" b="1" u="sng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36CB42F-6F20-7232-0301-CCF50CA531F1}"/>
                  </a:ext>
                </a:extLst>
              </p14:cNvPr>
              <p14:cNvContentPartPr/>
              <p14:nvPr/>
            </p14:nvContentPartPr>
            <p14:xfrm>
              <a:off x="7389935" y="3477357"/>
              <a:ext cx="26892" cy="473807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36CB42F-6F20-7232-0301-CCF50CA531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72597" y="3459369"/>
                <a:ext cx="61922" cy="5094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2C1598DF-EE2E-F5A6-45C5-CCB71BCAA6EE}"/>
                  </a:ext>
                </a:extLst>
              </p14:cNvPr>
              <p14:cNvContentPartPr/>
              <p14:nvPr/>
            </p14:nvContentPartPr>
            <p14:xfrm>
              <a:off x="7337044" y="3740234"/>
              <a:ext cx="150711" cy="176738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2C1598DF-EE2E-F5A6-45C5-CCB71BCAA6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319461" y="3722273"/>
                <a:ext cx="186236" cy="212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C5ED5CC-B3A3-4A92-9B4D-72B9C80CCD4D}"/>
                  </a:ext>
                </a:extLst>
              </p14:cNvPr>
              <p14:cNvContentPartPr/>
              <p14:nvPr/>
            </p14:nvContentPartPr>
            <p14:xfrm>
              <a:off x="8787912" y="3732334"/>
              <a:ext cx="91930" cy="256385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C5ED5CC-B3A3-4A92-9B4D-72B9C80CCD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69957" y="3714714"/>
                <a:ext cx="127481" cy="29198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8EE6498-B416-FA93-64ED-AEC83CBCDAFE}"/>
                  </a:ext>
                </a:extLst>
              </p14:cNvPr>
              <p14:cNvContentPartPr/>
              <p14:nvPr/>
            </p14:nvContentPartPr>
            <p14:xfrm>
              <a:off x="8753391" y="3809684"/>
              <a:ext cx="152674" cy="542683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8EE6498-B416-FA93-64ED-AEC83CBCDAF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735429" y="3792050"/>
                <a:ext cx="188238" cy="5783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6C250AF-A317-DE11-8C68-9B2A0FEE32A7}"/>
                  </a:ext>
                </a:extLst>
              </p14:cNvPr>
              <p14:cNvContentPartPr/>
              <p14:nvPr/>
            </p14:nvContentPartPr>
            <p14:xfrm>
              <a:off x="8805497" y="4356589"/>
              <a:ext cx="18196" cy="622898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6C250AF-A317-DE11-8C68-9B2A0FEE32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788351" y="4338956"/>
                <a:ext cx="52838" cy="6585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D5173F4-01F0-E40E-866E-938AC2E217A1}"/>
                  </a:ext>
                </a:extLst>
              </p14:cNvPr>
              <p14:cNvContentPartPr/>
              <p14:nvPr/>
            </p14:nvContentPartPr>
            <p14:xfrm>
              <a:off x="8516318" y="4928088"/>
              <a:ext cx="456232" cy="70721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D5173F4-01F0-E40E-866E-938AC2E217A1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498328" y="4910139"/>
                <a:ext cx="491853" cy="1062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3919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DC7C6-19E5-C181-DCC8-DE7F23A5B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6E037B0-DA4A-7B9D-C5CC-CF0FB8B2C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89" y="-2761219"/>
            <a:ext cx="6500825" cy="141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3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06AAF-743E-2F2B-520F-D510535AE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162759B-EC57-3CF2-1D15-DCBB54856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89" y="-4479552"/>
            <a:ext cx="6500825" cy="141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98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1139F46E-D032-B69A-00E2-48013F6AB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003654B7-DC1A-D9EB-6ADF-4BDD29CD23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300" y="302875"/>
            <a:ext cx="47814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Rendering Pipeline</a:t>
            </a:r>
            <a:endParaRPr/>
          </a:p>
        </p:txBody>
      </p:sp>
      <p:pic>
        <p:nvPicPr>
          <p:cNvPr id="3" name="Picture 2" descr="A clipping path to a rectangle&#10;&#10;AI-generated content may be incorrect.">
            <a:extLst>
              <a:ext uri="{FF2B5EF4-FFF2-40B4-BE49-F238E27FC236}">
                <a16:creationId xmlns:a16="http://schemas.microsoft.com/office/drawing/2014/main" id="{3F51F0B5-495C-C75D-B5CD-895313E19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214" y="3604366"/>
            <a:ext cx="3109635" cy="1338556"/>
          </a:xfrm>
          <a:prstGeom prst="rect">
            <a:avLst/>
          </a:prstGeom>
        </p:spPr>
      </p:pic>
      <p:sp>
        <p:nvSpPr>
          <p:cNvPr id="92" name="Google Shape;92;p16">
            <a:extLst>
              <a:ext uri="{FF2B5EF4-FFF2-40B4-BE49-F238E27FC236}">
                <a16:creationId xmlns:a16="http://schemas.microsoft.com/office/drawing/2014/main" id="{F330F9FC-D4F6-5AE6-5B97-C48084CF38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6450" y="1987075"/>
            <a:ext cx="6503700" cy="2284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Clr>
                <a:srgbClr val="202122"/>
              </a:buClr>
              <a:buSzPts val="1400"/>
            </a:pPr>
            <a:r>
              <a:rPr lang="en" sz="1400" b="1" dirty="0">
                <a:highlight>
                  <a:srgbClr val="FFFFFF"/>
                </a:highlight>
              </a:rPr>
              <a:t>Any vertices outside the view frustum (the region visible to the camera) are discarded.</a:t>
            </a:r>
            <a:br>
              <a:rPr lang="en" sz="1400" b="1" dirty="0">
                <a:highlight>
                  <a:srgbClr val="FFFFFF"/>
                </a:highlight>
              </a:rPr>
            </a:br>
            <a:endParaRPr lang="en-US" sz="1400" b="1" dirty="0">
              <a:highlight>
                <a:srgbClr val="FFFFFF"/>
              </a:highlight>
            </a:endParaRPr>
          </a:p>
          <a:p>
            <a:pPr indent="-317500">
              <a:lnSpc>
                <a:spcPct val="114999"/>
              </a:lnSpc>
              <a:buClr>
                <a:srgbClr val="202122"/>
              </a:buClr>
              <a:buSzPts val="1400"/>
            </a:pPr>
            <a:r>
              <a:rPr lang="en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The vertices are transformed from homogeneous coordinates (used during projection) to normalized device coordinates.</a:t>
            </a:r>
            <a:br>
              <a:rPr lang="en" sz="1400" b="1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endParaRPr lang="en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>
              <a:lnSpc>
                <a:spcPct val="114999"/>
              </a:lnSpc>
              <a:buClr>
                <a:srgbClr val="202122"/>
              </a:buClr>
              <a:buSzPts val="1400"/>
            </a:pPr>
            <a:r>
              <a:rPr lang="en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The normalized device coordinates are scaled and offset to fit the dimensions of the screen or viewport.</a:t>
            </a:r>
          </a:p>
          <a:p>
            <a:pPr marL="139700" indent="0">
              <a:lnSpc>
                <a:spcPct val="114999"/>
              </a:lnSpc>
              <a:buClr>
                <a:srgbClr val="202122"/>
              </a:buClr>
              <a:buSzPts val="1400"/>
              <a:buNone/>
            </a:pPr>
            <a:endParaRPr lang="en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>
              <a:buClr>
                <a:srgbClr val="202122"/>
              </a:buClr>
              <a:buSzPts val="1400"/>
            </a:pPr>
            <a:endParaRPr lang="en-GB" sz="1400" b="1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6">
            <a:extLst>
              <a:ext uri="{FF2B5EF4-FFF2-40B4-BE49-F238E27FC236}">
                <a16:creationId xmlns:a16="http://schemas.microsoft.com/office/drawing/2014/main" id="{2BEBC611-A420-A7F8-22E3-B1E524391C37}"/>
              </a:ext>
            </a:extLst>
          </p:cNvPr>
          <p:cNvSpPr txBox="1"/>
          <p:nvPr/>
        </p:nvSpPr>
        <p:spPr>
          <a:xfrm>
            <a:off x="356650" y="1391775"/>
            <a:ext cx="50496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100" b="1" u="sng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Vertex Post Processing</a:t>
            </a:r>
            <a:endParaRPr sz="2100" b="1" u="sng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287556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2441850" y="315950"/>
            <a:ext cx="42603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Introduction to OpenGL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1"/>
          </p:nvPr>
        </p:nvSpPr>
        <p:spPr>
          <a:xfrm>
            <a:off x="311700" y="1789500"/>
            <a:ext cx="8520600" cy="13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457200" lvl="0" indent="-3182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44" b="1">
                <a:highlight>
                  <a:schemeClr val="lt1"/>
                </a:highlight>
              </a:rPr>
              <a:t>OpenGL, short for Open Graphics Library, is a cross-platform, open-source API (Application Programming Interface) used for rendering 2D and 3D vector graphics, enabling hardware-accelerated graphics rendering by interacting with a graphics processing unit (GPU). </a:t>
            </a:r>
            <a:br>
              <a:rPr lang="en" sz="5644" b="1">
                <a:highlight>
                  <a:schemeClr val="lt1"/>
                </a:highlight>
              </a:rPr>
            </a:br>
            <a:endParaRPr sz="5644" b="1">
              <a:highlight>
                <a:schemeClr val="lt1"/>
              </a:highlight>
            </a:endParaRPr>
          </a:p>
          <a:p>
            <a:pPr marL="457200" lvl="0" indent="-318200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5644" b="1">
                <a:highlight>
                  <a:schemeClr val="lt1"/>
                </a:highlight>
              </a:rPr>
              <a:t>It's typically used to interact with a GPU to achieve hardware-accelerated rendering. </a:t>
            </a:r>
            <a:endParaRPr sz="5644" b="1"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>
              <a:highlight>
                <a:schemeClr val="lt1"/>
              </a:highlight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b="1">
              <a:highlight>
                <a:schemeClr val="lt1"/>
              </a:highlight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11700" y="1279963"/>
            <a:ext cx="8253900" cy="3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u="sng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What is OpenGL?</a:t>
            </a:r>
            <a:endParaRPr sz="2200" b="1" u="sng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311700" y="3166375"/>
            <a:ext cx="81045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u="sng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Why use OpenGL?</a:t>
            </a:r>
            <a:endParaRPr sz="2100" b="1" u="sng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11700" y="3644875"/>
            <a:ext cx="79551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Cross-platform compatibility (Windows, Linux, macOS).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Industry standard for real-time rendering in games, simulations, CAD software, etc.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</a:pPr>
            <a:r>
              <a:rPr lang="en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Provides flexibility through shaders and modern rendering techniques.</a:t>
            </a:r>
            <a:endParaRPr b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lvl="0" indent="0" algn="l" rtl="0">
              <a:spcBef>
                <a:spcPts val="15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75" name="Google Shape;75;p14" title="7681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84750" y="175925"/>
            <a:ext cx="1480850" cy="148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23338-A68E-9B02-52F3-E92C12366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419CE01-3EE2-2357-E7FE-4B703C104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89" y="-4479552"/>
            <a:ext cx="6500825" cy="141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00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E220F-D2FD-FCE4-7190-D3D78CAB3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95F3E09-7943-FB61-F6CA-3116B5EBA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89" y="-6143625"/>
            <a:ext cx="6500825" cy="141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262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582C33F7-07C1-A89B-0478-B6B90561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DE54F25A-A5FD-C0A7-1D33-B0713C4D93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300" y="302875"/>
            <a:ext cx="47814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Rendering Pipeline</a:t>
            </a:r>
            <a:endParaRPr/>
          </a:p>
        </p:txBody>
      </p:sp>
      <p:sp>
        <p:nvSpPr>
          <p:cNvPr id="92" name="Google Shape;92;p16">
            <a:extLst>
              <a:ext uri="{FF2B5EF4-FFF2-40B4-BE49-F238E27FC236}">
                <a16:creationId xmlns:a16="http://schemas.microsoft.com/office/drawing/2014/main" id="{AB190BD6-1189-D5F7-B78A-D190B26F7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6450" y="1987075"/>
            <a:ext cx="6503700" cy="29817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Clr>
                <a:srgbClr val="202122"/>
              </a:buClr>
              <a:buSzPts val="1400"/>
            </a:pPr>
            <a:r>
              <a:rPr lang="en" sz="1400" b="1" dirty="0">
                <a:highlight>
                  <a:srgbClr val="FFFFFF"/>
                </a:highlight>
              </a:rPr>
              <a:t>Vertices processed in earlier stages are grouped based on the drawing mode specified by the application.</a:t>
            </a:r>
          </a:p>
          <a:p>
            <a:pPr indent="-317500">
              <a:lnSpc>
                <a:spcPct val="114999"/>
              </a:lnSpc>
              <a:buClr>
                <a:srgbClr val="202122"/>
              </a:buClr>
              <a:buSzPts val="1400"/>
            </a:pPr>
            <a:r>
              <a:rPr lang="en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The winding order of the vertices (clockwise or counterclockwise) is determined. This is used to distinguish between front-facing and back-facing primitives.</a:t>
            </a:r>
          </a:p>
          <a:p>
            <a:pPr indent="-317500">
              <a:lnSpc>
                <a:spcPct val="114999"/>
              </a:lnSpc>
              <a:buClr>
                <a:srgbClr val="202122"/>
              </a:buClr>
              <a:buSzPts val="1400"/>
            </a:pPr>
            <a:r>
              <a:rPr lang="en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Back-facing primitives can be culled (discarded) at this stage to improve rendering efficiency</a:t>
            </a:r>
          </a:p>
          <a:p>
            <a:pPr indent="-317500">
              <a:lnSpc>
                <a:spcPct val="114999"/>
              </a:lnSpc>
              <a:buClr>
                <a:srgbClr val="202122"/>
              </a:buClr>
              <a:buSzPts val="1400"/>
            </a:pPr>
            <a:r>
              <a:rPr lang="en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Primitives that intersect the boundaries of the view frustum are clipped.</a:t>
            </a:r>
          </a:p>
          <a:p>
            <a:pPr indent="-317500">
              <a:buClr>
                <a:srgbClr val="202122"/>
              </a:buClr>
              <a:buSzPts val="1400"/>
            </a:pPr>
            <a:endParaRPr lang="en-GB" sz="1400" b="1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6">
            <a:extLst>
              <a:ext uri="{FF2B5EF4-FFF2-40B4-BE49-F238E27FC236}">
                <a16:creationId xmlns:a16="http://schemas.microsoft.com/office/drawing/2014/main" id="{3FCF9F46-CB2E-3FE7-070D-DB07C293A39F}"/>
              </a:ext>
            </a:extLst>
          </p:cNvPr>
          <p:cNvSpPr txBox="1"/>
          <p:nvPr/>
        </p:nvSpPr>
        <p:spPr>
          <a:xfrm>
            <a:off x="356650" y="1391775"/>
            <a:ext cx="50496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100" b="1" u="sng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Primitive Assembly</a:t>
            </a:r>
            <a:endParaRPr sz="2100" b="1" u="sng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2" name="Picture 1" descr="A black background with a yellow triangle with red dots&#10;&#10;AI-generated content may be incorrect.">
            <a:extLst>
              <a:ext uri="{FF2B5EF4-FFF2-40B4-BE49-F238E27FC236}">
                <a16:creationId xmlns:a16="http://schemas.microsoft.com/office/drawing/2014/main" id="{0114C3F0-CBF1-5F65-F692-B4743E3D5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0662" y="3599329"/>
            <a:ext cx="3952875" cy="1365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882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E3CF77-2F18-4BA2-01A6-EDF2FD61A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45EA530-B590-6773-40A7-79DFDF90E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89" y="-5933515"/>
            <a:ext cx="6500825" cy="141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73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AAD879-192D-373E-12EA-AB74D1675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4CDC885-4142-A070-5B9D-0D6376F94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89" y="-7691659"/>
            <a:ext cx="6500825" cy="141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405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A2403954-63D5-2005-1285-4A19F2E0A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8EFB84D9-71AD-BCB1-BA97-2554C6E93C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300" y="302875"/>
            <a:ext cx="47814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Rendering Pipeline</a:t>
            </a:r>
            <a:endParaRPr/>
          </a:p>
        </p:txBody>
      </p:sp>
      <p:sp>
        <p:nvSpPr>
          <p:cNvPr id="92" name="Google Shape;92;p16">
            <a:extLst>
              <a:ext uri="{FF2B5EF4-FFF2-40B4-BE49-F238E27FC236}">
                <a16:creationId xmlns:a16="http://schemas.microsoft.com/office/drawing/2014/main" id="{81CF6E37-05AB-33E8-9D37-517E9A79B4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6450" y="1987075"/>
            <a:ext cx="6503700" cy="28656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Clr>
                <a:srgbClr val="202122"/>
              </a:buClr>
              <a:buSzPts val="1400"/>
            </a:pPr>
            <a:r>
              <a:rPr lang="en" sz="1400" b="1" dirty="0">
                <a:solidFill>
                  <a:schemeClr val="tx1"/>
                </a:solidFill>
                <a:highlight>
                  <a:srgbClr val="FFFFFF"/>
                </a:highlight>
              </a:rPr>
              <a:t>First, primitives are projected onto the 2D screen space. </a:t>
            </a:r>
          </a:p>
          <a:p>
            <a:pPr indent="-317500">
              <a:buClr>
                <a:srgbClr val="202122"/>
              </a:buClr>
              <a:buSzPts val="1400"/>
            </a:pPr>
            <a:r>
              <a:rPr lang="en-GB" sz="1400" b="1" dirty="0">
                <a:solidFill>
                  <a:schemeClr val="tx1"/>
                </a:solidFill>
                <a:highlight>
                  <a:srgbClr val="FFFFFF"/>
                </a:highlight>
              </a:rPr>
              <a:t>The rasterizer determines which screen pixels (also called fragments) fall within the bounds of the primitive. This process involves sampling and interpolation:</a:t>
            </a:r>
          </a:p>
          <a:p>
            <a:pPr lvl="1">
              <a:lnSpc>
                <a:spcPct val="114999"/>
              </a:lnSpc>
              <a:buClr>
                <a:srgbClr val="202122"/>
              </a:buClr>
            </a:pPr>
            <a:r>
              <a:rPr lang="en-GB" sz="1000" b="1" u="sng" dirty="0">
                <a:solidFill>
                  <a:schemeClr val="tx1"/>
                </a:solidFill>
                <a:highlight>
                  <a:srgbClr val="FFFFFF"/>
                </a:highlight>
              </a:rPr>
              <a:t>Sampling</a:t>
            </a:r>
            <a:r>
              <a:rPr lang="en-GB" sz="1000" b="1" dirty="0">
                <a:solidFill>
                  <a:schemeClr val="tx1"/>
                </a:solidFill>
                <a:highlight>
                  <a:srgbClr val="FFFFFF"/>
                </a:highlight>
              </a:rPr>
              <a:t>: Checks pixel positions to see if they fall inside the primitive.</a:t>
            </a:r>
            <a:br>
              <a:rPr lang="en-GB" sz="1000" b="1" dirty="0">
                <a:highlight>
                  <a:srgbClr val="FFFFFF"/>
                </a:highlight>
              </a:rPr>
            </a:br>
            <a:endParaRPr lang="en-GB" sz="1000" b="1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lvl="1">
              <a:lnSpc>
                <a:spcPct val="114999"/>
              </a:lnSpc>
              <a:buClr>
                <a:srgbClr val="202122"/>
              </a:buClr>
              <a:buSzPts val="1400"/>
            </a:pPr>
            <a:r>
              <a:rPr lang="en-GB" sz="1000" b="1" u="sng" dirty="0">
                <a:solidFill>
                  <a:schemeClr val="tx1"/>
                </a:solidFill>
                <a:highlight>
                  <a:srgbClr val="FFFFFF"/>
                </a:highlight>
              </a:rPr>
              <a:t>Interpolation</a:t>
            </a:r>
            <a:r>
              <a:rPr lang="en-GB" sz="1000" b="1" dirty="0">
                <a:solidFill>
                  <a:schemeClr val="tx1"/>
                </a:solidFill>
                <a:highlight>
                  <a:srgbClr val="FFFFFF"/>
                </a:highlight>
              </a:rPr>
              <a:t>: Calculates values like texture coordinates, </a:t>
            </a:r>
            <a:r>
              <a:rPr lang="en-GB" sz="1000" b="1" dirty="0" err="1">
                <a:solidFill>
                  <a:schemeClr val="tx1"/>
                </a:solidFill>
                <a:highlight>
                  <a:srgbClr val="FFFFFF"/>
                </a:highlight>
              </a:rPr>
              <a:t>normals</a:t>
            </a:r>
            <a:r>
              <a:rPr lang="en-GB" sz="1000" b="1" dirty="0">
                <a:solidFill>
                  <a:schemeClr val="tx1"/>
                </a:solidFill>
                <a:highlight>
                  <a:srgbClr val="FFFFFF"/>
                </a:highlight>
              </a:rPr>
              <a:t>, and colours for each pixel by interpolating data from the primitive's vertices.</a:t>
            </a:r>
            <a:endParaRPr lang="en-GB" sz="1000">
              <a:solidFill>
                <a:schemeClr val="tx1"/>
              </a:solidFill>
            </a:endParaRPr>
          </a:p>
          <a:p>
            <a:pPr indent="-317500">
              <a:lnSpc>
                <a:spcPct val="114999"/>
              </a:lnSpc>
              <a:buClr>
                <a:srgbClr val="202122"/>
              </a:buClr>
              <a:buSzPts val="1400"/>
            </a:pPr>
            <a:r>
              <a:rPr lang="en-GB" sz="1400" b="1" dirty="0">
                <a:solidFill>
                  <a:schemeClr val="tx1"/>
                </a:solidFill>
                <a:highlight>
                  <a:srgbClr val="FFFFFF"/>
                </a:highlight>
              </a:rPr>
              <a:t>the rasterizer applies z-buffering (depth testing) to handle overlapping objects in the 3D scene</a:t>
            </a:r>
            <a:endParaRPr lang="en-GB" sz="1400" b="1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pic>
        <p:nvPicPr>
          <p:cNvPr id="2" name="Picture 1" descr="A diagram of a grid and a triangle&#10;&#10;AI-generated content may be incorrect.">
            <a:extLst>
              <a:ext uri="{FF2B5EF4-FFF2-40B4-BE49-F238E27FC236}">
                <a16:creationId xmlns:a16="http://schemas.microsoft.com/office/drawing/2014/main" id="{75D0A89C-3BF7-62A9-B3BE-D93AE3DD6F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379" y="2851985"/>
            <a:ext cx="2428875" cy="1885950"/>
          </a:xfrm>
          <a:prstGeom prst="rect">
            <a:avLst/>
          </a:prstGeom>
        </p:spPr>
      </p:pic>
      <p:sp>
        <p:nvSpPr>
          <p:cNvPr id="93" name="Google Shape;93;p16">
            <a:extLst>
              <a:ext uri="{FF2B5EF4-FFF2-40B4-BE49-F238E27FC236}">
                <a16:creationId xmlns:a16="http://schemas.microsoft.com/office/drawing/2014/main" id="{39E9D2D3-E748-11A1-EFF1-4318FA387BF7}"/>
              </a:ext>
            </a:extLst>
          </p:cNvPr>
          <p:cNvSpPr txBox="1"/>
          <p:nvPr/>
        </p:nvSpPr>
        <p:spPr>
          <a:xfrm>
            <a:off x="356650" y="1391775"/>
            <a:ext cx="50496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100" b="1" u="sng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Rasterization</a:t>
            </a:r>
            <a:endParaRPr sz="2100" b="1" u="sng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815816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1B17F-80F9-9E13-ADB5-8BF77B1F4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517B983-DA88-C5D6-D18E-30631843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89" y="-7691659"/>
            <a:ext cx="6500825" cy="141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496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CCB42-F21B-6674-14B1-7DC016AA8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18D6FED-EEC8-B80F-C819-4A2FB616B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89" y="-9238070"/>
            <a:ext cx="6500825" cy="141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844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835AFD35-02B4-AC9D-576F-25D93D94A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1CE91664-CF98-3211-4E4E-CD2C49E1CF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300" y="302875"/>
            <a:ext cx="47814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Rendering Pipeline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76CB47-4438-55C2-74F8-B8840321A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474" y="3298171"/>
            <a:ext cx="2370605" cy="1505511"/>
          </a:xfrm>
          <a:prstGeom prst="rect">
            <a:avLst/>
          </a:prstGeom>
        </p:spPr>
      </p:pic>
      <p:sp>
        <p:nvSpPr>
          <p:cNvPr id="92" name="Google Shape;92;p16">
            <a:extLst>
              <a:ext uri="{FF2B5EF4-FFF2-40B4-BE49-F238E27FC236}">
                <a16:creationId xmlns:a16="http://schemas.microsoft.com/office/drawing/2014/main" id="{F4EF7BF1-6438-278E-8232-8ED2588315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6450" y="1987075"/>
            <a:ext cx="6730620" cy="2964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Clr>
                <a:srgbClr val="202122"/>
              </a:buClr>
              <a:buSzPts val="1400"/>
            </a:pPr>
            <a:r>
              <a:rPr lang="en" sz="1400" b="1" dirty="0">
                <a:highlight>
                  <a:srgbClr val="FFFFFF"/>
                </a:highlight>
              </a:rPr>
              <a:t>The fragment shader calculates the color of each fragment based on various inputs such as:</a:t>
            </a:r>
          </a:p>
          <a:p>
            <a:pPr>
              <a:lnSpc>
                <a:spcPct val="114999"/>
              </a:lnSpc>
              <a:buClr>
                <a:srgbClr val="202122"/>
              </a:buClr>
            </a:pPr>
            <a:endParaRPr lang="en" sz="1400" b="1" dirty="0">
              <a:highlight>
                <a:srgbClr val="FFFFFF"/>
              </a:highlight>
            </a:endParaRPr>
          </a:p>
          <a:p>
            <a:pPr lvl="1">
              <a:lnSpc>
                <a:spcPct val="114999"/>
              </a:lnSpc>
              <a:buClr>
                <a:srgbClr val="202122"/>
              </a:buClr>
              <a:buSzPts val="1400"/>
            </a:pPr>
            <a:r>
              <a:rPr lang="en" sz="1000" b="1" u="sng" dirty="0">
                <a:highlight>
                  <a:srgbClr val="FFFFFF"/>
                </a:highlight>
              </a:rPr>
              <a:t>Interpolated vertex attributes</a:t>
            </a:r>
            <a:r>
              <a:rPr lang="en" sz="1000" b="1" dirty="0">
                <a:highlight>
                  <a:srgbClr val="FFFFFF"/>
                </a:highlight>
              </a:rPr>
              <a:t>: Colors, </a:t>
            </a:r>
            <a:r>
              <a:rPr lang="en" sz="1000" b="1" dirty="0" err="1">
                <a:highlight>
                  <a:srgbClr val="FFFFFF"/>
                </a:highlight>
              </a:rPr>
              <a:t>normals</a:t>
            </a:r>
            <a:r>
              <a:rPr lang="en" sz="1000" b="1" dirty="0">
                <a:highlight>
                  <a:srgbClr val="FFFFFF"/>
                </a:highlight>
              </a:rPr>
              <a:t>, texture coordinates, etc., passed down from the vertex shader and rasterizer.</a:t>
            </a:r>
          </a:p>
          <a:p>
            <a:pPr lvl="1">
              <a:lnSpc>
                <a:spcPct val="114999"/>
              </a:lnSpc>
              <a:buClr>
                <a:srgbClr val="202122"/>
              </a:buClr>
              <a:buSzPts val="1400"/>
            </a:pPr>
            <a:r>
              <a:rPr lang="en" sz="1000" b="1" u="sng" dirty="0">
                <a:solidFill>
                  <a:srgbClr val="000000"/>
                </a:solidFill>
                <a:highlight>
                  <a:srgbClr val="FFFFFF"/>
                </a:highlight>
              </a:rPr>
              <a:t>Lighting Effects</a:t>
            </a:r>
            <a:r>
              <a:rPr lang="en" sz="1000" b="1" dirty="0">
                <a:solidFill>
                  <a:srgbClr val="000000"/>
                </a:solidFill>
                <a:highlight>
                  <a:srgbClr val="FFFFFF"/>
                </a:highlight>
              </a:rPr>
              <a:t>: Simulating light interactions (diffuse, specular, ambient lighting) to achieve realistic shading.</a:t>
            </a:r>
            <a:endParaRPr lang="en" sz="1000" b="1" dirty="0">
              <a:highlight>
                <a:srgbClr val="FFFFFF"/>
              </a:highlight>
            </a:endParaRPr>
          </a:p>
          <a:p>
            <a:pPr lvl="1">
              <a:lnSpc>
                <a:spcPct val="114999"/>
              </a:lnSpc>
              <a:buClr>
                <a:srgbClr val="202122"/>
              </a:buClr>
              <a:buSzPts val="1400"/>
            </a:pPr>
            <a:r>
              <a:rPr lang="en" sz="1000" b="1" u="sng" dirty="0">
                <a:highlight>
                  <a:srgbClr val="FFFFFF"/>
                </a:highlight>
              </a:rPr>
              <a:t>Textures</a:t>
            </a:r>
            <a:r>
              <a:rPr lang="en" sz="1000" b="1" dirty="0">
                <a:highlight>
                  <a:srgbClr val="FFFFFF"/>
                </a:highlight>
              </a:rPr>
              <a:t>: Applying image-based details to fragments by sampling texture maps.</a:t>
            </a:r>
            <a:endParaRPr lang="en" sz="10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>
              <a:lnSpc>
                <a:spcPct val="114999"/>
              </a:lnSpc>
              <a:buClr>
                <a:srgbClr val="202122"/>
              </a:buClr>
              <a:buSzPts val="1400"/>
            </a:pPr>
            <a:r>
              <a:rPr lang="en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The fragment shader can compare the fragment's depth value to the depth buffer to create shadow effects or ensure fragments behind others are discarded (depth testing).</a:t>
            </a:r>
          </a:p>
          <a:p>
            <a:pPr indent="-317500">
              <a:lnSpc>
                <a:spcPct val="114999"/>
              </a:lnSpc>
              <a:buClr>
                <a:srgbClr val="202122"/>
              </a:buClr>
              <a:buSzPts val="1400"/>
            </a:pPr>
            <a:r>
              <a:rPr lang="en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It handles transparency by computing how the fragment blends with underlying pixels.</a:t>
            </a:r>
          </a:p>
          <a:p>
            <a:pPr indent="-317500">
              <a:buClr>
                <a:srgbClr val="202122"/>
              </a:buClr>
              <a:buSzPts val="1400"/>
            </a:pPr>
            <a:endParaRPr lang="en-GB" sz="1400" b="1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6">
            <a:extLst>
              <a:ext uri="{FF2B5EF4-FFF2-40B4-BE49-F238E27FC236}">
                <a16:creationId xmlns:a16="http://schemas.microsoft.com/office/drawing/2014/main" id="{CD9E83E0-7386-5FE0-366F-362E1BCF1F1C}"/>
              </a:ext>
            </a:extLst>
          </p:cNvPr>
          <p:cNvSpPr txBox="1"/>
          <p:nvPr/>
        </p:nvSpPr>
        <p:spPr>
          <a:xfrm>
            <a:off x="356650" y="1391775"/>
            <a:ext cx="50496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100" b="1" u="sng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Fragment Shader</a:t>
            </a:r>
            <a:endParaRPr sz="2100" b="1" u="sng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920703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0C1E8-36C1-E020-8B1E-FB5C414CC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437ABC6-4A74-2F7D-E077-52716BEFF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89" y="-9238070"/>
            <a:ext cx="6500825" cy="141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378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2441850" y="315925"/>
            <a:ext cx="42603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OpenGL</a:t>
            </a:r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11700" y="1511085"/>
            <a:ext cx="8520600" cy="20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457200" lvl="0" indent="-327818" algn="l" rtl="0">
              <a:spcBef>
                <a:spcPts val="150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sz="2500" b="1"/>
              <a:t>OpenGL acts as a bridge between your application and the GPU, allowing developers to leverage the GPU's power for efficient graphical computations.</a:t>
            </a:r>
            <a:br>
              <a:rPr lang="en" sz="2500" b="1"/>
            </a:br>
            <a:endParaRPr sz="2500" b="1"/>
          </a:p>
          <a:p>
            <a:pPr marL="457200" lvl="0" indent="-327818" algn="l" rtl="0">
              <a:spcBef>
                <a:spcPts val="0"/>
              </a:spcBef>
              <a:spcAft>
                <a:spcPts val="0"/>
              </a:spcAft>
              <a:buSzPct val="100000"/>
              <a:buFont typeface="Open Sans"/>
              <a:buChar char="●"/>
            </a:pPr>
            <a:r>
              <a:rPr lang="en" sz="2500" b="1"/>
              <a:t>GPUs are optimized for parallel processing, which makes them ideal for handling the large number of calculations required for rendering complex scenes.</a:t>
            </a:r>
            <a:endParaRPr sz="2500" b="1"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82" name="Google Shape;82;p15"/>
          <p:cNvSpPr/>
          <p:nvPr/>
        </p:nvSpPr>
        <p:spPr>
          <a:xfrm>
            <a:off x="1428175" y="3157600"/>
            <a:ext cx="6145500" cy="18312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3" name="Google Shape;83;p15" title="Graphics3D_Hardwar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3250" y="3205512"/>
            <a:ext cx="5977475" cy="173537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311700" y="1147225"/>
            <a:ext cx="6145500" cy="4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u="sng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How does it work?</a:t>
            </a:r>
            <a:endParaRPr sz="2100" b="1" u="sng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85" name="Google Shape;85;p15" title="GPU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5350" y="224575"/>
            <a:ext cx="1208100" cy="1208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6555850" y="1219375"/>
            <a:ext cx="2466000" cy="2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i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GPU: Graphics Processing Unit</a:t>
            </a:r>
            <a:endParaRPr sz="800" i="1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BF52D-20BF-9EC0-D674-AB9F3C325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E223C47-2560-913B-C6A6-CE5D8220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89" y="-10633203"/>
            <a:ext cx="6500825" cy="141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9238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E1C5B865-6AFD-2313-42CB-8078F0176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F1981C69-8288-92A3-DB99-1958D23C64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300" y="302875"/>
            <a:ext cx="47814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Rendering Pipeline</a:t>
            </a:r>
            <a:endParaRPr/>
          </a:p>
        </p:txBody>
      </p:sp>
      <p:pic>
        <p:nvPicPr>
          <p:cNvPr id="2" name="Picture 1" descr="A green tick with black text&#10;&#10;AI-generated content may be incorrect.">
            <a:extLst>
              <a:ext uri="{FF2B5EF4-FFF2-40B4-BE49-F238E27FC236}">
                <a16:creationId xmlns:a16="http://schemas.microsoft.com/office/drawing/2014/main" id="{75229074-E14D-9AEE-3071-335A60B97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856" y="3533493"/>
            <a:ext cx="3171825" cy="1463490"/>
          </a:xfrm>
          <a:prstGeom prst="rect">
            <a:avLst/>
          </a:prstGeom>
        </p:spPr>
      </p:pic>
      <p:sp>
        <p:nvSpPr>
          <p:cNvPr id="92" name="Google Shape;92;p16">
            <a:extLst>
              <a:ext uri="{FF2B5EF4-FFF2-40B4-BE49-F238E27FC236}">
                <a16:creationId xmlns:a16="http://schemas.microsoft.com/office/drawing/2014/main" id="{D4996B26-1530-0AEE-76A2-ED24523B11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6450" y="1987075"/>
            <a:ext cx="6503700" cy="2284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Clr>
                <a:srgbClr val="202122"/>
              </a:buClr>
              <a:buSzPts val="1400"/>
            </a:pPr>
            <a:r>
              <a:rPr lang="en" sz="1400" b="1" dirty="0">
                <a:highlight>
                  <a:srgbClr val="FFFFFF"/>
                </a:highlight>
              </a:rPr>
              <a:t>In techniques like MSAA</a:t>
            </a:r>
            <a:r>
              <a:rPr lang="en" sz="1400" b="1" dirty="0">
                <a:solidFill>
                  <a:schemeClr val="tx1"/>
                </a:solidFill>
                <a:highlight>
                  <a:srgbClr val="FFFFFF"/>
                </a:highlight>
              </a:rPr>
              <a:t>(Multi-Sample Anti-Aliasing)</a:t>
            </a:r>
            <a:r>
              <a:rPr lang="en" sz="1400" b="1" dirty="0">
                <a:highlight>
                  <a:srgbClr val="FFFFFF"/>
                </a:highlight>
              </a:rPr>
              <a:t>, each pixel is divided into multiple samples, which represent subregions of the pixel. This allows for more accurate rendering of edges and finer details.</a:t>
            </a:r>
          </a:p>
          <a:p>
            <a:pPr indent="-317500">
              <a:lnSpc>
                <a:spcPct val="114999"/>
              </a:lnSpc>
              <a:buClr>
                <a:srgbClr val="202122"/>
              </a:buClr>
              <a:buSzPts val="1400"/>
            </a:pPr>
            <a:r>
              <a:rPr lang="en" sz="1400" b="1" dirty="0">
                <a:highlight>
                  <a:srgbClr val="FFFFFF"/>
                </a:highlight>
              </a:rPr>
              <a:t>For transparent objects or overlapping primitives, per-sample ordering ensures the correct depth and blending operations are performed for each individual sample.</a:t>
            </a:r>
          </a:p>
          <a:p>
            <a:pPr indent="-317500">
              <a:lnSpc>
                <a:spcPct val="114999"/>
              </a:lnSpc>
              <a:buClr>
                <a:srgbClr val="202122"/>
              </a:buClr>
              <a:buSzPts val="1400"/>
            </a:pPr>
            <a:r>
              <a:rPr lang="en" sz="1400" b="1" dirty="0">
                <a:solidFill>
                  <a:srgbClr val="000000"/>
                </a:solidFill>
                <a:highlight>
                  <a:srgbClr val="FFFFFF"/>
                </a:highlight>
              </a:rPr>
              <a:t>By applying depth and color calculations per sample, sharp edges are smoothed out more effectively, reducing aliasing artifacts</a:t>
            </a:r>
          </a:p>
          <a:p>
            <a:pPr indent="-317500">
              <a:lnSpc>
                <a:spcPct val="114999"/>
              </a:lnSpc>
              <a:buClr>
                <a:srgbClr val="202122"/>
              </a:buClr>
              <a:buSzPts val="1400"/>
            </a:pPr>
            <a:endParaRPr lang="en" sz="14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17500">
              <a:buClr>
                <a:srgbClr val="202122"/>
              </a:buClr>
              <a:buSzPts val="1400"/>
            </a:pPr>
            <a:endParaRPr lang="en-GB" sz="1400" b="1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6">
            <a:extLst>
              <a:ext uri="{FF2B5EF4-FFF2-40B4-BE49-F238E27FC236}">
                <a16:creationId xmlns:a16="http://schemas.microsoft.com/office/drawing/2014/main" id="{E8C37FA7-978A-0171-F5CE-C5B1D9B90919}"/>
              </a:ext>
            </a:extLst>
          </p:cNvPr>
          <p:cNvSpPr txBox="1"/>
          <p:nvPr/>
        </p:nvSpPr>
        <p:spPr>
          <a:xfrm>
            <a:off x="356650" y="1391775"/>
            <a:ext cx="50496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100" b="1" u="sng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Per-Sample Operations</a:t>
            </a:r>
            <a:endParaRPr sz="2100" b="1" u="sng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187416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288E0-B8AF-10F9-E266-B454980ED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FCC2AC8-8FFC-C627-8484-A4873C813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89" y="-10633203"/>
            <a:ext cx="6500825" cy="141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2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B854E-7D36-F02E-220E-85FE54410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ab 9 | CSCI 1230">
            <a:extLst>
              <a:ext uri="{FF2B5EF4-FFF2-40B4-BE49-F238E27FC236}">
                <a16:creationId xmlns:a16="http://schemas.microsoft.com/office/drawing/2014/main" id="{96D0AC46-4CD0-5734-DCF0-E1507AA105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4" y="1809"/>
            <a:ext cx="9139987" cy="5039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431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1661021" y="275820"/>
            <a:ext cx="5821957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dirty="0"/>
              <a:t>OpenGL Shading Language (GLSL)</a:t>
            </a:r>
            <a:endParaRPr dirty="0" err="1"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1"/>
          </p:nvPr>
        </p:nvSpPr>
        <p:spPr>
          <a:xfrm>
            <a:off x="311700" y="1275356"/>
            <a:ext cx="8520600" cy="35846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sz="1400" b="1" dirty="0"/>
              <a:t>It is a high-level programming language specifically designed for writing shaders that run on graphics processing units (GPUs).</a:t>
            </a:r>
            <a:endParaRPr lang="en-US" sz="1400"/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sz="1400" b="1" dirty="0"/>
              <a:t>It is used in conjunction with OpenGL, It allows developers to create visually stunning effects like lighting, shadows, textures, and animations.</a:t>
            </a:r>
            <a:endParaRPr lang="en-US" sz="1400" b="1"/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sz="1400" b="1" dirty="0"/>
              <a:t>Here are the main types of GLSL shaders:</a:t>
            </a:r>
          </a:p>
          <a:p>
            <a:pPr lvl="1">
              <a:lnSpc>
                <a:spcPct val="114999"/>
              </a:lnSpc>
              <a:spcAft>
                <a:spcPts val="1200"/>
              </a:spcAft>
              <a:buSzPts val="1800"/>
            </a:pPr>
            <a:r>
              <a:rPr lang="en-US" sz="900" b="1" dirty="0"/>
              <a:t>Vertex Shader</a:t>
            </a:r>
            <a:endParaRPr lang="en-US" sz="900" dirty="0"/>
          </a:p>
          <a:p>
            <a:pPr lvl="1">
              <a:lnSpc>
                <a:spcPct val="114999"/>
              </a:lnSpc>
              <a:spcAft>
                <a:spcPts val="1200"/>
              </a:spcAft>
              <a:buSzPts val="1800"/>
            </a:pPr>
            <a:r>
              <a:rPr lang="en-US" sz="900" b="1" dirty="0"/>
              <a:t>Geometry Shader</a:t>
            </a:r>
            <a:endParaRPr lang="en-US" sz="900" dirty="0"/>
          </a:p>
          <a:p>
            <a:pPr lvl="1">
              <a:lnSpc>
                <a:spcPct val="114999"/>
              </a:lnSpc>
              <a:spcAft>
                <a:spcPts val="1200"/>
              </a:spcAft>
              <a:buSzPts val="1800"/>
            </a:pPr>
            <a:r>
              <a:rPr lang="en-US" sz="900" b="1" dirty="0"/>
              <a:t>Fragment Shader</a:t>
            </a:r>
            <a:endParaRPr lang="en-US" sz="900" dirty="0"/>
          </a:p>
          <a:p>
            <a:pPr lvl="1">
              <a:lnSpc>
                <a:spcPct val="114999"/>
              </a:lnSpc>
              <a:spcAft>
                <a:spcPts val="1200"/>
              </a:spcAft>
              <a:buSzPts val="1800"/>
            </a:pPr>
            <a:r>
              <a:rPr lang="en-US" sz="900" b="1" dirty="0"/>
              <a:t>Compute Shader</a:t>
            </a:r>
            <a:endParaRPr lang="en-US" dirty="0"/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sz="1400" b="1" dirty="0"/>
              <a:t>GLSL syntax is similar to C and supports features like variables, functions, and control structures.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endParaRPr lang="en-US" sz="1400" b="1" dirty="0"/>
          </a:p>
          <a:p>
            <a:pPr lvl="1">
              <a:lnSpc>
                <a:spcPct val="114999"/>
              </a:lnSpc>
              <a:spcAft>
                <a:spcPts val="1200"/>
              </a:spcAft>
            </a:pPr>
            <a:endParaRPr lang="en-US" sz="1000" b="1" dirty="0"/>
          </a:p>
        </p:txBody>
      </p:sp>
    </p:spTree>
  </p:cSld>
  <p:clrMapOvr>
    <a:masterClrMapping/>
  </p:clrMapOvr>
  <p:transition spd="med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CFBC0640-65BE-01C1-AA20-7803508D5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>
            <a:extLst>
              <a:ext uri="{FF2B5EF4-FFF2-40B4-BE49-F238E27FC236}">
                <a16:creationId xmlns:a16="http://schemas.microsoft.com/office/drawing/2014/main" id="{D3F844FA-85E9-E75B-A7A1-AA6107F56C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61021" y="275820"/>
            <a:ext cx="5821957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dirty="0"/>
              <a:t>OpenGL Shading Language (GLSL)</a:t>
            </a:r>
            <a:endParaRPr dirty="0" err="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3BB50-DD6C-0AC0-010D-F2E968488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964813"/>
            <a:ext cx="8520600" cy="2614412"/>
          </a:xfrm>
        </p:spPr>
        <p:txBody>
          <a:bodyPr>
            <a:normAutofit/>
          </a:bodyPr>
          <a:lstStyle/>
          <a:p>
            <a:r>
              <a:rPr lang="en-GB" sz="1400" b="1" dirty="0"/>
              <a:t>a type of shader in GLSL designed for general-purpose computations on the GPU, outside the traditional graphics rendering pipeline.</a:t>
            </a:r>
          </a:p>
          <a:p>
            <a:pPr>
              <a:lnSpc>
                <a:spcPct val="114999"/>
              </a:lnSpc>
            </a:pPr>
            <a:r>
              <a:rPr lang="en-GB" sz="1400" b="1" dirty="0"/>
              <a:t>Compute shaders utilize the GPU’s parallel architecture by dividing the workload into smaller chunks processed concurrently by workgroups.</a:t>
            </a:r>
          </a:p>
          <a:p>
            <a:pPr>
              <a:lnSpc>
                <a:spcPct val="114999"/>
              </a:lnSpc>
            </a:pPr>
            <a:r>
              <a:rPr lang="en-GB" sz="1400" b="1" dirty="0"/>
              <a:t>They can access and manipulate GPU buffers (e.g., textures, buffer objects) and shared memory, enabling efficient data communication between GPU threads.</a:t>
            </a:r>
          </a:p>
          <a:p>
            <a:pPr>
              <a:lnSpc>
                <a:spcPct val="114999"/>
              </a:lnSpc>
            </a:pPr>
            <a:r>
              <a:rPr lang="en-GB" sz="1400" b="1" dirty="0"/>
              <a:t>Unlike vertex, fragment, or geometry shaders, compute shaders do not directly contribute to rendering graphics. Instead, they focus on tasks like image processing, physics simulations, and data analysis.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DC993F-E53E-7B85-0F74-DF67495C7F95}"/>
              </a:ext>
            </a:extLst>
          </p:cNvPr>
          <p:cNvSpPr txBox="1"/>
          <p:nvPr/>
        </p:nvSpPr>
        <p:spPr>
          <a:xfrm>
            <a:off x="315031" y="1289550"/>
            <a:ext cx="2835185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100" b="1" u="sng" dirty="0">
                <a:latin typeface="Economica"/>
              </a:rPr>
              <a:t>Compute Shader</a:t>
            </a:r>
          </a:p>
        </p:txBody>
      </p:sp>
    </p:spTree>
    <p:extLst>
      <p:ext uri="{BB962C8B-B14F-4D97-AF65-F5344CB8AC3E}">
        <p14:creationId xmlns:p14="http://schemas.microsoft.com/office/powerpoint/2010/main" val="147929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176513" y="257094"/>
            <a:ext cx="4799377" cy="8817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" dirty="0"/>
              <a:t>Advanced Shader Techniques</a:t>
            </a:r>
            <a:endParaRPr dirty="0"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311700" y="2006835"/>
            <a:ext cx="6797696" cy="2572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sz="1400" b="1" dirty="0"/>
              <a:t>It captures a wider range of light intensities, allowing for more realistic and vibrant scenes.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sz="1400" b="1" dirty="0"/>
              <a:t>Brightness and color values are stored in a floating-point framebuffer to avoid clamping between 0.0 and 1.0.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sz="1400" b="1" dirty="0"/>
              <a:t>Used in games and simulations to create realistic lighting effects, such as sunlight streaming through windows or glowing neon signs.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F53F76-C59E-150E-D381-3FFA4FEDFBD0}"/>
              </a:ext>
            </a:extLst>
          </p:cNvPr>
          <p:cNvSpPr txBox="1"/>
          <p:nvPr/>
        </p:nvSpPr>
        <p:spPr>
          <a:xfrm>
            <a:off x="323391" y="1398691"/>
            <a:ext cx="3377169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100" b="1" u="sng" dirty="0">
                <a:latin typeface="Economica"/>
              </a:rPr>
              <a:t>HDR Lighting (High Dynamic Range)</a:t>
            </a:r>
            <a:endParaRPr lang="en-US" b="1" dirty="0">
              <a:latin typeface="Economic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DC4B8870-4674-3A5F-3F7D-664D00E8C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>
            <a:extLst>
              <a:ext uri="{FF2B5EF4-FFF2-40B4-BE49-F238E27FC236}">
                <a16:creationId xmlns:a16="http://schemas.microsoft.com/office/drawing/2014/main" id="{029EDE7D-D756-6DB4-83C0-DA99FBB99F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76513" y="257094"/>
            <a:ext cx="4799377" cy="88172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r>
              <a:rPr lang="en" dirty="0"/>
              <a:t>Advanced Shader Techniques</a:t>
            </a:r>
            <a:endParaRPr dirty="0"/>
          </a:p>
        </p:txBody>
      </p:sp>
      <p:sp>
        <p:nvSpPr>
          <p:cNvPr id="105" name="Google Shape;105;p18">
            <a:extLst>
              <a:ext uri="{FF2B5EF4-FFF2-40B4-BE49-F238E27FC236}">
                <a16:creationId xmlns:a16="http://schemas.microsoft.com/office/drawing/2014/main" id="{A4EDBB71-E749-3747-62C5-46C1F7894B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0104" y="2006835"/>
            <a:ext cx="6789292" cy="2900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sz="1400" b="1" dirty="0"/>
              <a:t>These effects are applied after the scene is rendered to enhance visuals or create stylistic effects.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sz="1400" b="1" dirty="0"/>
              <a:t>common Techniques:</a:t>
            </a:r>
          </a:p>
          <a:p>
            <a:pPr marL="742950" lvl="1">
              <a:lnSpc>
                <a:spcPct val="114999"/>
              </a:lnSpc>
              <a:spcAft>
                <a:spcPts val="1200"/>
              </a:spcAft>
              <a:buSzPts val="1800"/>
              <a:buFont typeface="Courier New"/>
              <a:buChar char="o"/>
            </a:pPr>
            <a:r>
              <a:rPr lang="en-US" sz="1000" b="1" u="sng" dirty="0"/>
              <a:t>Bloom</a:t>
            </a:r>
            <a:r>
              <a:rPr lang="en-US" sz="1000" b="1" dirty="0"/>
              <a:t>: Simulates light bleeding from bright areas, creating a glowing effect.</a:t>
            </a:r>
          </a:p>
          <a:p>
            <a:pPr marL="742950" lvl="1">
              <a:lnSpc>
                <a:spcPct val="114999"/>
              </a:lnSpc>
              <a:spcAft>
                <a:spcPts val="1200"/>
              </a:spcAft>
              <a:buSzPts val="1800"/>
              <a:buFont typeface="Courier New"/>
              <a:buChar char="o"/>
            </a:pPr>
            <a:r>
              <a:rPr lang="en-US" sz="1000" b="1" u="sng" dirty="0"/>
              <a:t>Motion Blur</a:t>
            </a:r>
            <a:r>
              <a:rPr lang="en-US" sz="1000" b="1" dirty="0"/>
              <a:t>: Adds a sense of speed by blurring moving objects.</a:t>
            </a:r>
          </a:p>
          <a:p>
            <a:pPr marL="742950" lvl="1">
              <a:lnSpc>
                <a:spcPct val="114999"/>
              </a:lnSpc>
              <a:spcAft>
                <a:spcPts val="1200"/>
              </a:spcAft>
              <a:buFont typeface="Courier New"/>
              <a:buChar char="o"/>
            </a:pPr>
            <a:r>
              <a:rPr lang="en-US" sz="1000" b="1" u="sng" dirty="0"/>
              <a:t>Depth of Field</a:t>
            </a:r>
            <a:r>
              <a:rPr lang="en-US" sz="1000" b="1" dirty="0"/>
              <a:t>: Mimics camera lens behavior by blurring out-of-focus areas.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r>
              <a:rPr lang="en-US" sz="1400" b="1" dirty="0"/>
              <a:t>These effects are typically implemented using fragment shaders that operate on the final rendered image.</a:t>
            </a:r>
          </a:p>
          <a:p>
            <a:pPr marL="285750" indent="-285750">
              <a:lnSpc>
                <a:spcPct val="114999"/>
              </a:lnSpc>
              <a:spcAft>
                <a:spcPts val="1200"/>
              </a:spcAft>
            </a:pPr>
            <a:endParaRPr lang="en-US" sz="14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9AA12E-160F-7F4F-6F77-B2C3015509B3}"/>
              </a:ext>
            </a:extLst>
          </p:cNvPr>
          <p:cNvSpPr txBox="1"/>
          <p:nvPr/>
        </p:nvSpPr>
        <p:spPr>
          <a:xfrm>
            <a:off x="323391" y="1398691"/>
            <a:ext cx="3377169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100" b="1" u="sng" dirty="0">
                <a:latin typeface="Economica"/>
              </a:rPr>
              <a:t>Post-Processing Effect</a:t>
            </a:r>
            <a:endParaRPr lang="en-US" b="1" dirty="0">
              <a:latin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30760205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>
            <a:spLocks noGrp="1"/>
          </p:cNvSpPr>
          <p:nvPr>
            <p:ph type="title"/>
          </p:nvPr>
        </p:nvSpPr>
        <p:spPr>
          <a:xfrm>
            <a:off x="2533399" y="1899713"/>
            <a:ext cx="4068798" cy="1335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8000" dirty="0"/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181300" y="302875"/>
            <a:ext cx="47814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Rendering Pipeline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1"/>
          </p:nvPr>
        </p:nvSpPr>
        <p:spPr>
          <a:xfrm>
            <a:off x="246450" y="1987075"/>
            <a:ext cx="6503700" cy="22841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Clr>
                <a:srgbClr val="202122"/>
              </a:buClr>
              <a:buSzPts val="1400"/>
            </a:pPr>
            <a:r>
              <a:rPr lang="en" sz="1400" b="1" dirty="0">
                <a:solidFill>
                  <a:srgbClr val="202122"/>
                </a:solidFill>
                <a:highlight>
                  <a:srgbClr val="FFFFFF"/>
                </a:highlight>
              </a:rPr>
              <a:t>It is the sequence of steps that OpenGL takes when rendering objects.</a:t>
            </a:r>
            <a:br>
              <a:rPr lang="en" sz="1400" b="1" dirty="0">
                <a:highlight>
                  <a:srgbClr val="FFFFFF"/>
                </a:highlight>
              </a:rPr>
            </a:br>
            <a:endParaRPr lang="en-US" sz="1400" b="1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>
              <a:buClr>
                <a:srgbClr val="202122"/>
              </a:buClr>
              <a:buSzPts val="1400"/>
            </a:pPr>
            <a:r>
              <a:rPr lang="en" sz="1400" b="1" dirty="0">
                <a:solidFill>
                  <a:srgbClr val="202122"/>
                </a:solidFill>
                <a:highlight>
                  <a:srgbClr val="FFFFFF"/>
                </a:highlight>
              </a:rPr>
              <a:t>It is initiated when we perform a rendering operation.</a:t>
            </a:r>
            <a:br>
              <a:rPr lang="en" sz="1400" b="1" dirty="0">
                <a:highlight>
                  <a:srgbClr val="FFFFFF"/>
                </a:highlight>
              </a:rPr>
            </a:br>
            <a:endParaRPr lang="en" sz="1400" b="1">
              <a:highlight>
                <a:srgbClr val="FFFFFF"/>
              </a:highlight>
            </a:endParaRPr>
          </a:p>
          <a:p>
            <a:pPr indent="-317500">
              <a:lnSpc>
                <a:spcPct val="114999"/>
              </a:lnSpc>
              <a:buClr>
                <a:srgbClr val="202122"/>
              </a:buClr>
              <a:buSzPts val="1400"/>
            </a:pPr>
            <a:r>
              <a:rPr lang="en" sz="1400" b="1" dirty="0">
                <a:solidFill>
                  <a:srgbClr val="202122"/>
                </a:solidFill>
                <a:highlight>
                  <a:srgbClr val="FFFFFF"/>
                </a:highlight>
              </a:rPr>
              <a:t>The blue boxes are programmable shader stages, </a:t>
            </a:r>
            <a:r>
              <a:rPr lang="en" sz="1400" b="1" err="1">
                <a:solidFill>
                  <a:srgbClr val="202122"/>
                </a:solidFill>
                <a:highlight>
                  <a:srgbClr val="FFFFFF"/>
                </a:highlight>
              </a:rPr>
              <a:t>i.e</a:t>
            </a:r>
            <a:r>
              <a:rPr lang="en" sz="1400" b="1" dirty="0">
                <a:solidFill>
                  <a:srgbClr val="202122"/>
                </a:solidFill>
                <a:highlight>
                  <a:srgbClr val="FFFFFF"/>
                </a:highlight>
              </a:rPr>
              <a:t> they are optional.</a:t>
            </a:r>
            <a:br>
              <a:rPr lang="en" sz="1400" b="1" dirty="0">
                <a:highlight>
                  <a:srgbClr val="FFFFFF"/>
                </a:highlight>
              </a:rPr>
            </a:br>
            <a:endParaRPr lang="en" sz="1400" b="1" dirty="0">
              <a:solidFill>
                <a:srgbClr val="202122"/>
              </a:solidFill>
              <a:highlight>
                <a:srgbClr val="FFFFFF"/>
              </a:highlight>
            </a:endParaRPr>
          </a:p>
          <a:p>
            <a:pPr indent="-317500">
              <a:lnSpc>
                <a:spcPct val="114999"/>
              </a:lnSpc>
              <a:buClr>
                <a:srgbClr val="202122"/>
              </a:buClr>
              <a:buSzPts val="1400"/>
            </a:pPr>
            <a:r>
              <a:rPr lang="en" sz="1400" b="1" dirty="0">
                <a:solidFill>
                  <a:srgbClr val="202122"/>
                </a:solidFill>
                <a:highlight>
                  <a:srgbClr val="FFFFFF"/>
                </a:highlight>
              </a:rPr>
              <a:t>Programmable shader stages allow developers to customize rendering behavior for unique effects.</a:t>
            </a:r>
          </a:p>
          <a:p>
            <a:pPr indent="-317500">
              <a:buClr>
                <a:srgbClr val="202122"/>
              </a:buClr>
              <a:buSzPts val="1400"/>
            </a:pPr>
            <a:endParaRPr lang="en-GB" sz="1400" b="1">
              <a:solidFill>
                <a:srgbClr val="202122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56650" y="1391775"/>
            <a:ext cx="50496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u="sng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What is Rendering Pipeline?</a:t>
            </a:r>
            <a:endParaRPr sz="2100" b="1" u="sng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pic>
        <p:nvPicPr>
          <p:cNvPr id="377" name="Picture 37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B801546B-5595-E722-08AB-CCF36B40F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992" y="1016933"/>
            <a:ext cx="1584246" cy="3445809"/>
          </a:xfrm>
          <a:prstGeom prst="rect">
            <a:avLst/>
          </a:prstGeom>
        </p:spPr>
      </p:pic>
      <p:sp>
        <p:nvSpPr>
          <p:cNvPr id="378" name="TextBox 377">
            <a:extLst>
              <a:ext uri="{FF2B5EF4-FFF2-40B4-BE49-F238E27FC236}">
                <a16:creationId xmlns:a16="http://schemas.microsoft.com/office/drawing/2014/main" id="{974253FC-B7E4-582A-DDA3-39699CCD5155}"/>
              </a:ext>
            </a:extLst>
          </p:cNvPr>
          <p:cNvSpPr txBox="1"/>
          <p:nvPr/>
        </p:nvSpPr>
        <p:spPr>
          <a:xfrm>
            <a:off x="6632068" y="4561486"/>
            <a:ext cx="2512142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1100" dirty="0">
                <a:solidFill>
                  <a:srgbClr val="202122"/>
                </a:solidFill>
                <a:latin typeface="Open Sans"/>
              </a:rPr>
              <a:t>Diagram of the Rendering Pipeline.</a:t>
            </a:r>
            <a:endParaRPr lang="en-US" sz="1100" dirty="0">
              <a:latin typeface="Open Sans"/>
            </a:endParaRPr>
          </a:p>
        </p:txBody>
      </p:sp>
    </p:spTree>
  </p:cSld>
  <p:clrMapOvr>
    <a:masterClrMapping/>
  </p:clrMapOvr>
  <p:transition spd="med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849EDB7-9EFC-DA1C-E982-0C48C162D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89" y="1285875"/>
            <a:ext cx="6500825" cy="141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505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9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0BAEBF94-C8BF-5810-EB6A-7B48440A6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E5EE7E57-25DB-8C4B-C281-9B4C700720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81300" y="302875"/>
            <a:ext cx="47814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OpenGL Rendering Pipeline</a:t>
            </a:r>
            <a:endParaRPr/>
          </a:p>
        </p:txBody>
      </p:sp>
      <p:pic>
        <p:nvPicPr>
          <p:cNvPr id="2" name="Picture 1" descr="A diagram of a number of black dots&#10;&#10;AI-generated content may be incorrect.">
            <a:extLst>
              <a:ext uri="{FF2B5EF4-FFF2-40B4-BE49-F238E27FC236}">
                <a16:creationId xmlns:a16="http://schemas.microsoft.com/office/drawing/2014/main" id="{6B480A75-55D0-D843-DC77-54377D0B21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0349" y="2940984"/>
            <a:ext cx="2995333" cy="1892113"/>
          </a:xfrm>
          <a:prstGeom prst="rect">
            <a:avLst/>
          </a:prstGeom>
        </p:spPr>
      </p:pic>
      <p:sp>
        <p:nvSpPr>
          <p:cNvPr id="92" name="Google Shape;92;p16">
            <a:extLst>
              <a:ext uri="{FF2B5EF4-FFF2-40B4-BE49-F238E27FC236}">
                <a16:creationId xmlns:a16="http://schemas.microsoft.com/office/drawing/2014/main" id="{7FB83D1E-298B-A0C9-0E3D-3CD3E5ECAD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46450" y="1987075"/>
            <a:ext cx="6503700" cy="284723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-317500">
              <a:buClr>
                <a:srgbClr val="202122"/>
              </a:buClr>
              <a:buSzPts val="1400"/>
            </a:pPr>
            <a:r>
              <a:rPr lang="en" sz="1400" b="1" dirty="0">
                <a:solidFill>
                  <a:schemeClr val="tx1"/>
                </a:solidFill>
                <a:highlight>
                  <a:srgbClr val="FFFFFF"/>
                </a:highlight>
              </a:rPr>
              <a:t>The process of vertex specification is where the application sets up an ordered list of vertices to send to the pipeline. These vertices define the boundaries of a </a:t>
            </a:r>
            <a:r>
              <a:rPr lang="en" sz="1400" b="1" u="sng" dirty="0">
                <a:solidFill>
                  <a:schemeClr val="tx1"/>
                </a:solidFill>
                <a:highlight>
                  <a:srgbClr val="FFFFFF"/>
                </a:highlight>
              </a:rPr>
              <a:t>primitive</a:t>
            </a:r>
            <a:r>
              <a:rPr lang="en" sz="1400" b="1" dirty="0">
                <a:solidFill>
                  <a:schemeClr val="tx1"/>
                </a:solidFill>
                <a:highlight>
                  <a:srgbClr val="FFFFFF"/>
                </a:highlight>
              </a:rPr>
              <a:t>.  </a:t>
            </a:r>
            <a:endParaRPr lang="en" sz="1400" b="1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indent="-317500">
              <a:lnSpc>
                <a:spcPct val="114999"/>
              </a:lnSpc>
              <a:buClr>
                <a:srgbClr val="202122"/>
              </a:buClr>
              <a:buSzPts val="1400"/>
            </a:pPr>
            <a:r>
              <a:rPr lang="en" sz="1400" b="1" dirty="0">
                <a:solidFill>
                  <a:schemeClr val="tx1"/>
                </a:solidFill>
                <a:highlight>
                  <a:srgbClr val="FFFFFF"/>
                </a:highlight>
              </a:rPr>
              <a:t>Primitives are basic drawing shapes, like triangles, lines, and points.</a:t>
            </a:r>
          </a:p>
          <a:p>
            <a:pPr indent="-317500">
              <a:lnSpc>
                <a:spcPct val="114999"/>
              </a:lnSpc>
              <a:buClr>
                <a:srgbClr val="202122"/>
              </a:buClr>
              <a:buSzPts val="1400"/>
            </a:pPr>
            <a:r>
              <a:rPr lang="en" sz="1400" b="1" dirty="0">
                <a:solidFill>
                  <a:schemeClr val="tx1"/>
                </a:solidFill>
                <a:highlight>
                  <a:srgbClr val="FFFFFF"/>
                </a:highlight>
              </a:rPr>
              <a:t>It deals with a number of objects like </a:t>
            </a:r>
            <a:r>
              <a:rPr lang="en" sz="1400" b="1" u="sng" dirty="0">
                <a:solidFill>
                  <a:schemeClr val="tx1"/>
                </a:solidFill>
                <a:highlight>
                  <a:srgbClr val="FFFFFF"/>
                </a:highlight>
              </a:rPr>
              <a:t>Vertex Array Objects</a:t>
            </a:r>
            <a:r>
              <a:rPr lang="en" sz="1400" b="1" dirty="0">
                <a:solidFill>
                  <a:schemeClr val="tx1"/>
                </a:solidFill>
                <a:highlight>
                  <a:srgbClr val="FFFFFF"/>
                </a:highlight>
              </a:rPr>
              <a:t> and </a:t>
            </a:r>
            <a:r>
              <a:rPr lang="en" sz="1400" b="1" u="sng" dirty="0">
                <a:solidFill>
                  <a:schemeClr val="tx1"/>
                </a:solidFill>
                <a:highlight>
                  <a:srgbClr val="FFFFFF"/>
                </a:highlight>
              </a:rPr>
              <a:t>Vertex Buffer Objects</a:t>
            </a:r>
            <a:r>
              <a:rPr lang="en" sz="1400" b="1" dirty="0">
                <a:solidFill>
                  <a:schemeClr val="tx1"/>
                </a:solidFill>
                <a:highlight>
                  <a:srgbClr val="FFFFFF"/>
                </a:highlight>
              </a:rPr>
              <a:t>.</a:t>
            </a:r>
            <a:endParaRPr lang="en" sz="1400" b="1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indent="-317500">
              <a:lnSpc>
                <a:spcPct val="114999"/>
              </a:lnSpc>
              <a:buClr>
                <a:srgbClr val="202122"/>
              </a:buClr>
              <a:buSzPts val="1400"/>
            </a:pPr>
            <a:r>
              <a:rPr lang="en" sz="1400" b="1" dirty="0">
                <a:solidFill>
                  <a:schemeClr val="tx1"/>
                </a:solidFill>
                <a:highlight>
                  <a:srgbClr val="FFFFFF"/>
                </a:highlight>
              </a:rPr>
              <a:t>Vertex Array Objects define what data each vertex has, while Vertex Buffer Objects store the actual vertex data itself.</a:t>
            </a:r>
          </a:p>
          <a:p>
            <a:pPr indent="-317500">
              <a:lnSpc>
                <a:spcPct val="114999"/>
              </a:lnSpc>
              <a:buClr>
                <a:srgbClr val="202122"/>
              </a:buClr>
              <a:buSzPts val="1400"/>
            </a:pPr>
            <a:r>
              <a:rPr lang="en" sz="1400" b="1" dirty="0">
                <a:solidFill>
                  <a:schemeClr val="tx1"/>
                </a:solidFill>
                <a:highlight>
                  <a:srgbClr val="FFFFFF"/>
                </a:highlight>
              </a:rPr>
              <a:t>A vertex's data is a series of attributes. Each attribute is a small set of data that the next stage will do computations on.</a:t>
            </a:r>
          </a:p>
          <a:p>
            <a:pPr indent="-317500">
              <a:lnSpc>
                <a:spcPct val="114999"/>
              </a:lnSpc>
              <a:buClr>
                <a:srgbClr val="202122"/>
              </a:buClr>
              <a:buSzPts val="1400"/>
            </a:pPr>
            <a:endParaRPr lang="en" sz="1400" b="1" dirty="0">
              <a:solidFill>
                <a:schemeClr val="tx1"/>
              </a:solidFill>
              <a:highlight>
                <a:srgbClr val="FFFFFF"/>
              </a:highlight>
            </a:endParaRPr>
          </a:p>
          <a:p>
            <a:pPr indent="-317500">
              <a:buClr>
                <a:srgbClr val="202122"/>
              </a:buClr>
              <a:buSzPts val="1400"/>
            </a:pPr>
            <a:endParaRPr lang="en-GB" sz="1400" b="1" dirty="0">
              <a:solidFill>
                <a:schemeClr val="tx1"/>
              </a:solidFill>
              <a:highlight>
                <a:srgbClr val="FFFFFF"/>
              </a:highlight>
            </a:endParaRPr>
          </a:p>
        </p:txBody>
      </p:sp>
      <p:sp>
        <p:nvSpPr>
          <p:cNvPr id="93" name="Google Shape;93;p16">
            <a:extLst>
              <a:ext uri="{FF2B5EF4-FFF2-40B4-BE49-F238E27FC236}">
                <a16:creationId xmlns:a16="http://schemas.microsoft.com/office/drawing/2014/main" id="{AC5446AC-8029-EA7E-B43A-594D7AB987E2}"/>
              </a:ext>
            </a:extLst>
          </p:cNvPr>
          <p:cNvSpPr txBox="1"/>
          <p:nvPr/>
        </p:nvSpPr>
        <p:spPr>
          <a:xfrm>
            <a:off x="356650" y="1391775"/>
            <a:ext cx="5049600" cy="46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100" b="1" u="sng" dirty="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Vertex Specification</a:t>
            </a:r>
            <a:endParaRPr sz="2100" b="1" u="sng" dirty="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  <p:extLst>
      <p:ext uri="{BB962C8B-B14F-4D97-AF65-F5344CB8AC3E}">
        <p14:creationId xmlns:p14="http://schemas.microsoft.com/office/powerpoint/2010/main" val="236125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variety of objects&#10;&#10;AI-generated content may be incorrect.">
            <a:extLst>
              <a:ext uri="{FF2B5EF4-FFF2-40B4-BE49-F238E27FC236}">
                <a16:creationId xmlns:a16="http://schemas.microsoft.com/office/drawing/2014/main" id="{25D765AA-64EC-6A1F-077C-B15ACCD1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705" t="-17" r="-118" b="85"/>
          <a:stretch/>
        </p:blipFill>
        <p:spPr>
          <a:xfrm>
            <a:off x="753" y="-872"/>
            <a:ext cx="9151208" cy="50283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5E6671-5B75-797D-408E-7C050AADFD51}"/>
              </a:ext>
            </a:extLst>
          </p:cNvPr>
          <p:cNvSpPr/>
          <p:nvPr/>
        </p:nvSpPr>
        <p:spPr>
          <a:xfrm>
            <a:off x="6037862" y="1072220"/>
            <a:ext cx="2412379" cy="13446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CC2CAC-53E7-DEBC-1C0B-C91917B3C763}"/>
              </a:ext>
            </a:extLst>
          </p:cNvPr>
          <p:cNvSpPr txBox="1"/>
          <p:nvPr/>
        </p:nvSpPr>
        <p:spPr>
          <a:xfrm>
            <a:off x="6032859" y="1152815"/>
            <a:ext cx="2433914" cy="11695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>
                <a:solidFill>
                  <a:srgbClr val="202122"/>
                </a:solidFill>
                <a:latin typeface="Open Sans"/>
              </a:rPr>
              <a:t>Attribute data is entirely arbitrary; the only meaning assigned to any of it happens in the vertex processing stage.</a:t>
            </a:r>
            <a:endParaRPr lang="en-US" b="1" dirty="0">
              <a:latin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290823321"/>
      </p:ext>
    </p:extLst>
  </p:cSld>
  <p:clrMapOvr>
    <a:masterClrMapping/>
  </p:clrMapOvr>
  <p:transition spd="med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46D69-E116-1892-D72A-899067491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6886B46-975F-4776-4FC0-B669D4F97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89" y="1739713"/>
            <a:ext cx="6500825" cy="141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38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580E-9E85-1495-C9F9-C781B2165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7993F12F-696B-AE28-60A3-4B15F1F0A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89" y="168089"/>
            <a:ext cx="6500825" cy="14111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1429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38</Slides>
  <Notes>18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Luxe</vt:lpstr>
      <vt:lpstr>OpenGL Shaders Presentation</vt:lpstr>
      <vt:lpstr>Introduction to OpenGL</vt:lpstr>
      <vt:lpstr>Introduction to OpenGL</vt:lpstr>
      <vt:lpstr>OpenGL Rendering Pipeline</vt:lpstr>
      <vt:lpstr>PowerPoint Presentation</vt:lpstr>
      <vt:lpstr>OpenGL Rendering Pipeline</vt:lpstr>
      <vt:lpstr>PowerPoint Presentation</vt:lpstr>
      <vt:lpstr>PowerPoint Presentation</vt:lpstr>
      <vt:lpstr>PowerPoint Presentation</vt:lpstr>
      <vt:lpstr>OpenGL Rendering Pipeline</vt:lpstr>
      <vt:lpstr>PowerPoint Presentation</vt:lpstr>
      <vt:lpstr>PowerPoint Presentation</vt:lpstr>
      <vt:lpstr>OpenGL Rendering Pipeline</vt:lpstr>
      <vt:lpstr>PowerPoint Presentation</vt:lpstr>
      <vt:lpstr>PowerPoint Presentation</vt:lpstr>
      <vt:lpstr>OpenGL Rendering Pipeline</vt:lpstr>
      <vt:lpstr>PowerPoint Presentation</vt:lpstr>
      <vt:lpstr>PowerPoint Presentation</vt:lpstr>
      <vt:lpstr>OpenGL Rendering Pipeline</vt:lpstr>
      <vt:lpstr>PowerPoint Presentation</vt:lpstr>
      <vt:lpstr>PowerPoint Presentation</vt:lpstr>
      <vt:lpstr>OpenGL Rendering Pipeline</vt:lpstr>
      <vt:lpstr>PowerPoint Presentation</vt:lpstr>
      <vt:lpstr>PowerPoint Presentation</vt:lpstr>
      <vt:lpstr>OpenGL Rendering Pipeline</vt:lpstr>
      <vt:lpstr>PowerPoint Presentation</vt:lpstr>
      <vt:lpstr>PowerPoint Presentation</vt:lpstr>
      <vt:lpstr>OpenGL Rendering Pipeline</vt:lpstr>
      <vt:lpstr>PowerPoint Presentation</vt:lpstr>
      <vt:lpstr>PowerPoint Presentation</vt:lpstr>
      <vt:lpstr>OpenGL Rendering Pipeline</vt:lpstr>
      <vt:lpstr>PowerPoint Presentation</vt:lpstr>
      <vt:lpstr>PowerPoint Presentation</vt:lpstr>
      <vt:lpstr>OpenGL Shading Language (GLSL)</vt:lpstr>
      <vt:lpstr>OpenGL Shading Language (GLSL)</vt:lpstr>
      <vt:lpstr>Advanced Shader Techniques</vt:lpstr>
      <vt:lpstr>Advanced Shader Techniques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780</cp:revision>
  <dcterms:modified xsi:type="dcterms:W3CDTF">2025-03-30T17:20:38Z</dcterms:modified>
</cp:coreProperties>
</file>