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17"/>
  </p:notesMasterIdLst>
  <p:sldIdLst>
    <p:sldId id="259" r:id="rId2"/>
    <p:sldId id="257" r:id="rId3"/>
    <p:sldId id="260" r:id="rId4"/>
    <p:sldId id="264" r:id="rId5"/>
    <p:sldId id="265" r:id="rId6"/>
    <p:sldId id="261" r:id="rId7"/>
    <p:sldId id="271" r:id="rId8"/>
    <p:sldId id="258" r:id="rId9"/>
    <p:sldId id="263" r:id="rId10"/>
    <p:sldId id="266" r:id="rId11"/>
    <p:sldId id="270" r:id="rId12"/>
    <p:sldId id="267" r:id="rId13"/>
    <p:sldId id="262" r:id="rId14"/>
    <p:sldId id="268"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76"/>
    <p:restoredTop sz="92152" autoAdjust="0"/>
  </p:normalViewPr>
  <p:slideViewPr>
    <p:cSldViewPr snapToGrid="0">
      <p:cViewPr varScale="1">
        <p:scale>
          <a:sx n="106" d="100"/>
          <a:sy n="106" d="100"/>
        </p:scale>
        <p:origin x="304"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EAB1BF-F278-48FA-A5EF-484BE313FD75}" type="datetimeFigureOut">
              <a:rPr lang="en-US" smtClean="0"/>
              <a:pPr/>
              <a:t>11/15/22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F34701-8505-43A1-80E0-3AFD2F0CEF69}" type="slidenum">
              <a:rPr lang="en-US" smtClean="0"/>
              <a:pPr/>
              <a:t>‹#›</a:t>
            </a:fld>
            <a:endParaRPr lang="en-US"/>
          </a:p>
        </p:txBody>
      </p:sp>
    </p:spTree>
    <p:extLst>
      <p:ext uri="{BB962C8B-B14F-4D97-AF65-F5344CB8AC3E}">
        <p14:creationId xmlns:p14="http://schemas.microsoft.com/office/powerpoint/2010/main" val="737490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F34701-8505-43A1-80E0-3AFD2F0CEF69}" type="slidenum">
              <a:rPr lang="en-US" smtClean="0"/>
              <a:pPr/>
              <a:t>6</a:t>
            </a:fld>
            <a:endParaRPr lang="en-US"/>
          </a:p>
        </p:txBody>
      </p:sp>
    </p:spTree>
    <p:extLst>
      <p:ext uri="{BB962C8B-B14F-4D97-AF65-F5344CB8AC3E}">
        <p14:creationId xmlns:p14="http://schemas.microsoft.com/office/powerpoint/2010/main" val="4229950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solidFill>
                  <a:prstClr val="black">
                    <a:tint val="75000"/>
                  </a:prstClr>
                </a:solidFill>
              </a:rPr>
              <a:t>30.11.2021</a:t>
            </a:r>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8CAE0E1-5C16-469C-80A6-45E1950F150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8664799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jpeg"/><Relationship Id="rId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solidFill>
                  <a:prstClr val="black">
                    <a:tint val="75000"/>
                  </a:prstClr>
                </a:solidFill>
              </a:rPr>
              <a:t>30.11.2021</a:t>
            </a:r>
            <a:endParaRPr lang="en-IN">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8CAE0E1-5C16-469C-80A6-45E1950F1503}" type="slidenum">
              <a:rPr lang="en-IN" smtClean="0">
                <a:solidFill>
                  <a:prstClr val="black">
                    <a:tint val="75000"/>
                  </a:prstClr>
                </a:solidFill>
              </a:rPr>
              <a:pPr/>
              <a:t>‹#›</a:t>
            </a:fld>
            <a:endParaRPr lang="en-IN">
              <a:solidFill>
                <a:prstClr val="black">
                  <a:tint val="75000"/>
                </a:prstClr>
              </a:solidFill>
            </a:endParaRPr>
          </a:p>
        </p:txBody>
      </p:sp>
      <p:sp>
        <p:nvSpPr>
          <p:cNvPr id="7" name="Rectangle 6"/>
          <p:cNvSpPr/>
          <p:nvPr userDrawn="1"/>
        </p:nvSpPr>
        <p:spPr>
          <a:xfrm>
            <a:off x="0" y="639157"/>
            <a:ext cx="9144000" cy="6210670"/>
          </a:xfrm>
          <a:prstGeom prst="rect">
            <a:avLst/>
          </a:prstGeom>
          <a:blipFill dpi="0" rotWithShape="1">
            <a:blip r:embed="rId3">
              <a:extLst>
                <a:ext uri="{BEBA8EAE-BF5A-486C-A8C5-ECC9F3942E4B}">
                  <a14:imgProps xmlns:a14="http://schemas.microsoft.com/office/drawing/2010/main">
                    <a14:imgLayer r:embed="rId4">
                      <a14:imgEffect>
                        <a14:sharpenSoften amount="2000"/>
                      </a14:imgEffect>
                      <a14:imgEffect>
                        <a14:saturation sat="0"/>
                      </a14:imgEffect>
                      <a14:imgEffect>
                        <a14:brightnessContrast bright="6000" contrast="32000"/>
                      </a14:imgEffect>
                    </a14:imgLayer>
                  </a14:imgProps>
                </a:ext>
              </a:extLst>
            </a:blip>
            <a:srcRect/>
            <a:tile tx="0" ty="0" sx="100000" sy="100000" flip="none" algn="tl"/>
          </a:blipFill>
          <a:effectLst>
            <a:glow>
              <a:schemeClr val="accent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9" name="TextBox 8"/>
          <p:cNvSpPr txBox="1">
            <a:spLocks noChangeArrowheads="1"/>
          </p:cNvSpPr>
          <p:nvPr userDrawn="1"/>
        </p:nvSpPr>
        <p:spPr bwMode="auto">
          <a:xfrm>
            <a:off x="0" y="-26713"/>
            <a:ext cx="9144000" cy="646331"/>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spcAft>
                <a:spcPts val="200"/>
              </a:spcAft>
              <a:defRPr/>
            </a:pPr>
            <a:r>
              <a:rPr lang="en-US" sz="3600" b="1" dirty="0">
                <a:ln w="10541" cmpd="sng">
                  <a:solidFill>
                    <a:srgbClr val="5B9BD5">
                      <a:shade val="88000"/>
                      <a:satMod val="110000"/>
                    </a:srgbClr>
                  </a:solidFill>
                  <a:prstDash val="solid"/>
                </a:ln>
                <a:solidFill>
                  <a:srgbClr val="FF0000"/>
                </a:solidFill>
                <a:latin typeface="Lucida Sans" pitchFamily="34" charset="0"/>
              </a:rPr>
              <a:t>BMS</a:t>
            </a:r>
            <a:r>
              <a:rPr lang="en-US" sz="2700" b="1" dirty="0">
                <a:ln w="10541" cmpd="sng">
                  <a:solidFill>
                    <a:srgbClr val="5B9BD5">
                      <a:shade val="88000"/>
                      <a:satMod val="110000"/>
                    </a:srgbClr>
                  </a:solidFill>
                  <a:prstDash val="solid"/>
                </a:ln>
                <a:solidFill>
                  <a:srgbClr val="FF0000"/>
                </a:solidFill>
                <a:latin typeface="Lucida Sans" pitchFamily="34" charset="0"/>
              </a:rPr>
              <a:t> </a:t>
            </a:r>
            <a:r>
              <a:rPr lang="en-US" sz="2000" b="1" dirty="0">
                <a:ln w="10541" cmpd="sng">
                  <a:solidFill>
                    <a:srgbClr val="5B9BD5">
                      <a:shade val="88000"/>
                      <a:satMod val="110000"/>
                    </a:srgbClr>
                  </a:solidFill>
                  <a:prstDash val="solid"/>
                </a:ln>
                <a:solidFill>
                  <a:srgbClr val="002060"/>
                </a:solidFill>
                <a:latin typeface="Lucida Sans" pitchFamily="34" charset="0"/>
              </a:rPr>
              <a:t>INSTITUTE OF TECHNOLOGY AND MANAGEMENT</a:t>
            </a:r>
            <a:endParaRPr lang="en-US" b="1" dirty="0">
              <a:ln w="10541" cmpd="sng">
                <a:solidFill>
                  <a:srgbClr val="5B9BD5">
                    <a:shade val="88000"/>
                    <a:satMod val="110000"/>
                  </a:srgbClr>
                </a:solidFill>
                <a:prstDash val="solid"/>
              </a:ln>
              <a:solidFill>
                <a:srgbClr val="002060"/>
              </a:solidFill>
              <a:latin typeface="Lucida Sans" pitchFamily="34" charset="0"/>
            </a:endParaRPr>
          </a:p>
        </p:txBody>
      </p:sp>
      <p:pic>
        <p:nvPicPr>
          <p:cNvPr id="10" name="Picture 9" descr="C:\Users\Placement\Downloads\Logos\BMSIT LOGO Sept 2015.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9148" y="17783"/>
            <a:ext cx="628128" cy="579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Image result for india"/>
          <p:cNvPicPr>
            <a:picLocks noChangeAspect="1" noChangeArrowheads="1"/>
          </p:cNvPicPr>
          <p:nvPr userDrawn="1"/>
        </p:nvPicPr>
        <p:blipFill rotWithShape="1">
          <a:blip r:embed="rId6" cstate="print">
            <a:extLst>
              <a:ext uri="{28A0092B-C50C-407E-A947-70E740481C1C}">
                <a14:useLocalDpi xmlns:a14="http://schemas.microsoft.com/office/drawing/2010/main" val="0"/>
              </a:ext>
            </a:extLst>
          </a:blip>
          <a:srcRect l="19693" r="16352" b="17179"/>
          <a:stretch/>
        </p:blipFill>
        <p:spPr bwMode="auto">
          <a:xfrm>
            <a:off x="8503509" y="103921"/>
            <a:ext cx="461587" cy="489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201780"/>
      </p:ext>
    </p:extLst>
  </p:cSld>
  <p:clrMap bg1="lt1" tx1="dk1" bg2="lt2" tx2="dk2" accent1="accent1" accent2="accent2" accent3="accent3" accent4="accent4" accent5="accent5" accent6="accent6" hlink="hlink" folHlink="folHlink"/>
  <p:sldLayoutIdLst>
    <p:sldLayoutId id="2147483675" r:id="rId1"/>
  </p:sldLayoutIdLst>
  <p:hf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F12994-3F48-57FC-3479-6B353D0C9E43}"/>
              </a:ext>
            </a:extLst>
          </p:cNvPr>
          <p:cNvSpPr>
            <a:spLocks noGrp="1"/>
          </p:cNvSpPr>
          <p:nvPr>
            <p:ph type="dt" sz="half" idx="10"/>
          </p:nvPr>
        </p:nvSpPr>
        <p:spPr/>
        <p:txBody>
          <a:bodyPr/>
          <a:lstStyle/>
          <a:p>
            <a:r>
              <a:rPr lang="en-US">
                <a:solidFill>
                  <a:prstClr val="black">
                    <a:tint val="75000"/>
                  </a:prstClr>
                </a:solidFill>
              </a:rPr>
              <a:t>30.11.2021</a:t>
            </a:r>
            <a:endParaRPr lang="en-IN">
              <a:solidFill>
                <a:prstClr val="black">
                  <a:tint val="75000"/>
                </a:prstClr>
              </a:solidFill>
            </a:endParaRPr>
          </a:p>
        </p:txBody>
      </p:sp>
      <p:sp>
        <p:nvSpPr>
          <p:cNvPr id="3" name="Slide Number Placeholder 2">
            <a:extLst>
              <a:ext uri="{FF2B5EF4-FFF2-40B4-BE49-F238E27FC236}">
                <a16:creationId xmlns:a16="http://schemas.microsoft.com/office/drawing/2014/main" id="{6DDFC263-CAB6-E4F0-B179-B084F577C392}"/>
              </a:ext>
            </a:extLst>
          </p:cNvPr>
          <p:cNvSpPr>
            <a:spLocks noGrp="1"/>
          </p:cNvSpPr>
          <p:nvPr>
            <p:ph type="sldNum" sz="quarter" idx="12"/>
          </p:nvPr>
        </p:nvSpPr>
        <p:spPr/>
        <p:txBody>
          <a:bodyPr/>
          <a:lstStyle/>
          <a:p>
            <a:fld id="{58CAE0E1-5C16-469C-80A6-45E1950F1503}" type="slidenum">
              <a:rPr lang="en-IN" smtClean="0">
                <a:solidFill>
                  <a:prstClr val="black">
                    <a:tint val="75000"/>
                  </a:prstClr>
                </a:solidFill>
              </a:rPr>
              <a:pPr/>
              <a:t>1</a:t>
            </a:fld>
            <a:endParaRPr lang="en-IN">
              <a:solidFill>
                <a:prstClr val="black">
                  <a:tint val="75000"/>
                </a:prstClr>
              </a:solidFill>
            </a:endParaRPr>
          </a:p>
        </p:txBody>
      </p:sp>
      <p:sp>
        <p:nvSpPr>
          <p:cNvPr id="4" name="TextBox 3">
            <a:extLst>
              <a:ext uri="{FF2B5EF4-FFF2-40B4-BE49-F238E27FC236}">
                <a16:creationId xmlns:a16="http://schemas.microsoft.com/office/drawing/2014/main" id="{19BEA81E-C5B4-E47C-9DB1-DF68EA931796}"/>
              </a:ext>
            </a:extLst>
          </p:cNvPr>
          <p:cNvSpPr txBox="1"/>
          <p:nvPr/>
        </p:nvSpPr>
        <p:spPr>
          <a:xfrm>
            <a:off x="1213204" y="1670825"/>
            <a:ext cx="6838682" cy="4462760"/>
          </a:xfrm>
          <a:prstGeom prst="rect">
            <a:avLst/>
          </a:prstGeom>
          <a:solidFill>
            <a:schemeClr val="accent1">
              <a:lumMod val="40000"/>
              <a:lumOff val="60000"/>
            </a:schemeClr>
          </a:solidFill>
          <a:ln w="19050">
            <a:solidFill>
              <a:schemeClr val="tx1">
                <a:lumMod val="65000"/>
                <a:lumOff val="3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2400" b="1" dirty="0">
                <a:latin typeface="Times New Roman" pitchFamily="18" charset="0"/>
                <a:cs typeface="Times New Roman" pitchFamily="18" charset="0"/>
              </a:rPr>
              <a:t>PROJECT “ARTHA”</a:t>
            </a:r>
          </a:p>
          <a:p>
            <a:pPr algn="ctr"/>
            <a:endParaRPr lang="en-US" sz="2400" b="1" dirty="0">
              <a:latin typeface="Times New Roman" pitchFamily="18" charset="0"/>
              <a:cs typeface="Times New Roman" pitchFamily="18" charset="0"/>
            </a:endParaRPr>
          </a:p>
          <a:p>
            <a:pPr algn="ctr"/>
            <a:r>
              <a:rPr lang="en-US" sz="2400" b="1" dirty="0">
                <a:latin typeface="Times New Roman" pitchFamily="18" charset="0"/>
                <a:cs typeface="Times New Roman" pitchFamily="18" charset="0"/>
              </a:rPr>
              <a:t>Students Names	(</a:t>
            </a:r>
            <a:r>
              <a:rPr lang="en-US" sz="2400" b="1" dirty="0" err="1">
                <a:latin typeface="Times New Roman" pitchFamily="18" charset="0"/>
                <a:cs typeface="Times New Roman" pitchFamily="18" charset="0"/>
              </a:rPr>
              <a:t>USNs</a:t>
            </a:r>
            <a:r>
              <a:rPr lang="en-US" sz="2400" b="1" dirty="0">
                <a:latin typeface="Times New Roman" pitchFamily="18" charset="0"/>
                <a:cs typeface="Times New Roman" pitchFamily="18" charset="0"/>
              </a:rPr>
              <a:t>)</a:t>
            </a:r>
          </a:p>
          <a:p>
            <a:pPr algn="ctr"/>
            <a:endParaRPr lang="en-US" sz="2400" b="1" dirty="0">
              <a:latin typeface="Times New Roman" pitchFamily="18" charset="0"/>
              <a:cs typeface="Times New Roman" pitchFamily="18" charset="0"/>
            </a:endParaRPr>
          </a:p>
          <a:p>
            <a:pPr algn="ctr"/>
            <a:r>
              <a:rPr lang="en-US" sz="2000" dirty="0">
                <a:latin typeface="Times New Roman" pitchFamily="18" charset="0"/>
                <a:cs typeface="Times New Roman" pitchFamily="18" charset="0"/>
              </a:rPr>
              <a:t>Abhinav Raj              1BY20CS005</a:t>
            </a:r>
          </a:p>
          <a:p>
            <a:pPr algn="ctr"/>
            <a:r>
              <a:rPr lang="en-US" sz="2000" dirty="0">
                <a:latin typeface="Times New Roman" pitchFamily="18" charset="0"/>
                <a:cs typeface="Times New Roman" pitchFamily="18" charset="0"/>
              </a:rPr>
              <a:t>Aryan Agrawal          1BY20CS030</a:t>
            </a:r>
          </a:p>
          <a:p>
            <a:pPr algn="ctr"/>
            <a:r>
              <a:rPr lang="en-US" sz="2000" dirty="0" err="1">
                <a:latin typeface="Times New Roman" pitchFamily="18" charset="0"/>
                <a:cs typeface="Times New Roman" pitchFamily="18" charset="0"/>
              </a:rPr>
              <a:t>Ayush</a:t>
            </a:r>
            <a:r>
              <a:rPr lang="en-US" sz="2000" dirty="0">
                <a:latin typeface="Times New Roman" pitchFamily="18" charset="0"/>
                <a:cs typeface="Times New Roman" pitchFamily="18" charset="0"/>
              </a:rPr>
              <a:t> Raj                  1BY20CS035</a:t>
            </a:r>
          </a:p>
          <a:p>
            <a:pPr algn="ctr"/>
            <a:r>
              <a:rPr lang="en-US" sz="2000" dirty="0">
                <a:latin typeface="Times New Roman" pitchFamily="18" charset="0"/>
                <a:cs typeface="Times New Roman" pitchFamily="18" charset="0"/>
              </a:rPr>
              <a:t>Himanshu Sharma     1BY20CS064</a:t>
            </a:r>
          </a:p>
          <a:p>
            <a:pPr algn="ctr"/>
            <a:endParaRPr lang="en-US" sz="2400" b="1" dirty="0">
              <a:latin typeface="Times New Roman" pitchFamily="18" charset="0"/>
              <a:cs typeface="Times New Roman" pitchFamily="18" charset="0"/>
            </a:endParaRPr>
          </a:p>
          <a:p>
            <a:pPr algn="ctr"/>
            <a:r>
              <a:rPr lang="en-US" sz="2400" b="1" dirty="0">
                <a:latin typeface="Times New Roman" pitchFamily="18" charset="0"/>
                <a:cs typeface="Times New Roman" pitchFamily="18" charset="0"/>
              </a:rPr>
              <a:t>Under the guidance of:</a:t>
            </a:r>
          </a:p>
          <a:p>
            <a:r>
              <a:rPr lang="en-IN" dirty="0"/>
              <a:t>                                  </a:t>
            </a:r>
            <a:r>
              <a:rPr lang="en-IN" dirty="0" err="1"/>
              <a:t>Dr.</a:t>
            </a:r>
            <a:r>
              <a:rPr lang="en-IN" dirty="0"/>
              <a:t> </a:t>
            </a:r>
            <a:r>
              <a:rPr lang="en-IN" dirty="0" err="1"/>
              <a:t>Srivani</a:t>
            </a:r>
            <a:r>
              <a:rPr lang="en-IN" dirty="0"/>
              <a:t>         &amp;     Prof. Vidya R</a:t>
            </a:r>
            <a:endParaRPr lang="en-US" sz="2400" b="1" dirty="0">
              <a:latin typeface="Times New Roman" pitchFamily="18" charset="0"/>
              <a:cs typeface="Times New Roman" pitchFamily="18" charset="0"/>
            </a:endParaRPr>
          </a:p>
          <a:p>
            <a:pPr algn="ctr"/>
            <a:r>
              <a:rPr lang="en-US" sz="2400" b="1" dirty="0">
                <a:latin typeface="Times New Roman" pitchFamily="18" charset="0"/>
                <a:cs typeface="Times New Roman" pitchFamily="18" charset="0"/>
              </a:rPr>
              <a:t>2022-23</a:t>
            </a:r>
          </a:p>
          <a:p>
            <a:pPr algn="ctr"/>
            <a:r>
              <a:rPr lang="en-US" b="1" dirty="0">
                <a:latin typeface="Times New Roman" pitchFamily="18" charset="0"/>
                <a:cs typeface="Times New Roman" pitchFamily="18" charset="0"/>
              </a:rPr>
              <a:t>ODD Semester</a:t>
            </a:r>
          </a:p>
        </p:txBody>
      </p:sp>
      <p:sp>
        <p:nvSpPr>
          <p:cNvPr id="5" name="TextBox 4">
            <a:extLst>
              <a:ext uri="{FF2B5EF4-FFF2-40B4-BE49-F238E27FC236}">
                <a16:creationId xmlns:a16="http://schemas.microsoft.com/office/drawing/2014/main" id="{69DB7D1E-A13E-B5F1-D0BC-559ACEEBBDC9}"/>
              </a:ext>
            </a:extLst>
          </p:cNvPr>
          <p:cNvSpPr txBox="1"/>
          <p:nvPr/>
        </p:nvSpPr>
        <p:spPr>
          <a:xfrm>
            <a:off x="182880" y="731520"/>
            <a:ext cx="8702040" cy="584775"/>
          </a:xfrm>
          <a:prstGeom prst="rect">
            <a:avLst/>
          </a:prstGeom>
          <a:noFill/>
        </p:spPr>
        <p:txBody>
          <a:bodyPr wrap="square" rtlCol="0">
            <a:spAutoFit/>
          </a:bodyPr>
          <a:lstStyle/>
          <a:p>
            <a:pPr algn="ctr"/>
            <a:r>
              <a:rPr lang="en-US" sz="3200" b="1" dirty="0">
                <a:solidFill>
                  <a:schemeClr val="accent5">
                    <a:lumMod val="50000"/>
                  </a:schemeClr>
                </a:solidFill>
              </a:rPr>
              <a:t>Department of Computer Science &amp; Engineering</a:t>
            </a:r>
            <a:endParaRPr lang="en-US" sz="3200" dirty="0">
              <a:solidFill>
                <a:schemeClr val="accent5">
                  <a:lumMod val="50000"/>
                </a:schemeClr>
              </a:solidFill>
            </a:endParaRPr>
          </a:p>
        </p:txBody>
      </p:sp>
      <p:sp>
        <p:nvSpPr>
          <p:cNvPr id="6" name="Slide Number Placeholder 4">
            <a:extLst>
              <a:ext uri="{FF2B5EF4-FFF2-40B4-BE49-F238E27FC236}">
                <a16:creationId xmlns:a16="http://schemas.microsoft.com/office/drawing/2014/main" id="{3EF3BDF4-6E81-6B20-1609-9132F9266E6E}"/>
              </a:ext>
            </a:extLst>
          </p:cNvPr>
          <p:cNvSpPr txBox="1">
            <a:spLocks/>
          </p:cNvSpPr>
          <p:nvPr/>
        </p:nvSpPr>
        <p:spPr>
          <a:xfrm>
            <a:off x="8514109" y="6373660"/>
            <a:ext cx="370811" cy="331187"/>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8CAE0E1-5C16-469C-80A6-45E1950F1503}" type="slidenum">
              <a:rPr lang="en-IN" smtClean="0">
                <a:solidFill>
                  <a:srgbClr val="002060"/>
                </a:solidFill>
              </a:rPr>
              <a:pPr/>
              <a:t>1</a:t>
            </a:fld>
            <a:endParaRPr lang="en-IN">
              <a:solidFill>
                <a:srgbClr val="002060"/>
              </a:solidFill>
            </a:endParaRPr>
          </a:p>
        </p:txBody>
      </p:sp>
    </p:spTree>
    <p:extLst>
      <p:ext uri="{BB962C8B-B14F-4D97-AF65-F5344CB8AC3E}">
        <p14:creationId xmlns:p14="http://schemas.microsoft.com/office/powerpoint/2010/main" val="3645839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B127F4-5B3B-0DAC-7935-F9F2322FA838}"/>
              </a:ext>
            </a:extLst>
          </p:cNvPr>
          <p:cNvSpPr>
            <a:spLocks noGrp="1"/>
          </p:cNvSpPr>
          <p:nvPr>
            <p:ph type="dt" sz="half" idx="10"/>
          </p:nvPr>
        </p:nvSpPr>
        <p:spPr/>
        <p:txBody>
          <a:bodyPr/>
          <a:lstStyle/>
          <a:p>
            <a:r>
              <a:rPr lang="en-US">
                <a:solidFill>
                  <a:prstClr val="black">
                    <a:tint val="75000"/>
                  </a:prstClr>
                </a:solidFill>
              </a:rPr>
              <a:t>30.11.2021</a:t>
            </a:r>
            <a:endParaRPr lang="en-IN">
              <a:solidFill>
                <a:prstClr val="black">
                  <a:tint val="75000"/>
                </a:prstClr>
              </a:solidFill>
            </a:endParaRPr>
          </a:p>
        </p:txBody>
      </p:sp>
      <p:sp>
        <p:nvSpPr>
          <p:cNvPr id="3" name="Slide Number Placeholder 2">
            <a:extLst>
              <a:ext uri="{FF2B5EF4-FFF2-40B4-BE49-F238E27FC236}">
                <a16:creationId xmlns:a16="http://schemas.microsoft.com/office/drawing/2014/main" id="{C4FCC939-2D0A-FCC1-E019-BD12238CBC2D}"/>
              </a:ext>
            </a:extLst>
          </p:cNvPr>
          <p:cNvSpPr>
            <a:spLocks noGrp="1"/>
          </p:cNvSpPr>
          <p:nvPr>
            <p:ph type="sldNum" sz="quarter" idx="12"/>
          </p:nvPr>
        </p:nvSpPr>
        <p:spPr/>
        <p:txBody>
          <a:bodyPr/>
          <a:lstStyle/>
          <a:p>
            <a:fld id="{58CAE0E1-5C16-469C-80A6-45E1950F1503}" type="slidenum">
              <a:rPr lang="en-IN" smtClean="0">
                <a:solidFill>
                  <a:prstClr val="black">
                    <a:tint val="75000"/>
                  </a:prstClr>
                </a:solidFill>
              </a:rPr>
              <a:pPr/>
              <a:t>10</a:t>
            </a:fld>
            <a:endParaRPr lang="en-IN">
              <a:solidFill>
                <a:prstClr val="black">
                  <a:tint val="75000"/>
                </a:prstClr>
              </a:solidFill>
            </a:endParaRPr>
          </a:p>
        </p:txBody>
      </p:sp>
      <p:pic>
        <p:nvPicPr>
          <p:cNvPr id="1026" name="Picture 2" descr="Computer Icons Literature review, literature review, logo, university png |  PNGEgg">
            <a:extLst>
              <a:ext uri="{FF2B5EF4-FFF2-40B4-BE49-F238E27FC236}">
                <a16:creationId xmlns:a16="http://schemas.microsoft.com/office/drawing/2014/main" id="{094F28A6-84E2-BE88-3CF9-949A36B0D847}"/>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4842373" y="3422734"/>
            <a:ext cx="3922635" cy="3116179"/>
          </a:xfrm>
          <a:prstGeom prst="ellipse">
            <a:avLst/>
          </a:prstGeom>
          <a:ln>
            <a:noFill/>
          </a:ln>
          <a:effectLst>
            <a:softEdge rad="112500"/>
          </a:effectLst>
        </p:spPr>
      </p:pic>
      <p:sp>
        <p:nvSpPr>
          <p:cNvPr id="4" name="TextBox 3">
            <a:extLst>
              <a:ext uri="{FF2B5EF4-FFF2-40B4-BE49-F238E27FC236}">
                <a16:creationId xmlns:a16="http://schemas.microsoft.com/office/drawing/2014/main" id="{880962A6-DEF5-1AB8-FB47-8680BAF6786C}"/>
              </a:ext>
            </a:extLst>
          </p:cNvPr>
          <p:cNvSpPr txBox="1"/>
          <p:nvPr/>
        </p:nvSpPr>
        <p:spPr>
          <a:xfrm>
            <a:off x="378992" y="622698"/>
            <a:ext cx="3086101" cy="498663"/>
          </a:xfrm>
          <a:prstGeom prst="rect">
            <a:avLst/>
          </a:prstGeom>
          <a:noFill/>
        </p:spPr>
        <p:txBody>
          <a:bodyPr wrap="square">
            <a:spAutoFit/>
          </a:bodyPr>
          <a:lstStyle/>
          <a:p>
            <a:pPr>
              <a:lnSpc>
                <a:spcPct val="150000"/>
              </a:lnSpc>
            </a:pPr>
            <a:r>
              <a:rPr lang="en-US" sz="2000" b="1" u="sng" dirty="0">
                <a:latin typeface="Times New Roman" pitchFamily="18" charset="0"/>
                <a:cs typeface="Times New Roman" pitchFamily="18" charset="0"/>
              </a:rPr>
              <a:t>Literature Survey</a:t>
            </a:r>
          </a:p>
        </p:txBody>
      </p:sp>
      <p:sp>
        <p:nvSpPr>
          <p:cNvPr id="5" name="TextBox 4">
            <a:extLst>
              <a:ext uri="{FF2B5EF4-FFF2-40B4-BE49-F238E27FC236}">
                <a16:creationId xmlns:a16="http://schemas.microsoft.com/office/drawing/2014/main" id="{FA3FC0B8-7FA0-7E54-CEC7-465D72054B4A}"/>
              </a:ext>
            </a:extLst>
          </p:cNvPr>
          <p:cNvSpPr txBox="1"/>
          <p:nvPr/>
        </p:nvSpPr>
        <p:spPr>
          <a:xfrm>
            <a:off x="378992" y="1289953"/>
            <a:ext cx="8253663" cy="2569934"/>
          </a:xfrm>
          <a:prstGeom prst="rect">
            <a:avLst/>
          </a:prstGeom>
          <a:noFill/>
        </p:spPr>
        <p:txBody>
          <a:bodyPr wrap="square" rtlCol="0">
            <a:spAutoFit/>
          </a:bodyPr>
          <a:lstStyle/>
          <a:p>
            <a:pPr algn="just">
              <a:spcBef>
                <a:spcPts val="0"/>
              </a:spcBef>
              <a:spcAft>
                <a:spcPts val="0"/>
              </a:spcAft>
            </a:pPr>
            <a:r>
              <a:rPr lang="en-IN" sz="2300" i="1" dirty="0">
                <a:solidFill>
                  <a:srgbClr val="0E101A"/>
                </a:solidFill>
                <a:effectLst/>
                <a:latin typeface="Times New Roman" panose="02020603050405020304" pitchFamily="18" charset="0"/>
                <a:cs typeface="Times New Roman" panose="02020603050405020304" pitchFamily="18" charset="0"/>
              </a:rPr>
              <a:t>‘Middle-class people always remain under financial pressure due to a lack of money. They believe that money management is a very difficult subject as it requires an ample amount of knowledge or consultation with a financial planner. Financial management highly depends on the past and current spending of an individual.’</a:t>
            </a:r>
          </a:p>
          <a:p>
            <a:pPr algn="just">
              <a:spcBef>
                <a:spcPts val="0"/>
              </a:spcBef>
              <a:spcAft>
                <a:spcPts val="0"/>
              </a:spcAft>
            </a:pPr>
            <a:endParaRPr lang="en-IN" sz="2300" dirty="0">
              <a:solidFill>
                <a:srgbClr val="0E101A"/>
              </a:solidFill>
              <a:effectLst/>
              <a:latin typeface="Times New Roman" panose="02020603050405020304" pitchFamily="18" charset="0"/>
              <a:cs typeface="Times New Roman" panose="02020603050405020304" pitchFamily="18" charset="0"/>
            </a:endParaRPr>
          </a:p>
          <a:p>
            <a:pPr algn="just"/>
            <a:endParaRPr lang="en-US"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83933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55B507-3C64-D076-3064-DC822477A578}"/>
              </a:ext>
            </a:extLst>
          </p:cNvPr>
          <p:cNvSpPr>
            <a:spLocks noGrp="1"/>
          </p:cNvSpPr>
          <p:nvPr>
            <p:ph type="dt" sz="half" idx="10"/>
          </p:nvPr>
        </p:nvSpPr>
        <p:spPr/>
        <p:txBody>
          <a:bodyPr/>
          <a:lstStyle/>
          <a:p>
            <a:r>
              <a:rPr lang="en-US">
                <a:solidFill>
                  <a:prstClr val="black">
                    <a:tint val="75000"/>
                  </a:prstClr>
                </a:solidFill>
              </a:rPr>
              <a:t>30.11.2021</a:t>
            </a:r>
            <a:endParaRPr lang="en-IN">
              <a:solidFill>
                <a:prstClr val="black">
                  <a:tint val="75000"/>
                </a:prstClr>
              </a:solidFill>
            </a:endParaRPr>
          </a:p>
        </p:txBody>
      </p:sp>
      <p:sp>
        <p:nvSpPr>
          <p:cNvPr id="3" name="Slide Number Placeholder 2">
            <a:extLst>
              <a:ext uri="{FF2B5EF4-FFF2-40B4-BE49-F238E27FC236}">
                <a16:creationId xmlns:a16="http://schemas.microsoft.com/office/drawing/2014/main" id="{34DFD69C-287E-802A-E23F-3E06557989E0}"/>
              </a:ext>
            </a:extLst>
          </p:cNvPr>
          <p:cNvSpPr>
            <a:spLocks noGrp="1"/>
          </p:cNvSpPr>
          <p:nvPr>
            <p:ph type="sldNum" sz="quarter" idx="12"/>
          </p:nvPr>
        </p:nvSpPr>
        <p:spPr/>
        <p:txBody>
          <a:bodyPr/>
          <a:lstStyle/>
          <a:p>
            <a:fld id="{58CAE0E1-5C16-469C-80A6-45E1950F1503}" type="slidenum">
              <a:rPr lang="en-IN" smtClean="0">
                <a:solidFill>
                  <a:prstClr val="black">
                    <a:tint val="75000"/>
                  </a:prstClr>
                </a:solidFill>
              </a:rPr>
              <a:pPr/>
              <a:t>11</a:t>
            </a:fld>
            <a:endParaRPr lang="en-IN">
              <a:solidFill>
                <a:prstClr val="black">
                  <a:tint val="75000"/>
                </a:prstClr>
              </a:solidFill>
            </a:endParaRPr>
          </a:p>
        </p:txBody>
      </p:sp>
      <p:graphicFrame>
        <p:nvGraphicFramePr>
          <p:cNvPr id="4" name="Table 4">
            <a:extLst>
              <a:ext uri="{FF2B5EF4-FFF2-40B4-BE49-F238E27FC236}">
                <a16:creationId xmlns:a16="http://schemas.microsoft.com/office/drawing/2014/main" id="{A9AA4218-7A1F-5C61-24A4-794C5DFFE3C0}"/>
              </a:ext>
            </a:extLst>
          </p:cNvPr>
          <p:cNvGraphicFramePr>
            <a:graphicFrameLocks noGrp="1"/>
          </p:cNvGraphicFramePr>
          <p:nvPr>
            <p:extLst>
              <p:ext uri="{D42A27DB-BD31-4B8C-83A1-F6EECF244321}">
                <p14:modId xmlns:p14="http://schemas.microsoft.com/office/powerpoint/2010/main" val="3647485165"/>
              </p:ext>
            </p:extLst>
          </p:nvPr>
        </p:nvGraphicFramePr>
        <p:xfrm>
          <a:off x="264695" y="835141"/>
          <a:ext cx="8373978" cy="5187717"/>
        </p:xfrm>
        <a:graphic>
          <a:graphicData uri="http://schemas.openxmlformats.org/drawingml/2006/table">
            <a:tbl>
              <a:tblPr firstRow="1" bandRow="1">
                <a:tableStyleId>{5C22544A-7EE6-4342-B048-85BDC9FD1C3A}</a:tableStyleId>
              </a:tblPr>
              <a:tblGrid>
                <a:gridCol w="2076198">
                  <a:extLst>
                    <a:ext uri="{9D8B030D-6E8A-4147-A177-3AD203B41FA5}">
                      <a16:colId xmlns:a16="http://schemas.microsoft.com/office/drawing/2014/main" val="3583341768"/>
                    </a:ext>
                  </a:extLst>
                </a:gridCol>
                <a:gridCol w="2099260">
                  <a:extLst>
                    <a:ext uri="{9D8B030D-6E8A-4147-A177-3AD203B41FA5}">
                      <a16:colId xmlns:a16="http://schemas.microsoft.com/office/drawing/2014/main" val="1476479664"/>
                    </a:ext>
                  </a:extLst>
                </a:gridCol>
                <a:gridCol w="2099260">
                  <a:extLst>
                    <a:ext uri="{9D8B030D-6E8A-4147-A177-3AD203B41FA5}">
                      <a16:colId xmlns:a16="http://schemas.microsoft.com/office/drawing/2014/main" val="934350097"/>
                    </a:ext>
                  </a:extLst>
                </a:gridCol>
                <a:gridCol w="2099260">
                  <a:extLst>
                    <a:ext uri="{9D8B030D-6E8A-4147-A177-3AD203B41FA5}">
                      <a16:colId xmlns:a16="http://schemas.microsoft.com/office/drawing/2014/main" val="1827087446"/>
                    </a:ext>
                  </a:extLst>
                </a:gridCol>
              </a:tblGrid>
              <a:tr h="1170439">
                <a:tc>
                  <a:txBody>
                    <a:bodyPr/>
                    <a:lstStyle/>
                    <a:p>
                      <a:pPr algn="ctr"/>
                      <a:endParaRPr lang="en-US" sz="1400" b="1" dirty="0">
                        <a:latin typeface="Times New Roman" panose="02020603050405020304" pitchFamily="18" charset="0"/>
                        <a:cs typeface="Times New Roman" panose="02020603050405020304" pitchFamily="18" charset="0"/>
                      </a:endParaRPr>
                    </a:p>
                    <a:p>
                      <a:pPr algn="ctr"/>
                      <a:r>
                        <a:rPr lang="en-US" sz="1400" b="1" dirty="0">
                          <a:latin typeface="Times New Roman" panose="02020603050405020304" pitchFamily="18" charset="0"/>
                          <a:cs typeface="Times New Roman" panose="02020603050405020304" pitchFamily="18" charset="0"/>
                        </a:rPr>
                        <a:t>Name of the Project/Book/Paper</a:t>
                      </a:r>
                    </a:p>
                  </a:txBody>
                  <a:tcPr/>
                </a:tc>
                <a:tc>
                  <a:txBody>
                    <a:bodyPr/>
                    <a:lstStyle/>
                    <a:p>
                      <a:pPr algn="ctr"/>
                      <a:endParaRPr lang="en-US" sz="1400" b="1" dirty="0">
                        <a:latin typeface="Times New Roman" panose="02020603050405020304" pitchFamily="18" charset="0"/>
                        <a:cs typeface="Times New Roman" panose="02020603050405020304" pitchFamily="18" charset="0"/>
                      </a:endParaRPr>
                    </a:p>
                    <a:p>
                      <a:pPr algn="ctr"/>
                      <a:r>
                        <a:rPr lang="en-US" sz="1400" b="1" dirty="0">
                          <a:latin typeface="Times New Roman" panose="02020603050405020304" pitchFamily="18" charset="0"/>
                          <a:cs typeface="Times New Roman" panose="02020603050405020304" pitchFamily="18" charset="0"/>
                        </a:rPr>
                        <a:t>Powered by</a:t>
                      </a:r>
                    </a:p>
                  </a:txBody>
                  <a:tcPr/>
                </a:tc>
                <a:tc>
                  <a:txBody>
                    <a:bodyPr/>
                    <a:lstStyle/>
                    <a:p>
                      <a:pPr algn="ctr"/>
                      <a:endParaRPr lang="en-US" sz="1400" b="1" dirty="0">
                        <a:latin typeface="Times New Roman" panose="02020603050405020304" pitchFamily="18" charset="0"/>
                        <a:cs typeface="Times New Roman" panose="02020603050405020304" pitchFamily="18" charset="0"/>
                      </a:endParaRPr>
                    </a:p>
                    <a:p>
                      <a:pPr algn="ctr"/>
                      <a:r>
                        <a:rPr lang="en-US" sz="1400" b="1" dirty="0">
                          <a:latin typeface="Times New Roman" panose="02020603050405020304" pitchFamily="18" charset="0"/>
                          <a:cs typeface="Times New Roman" panose="02020603050405020304" pitchFamily="18" charset="0"/>
                        </a:rPr>
                        <a:t>Author Name/Powered by</a:t>
                      </a:r>
                    </a:p>
                  </a:txBody>
                  <a:tcPr/>
                </a:tc>
                <a:tc>
                  <a:txBody>
                    <a:bodyPr/>
                    <a:lstStyle/>
                    <a:p>
                      <a:pPr algn="ctr"/>
                      <a:endParaRPr lang="en-US" sz="1400" b="1" dirty="0">
                        <a:latin typeface="Times New Roman" panose="02020603050405020304" pitchFamily="18" charset="0"/>
                        <a:cs typeface="Times New Roman" panose="02020603050405020304" pitchFamily="18" charset="0"/>
                      </a:endParaRPr>
                    </a:p>
                    <a:p>
                      <a:pPr algn="ctr"/>
                      <a:r>
                        <a:rPr lang="en-US" sz="1400" b="1" dirty="0">
                          <a:latin typeface="Times New Roman" panose="02020603050405020304" pitchFamily="18" charset="0"/>
                          <a:cs typeface="Times New Roman" panose="02020603050405020304" pitchFamily="18" charset="0"/>
                        </a:rPr>
                        <a:t>Objective</a:t>
                      </a:r>
                    </a:p>
                  </a:txBody>
                  <a:tcPr/>
                </a:tc>
                <a:extLst>
                  <a:ext uri="{0D108BD9-81ED-4DB2-BD59-A6C34878D82A}">
                    <a16:rowId xmlns:a16="http://schemas.microsoft.com/office/drawing/2014/main" val="3224903691"/>
                  </a:ext>
                </a:extLst>
              </a:tr>
              <a:tr h="503422">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IN" sz="1400" b="1" kern="1200" dirty="0">
                          <a:solidFill>
                            <a:schemeClr val="dk1"/>
                          </a:solidFill>
                          <a:effectLst/>
                          <a:latin typeface="Times New Roman" panose="02020603050405020304" pitchFamily="18" charset="0"/>
                          <a:ea typeface="+mn-ea"/>
                          <a:cs typeface="Times New Roman" panose="02020603050405020304" pitchFamily="18" charset="0"/>
                        </a:rPr>
                        <a:t>Ledger Book: Record Income &amp; Expenses</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IN" sz="1400" b="1" kern="1200" dirty="0">
                          <a:solidFill>
                            <a:schemeClr val="dk1"/>
                          </a:solidFill>
                          <a:effectLst/>
                          <a:latin typeface="Times New Roman" panose="02020603050405020304" pitchFamily="18" charset="0"/>
                          <a:ea typeface="+mn-ea"/>
                          <a:cs typeface="Times New Roman" panose="02020603050405020304" pitchFamily="18" charset="0"/>
                        </a:rPr>
                        <a:t>Octal Point</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IN" sz="1400" b="1" kern="1200" dirty="0">
                          <a:solidFill>
                            <a:schemeClr val="dk1"/>
                          </a:solidFill>
                          <a:effectLst/>
                          <a:latin typeface="Times New Roman" panose="02020603050405020304" pitchFamily="18" charset="0"/>
                          <a:ea typeface="+mn-ea"/>
                          <a:cs typeface="Times New Roman" panose="02020603050405020304" pitchFamily="18" charset="0"/>
                        </a:rPr>
                        <a:t>Adil Daisy</a:t>
                      </a:r>
                    </a:p>
                    <a:p>
                      <a:pPr algn="ct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The author has discussed about various ways to improve day-to-day expenses</a:t>
                      </a:r>
                    </a:p>
                  </a:txBody>
                  <a:tcPr/>
                </a:tc>
                <a:extLst>
                  <a:ext uri="{0D108BD9-81ED-4DB2-BD59-A6C34878D82A}">
                    <a16:rowId xmlns:a16="http://schemas.microsoft.com/office/drawing/2014/main" val="393295741"/>
                  </a:ext>
                </a:extLst>
              </a:tr>
              <a:tr h="565485">
                <a:tc>
                  <a:txBody>
                    <a:bodyPr/>
                    <a:lstStyle/>
                    <a:p>
                      <a:pPr algn="ctr"/>
                      <a:r>
                        <a:rPr lang="en-US" sz="1400" b="1" dirty="0">
                          <a:latin typeface="Times New Roman" panose="02020603050405020304" pitchFamily="18" charset="0"/>
                          <a:cs typeface="Times New Roman" panose="02020603050405020304" pitchFamily="18" charset="0"/>
                        </a:rPr>
                        <a:t>Expense </a:t>
                      </a:r>
                    </a:p>
                  </a:txBody>
                  <a:tcPr/>
                </a:tc>
                <a:tc>
                  <a:txBody>
                    <a:bodyPr/>
                    <a:lstStyle/>
                    <a:p>
                      <a:pPr algn="ctr"/>
                      <a:r>
                        <a:rPr lang="en-US" sz="1400" b="1" dirty="0" err="1">
                          <a:latin typeface="Times New Roman" panose="02020603050405020304" pitchFamily="18" charset="0"/>
                          <a:cs typeface="Times New Roman" panose="02020603050405020304" pitchFamily="18" charset="0"/>
                        </a:rPr>
                        <a:t>Vintera</a:t>
                      </a:r>
                      <a:r>
                        <a:rPr lang="en-US" sz="1400" b="1" dirty="0">
                          <a:latin typeface="Times New Roman" panose="02020603050405020304" pitchFamily="18" charset="0"/>
                          <a:cs typeface="Times New Roman" panose="02020603050405020304" pitchFamily="18" charset="0"/>
                        </a:rPr>
                        <a:t> Research</a:t>
                      </a:r>
                    </a:p>
                  </a:txBody>
                  <a:tcPr/>
                </a:tc>
                <a:tc>
                  <a:txBody>
                    <a:bodyPr/>
                    <a:lstStyle/>
                    <a:p>
                      <a:pPr algn="ctr"/>
                      <a:r>
                        <a:rPr lang="en-US" sz="1400" b="1" dirty="0">
                          <a:latin typeface="Times New Roman" panose="02020603050405020304" pitchFamily="18" charset="0"/>
                          <a:cs typeface="Times New Roman" panose="02020603050405020304" pitchFamily="18" charset="0"/>
                        </a:rPr>
                        <a:t>Robert Kugel, VP, Ventana </a:t>
                      </a:r>
                    </a:p>
                  </a:txBody>
                  <a:tcPr/>
                </a:tc>
                <a:tc>
                  <a:txBody>
                    <a:bodyPr/>
                    <a:lstStyle/>
                    <a:p>
                      <a:pPr algn="ctr"/>
                      <a:r>
                        <a:rPr lang="en-US" sz="1400" b="1" dirty="0">
                          <a:latin typeface="Times New Roman" panose="02020603050405020304" pitchFamily="18" charset="0"/>
                          <a:cs typeface="Times New Roman" panose="02020603050405020304" pitchFamily="18" charset="0"/>
                        </a:rPr>
                        <a:t>It deals with all the expense occurred during travel trip</a:t>
                      </a:r>
                    </a:p>
                  </a:txBody>
                  <a:tcPr/>
                </a:tc>
                <a:extLst>
                  <a:ext uri="{0D108BD9-81ED-4DB2-BD59-A6C34878D82A}">
                    <a16:rowId xmlns:a16="http://schemas.microsoft.com/office/drawing/2014/main" val="1868397796"/>
                  </a:ext>
                </a:extLst>
              </a:tr>
              <a:tr h="1170439">
                <a:tc>
                  <a:txBody>
                    <a:bodyPr/>
                    <a:lstStyle/>
                    <a:p>
                      <a:pPr algn="ctr"/>
                      <a:r>
                        <a:rPr lang="en-US" sz="1400" b="1" dirty="0">
                          <a:latin typeface="Times New Roman" panose="02020603050405020304" pitchFamily="18" charset="0"/>
                          <a:cs typeface="Times New Roman" panose="02020603050405020304" pitchFamily="18" charset="0"/>
                        </a:rPr>
                        <a:t>Project Open</a:t>
                      </a:r>
                    </a:p>
                  </a:txBody>
                  <a:tcPr/>
                </a:tc>
                <a:tc>
                  <a:txBody>
                    <a:bodyPr/>
                    <a:lstStyle/>
                    <a:p>
                      <a:pPr algn="ctr"/>
                      <a:r>
                        <a:rPr lang="en-US" sz="1400" b="1" dirty="0">
                          <a:latin typeface="Times New Roman" panose="02020603050405020304" pitchFamily="18" charset="0"/>
                          <a:cs typeface="Times New Roman" panose="02020603050405020304" pitchFamily="18" charset="0"/>
                        </a:rPr>
                        <a:t>Project Open </a:t>
                      </a:r>
                    </a:p>
                  </a:txBody>
                  <a:tcPr/>
                </a:tc>
                <a:tc>
                  <a:txBody>
                    <a:bodyPr/>
                    <a:lstStyle/>
                    <a:p>
                      <a:pPr algn="ctr"/>
                      <a:r>
                        <a:rPr lang="en-US" sz="1400" b="1" dirty="0">
                          <a:latin typeface="Times New Roman" panose="02020603050405020304" pitchFamily="18" charset="0"/>
                          <a:cs typeface="Times New Roman" panose="02020603050405020304" pitchFamily="18" charset="0"/>
                        </a:rPr>
                        <a:t>Frank </a:t>
                      </a:r>
                      <a:r>
                        <a:rPr lang="en-US" sz="1400" b="1" dirty="0" err="1">
                          <a:latin typeface="Times New Roman" panose="02020603050405020304" pitchFamily="18" charset="0"/>
                          <a:cs typeface="Times New Roman" panose="02020603050405020304" pitchFamily="18" charset="0"/>
                        </a:rPr>
                        <a:t>Bergmann,Klaus</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Hofeditz</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It is solution provider to manage the daily expense</a:t>
                      </a:r>
                    </a:p>
                  </a:txBody>
                  <a:tcPr/>
                </a:tc>
                <a:extLst>
                  <a:ext uri="{0D108BD9-81ED-4DB2-BD59-A6C34878D82A}">
                    <a16:rowId xmlns:a16="http://schemas.microsoft.com/office/drawing/2014/main" val="1328367603"/>
                  </a:ext>
                </a:extLst>
              </a:tr>
              <a:tr h="1170439">
                <a:tc>
                  <a:txBody>
                    <a:bodyPr/>
                    <a:lstStyle/>
                    <a:p>
                      <a:pPr algn="ctr"/>
                      <a:r>
                        <a:rPr lang="en-US" sz="1400" b="1" dirty="0">
                          <a:latin typeface="Times New Roman" panose="02020603050405020304" pitchFamily="18" charset="0"/>
                          <a:cs typeface="Times New Roman" panose="02020603050405020304" pitchFamily="18" charset="0"/>
                        </a:rPr>
                        <a:t>Service Desk Plus</a:t>
                      </a:r>
                    </a:p>
                  </a:txBody>
                  <a:tcPr/>
                </a:tc>
                <a:tc>
                  <a:txBody>
                    <a:bodyPr/>
                    <a:lstStyle/>
                    <a:p>
                      <a:pPr algn="ctr"/>
                      <a:r>
                        <a:rPr lang="en-US" sz="1400" b="1" dirty="0">
                          <a:latin typeface="Times New Roman" panose="02020603050405020304" pitchFamily="18" charset="0"/>
                          <a:cs typeface="Times New Roman" panose="02020603050405020304" pitchFamily="18" charset="0"/>
                        </a:rPr>
                        <a:t>manage engine</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400" b="1" dirty="0">
                          <a:latin typeface="Times New Roman" panose="02020603050405020304" pitchFamily="18" charset="0"/>
                          <a:cs typeface="Times New Roman" panose="02020603050405020304" pitchFamily="18" charset="0"/>
                        </a:rPr>
                        <a:t>Team-Based</a:t>
                      </a:r>
                    </a:p>
                    <a:p>
                      <a:pPr algn="ct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It considers the input values and stores manages and runs the model</a:t>
                      </a:r>
                    </a:p>
                  </a:txBody>
                  <a:tcPr/>
                </a:tc>
                <a:extLst>
                  <a:ext uri="{0D108BD9-81ED-4DB2-BD59-A6C34878D82A}">
                    <a16:rowId xmlns:a16="http://schemas.microsoft.com/office/drawing/2014/main" val="1496609262"/>
                  </a:ext>
                </a:extLst>
              </a:tr>
            </a:tbl>
          </a:graphicData>
        </a:graphic>
      </p:graphicFrame>
    </p:spTree>
    <p:extLst>
      <p:ext uri="{BB962C8B-B14F-4D97-AF65-F5344CB8AC3E}">
        <p14:creationId xmlns:p14="http://schemas.microsoft.com/office/powerpoint/2010/main" val="83699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18C96F-5F4A-1AB6-DF63-EF330D025713}"/>
              </a:ext>
            </a:extLst>
          </p:cNvPr>
          <p:cNvSpPr>
            <a:spLocks noGrp="1"/>
          </p:cNvSpPr>
          <p:nvPr>
            <p:ph type="dt" sz="half" idx="10"/>
          </p:nvPr>
        </p:nvSpPr>
        <p:spPr/>
        <p:txBody>
          <a:bodyPr/>
          <a:lstStyle/>
          <a:p>
            <a:r>
              <a:rPr lang="en-US">
                <a:solidFill>
                  <a:prstClr val="black">
                    <a:tint val="75000"/>
                  </a:prstClr>
                </a:solidFill>
              </a:rPr>
              <a:t>30.11.2021</a:t>
            </a:r>
            <a:endParaRPr lang="en-IN">
              <a:solidFill>
                <a:prstClr val="black">
                  <a:tint val="75000"/>
                </a:prstClr>
              </a:solidFill>
            </a:endParaRPr>
          </a:p>
        </p:txBody>
      </p:sp>
      <p:sp>
        <p:nvSpPr>
          <p:cNvPr id="3" name="Slide Number Placeholder 2">
            <a:extLst>
              <a:ext uri="{FF2B5EF4-FFF2-40B4-BE49-F238E27FC236}">
                <a16:creationId xmlns:a16="http://schemas.microsoft.com/office/drawing/2014/main" id="{98D230BC-8850-B34F-4A51-E72D3C46EEC1}"/>
              </a:ext>
            </a:extLst>
          </p:cNvPr>
          <p:cNvSpPr>
            <a:spLocks noGrp="1"/>
          </p:cNvSpPr>
          <p:nvPr>
            <p:ph type="sldNum" sz="quarter" idx="12"/>
          </p:nvPr>
        </p:nvSpPr>
        <p:spPr/>
        <p:txBody>
          <a:bodyPr/>
          <a:lstStyle/>
          <a:p>
            <a:fld id="{58CAE0E1-5C16-469C-80A6-45E1950F1503}" type="slidenum">
              <a:rPr lang="en-IN" smtClean="0">
                <a:solidFill>
                  <a:prstClr val="black">
                    <a:tint val="75000"/>
                  </a:prstClr>
                </a:solidFill>
              </a:rPr>
              <a:pPr/>
              <a:t>12</a:t>
            </a:fld>
            <a:endParaRPr lang="en-IN">
              <a:solidFill>
                <a:prstClr val="black">
                  <a:tint val="75000"/>
                </a:prstClr>
              </a:solidFill>
            </a:endParaRPr>
          </a:p>
        </p:txBody>
      </p:sp>
      <p:sp>
        <p:nvSpPr>
          <p:cNvPr id="4" name="TextBox 3">
            <a:extLst>
              <a:ext uri="{FF2B5EF4-FFF2-40B4-BE49-F238E27FC236}">
                <a16:creationId xmlns:a16="http://schemas.microsoft.com/office/drawing/2014/main" id="{036AEB02-2AF7-1F7D-0A31-7D3CD0F52047}"/>
              </a:ext>
            </a:extLst>
          </p:cNvPr>
          <p:cNvSpPr txBox="1"/>
          <p:nvPr/>
        </p:nvSpPr>
        <p:spPr>
          <a:xfrm>
            <a:off x="409074" y="1120676"/>
            <a:ext cx="8301789" cy="4431983"/>
          </a:xfrm>
          <a:prstGeom prst="rect">
            <a:avLst/>
          </a:prstGeom>
          <a:noFill/>
        </p:spPr>
        <p:txBody>
          <a:bodyPr wrap="square" rtlCol="0">
            <a:spAutoFit/>
          </a:bodyPr>
          <a:lstStyle/>
          <a:p>
            <a:pPr>
              <a:spcBef>
                <a:spcPts val="0"/>
              </a:spcBef>
              <a:spcAft>
                <a:spcPts val="0"/>
              </a:spcAft>
            </a:pPr>
            <a:r>
              <a:rPr lang="en-IN" sz="2000" b="1" u="sng" dirty="0">
                <a:solidFill>
                  <a:srgbClr val="0E101A"/>
                </a:solidFill>
                <a:effectLst/>
                <a:latin typeface="Times New Roman" panose="02020603050405020304" pitchFamily="18" charset="0"/>
                <a:cs typeface="Times New Roman" panose="02020603050405020304" pitchFamily="18" charset="0"/>
              </a:rPr>
              <a:t>Current System:-</a:t>
            </a:r>
            <a:endParaRPr lang="en-IN" sz="2000" u="sng" dirty="0">
              <a:solidFill>
                <a:srgbClr val="0E101A"/>
              </a:solidFill>
              <a:effectLst/>
              <a:latin typeface="Times New Roman" panose="02020603050405020304" pitchFamily="18" charset="0"/>
              <a:cs typeface="Times New Roman" panose="02020603050405020304" pitchFamily="18" charset="0"/>
            </a:endParaRPr>
          </a:p>
          <a:p>
            <a:pPr>
              <a:spcBef>
                <a:spcPts val="0"/>
              </a:spcBef>
              <a:spcAft>
                <a:spcPts val="0"/>
              </a:spcAft>
              <a:buFont typeface="Arial" panose="020B0604020202020204" pitchFamily="34" charset="0"/>
              <a:buChar char="•"/>
            </a:pPr>
            <a:r>
              <a:rPr lang="en-IN" sz="2000" dirty="0">
                <a:solidFill>
                  <a:srgbClr val="0E101A"/>
                </a:solidFill>
                <a:effectLst/>
                <a:latin typeface="Times New Roman" panose="02020603050405020304" pitchFamily="18" charset="0"/>
                <a:cs typeface="Times New Roman" panose="02020603050405020304" pitchFamily="18" charset="0"/>
              </a:rPr>
              <a:t>The current system cannot inform individuals of their spending such as credit card repayments, various transactions, income flow, and ideas to improve them (spending). </a:t>
            </a:r>
          </a:p>
          <a:p>
            <a:pPr>
              <a:spcBef>
                <a:spcPts val="0"/>
              </a:spcBef>
              <a:spcAft>
                <a:spcPts val="0"/>
              </a:spcAft>
              <a:buFont typeface="Arial" panose="020B0604020202020204" pitchFamily="34" charset="0"/>
              <a:buChar char="•"/>
            </a:pPr>
            <a:r>
              <a:rPr lang="en-IN" sz="2000" dirty="0">
                <a:solidFill>
                  <a:srgbClr val="0E101A"/>
                </a:solidFill>
                <a:effectLst/>
                <a:latin typeface="Times New Roman" panose="02020603050405020304" pitchFamily="18" charset="0"/>
                <a:cs typeface="Times New Roman" panose="02020603050405020304" pitchFamily="18" charset="0"/>
              </a:rPr>
              <a:t>Because of a lack of coordination and </a:t>
            </a:r>
            <a:r>
              <a:rPr lang="en-IN" sz="2400" dirty="0">
                <a:solidFill>
                  <a:srgbClr val="0E101A"/>
                </a:solidFill>
                <a:effectLst/>
                <a:latin typeface="Times New Roman" panose="02020603050405020304" pitchFamily="18" charset="0"/>
                <a:cs typeface="Times New Roman" panose="02020603050405020304" pitchFamily="18" charset="0"/>
              </a:rPr>
              <a:t>communication</a:t>
            </a:r>
            <a:r>
              <a:rPr lang="en-IN" sz="2000" dirty="0">
                <a:solidFill>
                  <a:srgbClr val="0E101A"/>
                </a:solidFill>
                <a:effectLst/>
                <a:latin typeface="Times New Roman" panose="02020603050405020304" pitchFamily="18" charset="0"/>
                <a:cs typeface="Times New Roman" panose="02020603050405020304" pitchFamily="18" charset="0"/>
              </a:rPr>
              <a:t> among the many authorities, the system fails to build a sense of confidence among people regarding their savings and spending.</a:t>
            </a:r>
          </a:p>
          <a:p>
            <a:pPr>
              <a:spcBef>
                <a:spcPts val="0"/>
              </a:spcBef>
              <a:spcAft>
                <a:spcPts val="0"/>
              </a:spcAft>
              <a:buFont typeface="Arial" panose="020B0604020202020204" pitchFamily="34" charset="0"/>
              <a:buChar char="•"/>
            </a:pPr>
            <a:endParaRPr lang="en-IN" sz="2000" dirty="0">
              <a:solidFill>
                <a:srgbClr val="0E101A"/>
              </a:solidFill>
              <a:effectLst/>
              <a:latin typeface="Times New Roman" panose="02020603050405020304" pitchFamily="18" charset="0"/>
              <a:cs typeface="Times New Roman" panose="02020603050405020304" pitchFamily="18" charset="0"/>
            </a:endParaRPr>
          </a:p>
          <a:p>
            <a:pPr>
              <a:spcBef>
                <a:spcPts val="0"/>
              </a:spcBef>
              <a:spcAft>
                <a:spcPts val="0"/>
              </a:spcAft>
            </a:pPr>
            <a:r>
              <a:rPr lang="en-IN" sz="2000" b="1" u="sng" dirty="0">
                <a:solidFill>
                  <a:srgbClr val="0E101A"/>
                </a:solidFill>
                <a:effectLst/>
                <a:latin typeface="Times New Roman" panose="02020603050405020304" pitchFamily="18" charset="0"/>
                <a:cs typeface="Times New Roman" panose="02020603050405020304" pitchFamily="18" charset="0"/>
              </a:rPr>
              <a:t>Proposed System:-</a:t>
            </a:r>
            <a:endParaRPr lang="en-IN" sz="2000" u="sng" dirty="0">
              <a:solidFill>
                <a:srgbClr val="0E101A"/>
              </a:solidFill>
              <a:effectLst/>
              <a:latin typeface="Times New Roman" panose="02020603050405020304" pitchFamily="18" charset="0"/>
              <a:cs typeface="Times New Roman" panose="02020603050405020304" pitchFamily="18" charset="0"/>
            </a:endParaRPr>
          </a:p>
          <a:p>
            <a:pPr>
              <a:spcBef>
                <a:spcPts val="0"/>
              </a:spcBef>
              <a:spcAft>
                <a:spcPts val="0"/>
              </a:spcAft>
              <a:buFont typeface="Arial" panose="020B0604020202020204" pitchFamily="34" charset="0"/>
              <a:buChar char="•"/>
            </a:pPr>
            <a:r>
              <a:rPr lang="en-IN" sz="2000" dirty="0">
                <a:solidFill>
                  <a:srgbClr val="0E101A"/>
                </a:solidFill>
                <a:effectLst/>
                <a:latin typeface="Times New Roman" panose="02020603050405020304" pitchFamily="18" charset="0"/>
                <a:cs typeface="Times New Roman" panose="02020603050405020304" pitchFamily="18" charset="0"/>
              </a:rPr>
              <a:t>The proposed system determines the safest possible expenditure plan for an individual which will give him/her a sense of stability and steadiness.</a:t>
            </a:r>
          </a:p>
          <a:p>
            <a:pPr>
              <a:spcBef>
                <a:spcPts val="0"/>
              </a:spcBef>
              <a:spcAft>
                <a:spcPts val="0"/>
              </a:spcAft>
              <a:buFont typeface="Arial" panose="020B0604020202020204" pitchFamily="34" charset="0"/>
              <a:buChar char="•"/>
            </a:pPr>
            <a:r>
              <a:rPr lang="en-IN" sz="2000" dirty="0">
                <a:solidFill>
                  <a:srgbClr val="0E101A"/>
                </a:solidFill>
                <a:effectLst/>
                <a:latin typeface="Times New Roman" panose="02020603050405020304" pitchFamily="18" charset="0"/>
                <a:cs typeface="Times New Roman" panose="02020603050405020304" pitchFamily="18" charset="0"/>
              </a:rPr>
              <a:t>The system will also suggest share and stocks based strategies after removing average expenditure </a:t>
            </a:r>
          </a:p>
          <a:p>
            <a:endParaRPr lang="en-US" sz="2000" dirty="0"/>
          </a:p>
        </p:txBody>
      </p:sp>
    </p:spTree>
    <p:extLst>
      <p:ext uri="{BB962C8B-B14F-4D97-AF65-F5344CB8AC3E}">
        <p14:creationId xmlns:p14="http://schemas.microsoft.com/office/powerpoint/2010/main" val="17658816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dissolv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dissolv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dissolve">
                                      <p:cBhvr>
                                        <p:cTn id="3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692F62-8B9F-946F-164A-D9CD9FF16264}"/>
              </a:ext>
            </a:extLst>
          </p:cNvPr>
          <p:cNvSpPr>
            <a:spLocks noGrp="1"/>
          </p:cNvSpPr>
          <p:nvPr>
            <p:ph type="dt" sz="half" idx="10"/>
          </p:nvPr>
        </p:nvSpPr>
        <p:spPr/>
        <p:txBody>
          <a:bodyPr/>
          <a:lstStyle/>
          <a:p>
            <a:r>
              <a:rPr lang="en-US">
                <a:solidFill>
                  <a:prstClr val="black">
                    <a:tint val="75000"/>
                  </a:prstClr>
                </a:solidFill>
              </a:rPr>
              <a:t>30.11.2021</a:t>
            </a:r>
            <a:endParaRPr lang="en-IN">
              <a:solidFill>
                <a:prstClr val="black">
                  <a:tint val="75000"/>
                </a:prstClr>
              </a:solidFill>
            </a:endParaRPr>
          </a:p>
        </p:txBody>
      </p:sp>
      <p:sp>
        <p:nvSpPr>
          <p:cNvPr id="3" name="Slide Number Placeholder 2">
            <a:extLst>
              <a:ext uri="{FF2B5EF4-FFF2-40B4-BE49-F238E27FC236}">
                <a16:creationId xmlns:a16="http://schemas.microsoft.com/office/drawing/2014/main" id="{BC9770D7-1C8D-AAAB-8483-479FE01C623F}"/>
              </a:ext>
            </a:extLst>
          </p:cNvPr>
          <p:cNvSpPr>
            <a:spLocks noGrp="1"/>
          </p:cNvSpPr>
          <p:nvPr>
            <p:ph type="sldNum" sz="quarter" idx="12"/>
          </p:nvPr>
        </p:nvSpPr>
        <p:spPr/>
        <p:txBody>
          <a:bodyPr/>
          <a:lstStyle/>
          <a:p>
            <a:fld id="{58CAE0E1-5C16-469C-80A6-45E1950F1503}" type="slidenum">
              <a:rPr lang="en-IN" smtClean="0">
                <a:solidFill>
                  <a:prstClr val="black">
                    <a:tint val="75000"/>
                  </a:prstClr>
                </a:solidFill>
              </a:rPr>
              <a:pPr/>
              <a:t>13</a:t>
            </a:fld>
            <a:endParaRPr lang="en-IN">
              <a:solidFill>
                <a:prstClr val="black">
                  <a:tint val="75000"/>
                </a:prstClr>
              </a:solidFill>
            </a:endParaRPr>
          </a:p>
        </p:txBody>
      </p:sp>
      <p:sp>
        <p:nvSpPr>
          <p:cNvPr id="4" name="TextBox 3">
            <a:extLst>
              <a:ext uri="{FF2B5EF4-FFF2-40B4-BE49-F238E27FC236}">
                <a16:creationId xmlns:a16="http://schemas.microsoft.com/office/drawing/2014/main" id="{E7552B74-FB64-A061-AC6B-CB7FC2691D88}"/>
              </a:ext>
            </a:extLst>
          </p:cNvPr>
          <p:cNvSpPr txBox="1"/>
          <p:nvPr/>
        </p:nvSpPr>
        <p:spPr>
          <a:xfrm>
            <a:off x="378992" y="622698"/>
            <a:ext cx="3086101" cy="539315"/>
          </a:xfrm>
          <a:prstGeom prst="rect">
            <a:avLst/>
          </a:prstGeom>
          <a:noFill/>
        </p:spPr>
        <p:txBody>
          <a:bodyPr wrap="square">
            <a:spAutoFit/>
          </a:bodyPr>
          <a:lstStyle/>
          <a:p>
            <a:pPr>
              <a:lnSpc>
                <a:spcPct val="150000"/>
              </a:lnSpc>
            </a:pPr>
            <a:r>
              <a:rPr lang="en-US" sz="2200" b="1" u="sng" dirty="0">
                <a:latin typeface="Times New Roman" pitchFamily="18" charset="0"/>
                <a:cs typeface="Times New Roman" pitchFamily="18" charset="0"/>
              </a:rPr>
              <a:t>Proposed Methodology</a:t>
            </a:r>
          </a:p>
        </p:txBody>
      </p:sp>
      <p:sp>
        <p:nvSpPr>
          <p:cNvPr id="5" name="TextBox 4">
            <a:extLst>
              <a:ext uri="{FF2B5EF4-FFF2-40B4-BE49-F238E27FC236}">
                <a16:creationId xmlns:a16="http://schemas.microsoft.com/office/drawing/2014/main" id="{16BC4A6D-C1B1-7FCC-D940-C967C32E7B11}"/>
              </a:ext>
            </a:extLst>
          </p:cNvPr>
          <p:cNvSpPr txBox="1"/>
          <p:nvPr/>
        </p:nvSpPr>
        <p:spPr>
          <a:xfrm>
            <a:off x="378992" y="1337489"/>
            <a:ext cx="8247650" cy="5401479"/>
          </a:xfrm>
          <a:prstGeom prst="rect">
            <a:avLst/>
          </a:prstGeom>
          <a:noFill/>
        </p:spPr>
        <p:txBody>
          <a:bodyPr wrap="square" rtlCol="0">
            <a:spAutoFit/>
          </a:bodyPr>
          <a:lstStyle/>
          <a:p>
            <a:pPr algn="just">
              <a:spcBef>
                <a:spcPts val="0"/>
              </a:spcBef>
              <a:spcAft>
                <a:spcPts val="0"/>
              </a:spcAft>
            </a:pPr>
            <a:r>
              <a:rPr lang="en-IN" sz="1500" dirty="0">
                <a:solidFill>
                  <a:srgbClr val="0E101A"/>
                </a:solidFill>
                <a:effectLst/>
                <a:latin typeface="Times New Roman" panose="02020603050405020304" pitchFamily="18" charset="0"/>
                <a:cs typeface="Times New Roman" panose="02020603050405020304" pitchFamily="18" charset="0"/>
              </a:rPr>
              <a:t>Project “</a:t>
            </a:r>
            <a:r>
              <a:rPr lang="en-IN" sz="1500" dirty="0" err="1">
                <a:solidFill>
                  <a:srgbClr val="0E101A"/>
                </a:solidFill>
                <a:effectLst/>
                <a:latin typeface="Times New Roman" panose="02020603050405020304" pitchFamily="18" charset="0"/>
                <a:cs typeface="Times New Roman" panose="02020603050405020304" pitchFamily="18" charset="0"/>
              </a:rPr>
              <a:t>Artha</a:t>
            </a:r>
            <a:r>
              <a:rPr lang="en-IN" sz="1500" dirty="0">
                <a:solidFill>
                  <a:srgbClr val="0E101A"/>
                </a:solidFill>
                <a:effectLst/>
                <a:latin typeface="Times New Roman" panose="02020603050405020304" pitchFamily="18" charset="0"/>
                <a:cs typeface="Times New Roman" panose="02020603050405020304" pitchFamily="18" charset="0"/>
              </a:rPr>
              <a:t>” will consist of many functions and operations, which lead to more well-defined and accurate results. The components of project “</a:t>
            </a:r>
            <a:r>
              <a:rPr lang="en-IN" sz="1500" dirty="0" err="1">
                <a:solidFill>
                  <a:srgbClr val="0E101A"/>
                </a:solidFill>
                <a:effectLst/>
                <a:latin typeface="Times New Roman" panose="02020603050405020304" pitchFamily="18" charset="0"/>
                <a:cs typeface="Times New Roman" panose="02020603050405020304" pitchFamily="18" charset="0"/>
              </a:rPr>
              <a:t>Artha</a:t>
            </a:r>
            <a:r>
              <a:rPr lang="en-IN" sz="1500" dirty="0">
                <a:solidFill>
                  <a:srgbClr val="0E101A"/>
                </a:solidFill>
                <a:effectLst/>
                <a:latin typeface="Times New Roman" panose="02020603050405020304" pitchFamily="18" charset="0"/>
                <a:cs typeface="Times New Roman" panose="02020603050405020304" pitchFamily="18" charset="0"/>
              </a:rPr>
              <a:t>” are :-</a:t>
            </a:r>
          </a:p>
          <a:p>
            <a:pPr algn="just">
              <a:spcBef>
                <a:spcPts val="0"/>
              </a:spcBef>
              <a:spcAft>
                <a:spcPts val="0"/>
              </a:spcAft>
            </a:pPr>
            <a:endParaRPr lang="en-IN" sz="1500" dirty="0">
              <a:solidFill>
                <a:srgbClr val="0E101A"/>
              </a:solidFill>
              <a:effectLst/>
              <a:latin typeface="Times New Roman" panose="02020603050405020304" pitchFamily="18" charset="0"/>
              <a:cs typeface="Times New Roman" panose="02020603050405020304" pitchFamily="18" charset="0"/>
            </a:endParaRPr>
          </a:p>
          <a:p>
            <a:pPr algn="just">
              <a:spcBef>
                <a:spcPts val="0"/>
              </a:spcBef>
              <a:spcAft>
                <a:spcPts val="0"/>
              </a:spcAft>
              <a:buFont typeface="+mj-lt"/>
              <a:buAutoNum type="arabicPeriod"/>
            </a:pPr>
            <a:r>
              <a:rPr lang="en-IN" sz="1500" b="1" u="sng" dirty="0">
                <a:solidFill>
                  <a:srgbClr val="0E101A"/>
                </a:solidFill>
                <a:effectLst/>
                <a:latin typeface="Times New Roman" panose="02020603050405020304" pitchFamily="18" charset="0"/>
                <a:cs typeface="Times New Roman" panose="02020603050405020304" pitchFamily="18" charset="0"/>
              </a:rPr>
              <a:t>Operations:</a:t>
            </a:r>
            <a:r>
              <a:rPr lang="en-IN" sz="1500" dirty="0">
                <a:solidFill>
                  <a:srgbClr val="0E101A"/>
                </a:solidFill>
                <a:effectLst/>
                <a:latin typeface="Times New Roman" panose="02020603050405020304" pitchFamily="18" charset="0"/>
                <a:cs typeface="Times New Roman" panose="02020603050405020304" pitchFamily="18" charset="0"/>
              </a:rPr>
              <a:t> it will carry out certain operations which will give us the results, intermediate state, and observation. the operation that will be performed -</a:t>
            </a:r>
          </a:p>
          <a:p>
            <a:pPr marL="800100" lvl="1" indent="-342900" algn="just">
              <a:spcBef>
                <a:spcPts val="0"/>
              </a:spcBef>
              <a:spcAft>
                <a:spcPts val="0"/>
              </a:spcAft>
              <a:buFont typeface="Arial" panose="020B0604020202020204" pitchFamily="34" charset="0"/>
              <a:buChar char="•"/>
            </a:pPr>
            <a:r>
              <a:rPr lang="en-IN" sz="1500" b="1" dirty="0">
                <a:solidFill>
                  <a:srgbClr val="0E101A"/>
                </a:solidFill>
                <a:effectLst/>
                <a:latin typeface="Times New Roman" panose="02020603050405020304" pitchFamily="18" charset="0"/>
                <a:cs typeface="Times New Roman" panose="02020603050405020304" pitchFamily="18" charset="0"/>
              </a:rPr>
              <a:t>Data manipulation and reading:</a:t>
            </a:r>
            <a:r>
              <a:rPr lang="en-IN" sz="1500" dirty="0">
                <a:solidFill>
                  <a:srgbClr val="0E101A"/>
                </a:solidFill>
                <a:effectLst/>
                <a:latin typeface="Times New Roman" panose="02020603050405020304" pitchFamily="18" charset="0"/>
                <a:cs typeface="Times New Roman" panose="02020603050405020304" pitchFamily="18" charset="0"/>
              </a:rPr>
              <a:t> </a:t>
            </a:r>
            <a:r>
              <a:rPr lang="en-IN" sz="1500" i="1" dirty="0">
                <a:solidFill>
                  <a:srgbClr val="0E101A"/>
                </a:solidFill>
                <a:effectLst/>
                <a:latin typeface="Times New Roman" panose="02020603050405020304" pitchFamily="18" charset="0"/>
                <a:cs typeface="Times New Roman" panose="02020603050405020304" pitchFamily="18" charset="0"/>
              </a:rPr>
              <a:t>the controller will read the data and manipulate it accordingly it will record the events and link every entity to each other.</a:t>
            </a:r>
          </a:p>
          <a:p>
            <a:pPr marL="800100" lvl="1" indent="-342900" algn="just">
              <a:spcBef>
                <a:spcPts val="0"/>
              </a:spcBef>
              <a:spcAft>
                <a:spcPts val="0"/>
              </a:spcAft>
              <a:buFont typeface="Arial" panose="020B0604020202020204" pitchFamily="34" charset="0"/>
              <a:buChar char="•"/>
            </a:pPr>
            <a:r>
              <a:rPr lang="en-IN" sz="1500" b="1" dirty="0">
                <a:solidFill>
                  <a:srgbClr val="0E101A"/>
                </a:solidFill>
                <a:effectLst/>
                <a:latin typeface="Times New Roman" panose="02020603050405020304" pitchFamily="18" charset="0"/>
                <a:cs typeface="Times New Roman" panose="02020603050405020304" pitchFamily="18" charset="0"/>
              </a:rPr>
              <a:t>Curve analysis</a:t>
            </a:r>
            <a:r>
              <a:rPr lang="en-IN" sz="1500" dirty="0">
                <a:solidFill>
                  <a:srgbClr val="0E101A"/>
                </a:solidFill>
                <a:effectLst/>
                <a:latin typeface="Times New Roman" panose="02020603050405020304" pitchFamily="18" charset="0"/>
                <a:cs typeface="Times New Roman" panose="02020603050405020304" pitchFamily="18" charset="0"/>
              </a:rPr>
              <a:t>: </a:t>
            </a:r>
            <a:r>
              <a:rPr lang="en-IN" sz="1500" i="1" dirty="0">
                <a:solidFill>
                  <a:srgbClr val="0E101A"/>
                </a:solidFill>
                <a:effectLst/>
                <a:latin typeface="Times New Roman" panose="02020603050405020304" pitchFamily="18" charset="0"/>
                <a:cs typeface="Times New Roman" panose="02020603050405020304" pitchFamily="18" charset="0"/>
              </a:rPr>
              <a:t>the attributes or properties which are under observation such as current balance will be taken into consideration and the balance vs time graph will be plotted from which extremes will be determined that will be used to calculate the stagnant balance.</a:t>
            </a:r>
          </a:p>
          <a:p>
            <a:pPr marL="800100" lvl="1" indent="-342900" algn="just">
              <a:spcBef>
                <a:spcPts val="0"/>
              </a:spcBef>
              <a:spcAft>
                <a:spcPts val="0"/>
              </a:spcAft>
              <a:buFont typeface="Arial" panose="020B0604020202020204" pitchFamily="34" charset="0"/>
              <a:buChar char="•"/>
            </a:pPr>
            <a:r>
              <a:rPr lang="en-IN" sz="1500" b="1" dirty="0">
                <a:solidFill>
                  <a:srgbClr val="0E101A"/>
                </a:solidFill>
                <a:effectLst/>
                <a:latin typeface="Times New Roman" panose="02020603050405020304" pitchFamily="18" charset="0"/>
                <a:cs typeface="Times New Roman" panose="02020603050405020304" pitchFamily="18" charset="0"/>
              </a:rPr>
              <a:t>ML prediction: </a:t>
            </a:r>
            <a:r>
              <a:rPr lang="en-IN" sz="1500" i="1" dirty="0">
                <a:solidFill>
                  <a:srgbClr val="0E101A"/>
                </a:solidFill>
                <a:effectLst/>
                <a:latin typeface="Times New Roman" panose="02020603050405020304" pitchFamily="18" charset="0"/>
                <a:cs typeface="Times New Roman" panose="02020603050405020304" pitchFamily="18" charset="0"/>
              </a:rPr>
              <a:t>it will train a model upon the history of the stock market and expenditure data and produce predictions for the current situation.</a:t>
            </a:r>
          </a:p>
          <a:p>
            <a:pPr lvl="1" algn="just">
              <a:spcBef>
                <a:spcPts val="0"/>
              </a:spcBef>
              <a:spcAft>
                <a:spcPts val="0"/>
              </a:spcAft>
            </a:pPr>
            <a:r>
              <a:rPr lang="en-IN" sz="1500" b="1" u="sng" dirty="0">
                <a:solidFill>
                  <a:srgbClr val="0E101A"/>
                </a:solidFill>
                <a:latin typeface="Times New Roman" panose="02020603050405020304" pitchFamily="18" charset="0"/>
                <a:cs typeface="Times New Roman" panose="02020603050405020304" pitchFamily="18" charset="0"/>
              </a:rPr>
              <a:t>2. </a:t>
            </a:r>
            <a:r>
              <a:rPr lang="en-IN" sz="1500" b="1" u="sng" dirty="0">
                <a:solidFill>
                  <a:srgbClr val="0E101A"/>
                </a:solidFill>
                <a:effectLst/>
                <a:latin typeface="Times New Roman" panose="02020603050405020304" pitchFamily="18" charset="0"/>
                <a:cs typeface="Times New Roman" panose="02020603050405020304" pitchFamily="18" charset="0"/>
              </a:rPr>
              <a:t>Functions:</a:t>
            </a:r>
            <a:r>
              <a:rPr lang="en-IN" sz="1500" b="1" dirty="0">
                <a:solidFill>
                  <a:srgbClr val="0E101A"/>
                </a:solidFill>
                <a:effectLst/>
                <a:latin typeface="Times New Roman" panose="02020603050405020304" pitchFamily="18" charset="0"/>
                <a:cs typeface="Times New Roman" panose="02020603050405020304" pitchFamily="18" charset="0"/>
              </a:rPr>
              <a:t> </a:t>
            </a:r>
          </a:p>
          <a:p>
            <a:pPr marL="800100" lvl="1" indent="-342900" algn="just">
              <a:spcBef>
                <a:spcPts val="0"/>
              </a:spcBef>
              <a:spcAft>
                <a:spcPts val="0"/>
              </a:spcAft>
              <a:buFont typeface="Arial" panose="020B0604020202020204" pitchFamily="34" charset="0"/>
              <a:buChar char="•"/>
            </a:pPr>
            <a:r>
              <a:rPr lang="en-IN" sz="1500" dirty="0">
                <a:solidFill>
                  <a:srgbClr val="0E101A"/>
                </a:solidFill>
                <a:effectLst/>
                <a:latin typeface="Times New Roman" panose="02020603050405020304" pitchFamily="18" charset="0"/>
                <a:cs typeface="Times New Roman" panose="02020603050405020304" pitchFamily="18" charset="0"/>
              </a:rPr>
              <a:t>Stagnant balance</a:t>
            </a:r>
          </a:p>
          <a:p>
            <a:pPr marL="800100" lvl="1" indent="-342900" algn="just">
              <a:spcBef>
                <a:spcPts val="0"/>
              </a:spcBef>
              <a:spcAft>
                <a:spcPts val="0"/>
              </a:spcAft>
              <a:buFont typeface="Arial" panose="020B0604020202020204" pitchFamily="34" charset="0"/>
              <a:buChar char="•"/>
            </a:pPr>
            <a:r>
              <a:rPr lang="en-IN" sz="1500" dirty="0">
                <a:solidFill>
                  <a:srgbClr val="0E101A"/>
                </a:solidFill>
                <a:effectLst/>
                <a:latin typeface="Times New Roman" panose="02020603050405020304" pitchFamily="18" charset="0"/>
                <a:cs typeface="Times New Roman" panose="02020603050405020304" pitchFamily="18" charset="0"/>
              </a:rPr>
              <a:t>Expenditure prediction</a:t>
            </a:r>
          </a:p>
          <a:p>
            <a:pPr marL="800100" lvl="1" indent="-342900" algn="just">
              <a:spcBef>
                <a:spcPts val="0"/>
              </a:spcBef>
              <a:spcAft>
                <a:spcPts val="0"/>
              </a:spcAft>
              <a:buFont typeface="Arial" panose="020B0604020202020204" pitchFamily="34" charset="0"/>
              <a:buChar char="•"/>
            </a:pPr>
            <a:r>
              <a:rPr lang="en-IN" sz="1500" dirty="0">
                <a:solidFill>
                  <a:srgbClr val="0E101A"/>
                </a:solidFill>
                <a:effectLst/>
                <a:latin typeface="Times New Roman" panose="02020603050405020304" pitchFamily="18" charset="0"/>
                <a:cs typeface="Times New Roman" panose="02020603050405020304" pitchFamily="18" charset="0"/>
              </a:rPr>
              <a:t>Suggesting stock</a:t>
            </a:r>
          </a:p>
          <a:p>
            <a:pPr algn="just">
              <a:spcBef>
                <a:spcPts val="0"/>
              </a:spcBef>
              <a:spcAft>
                <a:spcPts val="0"/>
              </a:spcAft>
              <a:buFont typeface="+mj-lt"/>
              <a:buAutoNum type="arabicPeriod"/>
            </a:pPr>
            <a:r>
              <a:rPr lang="en-IN" sz="1500" b="1" u="sng" dirty="0">
                <a:solidFill>
                  <a:srgbClr val="0E101A"/>
                </a:solidFill>
                <a:effectLst/>
                <a:latin typeface="Times New Roman" panose="02020603050405020304" pitchFamily="18" charset="0"/>
                <a:cs typeface="Times New Roman" panose="02020603050405020304" pitchFamily="18" charset="0"/>
              </a:rPr>
              <a:t>Results:</a:t>
            </a:r>
            <a:endParaRPr lang="en-IN" sz="1500" dirty="0">
              <a:solidFill>
                <a:srgbClr val="0E101A"/>
              </a:solidFill>
              <a:effectLst/>
              <a:latin typeface="Times New Roman" panose="02020603050405020304" pitchFamily="18" charset="0"/>
              <a:cs typeface="Times New Roman" panose="02020603050405020304" pitchFamily="18" charset="0"/>
            </a:endParaRPr>
          </a:p>
          <a:p>
            <a:pPr marL="742950" lvl="1" indent="-285750" algn="just">
              <a:spcBef>
                <a:spcPts val="0"/>
              </a:spcBef>
              <a:spcAft>
                <a:spcPts val="0"/>
              </a:spcAft>
              <a:buFont typeface="Arial" panose="020B0604020202020204" pitchFamily="34" charset="0"/>
              <a:buChar char="•"/>
            </a:pPr>
            <a:r>
              <a:rPr lang="en-IN" sz="1500" dirty="0">
                <a:solidFill>
                  <a:srgbClr val="0E101A"/>
                </a:solidFill>
                <a:effectLst/>
                <a:latin typeface="Times New Roman" panose="02020603050405020304" pitchFamily="18" charset="0"/>
                <a:cs typeface="Times New Roman" panose="02020603050405020304" pitchFamily="18" charset="0"/>
              </a:rPr>
              <a:t>Stagnant balance range</a:t>
            </a:r>
          </a:p>
          <a:p>
            <a:pPr marL="742950" lvl="1" indent="-285750" algn="just">
              <a:spcBef>
                <a:spcPts val="0"/>
              </a:spcBef>
              <a:spcAft>
                <a:spcPts val="0"/>
              </a:spcAft>
              <a:buFont typeface="Arial" panose="020B0604020202020204" pitchFamily="34" charset="0"/>
              <a:buChar char="•"/>
            </a:pPr>
            <a:r>
              <a:rPr lang="en-IN" sz="1500" dirty="0">
                <a:solidFill>
                  <a:srgbClr val="0E101A"/>
                </a:solidFill>
                <a:effectLst/>
                <a:latin typeface="Times New Roman" panose="02020603050405020304" pitchFamily="18" charset="0"/>
                <a:cs typeface="Times New Roman" panose="02020603050405020304" pitchFamily="18" charset="0"/>
              </a:rPr>
              <a:t>Providing expected expense per day </a:t>
            </a:r>
          </a:p>
          <a:p>
            <a:pPr marL="742950" lvl="1" indent="-285750" algn="just">
              <a:spcBef>
                <a:spcPts val="0"/>
              </a:spcBef>
              <a:spcAft>
                <a:spcPts val="0"/>
              </a:spcAft>
              <a:buFont typeface="Arial" panose="020B0604020202020204" pitchFamily="34" charset="0"/>
              <a:buChar char="•"/>
            </a:pPr>
            <a:endParaRPr lang="en-IN" sz="1500" dirty="0">
              <a:solidFill>
                <a:srgbClr val="0E101A"/>
              </a:solidFill>
              <a:effectLst/>
              <a:latin typeface="Times New Roman" panose="02020603050405020304" pitchFamily="18" charset="0"/>
              <a:cs typeface="Times New Roman" panose="02020603050405020304" pitchFamily="18" charset="0"/>
            </a:endParaRPr>
          </a:p>
          <a:p>
            <a:pPr algn="just">
              <a:spcBef>
                <a:spcPts val="0"/>
              </a:spcBef>
              <a:spcAft>
                <a:spcPts val="0"/>
              </a:spcAft>
            </a:pPr>
            <a:r>
              <a:rPr lang="en-IN" sz="1500" b="1" i="1" u="sng" dirty="0">
                <a:solidFill>
                  <a:srgbClr val="0E101A"/>
                </a:solidFill>
                <a:effectLst/>
                <a:latin typeface="Times New Roman" panose="02020603050405020304" pitchFamily="18" charset="0"/>
                <a:cs typeface="Times New Roman" panose="02020603050405020304" pitchFamily="18" charset="0"/>
              </a:rPr>
              <a:t>Method:-</a:t>
            </a:r>
            <a:r>
              <a:rPr lang="en-IN" sz="1500" b="1" i="1" dirty="0">
                <a:solidFill>
                  <a:srgbClr val="0E101A"/>
                </a:solidFill>
                <a:effectLst/>
                <a:latin typeface="Times New Roman" panose="02020603050405020304" pitchFamily="18" charset="0"/>
                <a:cs typeface="Times New Roman" panose="02020603050405020304" pitchFamily="18" charset="0"/>
              </a:rPr>
              <a:t>  We will use python pandas for data manipulation and extraction; matplotlib and NumPy for curve analysis; TensorFlow or Scikit learn tools for creating a model and making predictions.</a:t>
            </a:r>
          </a:p>
          <a:p>
            <a:pPr algn="just"/>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240469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anim calcmode="lin" valueType="num">
                                      <p:cBhvr additive="base">
                                        <p:cTn id="49" dur="500" fill="hold"/>
                                        <p:tgtEl>
                                          <p:spTgt spid="5">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5">
                                            <p:txEl>
                                              <p:pRg st="9" end="9"/>
                                            </p:txEl>
                                          </p:spTgt>
                                        </p:tgtEl>
                                        <p:attrNameLst>
                                          <p:attrName>style.visibility</p:attrName>
                                        </p:attrNameLst>
                                      </p:cBhvr>
                                      <p:to>
                                        <p:strVal val="visible"/>
                                      </p:to>
                                    </p:set>
                                    <p:anim calcmode="lin" valueType="num">
                                      <p:cBhvr additive="base">
                                        <p:cTn id="55" dur="500" fill="hold"/>
                                        <p:tgtEl>
                                          <p:spTgt spid="5">
                                            <p:txEl>
                                              <p:pRg st="9" end="9"/>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5">
                                            <p:txEl>
                                              <p:pRg st="10" end="10"/>
                                            </p:txEl>
                                          </p:spTgt>
                                        </p:tgtEl>
                                        <p:attrNameLst>
                                          <p:attrName>style.visibility</p:attrName>
                                        </p:attrNameLst>
                                      </p:cBhvr>
                                      <p:to>
                                        <p:strVal val="visible"/>
                                      </p:to>
                                    </p:set>
                                    <p:anim calcmode="lin" valueType="num">
                                      <p:cBhvr additive="base">
                                        <p:cTn id="61" dur="500" fill="hold"/>
                                        <p:tgtEl>
                                          <p:spTgt spid="5">
                                            <p:txEl>
                                              <p:pRg st="10" end="1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5">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5">
                                            <p:txEl>
                                              <p:pRg st="11" end="11"/>
                                            </p:txEl>
                                          </p:spTgt>
                                        </p:tgtEl>
                                        <p:attrNameLst>
                                          <p:attrName>style.visibility</p:attrName>
                                        </p:attrNameLst>
                                      </p:cBhvr>
                                      <p:to>
                                        <p:strVal val="visible"/>
                                      </p:to>
                                    </p:set>
                                    <p:anim calcmode="lin" valueType="num">
                                      <p:cBhvr additive="base">
                                        <p:cTn id="67" dur="500" fill="hold"/>
                                        <p:tgtEl>
                                          <p:spTgt spid="5">
                                            <p:txEl>
                                              <p:pRg st="11" end="11"/>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5">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5">
                                            <p:txEl>
                                              <p:pRg st="12" end="12"/>
                                            </p:txEl>
                                          </p:spTgt>
                                        </p:tgtEl>
                                        <p:attrNameLst>
                                          <p:attrName>style.visibility</p:attrName>
                                        </p:attrNameLst>
                                      </p:cBhvr>
                                      <p:to>
                                        <p:strVal val="visible"/>
                                      </p:to>
                                    </p:set>
                                    <p:anim calcmode="lin" valueType="num">
                                      <p:cBhvr additive="base">
                                        <p:cTn id="73" dur="500" fill="hold"/>
                                        <p:tgtEl>
                                          <p:spTgt spid="5">
                                            <p:txEl>
                                              <p:pRg st="12" end="12"/>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5">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5">
                                            <p:txEl>
                                              <p:pRg st="14" end="14"/>
                                            </p:txEl>
                                          </p:spTgt>
                                        </p:tgtEl>
                                        <p:attrNameLst>
                                          <p:attrName>style.visibility</p:attrName>
                                        </p:attrNameLst>
                                      </p:cBhvr>
                                      <p:to>
                                        <p:strVal val="visible"/>
                                      </p:to>
                                    </p:set>
                                    <p:anim calcmode="lin" valueType="num">
                                      <p:cBhvr additive="base">
                                        <p:cTn id="79" dur="500" fill="hold"/>
                                        <p:tgtEl>
                                          <p:spTgt spid="5">
                                            <p:txEl>
                                              <p:pRg st="14" end="14"/>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5">
                                            <p:txEl>
                                              <p:pRg st="14"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89FFBB-1160-183A-F2A5-076BF43A0757}"/>
              </a:ext>
            </a:extLst>
          </p:cNvPr>
          <p:cNvSpPr>
            <a:spLocks noGrp="1"/>
          </p:cNvSpPr>
          <p:nvPr>
            <p:ph type="dt" sz="half" idx="10"/>
          </p:nvPr>
        </p:nvSpPr>
        <p:spPr/>
        <p:txBody>
          <a:bodyPr/>
          <a:lstStyle/>
          <a:p>
            <a:r>
              <a:rPr lang="en-US">
                <a:solidFill>
                  <a:prstClr val="black">
                    <a:tint val="75000"/>
                  </a:prstClr>
                </a:solidFill>
              </a:rPr>
              <a:t>30.11.2021</a:t>
            </a:r>
            <a:endParaRPr lang="en-IN">
              <a:solidFill>
                <a:prstClr val="black">
                  <a:tint val="75000"/>
                </a:prstClr>
              </a:solidFill>
            </a:endParaRPr>
          </a:p>
        </p:txBody>
      </p:sp>
      <p:sp>
        <p:nvSpPr>
          <p:cNvPr id="3" name="Slide Number Placeholder 2">
            <a:extLst>
              <a:ext uri="{FF2B5EF4-FFF2-40B4-BE49-F238E27FC236}">
                <a16:creationId xmlns:a16="http://schemas.microsoft.com/office/drawing/2014/main" id="{06714CDC-4BEB-D8F6-C435-E79788626E91}"/>
              </a:ext>
            </a:extLst>
          </p:cNvPr>
          <p:cNvSpPr>
            <a:spLocks noGrp="1"/>
          </p:cNvSpPr>
          <p:nvPr>
            <p:ph type="sldNum" sz="quarter" idx="12"/>
          </p:nvPr>
        </p:nvSpPr>
        <p:spPr/>
        <p:txBody>
          <a:bodyPr/>
          <a:lstStyle/>
          <a:p>
            <a:fld id="{58CAE0E1-5C16-469C-80A6-45E1950F1503}" type="slidenum">
              <a:rPr lang="en-IN" smtClean="0">
                <a:solidFill>
                  <a:prstClr val="black">
                    <a:tint val="75000"/>
                  </a:prstClr>
                </a:solidFill>
              </a:rPr>
              <a:pPr/>
              <a:t>14</a:t>
            </a:fld>
            <a:endParaRPr lang="en-IN">
              <a:solidFill>
                <a:prstClr val="black">
                  <a:tint val="75000"/>
                </a:prstClr>
              </a:solidFill>
            </a:endParaRPr>
          </a:p>
        </p:txBody>
      </p:sp>
      <p:sp>
        <p:nvSpPr>
          <p:cNvPr id="4" name="TextBox 3">
            <a:extLst>
              <a:ext uri="{FF2B5EF4-FFF2-40B4-BE49-F238E27FC236}">
                <a16:creationId xmlns:a16="http://schemas.microsoft.com/office/drawing/2014/main" id="{959ACC8C-864C-8C9C-6E71-A0CFDDF0D290}"/>
              </a:ext>
            </a:extLst>
          </p:cNvPr>
          <p:cNvSpPr txBox="1"/>
          <p:nvPr/>
        </p:nvSpPr>
        <p:spPr>
          <a:xfrm>
            <a:off x="378992" y="622698"/>
            <a:ext cx="3711745" cy="539315"/>
          </a:xfrm>
          <a:prstGeom prst="rect">
            <a:avLst/>
          </a:prstGeom>
          <a:noFill/>
        </p:spPr>
        <p:txBody>
          <a:bodyPr wrap="square">
            <a:spAutoFit/>
          </a:bodyPr>
          <a:lstStyle/>
          <a:p>
            <a:pPr>
              <a:lnSpc>
                <a:spcPct val="150000"/>
              </a:lnSpc>
            </a:pPr>
            <a:r>
              <a:rPr lang="en-US" sz="2200" b="1" u="sng" dirty="0">
                <a:latin typeface="Times New Roman" pitchFamily="18" charset="0"/>
                <a:cs typeface="Times New Roman" pitchFamily="18" charset="0"/>
              </a:rPr>
              <a:t>System Architecture/Design</a:t>
            </a:r>
          </a:p>
        </p:txBody>
      </p:sp>
      <p:pic>
        <p:nvPicPr>
          <p:cNvPr id="6" name="Picture 5">
            <a:extLst>
              <a:ext uri="{FF2B5EF4-FFF2-40B4-BE49-F238E27FC236}">
                <a16:creationId xmlns:a16="http://schemas.microsoft.com/office/drawing/2014/main" id="{90866B1D-30B0-2A1E-69FF-12D3F7F4060A}"/>
              </a:ext>
            </a:extLst>
          </p:cNvPr>
          <p:cNvPicPr>
            <a:picLocks noChangeAspect="1"/>
          </p:cNvPicPr>
          <p:nvPr/>
        </p:nvPicPr>
        <p:blipFill>
          <a:blip r:embed="rId2">
            <a:grayscl/>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tretch>
            <a:fillRect/>
          </a:stretch>
        </p:blipFill>
        <p:spPr>
          <a:xfrm>
            <a:off x="80601" y="1728504"/>
            <a:ext cx="8982797" cy="3577422"/>
          </a:xfrm>
          <a:prstGeom prst="rect">
            <a:avLst/>
          </a:prstGeom>
        </p:spPr>
      </p:pic>
    </p:spTree>
    <p:extLst>
      <p:ext uri="{BB962C8B-B14F-4D97-AF65-F5344CB8AC3E}">
        <p14:creationId xmlns:p14="http://schemas.microsoft.com/office/powerpoint/2010/main" val="291961180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72B16B-C179-1FF4-9CCA-1900D07C94D6}"/>
              </a:ext>
            </a:extLst>
          </p:cNvPr>
          <p:cNvSpPr>
            <a:spLocks noGrp="1"/>
          </p:cNvSpPr>
          <p:nvPr>
            <p:ph type="dt" sz="half" idx="10"/>
          </p:nvPr>
        </p:nvSpPr>
        <p:spPr/>
        <p:txBody>
          <a:bodyPr/>
          <a:lstStyle/>
          <a:p>
            <a:r>
              <a:rPr lang="en-US">
                <a:solidFill>
                  <a:prstClr val="black">
                    <a:tint val="75000"/>
                  </a:prstClr>
                </a:solidFill>
              </a:rPr>
              <a:t>30.11.2021</a:t>
            </a:r>
            <a:endParaRPr lang="en-IN">
              <a:solidFill>
                <a:prstClr val="black">
                  <a:tint val="75000"/>
                </a:prstClr>
              </a:solidFill>
            </a:endParaRPr>
          </a:p>
        </p:txBody>
      </p:sp>
      <p:sp>
        <p:nvSpPr>
          <p:cNvPr id="3" name="Slide Number Placeholder 2">
            <a:extLst>
              <a:ext uri="{FF2B5EF4-FFF2-40B4-BE49-F238E27FC236}">
                <a16:creationId xmlns:a16="http://schemas.microsoft.com/office/drawing/2014/main" id="{0CE3D405-BBB5-5492-DEEE-FF0F322372C9}"/>
              </a:ext>
            </a:extLst>
          </p:cNvPr>
          <p:cNvSpPr>
            <a:spLocks noGrp="1"/>
          </p:cNvSpPr>
          <p:nvPr>
            <p:ph type="sldNum" sz="quarter" idx="12"/>
          </p:nvPr>
        </p:nvSpPr>
        <p:spPr/>
        <p:txBody>
          <a:bodyPr/>
          <a:lstStyle/>
          <a:p>
            <a:fld id="{58CAE0E1-5C16-469C-80A6-45E1950F1503}" type="slidenum">
              <a:rPr lang="en-IN" smtClean="0">
                <a:solidFill>
                  <a:prstClr val="black">
                    <a:tint val="75000"/>
                  </a:prstClr>
                </a:solidFill>
              </a:rPr>
              <a:pPr/>
              <a:t>15</a:t>
            </a:fld>
            <a:endParaRPr lang="en-IN">
              <a:solidFill>
                <a:prstClr val="black">
                  <a:tint val="75000"/>
                </a:prstClr>
              </a:solidFill>
            </a:endParaRPr>
          </a:p>
        </p:txBody>
      </p:sp>
      <p:sp>
        <p:nvSpPr>
          <p:cNvPr id="4" name="TextBox 3">
            <a:extLst>
              <a:ext uri="{FF2B5EF4-FFF2-40B4-BE49-F238E27FC236}">
                <a16:creationId xmlns:a16="http://schemas.microsoft.com/office/drawing/2014/main" id="{F77F65C6-AEB6-38CC-AF54-CE5412144F92}"/>
              </a:ext>
            </a:extLst>
          </p:cNvPr>
          <p:cNvSpPr txBox="1"/>
          <p:nvPr/>
        </p:nvSpPr>
        <p:spPr>
          <a:xfrm>
            <a:off x="3019684" y="3105834"/>
            <a:ext cx="3104632" cy="646331"/>
          </a:xfrm>
          <a:prstGeom prst="rect">
            <a:avLst/>
          </a:prstGeom>
          <a:noFill/>
        </p:spPr>
        <p:txBody>
          <a:bodyPr wrap="none" rtlCol="0">
            <a:spAutoFit/>
          </a:bodyPr>
          <a:lstStyle/>
          <a:p>
            <a:r>
              <a:rPr lang="en-US" sz="3600" b="1" dirty="0">
                <a:latin typeface="Gill Sans MT" panose="020B0502020104020203" pitchFamily="34" charset="77"/>
              </a:rPr>
              <a:t>THANK YOU</a:t>
            </a:r>
          </a:p>
        </p:txBody>
      </p:sp>
    </p:spTree>
    <p:extLst>
      <p:ext uri="{BB962C8B-B14F-4D97-AF65-F5344CB8AC3E}">
        <p14:creationId xmlns:p14="http://schemas.microsoft.com/office/powerpoint/2010/main" val="338059118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91939" y="1341216"/>
            <a:ext cx="6838682" cy="5078313"/>
          </a:xfrm>
          <a:prstGeom prst="rect">
            <a:avLst/>
          </a:prstGeom>
          <a:solidFill>
            <a:schemeClr val="accent1">
              <a:lumMod val="40000"/>
              <a:lumOff val="60000"/>
            </a:schemeClr>
          </a:solidFill>
          <a:ln w="19050">
            <a:solidFill>
              <a:schemeClr val="tx1">
                <a:lumMod val="65000"/>
                <a:lumOff val="3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3600" b="1" dirty="0">
                <a:solidFill>
                  <a:schemeClr val="accent5">
                    <a:lumMod val="50000"/>
                  </a:schemeClr>
                </a:solidFill>
                <a:latin typeface="Times New Roman" pitchFamily="18" charset="0"/>
                <a:cs typeface="Times New Roman" pitchFamily="18" charset="0"/>
              </a:rPr>
              <a:t>Contents</a:t>
            </a:r>
          </a:p>
          <a:p>
            <a:endParaRPr lang="en-US" sz="2400" dirty="0">
              <a:latin typeface="Times New Roman" pitchFamily="18" charset="0"/>
              <a:cs typeface="Times New Roman" pitchFamily="18" charset="0"/>
            </a:endParaRPr>
          </a:p>
          <a:p>
            <a:pPr>
              <a:lnSpc>
                <a:spcPct val="150000"/>
              </a:lnSpc>
              <a:buFont typeface="Arial" pitchFamily="34" charset="0"/>
              <a:buChar char="•"/>
            </a:pPr>
            <a:r>
              <a:rPr lang="en-US" sz="2400" b="1" dirty="0">
                <a:latin typeface="Times New Roman" pitchFamily="18" charset="0"/>
                <a:cs typeface="Times New Roman" pitchFamily="18" charset="0"/>
              </a:rPr>
              <a:t>Introduction</a:t>
            </a:r>
          </a:p>
          <a:p>
            <a:pPr>
              <a:lnSpc>
                <a:spcPct val="150000"/>
              </a:lnSpc>
              <a:buFont typeface="Arial" pitchFamily="34" charset="0"/>
              <a:buChar char="•"/>
            </a:pPr>
            <a:r>
              <a:rPr lang="en-US" sz="2400" dirty="0">
                <a:latin typeface="Times New Roman" pitchFamily="18" charset="0"/>
                <a:cs typeface="Times New Roman" pitchFamily="18" charset="0"/>
              </a:rPr>
              <a:t>Objectives</a:t>
            </a:r>
          </a:p>
          <a:p>
            <a:pPr>
              <a:lnSpc>
                <a:spcPct val="150000"/>
              </a:lnSpc>
              <a:buFont typeface="Arial" pitchFamily="34" charset="0"/>
              <a:buChar char="•"/>
            </a:pPr>
            <a:r>
              <a:rPr lang="en-US" sz="2400" b="1" dirty="0">
                <a:latin typeface="Times New Roman" pitchFamily="18" charset="0"/>
                <a:cs typeface="Times New Roman" pitchFamily="18" charset="0"/>
              </a:rPr>
              <a:t>Literature Survey</a:t>
            </a:r>
          </a:p>
          <a:p>
            <a:pPr>
              <a:lnSpc>
                <a:spcPct val="150000"/>
              </a:lnSpc>
              <a:buFont typeface="Arial" pitchFamily="34" charset="0"/>
              <a:buChar char="•"/>
            </a:pPr>
            <a:r>
              <a:rPr lang="en-US" sz="2400" dirty="0">
                <a:latin typeface="Times New Roman" pitchFamily="18" charset="0"/>
                <a:cs typeface="Times New Roman" pitchFamily="18" charset="0"/>
              </a:rPr>
              <a:t>Proposed Methodology</a:t>
            </a:r>
          </a:p>
          <a:p>
            <a:pPr>
              <a:lnSpc>
                <a:spcPct val="150000"/>
              </a:lnSpc>
              <a:buFont typeface="Arial" pitchFamily="34" charset="0"/>
              <a:buChar char="•"/>
            </a:pPr>
            <a:r>
              <a:rPr lang="en-US" sz="2400" dirty="0">
                <a:latin typeface="Times New Roman" pitchFamily="18" charset="0"/>
                <a:cs typeface="Times New Roman" pitchFamily="18" charset="0"/>
              </a:rPr>
              <a:t>System Architecture/ Design</a:t>
            </a:r>
          </a:p>
          <a:p>
            <a:pPr>
              <a:lnSpc>
                <a:spcPct val="150000"/>
              </a:lnSpc>
              <a:buFont typeface="Arial" pitchFamily="34" charset="0"/>
              <a:buChar char="•"/>
            </a:pPr>
            <a:r>
              <a:rPr lang="en-US" sz="2400" dirty="0">
                <a:latin typeface="Times New Roman" pitchFamily="18" charset="0"/>
                <a:cs typeface="Times New Roman" pitchFamily="18" charset="0"/>
              </a:rPr>
              <a:t>Subject Mapping (Please discuss with your guides)</a:t>
            </a:r>
          </a:p>
          <a:p>
            <a:endParaRPr lang="en-US" sz="2400" dirty="0">
              <a:latin typeface="Times New Roman" pitchFamily="18" charset="0"/>
              <a:cs typeface="Times New Roman" pitchFamily="18" charset="0"/>
            </a:endParaRPr>
          </a:p>
          <a:p>
            <a:pPr algn="ctr"/>
            <a:endParaRPr lang="en-US" sz="2400" b="1" dirty="0">
              <a:latin typeface="Times New Roman" pitchFamily="18" charset="0"/>
              <a:cs typeface="Times New Roman" pitchFamily="18" charset="0"/>
            </a:endParaRPr>
          </a:p>
        </p:txBody>
      </p:sp>
      <p:sp>
        <p:nvSpPr>
          <p:cNvPr id="6" name="TextBox 5"/>
          <p:cNvSpPr txBox="1"/>
          <p:nvPr/>
        </p:nvSpPr>
        <p:spPr>
          <a:xfrm>
            <a:off x="182880" y="731520"/>
            <a:ext cx="8702040" cy="584775"/>
          </a:xfrm>
          <a:prstGeom prst="rect">
            <a:avLst/>
          </a:prstGeom>
          <a:noFill/>
        </p:spPr>
        <p:txBody>
          <a:bodyPr wrap="square" rtlCol="0">
            <a:spAutoFit/>
          </a:bodyPr>
          <a:lstStyle/>
          <a:p>
            <a:pPr algn="ctr"/>
            <a:r>
              <a:rPr lang="en-US" sz="3200" b="1" dirty="0">
                <a:solidFill>
                  <a:schemeClr val="accent5">
                    <a:lumMod val="50000"/>
                  </a:schemeClr>
                </a:solidFill>
              </a:rPr>
              <a:t>Department of Computer Science &amp; Engineering</a:t>
            </a:r>
            <a:endParaRPr lang="en-US" sz="3200" dirty="0">
              <a:solidFill>
                <a:schemeClr val="accent5">
                  <a:lumMod val="50000"/>
                </a:schemeClr>
              </a:solidFill>
            </a:endParaRPr>
          </a:p>
        </p:txBody>
      </p:sp>
      <p:sp>
        <p:nvSpPr>
          <p:cNvPr id="5" name="Slide Number Placeholder 4"/>
          <p:cNvSpPr>
            <a:spLocks noGrp="1"/>
          </p:cNvSpPr>
          <p:nvPr>
            <p:ph type="sldNum" sz="quarter" idx="12"/>
          </p:nvPr>
        </p:nvSpPr>
        <p:spPr>
          <a:xfrm>
            <a:off x="8588537" y="6356351"/>
            <a:ext cx="296383" cy="422014"/>
          </a:xfrm>
        </p:spPr>
        <p:txBody>
          <a:bodyPr/>
          <a:lstStyle/>
          <a:p>
            <a:fld id="{58CAE0E1-5C16-469C-80A6-45E1950F1503}" type="slidenum">
              <a:rPr lang="en-IN" smtClean="0">
                <a:solidFill>
                  <a:srgbClr val="002060"/>
                </a:solidFill>
              </a:rPr>
              <a:pPr/>
              <a:t>2</a:t>
            </a:fld>
            <a:endParaRPr lang="en-IN">
              <a:solidFill>
                <a:srgbClr val="002060"/>
              </a:solidFill>
            </a:endParaRPr>
          </a:p>
        </p:txBody>
      </p:sp>
    </p:spTree>
    <p:extLst>
      <p:ext uri="{BB962C8B-B14F-4D97-AF65-F5344CB8AC3E}">
        <p14:creationId xmlns:p14="http://schemas.microsoft.com/office/powerpoint/2010/main" val="4034495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1EDCFB-385E-A2A2-96BC-F09624AB7CE0}"/>
              </a:ext>
            </a:extLst>
          </p:cNvPr>
          <p:cNvSpPr>
            <a:spLocks noGrp="1"/>
          </p:cNvSpPr>
          <p:nvPr>
            <p:ph type="dt" sz="half" idx="10"/>
          </p:nvPr>
        </p:nvSpPr>
        <p:spPr/>
        <p:txBody>
          <a:bodyPr/>
          <a:lstStyle/>
          <a:p>
            <a:r>
              <a:rPr lang="en-US" dirty="0">
                <a:solidFill>
                  <a:prstClr val="black">
                    <a:tint val="75000"/>
                  </a:prstClr>
                </a:solidFill>
              </a:rPr>
              <a:t>30.11.2021</a:t>
            </a:r>
            <a:endParaRPr lang="en-IN" dirty="0">
              <a:solidFill>
                <a:prstClr val="black">
                  <a:tint val="75000"/>
                </a:prstClr>
              </a:solidFill>
            </a:endParaRPr>
          </a:p>
        </p:txBody>
      </p:sp>
      <p:sp>
        <p:nvSpPr>
          <p:cNvPr id="3" name="Slide Number Placeholder 2">
            <a:extLst>
              <a:ext uri="{FF2B5EF4-FFF2-40B4-BE49-F238E27FC236}">
                <a16:creationId xmlns:a16="http://schemas.microsoft.com/office/drawing/2014/main" id="{BB74F415-469B-270C-9E16-73DDF8CCB51E}"/>
              </a:ext>
            </a:extLst>
          </p:cNvPr>
          <p:cNvSpPr>
            <a:spLocks noGrp="1"/>
          </p:cNvSpPr>
          <p:nvPr>
            <p:ph type="sldNum" sz="quarter" idx="12"/>
          </p:nvPr>
        </p:nvSpPr>
        <p:spPr/>
        <p:txBody>
          <a:bodyPr/>
          <a:lstStyle/>
          <a:p>
            <a:fld id="{58CAE0E1-5C16-469C-80A6-45E1950F1503}" type="slidenum">
              <a:rPr lang="en-IN" smtClean="0">
                <a:solidFill>
                  <a:prstClr val="black">
                    <a:tint val="75000"/>
                  </a:prstClr>
                </a:solidFill>
              </a:rPr>
              <a:pPr/>
              <a:t>3</a:t>
            </a:fld>
            <a:endParaRPr lang="en-IN">
              <a:solidFill>
                <a:prstClr val="black">
                  <a:tint val="75000"/>
                </a:prstClr>
              </a:solidFill>
            </a:endParaRPr>
          </a:p>
        </p:txBody>
      </p:sp>
      <p:sp>
        <p:nvSpPr>
          <p:cNvPr id="4" name="TextBox 3">
            <a:extLst>
              <a:ext uri="{FF2B5EF4-FFF2-40B4-BE49-F238E27FC236}">
                <a16:creationId xmlns:a16="http://schemas.microsoft.com/office/drawing/2014/main" id="{B9BA5DA9-1688-B723-B04B-65B96CD1D48D}"/>
              </a:ext>
            </a:extLst>
          </p:cNvPr>
          <p:cNvSpPr txBox="1"/>
          <p:nvPr/>
        </p:nvSpPr>
        <p:spPr>
          <a:xfrm>
            <a:off x="790052" y="2967335"/>
            <a:ext cx="4479318" cy="461665"/>
          </a:xfrm>
          <a:prstGeom prst="rect">
            <a:avLst/>
          </a:prstGeom>
          <a:noFill/>
        </p:spPr>
        <p:txBody>
          <a:bodyPr wrap="square" rtlCol="0">
            <a:spAutoFit/>
          </a:bodyPr>
          <a:lstStyle/>
          <a:p>
            <a:r>
              <a:rPr lang="en-US" sz="2400" dirty="0">
                <a:solidFill>
                  <a:schemeClr val="accent2"/>
                </a:solidFill>
                <a:latin typeface="Andale Mono" panose="020B0509000000000004" pitchFamily="49" charset="0"/>
              </a:rPr>
              <a:t>What is project </a:t>
            </a:r>
            <a:r>
              <a:rPr lang="en-US" sz="2400" dirty="0" err="1">
                <a:solidFill>
                  <a:schemeClr val="accent2"/>
                </a:solidFill>
                <a:latin typeface="Andale Mono" panose="020B0509000000000004" pitchFamily="49" charset="0"/>
              </a:rPr>
              <a:t>Artha</a:t>
            </a:r>
            <a:r>
              <a:rPr lang="en-US" sz="2400" dirty="0">
                <a:solidFill>
                  <a:schemeClr val="accent2"/>
                </a:solidFill>
                <a:latin typeface="Andale Mono" panose="020B0509000000000004" pitchFamily="49" charset="0"/>
              </a:rPr>
              <a:t>?</a:t>
            </a:r>
          </a:p>
        </p:txBody>
      </p:sp>
      <p:sp>
        <p:nvSpPr>
          <p:cNvPr id="6" name="TextBox 5">
            <a:extLst>
              <a:ext uri="{FF2B5EF4-FFF2-40B4-BE49-F238E27FC236}">
                <a16:creationId xmlns:a16="http://schemas.microsoft.com/office/drawing/2014/main" id="{CA2A010C-E000-CF84-422E-7EE7D8D95350}"/>
              </a:ext>
            </a:extLst>
          </p:cNvPr>
          <p:cNvSpPr txBox="1"/>
          <p:nvPr/>
        </p:nvSpPr>
        <p:spPr>
          <a:xfrm>
            <a:off x="7399421" y="2165684"/>
            <a:ext cx="184731" cy="369332"/>
          </a:xfrm>
          <a:prstGeom prst="rect">
            <a:avLst/>
          </a:prstGeom>
          <a:noFill/>
        </p:spPr>
        <p:txBody>
          <a:bodyPr wrap="none" rtlCol="0">
            <a:spAutoFit/>
          </a:bodyPr>
          <a:lstStyle/>
          <a:p>
            <a:endParaRPr lang="en-US" dirty="0"/>
          </a:p>
        </p:txBody>
      </p:sp>
      <p:pic>
        <p:nvPicPr>
          <p:cNvPr id="7" name="Picture 6">
            <a:extLst>
              <a:ext uri="{FF2B5EF4-FFF2-40B4-BE49-F238E27FC236}">
                <a16:creationId xmlns:a16="http://schemas.microsoft.com/office/drawing/2014/main" id="{36AC4FDA-B7C9-32A9-BCB0-F545CDCD8FE6}"/>
              </a:ext>
            </a:extLst>
          </p:cNvPr>
          <p:cNvPicPr>
            <a:picLocks noChangeAspect="1"/>
          </p:cNvPicPr>
          <p:nvPr/>
        </p:nvPicPr>
        <p:blipFill>
          <a:blip r:embed="rId2"/>
          <a:stretch>
            <a:fillRect/>
          </a:stretch>
        </p:blipFill>
        <p:spPr>
          <a:xfrm>
            <a:off x="5553599" y="1711129"/>
            <a:ext cx="2578822" cy="3149629"/>
          </a:xfrm>
          <a:prstGeom prst="rect">
            <a:avLst/>
          </a:prstGeom>
        </p:spPr>
      </p:pic>
      <p:pic>
        <p:nvPicPr>
          <p:cNvPr id="9" name="Picture 8">
            <a:extLst>
              <a:ext uri="{FF2B5EF4-FFF2-40B4-BE49-F238E27FC236}">
                <a16:creationId xmlns:a16="http://schemas.microsoft.com/office/drawing/2014/main" id="{1F94A3B0-9365-A48A-7A6A-D294801A9B6E}"/>
              </a:ext>
            </a:extLst>
          </p:cNvPr>
          <p:cNvPicPr>
            <a:picLocks noChangeAspect="1"/>
          </p:cNvPicPr>
          <p:nvPr/>
        </p:nvPicPr>
        <p:blipFill>
          <a:blip r:embed="rId3"/>
          <a:stretch>
            <a:fillRect/>
          </a:stretch>
        </p:blipFill>
        <p:spPr>
          <a:xfrm>
            <a:off x="0" y="-1"/>
            <a:ext cx="9011674" cy="613611"/>
          </a:xfrm>
          <a:prstGeom prst="rect">
            <a:avLst/>
          </a:prstGeom>
        </p:spPr>
      </p:pic>
    </p:spTree>
    <p:extLst>
      <p:ext uri="{BB962C8B-B14F-4D97-AF65-F5344CB8AC3E}">
        <p14:creationId xmlns:p14="http://schemas.microsoft.com/office/powerpoint/2010/main" val="1220342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8" presetClass="emph" presetSubtype="0" fill="hold" nodeType="clickEffect">
                                  <p:stCondLst>
                                    <p:cond delay="0"/>
                                  </p:stCondLst>
                                  <p:iterate type="lt">
                                    <p:tmPct val="10000"/>
                                  </p:iterate>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anim to="1.5" calcmode="lin" valueType="num">
                                      <p:cBhvr override="childStyle">
                                        <p:cTn id="9" dur="500" fill="hold"/>
                                        <p:tgtEl>
                                          <p:spTgt spid="4">
                                            <p:txEl>
                                              <p:pRg st="0" end="0"/>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1EDCFB-385E-A2A2-96BC-F09624AB7CE0}"/>
              </a:ext>
            </a:extLst>
          </p:cNvPr>
          <p:cNvSpPr>
            <a:spLocks noGrp="1"/>
          </p:cNvSpPr>
          <p:nvPr>
            <p:ph type="dt" sz="half" idx="10"/>
          </p:nvPr>
        </p:nvSpPr>
        <p:spPr/>
        <p:txBody>
          <a:bodyPr/>
          <a:lstStyle/>
          <a:p>
            <a:r>
              <a:rPr lang="en-US" dirty="0">
                <a:solidFill>
                  <a:prstClr val="black">
                    <a:tint val="75000"/>
                  </a:prstClr>
                </a:solidFill>
              </a:rPr>
              <a:t>30.11.2021</a:t>
            </a:r>
            <a:endParaRPr lang="en-IN" dirty="0">
              <a:solidFill>
                <a:prstClr val="black">
                  <a:tint val="75000"/>
                </a:prstClr>
              </a:solidFill>
            </a:endParaRPr>
          </a:p>
        </p:txBody>
      </p:sp>
      <p:sp>
        <p:nvSpPr>
          <p:cNvPr id="3" name="Slide Number Placeholder 2">
            <a:extLst>
              <a:ext uri="{FF2B5EF4-FFF2-40B4-BE49-F238E27FC236}">
                <a16:creationId xmlns:a16="http://schemas.microsoft.com/office/drawing/2014/main" id="{BB74F415-469B-270C-9E16-73DDF8CCB51E}"/>
              </a:ext>
            </a:extLst>
          </p:cNvPr>
          <p:cNvSpPr>
            <a:spLocks noGrp="1"/>
          </p:cNvSpPr>
          <p:nvPr>
            <p:ph type="sldNum" sz="quarter" idx="12"/>
          </p:nvPr>
        </p:nvSpPr>
        <p:spPr/>
        <p:txBody>
          <a:bodyPr/>
          <a:lstStyle/>
          <a:p>
            <a:fld id="{58CAE0E1-5C16-469C-80A6-45E1950F1503}" type="slidenum">
              <a:rPr lang="en-IN" smtClean="0">
                <a:solidFill>
                  <a:prstClr val="black">
                    <a:tint val="75000"/>
                  </a:prstClr>
                </a:solidFill>
              </a:rPr>
              <a:pPr/>
              <a:t>4</a:t>
            </a:fld>
            <a:endParaRPr lang="en-IN">
              <a:solidFill>
                <a:prstClr val="black">
                  <a:tint val="75000"/>
                </a:prstClr>
              </a:solidFill>
            </a:endParaRPr>
          </a:p>
        </p:txBody>
      </p:sp>
      <p:sp>
        <p:nvSpPr>
          <p:cNvPr id="4" name="TextBox 3">
            <a:extLst>
              <a:ext uri="{FF2B5EF4-FFF2-40B4-BE49-F238E27FC236}">
                <a16:creationId xmlns:a16="http://schemas.microsoft.com/office/drawing/2014/main" id="{B9BA5DA9-1688-B723-B04B-65B96CD1D48D}"/>
              </a:ext>
            </a:extLst>
          </p:cNvPr>
          <p:cNvSpPr txBox="1"/>
          <p:nvPr/>
        </p:nvSpPr>
        <p:spPr>
          <a:xfrm>
            <a:off x="1805740" y="2999546"/>
            <a:ext cx="6709610" cy="1323439"/>
          </a:xfrm>
          <a:prstGeom prst="rect">
            <a:avLst/>
          </a:prstGeom>
          <a:noFill/>
        </p:spPr>
        <p:txBody>
          <a:bodyPr wrap="square" rtlCol="0">
            <a:spAutoFit/>
          </a:bodyPr>
          <a:lstStyle/>
          <a:p>
            <a:r>
              <a:rPr lang="en-US" sz="4000" b="1" dirty="0" err="1">
                <a:latin typeface="Times New Roman" panose="02020603050405020304" pitchFamily="18" charset="0"/>
                <a:cs typeface="Times New Roman" panose="02020603050405020304" pitchFamily="18" charset="0"/>
              </a:rPr>
              <a:t>Arth</a:t>
            </a:r>
            <a:r>
              <a:rPr lang="en-US" sz="4000" b="1" dirty="0">
                <a:latin typeface="Times New Roman" panose="02020603050405020304" pitchFamily="18" charset="0"/>
                <a:cs typeface="Times New Roman" panose="02020603050405020304" pitchFamily="18" charset="0"/>
              </a:rPr>
              <a:t> : means meaning!</a:t>
            </a:r>
          </a:p>
          <a:p>
            <a:endParaRPr lang="en-US" sz="4000" dirty="0">
              <a:solidFill>
                <a:schemeClr val="accent2"/>
              </a:solidFill>
              <a:latin typeface="Andale Mono" panose="020B0509000000000004" pitchFamily="49" charset="0"/>
            </a:endParaRPr>
          </a:p>
        </p:txBody>
      </p:sp>
      <p:sp>
        <p:nvSpPr>
          <p:cNvPr id="6" name="TextBox 5">
            <a:extLst>
              <a:ext uri="{FF2B5EF4-FFF2-40B4-BE49-F238E27FC236}">
                <a16:creationId xmlns:a16="http://schemas.microsoft.com/office/drawing/2014/main" id="{CA2A010C-E000-CF84-422E-7EE7D8D95350}"/>
              </a:ext>
            </a:extLst>
          </p:cNvPr>
          <p:cNvSpPr txBox="1"/>
          <p:nvPr/>
        </p:nvSpPr>
        <p:spPr>
          <a:xfrm>
            <a:off x="7399421" y="2165684"/>
            <a:ext cx="184731" cy="369332"/>
          </a:xfrm>
          <a:prstGeom prst="rect">
            <a:avLst/>
          </a:prstGeom>
          <a:noFill/>
        </p:spPr>
        <p:txBody>
          <a:bodyPr wrap="none" rtlCol="0">
            <a:spAutoFit/>
          </a:bodyPr>
          <a:lstStyle/>
          <a:p>
            <a:endParaRPr lang="en-US" dirty="0"/>
          </a:p>
        </p:txBody>
      </p:sp>
      <p:pic>
        <p:nvPicPr>
          <p:cNvPr id="9" name="Picture 8">
            <a:extLst>
              <a:ext uri="{FF2B5EF4-FFF2-40B4-BE49-F238E27FC236}">
                <a16:creationId xmlns:a16="http://schemas.microsoft.com/office/drawing/2014/main" id="{1F94A3B0-9365-A48A-7A6A-D294801A9B6E}"/>
              </a:ext>
            </a:extLst>
          </p:cNvPr>
          <p:cNvPicPr>
            <a:picLocks noChangeAspect="1"/>
          </p:cNvPicPr>
          <p:nvPr/>
        </p:nvPicPr>
        <p:blipFill>
          <a:blip r:embed="rId2"/>
          <a:stretch>
            <a:fillRect/>
          </a:stretch>
        </p:blipFill>
        <p:spPr>
          <a:xfrm>
            <a:off x="0" y="-1"/>
            <a:ext cx="9011674" cy="613611"/>
          </a:xfrm>
          <a:prstGeom prst="rect">
            <a:avLst/>
          </a:prstGeom>
        </p:spPr>
      </p:pic>
    </p:spTree>
    <p:extLst>
      <p:ext uri="{BB962C8B-B14F-4D97-AF65-F5344CB8AC3E}">
        <p14:creationId xmlns:p14="http://schemas.microsoft.com/office/powerpoint/2010/main" val="42267206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8" presetClass="emph" presetSubtype="0" fill="hold" nodeType="afterEffect">
                                  <p:stCondLst>
                                    <p:cond delay="0"/>
                                  </p:stCondLst>
                                  <p:iterate type="lt">
                                    <p:tmPct val="10000"/>
                                  </p:iterate>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anim to="1.5" calcmode="lin" valueType="num">
                                      <p:cBhvr override="childStyle">
                                        <p:cTn id="9" dur="500" fill="hold"/>
                                        <p:tgtEl>
                                          <p:spTgt spid="4">
                                            <p:txEl>
                                              <p:pRg st="0" end="0"/>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1EDCFB-385E-A2A2-96BC-F09624AB7CE0}"/>
              </a:ext>
            </a:extLst>
          </p:cNvPr>
          <p:cNvSpPr>
            <a:spLocks noGrp="1"/>
          </p:cNvSpPr>
          <p:nvPr>
            <p:ph type="dt" sz="half" idx="10"/>
          </p:nvPr>
        </p:nvSpPr>
        <p:spPr/>
        <p:txBody>
          <a:bodyPr/>
          <a:lstStyle/>
          <a:p>
            <a:r>
              <a:rPr lang="en-US" dirty="0">
                <a:solidFill>
                  <a:prstClr val="black">
                    <a:tint val="75000"/>
                  </a:prstClr>
                </a:solidFill>
              </a:rPr>
              <a:t>30.11.2021</a:t>
            </a:r>
            <a:endParaRPr lang="en-IN" dirty="0">
              <a:solidFill>
                <a:prstClr val="black">
                  <a:tint val="75000"/>
                </a:prstClr>
              </a:solidFill>
            </a:endParaRPr>
          </a:p>
        </p:txBody>
      </p:sp>
      <p:sp>
        <p:nvSpPr>
          <p:cNvPr id="3" name="Slide Number Placeholder 2">
            <a:extLst>
              <a:ext uri="{FF2B5EF4-FFF2-40B4-BE49-F238E27FC236}">
                <a16:creationId xmlns:a16="http://schemas.microsoft.com/office/drawing/2014/main" id="{BB74F415-469B-270C-9E16-73DDF8CCB51E}"/>
              </a:ext>
            </a:extLst>
          </p:cNvPr>
          <p:cNvSpPr>
            <a:spLocks noGrp="1"/>
          </p:cNvSpPr>
          <p:nvPr>
            <p:ph type="sldNum" sz="quarter" idx="12"/>
          </p:nvPr>
        </p:nvSpPr>
        <p:spPr/>
        <p:txBody>
          <a:bodyPr/>
          <a:lstStyle/>
          <a:p>
            <a:fld id="{58CAE0E1-5C16-469C-80A6-45E1950F1503}" type="slidenum">
              <a:rPr lang="en-IN" smtClean="0">
                <a:solidFill>
                  <a:prstClr val="black">
                    <a:tint val="75000"/>
                  </a:prstClr>
                </a:solidFill>
              </a:rPr>
              <a:pPr/>
              <a:t>5</a:t>
            </a:fld>
            <a:endParaRPr lang="en-IN">
              <a:solidFill>
                <a:prstClr val="black">
                  <a:tint val="75000"/>
                </a:prstClr>
              </a:solidFill>
            </a:endParaRPr>
          </a:p>
        </p:txBody>
      </p:sp>
      <p:sp>
        <p:nvSpPr>
          <p:cNvPr id="4" name="TextBox 3">
            <a:extLst>
              <a:ext uri="{FF2B5EF4-FFF2-40B4-BE49-F238E27FC236}">
                <a16:creationId xmlns:a16="http://schemas.microsoft.com/office/drawing/2014/main" id="{B9BA5DA9-1688-B723-B04B-65B96CD1D48D}"/>
              </a:ext>
            </a:extLst>
          </p:cNvPr>
          <p:cNvSpPr txBox="1"/>
          <p:nvPr/>
        </p:nvSpPr>
        <p:spPr>
          <a:xfrm>
            <a:off x="529513" y="2823261"/>
            <a:ext cx="8084974" cy="1077218"/>
          </a:xfrm>
          <a:prstGeom prst="rect">
            <a:avLst/>
          </a:prstGeom>
          <a:noFill/>
        </p:spPr>
        <p:txBody>
          <a:bodyPr wrap="square" rtlCol="0">
            <a:spAutoFit/>
          </a:bodyPr>
          <a:lstStyle/>
          <a:p>
            <a:r>
              <a:rPr lang="en-US" sz="3200" dirty="0"/>
              <a:t>So are we creating a Dictionary which will help us talk to robots?</a:t>
            </a:r>
          </a:p>
        </p:txBody>
      </p:sp>
      <p:sp>
        <p:nvSpPr>
          <p:cNvPr id="6" name="TextBox 5">
            <a:extLst>
              <a:ext uri="{FF2B5EF4-FFF2-40B4-BE49-F238E27FC236}">
                <a16:creationId xmlns:a16="http://schemas.microsoft.com/office/drawing/2014/main" id="{CA2A010C-E000-CF84-422E-7EE7D8D95350}"/>
              </a:ext>
            </a:extLst>
          </p:cNvPr>
          <p:cNvSpPr txBox="1"/>
          <p:nvPr/>
        </p:nvSpPr>
        <p:spPr>
          <a:xfrm>
            <a:off x="7399421" y="2165684"/>
            <a:ext cx="184731" cy="369332"/>
          </a:xfrm>
          <a:prstGeom prst="rect">
            <a:avLst/>
          </a:prstGeom>
          <a:noFill/>
        </p:spPr>
        <p:txBody>
          <a:bodyPr wrap="none" rtlCol="0">
            <a:spAutoFit/>
          </a:bodyPr>
          <a:lstStyle/>
          <a:p>
            <a:endParaRPr lang="en-US" dirty="0"/>
          </a:p>
        </p:txBody>
      </p:sp>
      <p:pic>
        <p:nvPicPr>
          <p:cNvPr id="9" name="Picture 8">
            <a:extLst>
              <a:ext uri="{FF2B5EF4-FFF2-40B4-BE49-F238E27FC236}">
                <a16:creationId xmlns:a16="http://schemas.microsoft.com/office/drawing/2014/main" id="{1F94A3B0-9365-A48A-7A6A-D294801A9B6E}"/>
              </a:ext>
            </a:extLst>
          </p:cNvPr>
          <p:cNvPicPr>
            <a:picLocks noChangeAspect="1"/>
          </p:cNvPicPr>
          <p:nvPr/>
        </p:nvPicPr>
        <p:blipFill>
          <a:blip r:embed="rId2"/>
          <a:stretch>
            <a:fillRect/>
          </a:stretch>
        </p:blipFill>
        <p:spPr>
          <a:xfrm>
            <a:off x="0" y="-1"/>
            <a:ext cx="9011674" cy="613611"/>
          </a:xfrm>
          <a:prstGeom prst="rect">
            <a:avLst/>
          </a:prstGeom>
        </p:spPr>
      </p:pic>
      <p:pic>
        <p:nvPicPr>
          <p:cNvPr id="7" name="Picture 6">
            <a:extLst>
              <a:ext uri="{FF2B5EF4-FFF2-40B4-BE49-F238E27FC236}">
                <a16:creationId xmlns:a16="http://schemas.microsoft.com/office/drawing/2014/main" id="{E9FE8294-5723-CE80-DC17-2398DF44E1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200" y="3706061"/>
            <a:ext cx="1333500" cy="2044700"/>
          </a:xfrm>
          <a:prstGeom prst="rect">
            <a:avLst/>
          </a:prstGeom>
        </p:spPr>
      </p:pic>
    </p:spTree>
    <p:extLst>
      <p:ext uri="{BB962C8B-B14F-4D97-AF65-F5344CB8AC3E}">
        <p14:creationId xmlns:p14="http://schemas.microsoft.com/office/powerpoint/2010/main" val="126220119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by="(-#ppt_w*2)" calcmode="lin" valueType="num">
                                      <p:cBhvr rctx="PPT">
                                        <p:cTn id="7" dur="500" autoRev="1" fill="hold">
                                          <p:stCondLst>
                                            <p:cond delay="0"/>
                                          </p:stCondLst>
                                        </p:cTn>
                                        <p:tgtEl>
                                          <p:spTgt spid="4"/>
                                        </p:tgtEl>
                                        <p:attrNameLst>
                                          <p:attrName>ppt_w</p:attrName>
                                        </p:attrNameLst>
                                      </p:cBhvr>
                                    </p:anim>
                                    <p:anim by="(#ppt_w*0.50)" calcmode="lin" valueType="num">
                                      <p:cBhvr>
                                        <p:cTn id="8" dur="500" decel="50000" autoRev="1" fill="hold">
                                          <p:stCondLst>
                                            <p:cond delay="0"/>
                                          </p:stCondLst>
                                        </p:cTn>
                                        <p:tgtEl>
                                          <p:spTgt spid="4"/>
                                        </p:tgtEl>
                                        <p:attrNameLst>
                                          <p:attrName>ppt_x</p:attrName>
                                        </p:attrNameLst>
                                      </p:cBhvr>
                                    </p:anim>
                                    <p:anim from="(-#ppt_h/2)" to="(#ppt_y)" calcmode="lin" valueType="num">
                                      <p:cBhvr>
                                        <p:cTn id="9" dur="1000" fill="hold">
                                          <p:stCondLst>
                                            <p:cond delay="0"/>
                                          </p:stCondLst>
                                        </p:cTn>
                                        <p:tgtEl>
                                          <p:spTgt spid="4"/>
                                        </p:tgtEl>
                                        <p:attrNameLst>
                                          <p:attrName>ppt_y</p:attrName>
                                        </p:attrNameLst>
                                      </p:cBhvr>
                                    </p:anim>
                                    <p:animRot by="21600000">
                                      <p:cBhvr>
                                        <p:cTn id="10" dur="1000" fill="hold">
                                          <p:stCondLst>
                                            <p:cond delay="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1EDCFB-385E-A2A2-96BC-F09624AB7CE0}"/>
              </a:ext>
            </a:extLst>
          </p:cNvPr>
          <p:cNvSpPr>
            <a:spLocks noGrp="1"/>
          </p:cNvSpPr>
          <p:nvPr>
            <p:ph type="dt" sz="half" idx="10"/>
          </p:nvPr>
        </p:nvSpPr>
        <p:spPr/>
        <p:txBody>
          <a:bodyPr/>
          <a:lstStyle/>
          <a:p>
            <a:r>
              <a:rPr lang="en-US" dirty="0">
                <a:solidFill>
                  <a:prstClr val="black">
                    <a:tint val="75000"/>
                  </a:prstClr>
                </a:solidFill>
              </a:rPr>
              <a:t>30.11.2021</a:t>
            </a:r>
            <a:endParaRPr lang="en-IN" dirty="0">
              <a:solidFill>
                <a:prstClr val="black">
                  <a:tint val="75000"/>
                </a:prstClr>
              </a:solidFill>
            </a:endParaRPr>
          </a:p>
        </p:txBody>
      </p:sp>
      <p:sp>
        <p:nvSpPr>
          <p:cNvPr id="3" name="Slide Number Placeholder 2">
            <a:extLst>
              <a:ext uri="{FF2B5EF4-FFF2-40B4-BE49-F238E27FC236}">
                <a16:creationId xmlns:a16="http://schemas.microsoft.com/office/drawing/2014/main" id="{BB74F415-469B-270C-9E16-73DDF8CCB51E}"/>
              </a:ext>
            </a:extLst>
          </p:cNvPr>
          <p:cNvSpPr>
            <a:spLocks noGrp="1"/>
          </p:cNvSpPr>
          <p:nvPr>
            <p:ph type="sldNum" sz="quarter" idx="12"/>
          </p:nvPr>
        </p:nvSpPr>
        <p:spPr/>
        <p:txBody>
          <a:bodyPr/>
          <a:lstStyle/>
          <a:p>
            <a:fld id="{58CAE0E1-5C16-469C-80A6-45E1950F1503}" type="slidenum">
              <a:rPr lang="en-IN" smtClean="0">
                <a:solidFill>
                  <a:prstClr val="black">
                    <a:tint val="75000"/>
                  </a:prstClr>
                </a:solidFill>
              </a:rPr>
              <a:pPr/>
              <a:t>6</a:t>
            </a:fld>
            <a:endParaRPr lang="en-IN">
              <a:solidFill>
                <a:prstClr val="black">
                  <a:tint val="75000"/>
                </a:prstClr>
              </a:solidFill>
            </a:endParaRPr>
          </a:p>
        </p:txBody>
      </p:sp>
      <p:sp>
        <p:nvSpPr>
          <p:cNvPr id="6" name="TextBox 5">
            <a:extLst>
              <a:ext uri="{FF2B5EF4-FFF2-40B4-BE49-F238E27FC236}">
                <a16:creationId xmlns:a16="http://schemas.microsoft.com/office/drawing/2014/main" id="{CA2A010C-E000-CF84-422E-7EE7D8D95350}"/>
              </a:ext>
            </a:extLst>
          </p:cNvPr>
          <p:cNvSpPr txBox="1"/>
          <p:nvPr/>
        </p:nvSpPr>
        <p:spPr>
          <a:xfrm>
            <a:off x="7399421" y="2165684"/>
            <a:ext cx="184731" cy="369332"/>
          </a:xfrm>
          <a:prstGeom prst="rect">
            <a:avLst/>
          </a:prstGeom>
          <a:noFill/>
        </p:spPr>
        <p:txBody>
          <a:bodyPr wrap="none" rtlCol="0">
            <a:spAutoFit/>
          </a:bodyPr>
          <a:lstStyle/>
          <a:p>
            <a:endParaRPr lang="en-US" dirty="0"/>
          </a:p>
        </p:txBody>
      </p:sp>
      <p:pic>
        <p:nvPicPr>
          <p:cNvPr id="9" name="Picture 8">
            <a:extLst>
              <a:ext uri="{FF2B5EF4-FFF2-40B4-BE49-F238E27FC236}">
                <a16:creationId xmlns:a16="http://schemas.microsoft.com/office/drawing/2014/main" id="{1F94A3B0-9365-A48A-7A6A-D294801A9B6E}"/>
              </a:ext>
            </a:extLst>
          </p:cNvPr>
          <p:cNvPicPr>
            <a:picLocks noChangeAspect="1"/>
          </p:cNvPicPr>
          <p:nvPr/>
        </p:nvPicPr>
        <p:blipFill>
          <a:blip r:embed="rId3"/>
          <a:stretch>
            <a:fillRect/>
          </a:stretch>
        </p:blipFill>
        <p:spPr>
          <a:xfrm>
            <a:off x="0" y="-1"/>
            <a:ext cx="9011674" cy="613611"/>
          </a:xfrm>
          <a:prstGeom prst="rect">
            <a:avLst/>
          </a:prstGeom>
        </p:spPr>
      </p:pic>
      <p:sp>
        <p:nvSpPr>
          <p:cNvPr id="8" name="TextBox 7">
            <a:extLst>
              <a:ext uri="{FF2B5EF4-FFF2-40B4-BE49-F238E27FC236}">
                <a16:creationId xmlns:a16="http://schemas.microsoft.com/office/drawing/2014/main" id="{CB29D7DE-C73A-285B-A5E7-6E2DE39DC38C}"/>
              </a:ext>
            </a:extLst>
          </p:cNvPr>
          <p:cNvSpPr txBox="1"/>
          <p:nvPr/>
        </p:nvSpPr>
        <p:spPr>
          <a:xfrm>
            <a:off x="418102" y="2979094"/>
            <a:ext cx="8175469" cy="1107996"/>
          </a:xfrm>
          <a:prstGeom prst="rect">
            <a:avLst/>
          </a:prstGeom>
          <a:noFill/>
        </p:spPr>
        <p:txBody>
          <a:bodyPr wrap="square" rtlCol="0">
            <a:spAutoFit/>
          </a:bodyPr>
          <a:lstStyle/>
          <a:p>
            <a:pPr algn="ctr"/>
            <a:r>
              <a:rPr lang="en-US" sz="2400" b="1" i="1"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b="1" i="1" dirty="0" err="1">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Artha</a:t>
            </a:r>
            <a:r>
              <a:rPr lang="en-US" sz="2400" b="1" i="1"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 is a Sanskrit word that translates to "wealth" in English and means "money-related."</a:t>
            </a:r>
          </a:p>
          <a:p>
            <a:endParaRPr lang="en-US" i="1" dirty="0"/>
          </a:p>
        </p:txBody>
      </p:sp>
    </p:spTree>
    <p:extLst>
      <p:ext uri="{BB962C8B-B14F-4D97-AF65-F5344CB8AC3E}">
        <p14:creationId xmlns:p14="http://schemas.microsoft.com/office/powerpoint/2010/main" val="7636010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7BBF1A-B68D-5F9C-EEE6-90E01B5573B4}"/>
              </a:ext>
            </a:extLst>
          </p:cNvPr>
          <p:cNvSpPr>
            <a:spLocks noGrp="1"/>
          </p:cNvSpPr>
          <p:nvPr>
            <p:ph type="dt" sz="half" idx="10"/>
          </p:nvPr>
        </p:nvSpPr>
        <p:spPr/>
        <p:txBody>
          <a:bodyPr/>
          <a:lstStyle/>
          <a:p>
            <a:r>
              <a:rPr lang="en-US">
                <a:solidFill>
                  <a:prstClr val="black">
                    <a:tint val="75000"/>
                  </a:prstClr>
                </a:solidFill>
              </a:rPr>
              <a:t>30.11.2021</a:t>
            </a:r>
            <a:endParaRPr lang="en-IN">
              <a:solidFill>
                <a:prstClr val="black">
                  <a:tint val="75000"/>
                </a:prstClr>
              </a:solidFill>
            </a:endParaRPr>
          </a:p>
        </p:txBody>
      </p:sp>
      <p:sp>
        <p:nvSpPr>
          <p:cNvPr id="3" name="Slide Number Placeholder 2">
            <a:extLst>
              <a:ext uri="{FF2B5EF4-FFF2-40B4-BE49-F238E27FC236}">
                <a16:creationId xmlns:a16="http://schemas.microsoft.com/office/drawing/2014/main" id="{93CE08E1-B4C8-CB10-A8BB-6C9BD40CB7D0}"/>
              </a:ext>
            </a:extLst>
          </p:cNvPr>
          <p:cNvSpPr>
            <a:spLocks noGrp="1"/>
          </p:cNvSpPr>
          <p:nvPr>
            <p:ph type="sldNum" sz="quarter" idx="12"/>
          </p:nvPr>
        </p:nvSpPr>
        <p:spPr/>
        <p:txBody>
          <a:bodyPr/>
          <a:lstStyle/>
          <a:p>
            <a:fld id="{58CAE0E1-5C16-469C-80A6-45E1950F1503}" type="slidenum">
              <a:rPr lang="en-IN" smtClean="0">
                <a:solidFill>
                  <a:prstClr val="black">
                    <a:tint val="75000"/>
                  </a:prstClr>
                </a:solidFill>
              </a:rPr>
              <a:pPr/>
              <a:t>7</a:t>
            </a:fld>
            <a:endParaRPr lang="en-IN">
              <a:solidFill>
                <a:prstClr val="black">
                  <a:tint val="75000"/>
                </a:prstClr>
              </a:solidFill>
            </a:endParaRPr>
          </a:p>
        </p:txBody>
      </p:sp>
      <p:pic>
        <p:nvPicPr>
          <p:cNvPr id="5" name="Picture 4">
            <a:extLst>
              <a:ext uri="{FF2B5EF4-FFF2-40B4-BE49-F238E27FC236}">
                <a16:creationId xmlns:a16="http://schemas.microsoft.com/office/drawing/2014/main" id="{26AD7D9E-FC7B-D84D-B634-01ACD0B035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36" y="1025692"/>
            <a:ext cx="9170736" cy="5158539"/>
          </a:xfrm>
          <a:prstGeom prst="rect">
            <a:avLst/>
          </a:prstGeom>
        </p:spPr>
      </p:pic>
    </p:spTree>
    <p:extLst>
      <p:ext uri="{BB962C8B-B14F-4D97-AF65-F5344CB8AC3E}">
        <p14:creationId xmlns:p14="http://schemas.microsoft.com/office/powerpoint/2010/main" val="1622366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8580473" y="6354432"/>
            <a:ext cx="221955" cy="365125"/>
          </a:xfrm>
        </p:spPr>
        <p:txBody>
          <a:bodyPr/>
          <a:lstStyle/>
          <a:p>
            <a:fld id="{58CAE0E1-5C16-469C-80A6-45E1950F1503}" type="slidenum">
              <a:rPr lang="en-IN" smtClean="0">
                <a:solidFill>
                  <a:srgbClr val="003399"/>
                </a:solidFill>
              </a:rPr>
              <a:pPr/>
              <a:t>8</a:t>
            </a:fld>
            <a:endParaRPr lang="en-IN" dirty="0">
              <a:solidFill>
                <a:srgbClr val="003399"/>
              </a:solidFill>
            </a:endParaRPr>
          </a:p>
        </p:txBody>
      </p:sp>
      <p:sp>
        <p:nvSpPr>
          <p:cNvPr id="4" name="TextBox 3">
            <a:extLst>
              <a:ext uri="{FF2B5EF4-FFF2-40B4-BE49-F238E27FC236}">
                <a16:creationId xmlns:a16="http://schemas.microsoft.com/office/drawing/2014/main" id="{E3B0C18E-D7CD-55EF-C6B3-ADF6E33CA194}"/>
              </a:ext>
            </a:extLst>
          </p:cNvPr>
          <p:cNvSpPr txBox="1"/>
          <p:nvPr/>
        </p:nvSpPr>
        <p:spPr>
          <a:xfrm>
            <a:off x="547436" y="791139"/>
            <a:ext cx="2472490" cy="498663"/>
          </a:xfrm>
          <a:prstGeom prst="rect">
            <a:avLst/>
          </a:prstGeom>
          <a:noFill/>
        </p:spPr>
        <p:txBody>
          <a:bodyPr wrap="square">
            <a:spAutoFit/>
          </a:bodyPr>
          <a:lstStyle/>
          <a:p>
            <a:pPr>
              <a:lnSpc>
                <a:spcPct val="150000"/>
              </a:lnSpc>
            </a:pPr>
            <a:r>
              <a:rPr lang="en-US" sz="2000" b="1" dirty="0">
                <a:latin typeface="Times New Roman" pitchFamily="18" charset="0"/>
                <a:cs typeface="Times New Roman" pitchFamily="18" charset="0"/>
              </a:rPr>
              <a:t>INTRODUCTION</a:t>
            </a:r>
          </a:p>
        </p:txBody>
      </p:sp>
      <p:sp>
        <p:nvSpPr>
          <p:cNvPr id="6" name="TextBox 5">
            <a:extLst>
              <a:ext uri="{FF2B5EF4-FFF2-40B4-BE49-F238E27FC236}">
                <a16:creationId xmlns:a16="http://schemas.microsoft.com/office/drawing/2014/main" id="{D5A7BE1D-9BA5-E6B4-0547-091D6388B2C9}"/>
              </a:ext>
            </a:extLst>
          </p:cNvPr>
          <p:cNvSpPr txBox="1"/>
          <p:nvPr/>
        </p:nvSpPr>
        <p:spPr>
          <a:xfrm>
            <a:off x="210552" y="1458377"/>
            <a:ext cx="8591876" cy="4478149"/>
          </a:xfrm>
          <a:prstGeom prst="rect">
            <a:avLst/>
          </a:prstGeom>
          <a:noFill/>
        </p:spPr>
        <p:txBody>
          <a:bodyPr wrap="square" rtlCol="0">
            <a:spAutoFit/>
          </a:bodyPr>
          <a:lstStyle/>
          <a:p>
            <a:pPr marL="285750" indent="-285750" algn="just">
              <a:buFont typeface="Arial" panose="020B0604020202020204" pitchFamily="34" charset="0"/>
              <a:buChar char="•"/>
            </a:pPr>
            <a:r>
              <a:rPr lang="en-US" sz="1900" b="1"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We are trying to provide a </a:t>
            </a:r>
            <a:r>
              <a:rPr lang="en-US" sz="1900" b="1" i="1"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virtual accountant</a:t>
            </a:r>
            <a:r>
              <a:rPr lang="en-US"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00" b="1"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for a middle-class person</a:t>
            </a:r>
            <a:r>
              <a:rPr lang="en-US" sz="19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285750" indent="-285750" algn="just">
              <a:buFont typeface="Arial" panose="020B0604020202020204" pitchFamily="34" charset="0"/>
              <a:buChar char="•"/>
            </a:pPr>
            <a:r>
              <a:rPr lang="en-US"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accountant will manage all the repayments and transactions.</a:t>
            </a:r>
          </a:p>
          <a:p>
            <a:pPr marL="285750" indent="-285750" algn="just">
              <a:buFont typeface="Arial" panose="020B0604020202020204" pitchFamily="34" charset="0"/>
              <a:buChar char="•"/>
            </a:pPr>
            <a:r>
              <a:rPr lang="en-US"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project has many components, such as data manipulation, predictions through linear regression, and curve analysis.</a:t>
            </a:r>
          </a:p>
          <a:p>
            <a:pPr marL="285750" indent="-285750" algn="just">
              <a:buFont typeface="Arial" panose="020B0604020202020204" pitchFamily="34" charset="0"/>
              <a:buChar char="•"/>
            </a:pPr>
            <a:r>
              <a:rPr lang="en-US"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will help to determine the current balance and potential balance of a particular individual.</a:t>
            </a:r>
          </a:p>
          <a:p>
            <a:pPr marL="285750" indent="-285750" algn="just">
              <a:buFont typeface="Arial" panose="020B0604020202020204" pitchFamily="34" charset="0"/>
              <a:buChar char="•"/>
            </a:pPr>
            <a:r>
              <a:rPr lang="en-US"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We are trying to eliminate the problem of "hazy balance," which means a poorly defined or dispersed balance.</a:t>
            </a:r>
          </a:p>
          <a:p>
            <a:pPr marL="285750" indent="-285750" algn="just">
              <a:buFont typeface="Arial" panose="020B0604020202020204" pitchFamily="34" charset="0"/>
              <a:buChar char="•"/>
            </a:pPr>
            <a:r>
              <a:rPr lang="en-US"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leads to uneven expenditure and the levying of more debt on the individual, which could create more problems in the future.</a:t>
            </a:r>
          </a:p>
          <a:p>
            <a:pPr marL="285750" indent="-285750" algn="just">
              <a:buFont typeface="Arial" panose="020B0604020202020204" pitchFamily="34" charset="0"/>
              <a:buChar char="•"/>
            </a:pPr>
            <a:r>
              <a:rPr lang="en-US"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also tries to record events that are not usually registered officially because the transaction might have taken place through cash or any other unregistered means.</a:t>
            </a:r>
          </a:p>
          <a:p>
            <a:pPr marL="285750" indent="-285750" algn="just">
              <a:buFont typeface="Arial" panose="020B0604020202020204" pitchFamily="34" charset="0"/>
              <a:buChar char="•"/>
            </a:pPr>
            <a:r>
              <a:rPr lang="en-US"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Here we are trying to pick out the qualities of certain organizations and applications, such as "cred" and "</a:t>
            </a:r>
            <a:r>
              <a:rPr lang="en-US" sz="19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splitwise</a:t>
            </a:r>
            <a:r>
              <a:rPr lang="en-US"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add more functionality to them with ML predictions and suggestions to encourage positive cash flow.</a:t>
            </a:r>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48784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 calcmode="lin" valueType="num">
                                      <p:cBhvr additive="base">
                                        <p:cTn id="49" dur="500" fill="hold"/>
                                        <p:tgtEl>
                                          <p:spTgt spid="6">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6">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3C62E4-C214-0E81-CCCF-E6A817D02D42}"/>
              </a:ext>
            </a:extLst>
          </p:cNvPr>
          <p:cNvSpPr>
            <a:spLocks noGrp="1"/>
          </p:cNvSpPr>
          <p:nvPr>
            <p:ph type="dt" sz="half" idx="10"/>
          </p:nvPr>
        </p:nvSpPr>
        <p:spPr/>
        <p:txBody>
          <a:bodyPr/>
          <a:lstStyle/>
          <a:p>
            <a:r>
              <a:rPr lang="en-US">
                <a:solidFill>
                  <a:prstClr val="black">
                    <a:tint val="75000"/>
                  </a:prstClr>
                </a:solidFill>
              </a:rPr>
              <a:t>30.11.2021</a:t>
            </a:r>
            <a:endParaRPr lang="en-IN">
              <a:solidFill>
                <a:prstClr val="black">
                  <a:tint val="75000"/>
                </a:prstClr>
              </a:solidFill>
            </a:endParaRPr>
          </a:p>
        </p:txBody>
      </p:sp>
      <p:sp>
        <p:nvSpPr>
          <p:cNvPr id="3" name="Slide Number Placeholder 2">
            <a:extLst>
              <a:ext uri="{FF2B5EF4-FFF2-40B4-BE49-F238E27FC236}">
                <a16:creationId xmlns:a16="http://schemas.microsoft.com/office/drawing/2014/main" id="{6F9CA0CF-3AE2-BE5E-EB06-EF2B5D1A4964}"/>
              </a:ext>
            </a:extLst>
          </p:cNvPr>
          <p:cNvSpPr>
            <a:spLocks noGrp="1"/>
          </p:cNvSpPr>
          <p:nvPr>
            <p:ph type="sldNum" sz="quarter" idx="12"/>
          </p:nvPr>
        </p:nvSpPr>
        <p:spPr/>
        <p:txBody>
          <a:bodyPr/>
          <a:lstStyle/>
          <a:p>
            <a:fld id="{58CAE0E1-5C16-469C-80A6-45E1950F1503}" type="slidenum">
              <a:rPr lang="en-IN" smtClean="0">
                <a:solidFill>
                  <a:prstClr val="black">
                    <a:tint val="75000"/>
                  </a:prstClr>
                </a:solidFill>
              </a:rPr>
              <a:pPr/>
              <a:t>9</a:t>
            </a:fld>
            <a:endParaRPr lang="en-IN">
              <a:solidFill>
                <a:prstClr val="black">
                  <a:tint val="75000"/>
                </a:prstClr>
              </a:solidFill>
            </a:endParaRPr>
          </a:p>
        </p:txBody>
      </p:sp>
      <p:sp>
        <p:nvSpPr>
          <p:cNvPr id="6" name="TextBox 5">
            <a:extLst>
              <a:ext uri="{FF2B5EF4-FFF2-40B4-BE49-F238E27FC236}">
                <a16:creationId xmlns:a16="http://schemas.microsoft.com/office/drawing/2014/main" id="{40A3D3B2-96AE-F5A0-F4DC-ABBC84E255D2}"/>
              </a:ext>
            </a:extLst>
          </p:cNvPr>
          <p:cNvSpPr txBox="1"/>
          <p:nvPr/>
        </p:nvSpPr>
        <p:spPr>
          <a:xfrm>
            <a:off x="360947" y="1212792"/>
            <a:ext cx="8422105" cy="5401479"/>
          </a:xfrm>
          <a:prstGeom prst="rect">
            <a:avLst/>
          </a:prstGeom>
          <a:noFill/>
        </p:spPr>
        <p:txBody>
          <a:bodyPr wrap="square" rtlCol="0">
            <a:spAutoFit/>
          </a:bodyPr>
          <a:lstStyle/>
          <a:p>
            <a:pPr marL="342900" indent="-342900" algn="just">
              <a:buFont typeface="+mj-lt"/>
              <a:buAutoNum type="arabicPeriod"/>
            </a:pPr>
            <a:r>
              <a:rPr lang="en-IN" sz="1500" b="1" u="sng" dirty="0">
                <a:solidFill>
                  <a:srgbClr val="252525"/>
                </a:solidFill>
                <a:effectLst/>
                <a:latin typeface="Times New Roman" panose="02020603050405020304" pitchFamily="18" charset="0"/>
                <a:cs typeface="Times New Roman" panose="02020603050405020304" pitchFamily="18" charset="0"/>
              </a:rPr>
              <a:t>Finding the stagnant balance:</a:t>
            </a:r>
            <a:r>
              <a:rPr lang="en-IN" sz="1500" dirty="0">
                <a:solidFill>
                  <a:srgbClr val="252525"/>
                </a:solidFill>
                <a:effectLst/>
                <a:latin typeface="Times New Roman" panose="02020603050405020304" pitchFamily="18" charset="0"/>
                <a:cs typeface="Times New Roman" panose="02020603050405020304" pitchFamily="18" charset="0"/>
              </a:rPr>
              <a:t> it is a balance that is defined as a potential balance after taking actions such as repayments of credit cards, lending, borrowing, income flow, expenses, and other transactions. The positive cash flow is being reduced by factors such as expenses. This balance is functionally not in use and thus can hold some benefits, such as investing in favourable stocks and saving it for future plans and emergencies. We can identify it by targeting the minima of the balance amount all around.</a:t>
            </a:r>
            <a:r>
              <a:rPr lang="en-IN" sz="1500" b="1" u="sng" dirty="0">
                <a:solidFill>
                  <a:srgbClr val="252525"/>
                </a:solidFill>
                <a:effectLst/>
                <a:latin typeface="Times New Roman" panose="02020603050405020304" pitchFamily="18" charset="0"/>
                <a:cs typeface="Times New Roman" panose="02020603050405020304" pitchFamily="18" charset="0"/>
              </a:rPr>
              <a:t> </a:t>
            </a:r>
          </a:p>
          <a:p>
            <a:pPr marL="342900" indent="-342900" algn="just">
              <a:buFont typeface="+mj-lt"/>
              <a:buAutoNum type="arabicPeriod"/>
            </a:pPr>
            <a:endParaRPr lang="en-IN" sz="1500" b="1" u="sng" dirty="0">
              <a:solidFill>
                <a:srgbClr val="252525"/>
              </a:solidFill>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sz="1500" b="1" u="sng" dirty="0">
                <a:solidFill>
                  <a:srgbClr val="252525"/>
                </a:solidFill>
                <a:effectLst/>
                <a:latin typeface="Times New Roman" panose="02020603050405020304" pitchFamily="18" charset="0"/>
                <a:cs typeface="Times New Roman" panose="02020603050405020304" pitchFamily="18" charset="0"/>
              </a:rPr>
              <a:t>Determining the expenditure per day:</a:t>
            </a:r>
            <a:r>
              <a:rPr lang="en-IN" sz="1500" b="1" dirty="0">
                <a:solidFill>
                  <a:srgbClr val="252525"/>
                </a:solidFill>
                <a:effectLst/>
                <a:latin typeface="Times New Roman" panose="02020603050405020304" pitchFamily="18" charset="0"/>
                <a:cs typeface="Times New Roman" panose="02020603050405020304" pitchFamily="18" charset="0"/>
              </a:rPr>
              <a:t> </a:t>
            </a:r>
            <a:r>
              <a:rPr lang="en-IN" sz="1500" dirty="0">
                <a:solidFill>
                  <a:srgbClr val="252525"/>
                </a:solidFill>
                <a:effectLst/>
                <a:latin typeface="Times New Roman" panose="02020603050405020304" pitchFamily="18" charset="0"/>
                <a:cs typeface="Times New Roman" panose="02020603050405020304" pitchFamily="18" charset="0"/>
              </a:rPr>
              <a:t>when a stagnant balance is being processed, the next step is to determine the safest possible expenditure that can take place per day (the average). This will surely try to maintain the stagnancy of the balance and provide a perfect way to define that individual's jurisdiction over his or her money. It will depend on the occupation and cash flow.</a:t>
            </a:r>
          </a:p>
          <a:p>
            <a:pPr marL="342900" indent="-342900" algn="just">
              <a:buFont typeface="+mj-lt"/>
              <a:buAutoNum type="arabicPeriod"/>
            </a:pPr>
            <a:endParaRPr lang="en-IN" sz="1500" dirty="0">
              <a:solidFill>
                <a:srgbClr val="252525"/>
              </a:solidFill>
              <a:effectLst/>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sz="1500" b="1" u="sng" dirty="0">
                <a:solidFill>
                  <a:srgbClr val="252525"/>
                </a:solidFill>
                <a:effectLst/>
                <a:latin typeface="Times New Roman" panose="02020603050405020304" pitchFamily="18" charset="0"/>
                <a:cs typeface="Times New Roman" panose="02020603050405020304" pitchFamily="18" charset="0"/>
              </a:rPr>
              <a:t>Suggesting shares to invest in</a:t>
            </a:r>
            <a:r>
              <a:rPr lang="en-IN" sz="1500" u="sng" dirty="0">
                <a:solidFill>
                  <a:srgbClr val="252525"/>
                </a:solidFill>
                <a:effectLst/>
                <a:latin typeface="Times New Roman" panose="02020603050405020304" pitchFamily="18" charset="0"/>
                <a:cs typeface="Times New Roman" panose="02020603050405020304" pitchFamily="18" charset="0"/>
              </a:rPr>
              <a:t>:</a:t>
            </a:r>
            <a:r>
              <a:rPr lang="en-IN" sz="1500" dirty="0">
                <a:solidFill>
                  <a:srgbClr val="252525"/>
                </a:solidFill>
                <a:effectLst/>
                <a:latin typeface="Times New Roman" panose="02020603050405020304" pitchFamily="18" charset="0"/>
                <a:cs typeface="Times New Roman" panose="02020603050405020304" pitchFamily="18" charset="0"/>
              </a:rPr>
              <a:t> it is an outer scope of the project that will suggest shares and stocks based upon the stagnant balance after deducting potential expenses and excluding doomsday money.</a:t>
            </a:r>
          </a:p>
          <a:p>
            <a:pPr marL="342900" indent="-342900" algn="just">
              <a:buFont typeface="+mj-lt"/>
              <a:buAutoNum type="arabicPeriod"/>
            </a:pPr>
            <a:endParaRPr lang="en-IN" sz="1500" dirty="0">
              <a:solidFill>
                <a:srgbClr val="252525"/>
              </a:solidFill>
              <a:effectLst/>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sz="1500" b="1" u="sng" dirty="0">
                <a:solidFill>
                  <a:srgbClr val="252525"/>
                </a:solidFill>
                <a:effectLst/>
                <a:latin typeface="Times New Roman" panose="02020603050405020304" pitchFamily="18" charset="0"/>
                <a:cs typeface="Times New Roman" panose="02020603050405020304" pitchFamily="18" charset="0"/>
              </a:rPr>
              <a:t>Creating an event handler:</a:t>
            </a:r>
            <a:r>
              <a:rPr lang="en-IN" sz="1500" b="1" dirty="0">
                <a:solidFill>
                  <a:srgbClr val="252525"/>
                </a:solidFill>
                <a:effectLst/>
                <a:latin typeface="Times New Roman" panose="02020603050405020304" pitchFamily="18" charset="0"/>
                <a:cs typeface="Times New Roman" panose="02020603050405020304" pitchFamily="18" charset="0"/>
              </a:rPr>
              <a:t> </a:t>
            </a:r>
            <a:r>
              <a:rPr lang="en-IN" sz="1500" dirty="0">
                <a:solidFill>
                  <a:srgbClr val="252525"/>
                </a:solidFill>
                <a:effectLst/>
                <a:latin typeface="Times New Roman" panose="02020603050405020304" pitchFamily="18" charset="0"/>
                <a:cs typeface="Times New Roman" panose="02020603050405020304" pitchFamily="18" charset="0"/>
              </a:rPr>
              <a:t> it will handle events such as -</a:t>
            </a:r>
          </a:p>
          <a:p>
            <a:pPr marL="800100" lvl="1" indent="-342900" algn="just">
              <a:buFont typeface="Arial" panose="020B0604020202020204" pitchFamily="34" charset="0"/>
              <a:buChar char="•"/>
            </a:pPr>
            <a:r>
              <a:rPr lang="en-IN" sz="1500" b="1" dirty="0">
                <a:solidFill>
                  <a:srgbClr val="252525"/>
                </a:solidFill>
                <a:effectLst/>
                <a:latin typeface="Times New Roman" panose="02020603050405020304" pitchFamily="18" charset="0"/>
                <a:cs typeface="Times New Roman" panose="02020603050405020304" pitchFamily="18" charset="0"/>
              </a:rPr>
              <a:t>Lending:</a:t>
            </a:r>
            <a:r>
              <a:rPr lang="en-IN" sz="1500" dirty="0">
                <a:solidFill>
                  <a:srgbClr val="252525"/>
                </a:solidFill>
                <a:effectLst/>
                <a:latin typeface="Times New Roman" panose="02020603050405020304" pitchFamily="18" charset="0"/>
                <a:cs typeface="Times New Roman" panose="02020603050405020304" pitchFamily="18" charset="0"/>
              </a:rPr>
              <a:t> If you have provided someone with money from your account while expecting a return with or without interest</a:t>
            </a:r>
          </a:p>
          <a:p>
            <a:pPr marL="800100" lvl="1" indent="-342900" algn="just">
              <a:buFont typeface="Arial" panose="020B0604020202020204" pitchFamily="34" charset="0"/>
              <a:buChar char="•"/>
            </a:pPr>
            <a:r>
              <a:rPr lang="en-IN" sz="1500" b="1" dirty="0">
                <a:solidFill>
                  <a:srgbClr val="252525"/>
                </a:solidFill>
                <a:effectLst/>
                <a:latin typeface="Times New Roman" panose="02020603050405020304" pitchFamily="18" charset="0"/>
                <a:cs typeface="Times New Roman" panose="02020603050405020304" pitchFamily="18" charset="0"/>
              </a:rPr>
              <a:t>Borrowing</a:t>
            </a:r>
            <a:r>
              <a:rPr lang="en-IN" sz="1500" dirty="0">
                <a:solidFill>
                  <a:srgbClr val="252525"/>
                </a:solidFill>
                <a:effectLst/>
                <a:latin typeface="Times New Roman" panose="02020603050405020304" pitchFamily="18" charset="0"/>
                <a:cs typeface="Times New Roman" panose="02020603050405020304" pitchFamily="18" charset="0"/>
              </a:rPr>
              <a:t>: If you accept money at the expense of payback,</a:t>
            </a:r>
          </a:p>
          <a:p>
            <a:pPr marL="800100" lvl="1" indent="-342900" algn="just">
              <a:buFont typeface="Arial" panose="020B0604020202020204" pitchFamily="34" charset="0"/>
              <a:buChar char="•"/>
            </a:pPr>
            <a:r>
              <a:rPr lang="en-IN" sz="1500" b="1" dirty="0">
                <a:solidFill>
                  <a:srgbClr val="252525"/>
                </a:solidFill>
                <a:effectLst/>
                <a:latin typeface="Times New Roman" panose="02020603050405020304" pitchFamily="18" charset="0"/>
                <a:cs typeface="Times New Roman" panose="02020603050405020304" pitchFamily="18" charset="0"/>
              </a:rPr>
              <a:t>Lending with zero returns</a:t>
            </a:r>
            <a:r>
              <a:rPr lang="en-IN" sz="1500" dirty="0">
                <a:solidFill>
                  <a:srgbClr val="252525"/>
                </a:solidFill>
                <a:effectLst/>
                <a:latin typeface="Times New Roman" panose="02020603050405020304" pitchFamily="18" charset="0"/>
                <a:cs typeface="Times New Roman" panose="02020603050405020304" pitchFamily="18" charset="0"/>
              </a:rPr>
              <a:t>: providing money with no expectation of getting a return, such as by providing for a relative.</a:t>
            </a:r>
          </a:p>
          <a:p>
            <a:pPr marL="800100" lvl="1" indent="-342900" algn="just">
              <a:buFont typeface="Arial" panose="020B0604020202020204" pitchFamily="34" charset="0"/>
              <a:buChar char="•"/>
            </a:pPr>
            <a:r>
              <a:rPr lang="en-IN" sz="1500" b="1" dirty="0">
                <a:solidFill>
                  <a:srgbClr val="252525"/>
                </a:solidFill>
                <a:effectLst/>
                <a:latin typeface="Times New Roman" panose="02020603050405020304" pitchFamily="18" charset="0"/>
                <a:cs typeface="Times New Roman" panose="02020603050405020304" pitchFamily="18" charset="0"/>
              </a:rPr>
              <a:t>Borrowing with zero returns:</a:t>
            </a:r>
            <a:r>
              <a:rPr lang="en-IN" sz="1500" dirty="0">
                <a:solidFill>
                  <a:srgbClr val="252525"/>
                </a:solidFill>
                <a:effectLst/>
                <a:latin typeface="Times New Roman" panose="02020603050405020304" pitchFamily="18" charset="0"/>
                <a:cs typeface="Times New Roman" panose="02020603050405020304" pitchFamily="18" charset="0"/>
              </a:rPr>
              <a:t> means accepting money with no possibility of payback. </a:t>
            </a:r>
          </a:p>
          <a:p>
            <a:pPr marL="800100" lvl="1" indent="-342900" algn="just">
              <a:buFont typeface="Arial" panose="020B0604020202020204" pitchFamily="34" charset="0"/>
              <a:buChar char="•"/>
            </a:pPr>
            <a:r>
              <a:rPr lang="en-IN" sz="1500" b="1" dirty="0">
                <a:solidFill>
                  <a:srgbClr val="252525"/>
                </a:solidFill>
                <a:effectLst/>
                <a:latin typeface="Times New Roman" panose="02020603050405020304" pitchFamily="18" charset="0"/>
                <a:cs typeface="Times New Roman" panose="02020603050405020304" pitchFamily="18" charset="0"/>
              </a:rPr>
              <a:t>Transaction in highlight:</a:t>
            </a:r>
            <a:r>
              <a:rPr lang="en-IN" sz="1500" dirty="0">
                <a:solidFill>
                  <a:srgbClr val="252525"/>
                </a:solidFill>
                <a:effectLst/>
                <a:latin typeface="Times New Roman" panose="02020603050405020304" pitchFamily="18" charset="0"/>
                <a:cs typeface="Times New Roman" panose="02020603050405020304" pitchFamily="18" charset="0"/>
              </a:rPr>
              <a:t> an important transaction that should be under supervision.</a:t>
            </a:r>
          </a:p>
          <a:p>
            <a:pPr algn="just"/>
            <a:r>
              <a:rPr lang="en-IN" sz="1500" b="1" dirty="0">
                <a:solidFill>
                  <a:srgbClr val="252525"/>
                </a:solidFill>
                <a:effectLst/>
                <a:latin typeface="Times New Roman" panose="02020603050405020304" pitchFamily="18" charset="0"/>
                <a:cs typeface="Times New Roman" panose="02020603050405020304" pitchFamily="18" charset="0"/>
              </a:rPr>
              <a:t> </a:t>
            </a:r>
            <a:endParaRPr lang="en-IN" sz="1500" dirty="0">
              <a:solidFill>
                <a:srgbClr val="252525"/>
              </a:solidFill>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11A5C32-CDCE-392E-6227-042AA042F4EC}"/>
              </a:ext>
            </a:extLst>
          </p:cNvPr>
          <p:cNvSpPr txBox="1"/>
          <p:nvPr/>
        </p:nvSpPr>
        <p:spPr>
          <a:xfrm>
            <a:off x="421105" y="714129"/>
            <a:ext cx="2472490" cy="498663"/>
          </a:xfrm>
          <a:prstGeom prst="rect">
            <a:avLst/>
          </a:prstGeom>
          <a:noFill/>
        </p:spPr>
        <p:txBody>
          <a:bodyPr wrap="square">
            <a:spAutoFit/>
          </a:bodyPr>
          <a:lstStyle/>
          <a:p>
            <a:pPr>
              <a:lnSpc>
                <a:spcPct val="150000"/>
              </a:lnSpc>
            </a:pPr>
            <a:r>
              <a:rPr lang="en-US" sz="2000" b="1" u="sng" dirty="0">
                <a:latin typeface="Times New Roman" pitchFamily="18" charset="0"/>
                <a:cs typeface="Times New Roman" pitchFamily="18" charset="0"/>
              </a:rPr>
              <a:t>Objectives</a:t>
            </a:r>
          </a:p>
        </p:txBody>
      </p:sp>
    </p:spTree>
    <p:extLst>
      <p:ext uri="{BB962C8B-B14F-4D97-AF65-F5344CB8AC3E}">
        <p14:creationId xmlns:p14="http://schemas.microsoft.com/office/powerpoint/2010/main" val="13645401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0"/>
                                  </p:iterate>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iterate type="lt">
                                    <p:tmPct val="0"/>
                                  </p:iterate>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1000"/>
                                        <p:tgtEl>
                                          <p:spTgt spid="6">
                                            <p:txEl>
                                              <p:pRg st="0" end="0"/>
                                            </p:txEl>
                                          </p:spTgt>
                                        </p:tgtEl>
                                      </p:cBhvr>
                                    </p:animEffect>
                                    <p:anim calcmode="lin" valueType="num">
                                      <p:cBhvr>
                                        <p:cTn id="12"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fade">
                                      <p:cBhvr>
                                        <p:cTn id="18" dur="1000"/>
                                        <p:tgtEl>
                                          <p:spTgt spid="6">
                                            <p:txEl>
                                              <p:pRg st="2" end="2"/>
                                            </p:txEl>
                                          </p:spTgt>
                                        </p:tgtEl>
                                      </p:cBhvr>
                                    </p:animEffect>
                                    <p:anim calcmode="lin" valueType="num">
                                      <p:cBhvr>
                                        <p:cTn id="19"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fade">
                                      <p:cBhvr>
                                        <p:cTn id="25" dur="1000"/>
                                        <p:tgtEl>
                                          <p:spTgt spid="6">
                                            <p:txEl>
                                              <p:pRg st="4" end="4"/>
                                            </p:txEl>
                                          </p:spTgt>
                                        </p:tgtEl>
                                      </p:cBhvr>
                                    </p:animEffect>
                                    <p:anim calcmode="lin" valueType="num">
                                      <p:cBhvr>
                                        <p:cTn id="2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fade">
                                      <p:cBhvr>
                                        <p:cTn id="32" dur="1000"/>
                                        <p:tgtEl>
                                          <p:spTgt spid="6">
                                            <p:txEl>
                                              <p:pRg st="6" end="6"/>
                                            </p:txEl>
                                          </p:spTgt>
                                        </p:tgtEl>
                                      </p:cBhvr>
                                    </p:animEffect>
                                    <p:anim calcmode="lin" valueType="num">
                                      <p:cBhvr>
                                        <p:cTn id="33"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animEffect transition="in" filter="fade">
                                      <p:cBhvr>
                                        <p:cTn id="39" dur="1000"/>
                                        <p:tgtEl>
                                          <p:spTgt spid="6">
                                            <p:txEl>
                                              <p:pRg st="7" end="7"/>
                                            </p:txEl>
                                          </p:spTgt>
                                        </p:tgtEl>
                                      </p:cBhvr>
                                    </p:animEffect>
                                    <p:anim calcmode="lin" valueType="num">
                                      <p:cBhvr>
                                        <p:cTn id="40"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6">
                                            <p:txEl>
                                              <p:pRg st="8" end="8"/>
                                            </p:txEl>
                                          </p:spTgt>
                                        </p:tgtEl>
                                        <p:attrNameLst>
                                          <p:attrName>style.visibility</p:attrName>
                                        </p:attrNameLst>
                                      </p:cBhvr>
                                      <p:to>
                                        <p:strVal val="visible"/>
                                      </p:to>
                                    </p:set>
                                    <p:animEffect transition="in" filter="fade">
                                      <p:cBhvr>
                                        <p:cTn id="46" dur="1000"/>
                                        <p:tgtEl>
                                          <p:spTgt spid="6">
                                            <p:txEl>
                                              <p:pRg st="8" end="8"/>
                                            </p:txEl>
                                          </p:spTgt>
                                        </p:tgtEl>
                                      </p:cBhvr>
                                    </p:animEffect>
                                    <p:anim calcmode="lin" valueType="num">
                                      <p:cBhvr>
                                        <p:cTn id="47"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48"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6">
                                            <p:txEl>
                                              <p:pRg st="9" end="9"/>
                                            </p:txEl>
                                          </p:spTgt>
                                        </p:tgtEl>
                                        <p:attrNameLst>
                                          <p:attrName>style.visibility</p:attrName>
                                        </p:attrNameLst>
                                      </p:cBhvr>
                                      <p:to>
                                        <p:strVal val="visible"/>
                                      </p:to>
                                    </p:set>
                                    <p:animEffect transition="in" filter="fade">
                                      <p:cBhvr>
                                        <p:cTn id="53" dur="1000"/>
                                        <p:tgtEl>
                                          <p:spTgt spid="6">
                                            <p:txEl>
                                              <p:pRg st="9" end="9"/>
                                            </p:txEl>
                                          </p:spTgt>
                                        </p:tgtEl>
                                      </p:cBhvr>
                                    </p:animEffect>
                                    <p:anim calcmode="lin" valueType="num">
                                      <p:cBhvr>
                                        <p:cTn id="54"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55" dur="1000" fill="hold"/>
                                        <p:tgtEl>
                                          <p:spTgt spid="6">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6">
                                            <p:txEl>
                                              <p:pRg st="10" end="10"/>
                                            </p:txEl>
                                          </p:spTgt>
                                        </p:tgtEl>
                                        <p:attrNameLst>
                                          <p:attrName>style.visibility</p:attrName>
                                        </p:attrNameLst>
                                      </p:cBhvr>
                                      <p:to>
                                        <p:strVal val="visible"/>
                                      </p:to>
                                    </p:set>
                                    <p:animEffect transition="in" filter="fade">
                                      <p:cBhvr>
                                        <p:cTn id="60" dur="1000"/>
                                        <p:tgtEl>
                                          <p:spTgt spid="6">
                                            <p:txEl>
                                              <p:pRg st="10" end="10"/>
                                            </p:txEl>
                                          </p:spTgt>
                                        </p:tgtEl>
                                      </p:cBhvr>
                                    </p:animEffect>
                                    <p:anim calcmode="lin" valueType="num">
                                      <p:cBhvr>
                                        <p:cTn id="61" dur="1000" fill="hold"/>
                                        <p:tgtEl>
                                          <p:spTgt spid="6">
                                            <p:txEl>
                                              <p:pRg st="10" end="10"/>
                                            </p:txEl>
                                          </p:spTgt>
                                        </p:tgtEl>
                                        <p:attrNameLst>
                                          <p:attrName>ppt_x</p:attrName>
                                        </p:attrNameLst>
                                      </p:cBhvr>
                                      <p:tavLst>
                                        <p:tav tm="0">
                                          <p:val>
                                            <p:strVal val="#ppt_x"/>
                                          </p:val>
                                        </p:tav>
                                        <p:tav tm="100000">
                                          <p:val>
                                            <p:strVal val="#ppt_x"/>
                                          </p:val>
                                        </p:tav>
                                      </p:tavLst>
                                    </p:anim>
                                    <p:anim calcmode="lin" valueType="num">
                                      <p:cBhvr>
                                        <p:cTn id="62" dur="1000" fill="hold"/>
                                        <p:tgtEl>
                                          <p:spTgt spid="6">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6">
                                            <p:txEl>
                                              <p:pRg st="11" end="11"/>
                                            </p:txEl>
                                          </p:spTgt>
                                        </p:tgtEl>
                                        <p:attrNameLst>
                                          <p:attrName>style.visibility</p:attrName>
                                        </p:attrNameLst>
                                      </p:cBhvr>
                                      <p:to>
                                        <p:strVal val="visible"/>
                                      </p:to>
                                    </p:set>
                                    <p:animEffect transition="in" filter="fade">
                                      <p:cBhvr>
                                        <p:cTn id="67" dur="1000"/>
                                        <p:tgtEl>
                                          <p:spTgt spid="6">
                                            <p:txEl>
                                              <p:pRg st="11" end="11"/>
                                            </p:txEl>
                                          </p:spTgt>
                                        </p:tgtEl>
                                      </p:cBhvr>
                                    </p:animEffect>
                                    <p:anim calcmode="lin" valueType="num">
                                      <p:cBhvr>
                                        <p:cTn id="68" dur="1000" fill="hold"/>
                                        <p:tgtEl>
                                          <p:spTgt spid="6">
                                            <p:txEl>
                                              <p:pRg st="11" end="11"/>
                                            </p:txEl>
                                          </p:spTgt>
                                        </p:tgtEl>
                                        <p:attrNameLst>
                                          <p:attrName>ppt_x</p:attrName>
                                        </p:attrNameLst>
                                      </p:cBhvr>
                                      <p:tavLst>
                                        <p:tav tm="0">
                                          <p:val>
                                            <p:strVal val="#ppt_x"/>
                                          </p:val>
                                        </p:tav>
                                        <p:tav tm="100000">
                                          <p:val>
                                            <p:strVal val="#ppt_x"/>
                                          </p:val>
                                        </p:tav>
                                      </p:tavLst>
                                    </p:anim>
                                    <p:anim calcmode="lin" valueType="num">
                                      <p:cBhvr>
                                        <p:cTn id="69" dur="1000" fill="hold"/>
                                        <p:tgtEl>
                                          <p:spTgt spid="6">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nodeType="clickEffect">
                                  <p:stCondLst>
                                    <p:cond delay="0"/>
                                  </p:stCondLst>
                                  <p:childTnLst>
                                    <p:set>
                                      <p:cBhvr>
                                        <p:cTn id="73" dur="1" fill="hold">
                                          <p:stCondLst>
                                            <p:cond delay="0"/>
                                          </p:stCondLst>
                                        </p:cTn>
                                        <p:tgtEl>
                                          <p:spTgt spid="6">
                                            <p:txEl>
                                              <p:pRg st="12" end="12"/>
                                            </p:txEl>
                                          </p:spTgt>
                                        </p:tgtEl>
                                        <p:attrNameLst>
                                          <p:attrName>style.visibility</p:attrName>
                                        </p:attrNameLst>
                                      </p:cBhvr>
                                      <p:to>
                                        <p:strVal val="visible"/>
                                      </p:to>
                                    </p:set>
                                    <p:animEffect transition="in" filter="fade">
                                      <p:cBhvr>
                                        <p:cTn id="74" dur="1000"/>
                                        <p:tgtEl>
                                          <p:spTgt spid="6">
                                            <p:txEl>
                                              <p:pRg st="12" end="12"/>
                                            </p:txEl>
                                          </p:spTgt>
                                        </p:tgtEl>
                                      </p:cBhvr>
                                    </p:animEffect>
                                    <p:anim calcmode="lin" valueType="num">
                                      <p:cBhvr>
                                        <p:cTn id="75" dur="1000" fill="hold"/>
                                        <p:tgtEl>
                                          <p:spTgt spid="6">
                                            <p:txEl>
                                              <p:pRg st="12" end="12"/>
                                            </p:txEl>
                                          </p:spTgt>
                                        </p:tgtEl>
                                        <p:attrNameLst>
                                          <p:attrName>ppt_x</p:attrName>
                                        </p:attrNameLst>
                                      </p:cBhvr>
                                      <p:tavLst>
                                        <p:tav tm="0">
                                          <p:val>
                                            <p:strVal val="#ppt_x"/>
                                          </p:val>
                                        </p:tav>
                                        <p:tav tm="100000">
                                          <p:val>
                                            <p:strVal val="#ppt_x"/>
                                          </p:val>
                                        </p:tav>
                                      </p:tavLst>
                                    </p:anim>
                                    <p:anim calcmode="lin" valueType="num">
                                      <p:cBhvr>
                                        <p:cTn id="76" dur="1000" fill="hold"/>
                                        <p:tgtEl>
                                          <p:spTgt spid="6">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F634CB2-63A0-E746-A017-9E72AF0EB306}">
  <we:reference id="wa104178141" version="4.3.3.0" store="en-GB" storeType="OMEX"/>
  <we:alternateReferences>
    <we:reference id="WA104178141" version="4.3.3.0" store="WA10417814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Organic</Template>
  <TotalTime>8426</TotalTime>
  <Words>1086</Words>
  <Application>Microsoft Macintosh PowerPoint</Application>
  <PresentationFormat>On-screen Show (4:3)</PresentationFormat>
  <Paragraphs>131</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Andale Mono</vt:lpstr>
      <vt:lpstr>Arial</vt:lpstr>
      <vt:lpstr>Calibri</vt:lpstr>
      <vt:lpstr>Gill Sans MT</vt:lpstr>
      <vt:lpstr>Lucida Sans</vt:lpstr>
      <vt:lpstr>Times New Roman</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Principal</dc:creator>
  <cp:lastModifiedBy>arry OP</cp:lastModifiedBy>
  <cp:revision>196</cp:revision>
  <dcterms:created xsi:type="dcterms:W3CDTF">2019-02-22T15:27:18Z</dcterms:created>
  <dcterms:modified xsi:type="dcterms:W3CDTF">2022-11-15T09:11:42Z</dcterms:modified>
</cp:coreProperties>
</file>