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60" r:id="rId7"/>
    <p:sldId id="268" r:id="rId8"/>
    <p:sldId id="261" r:id="rId9"/>
    <p:sldId id="262" r:id="rId10"/>
    <p:sldId id="263" r:id="rId11"/>
    <p:sldId id="264" r:id="rId12"/>
    <p:sldId id="265" r:id="rId13"/>
    <p:sldId id="269" r:id="rId14"/>
    <p:sldId id="270" r:id="rId15"/>
    <p:sldId id="271" r:id="rId16"/>
    <p:sldId id="272" r:id="rId17"/>
    <p:sldId id="273"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A63D11-EE17-4BE0-921B-E5F16E1223D8}"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A63D11-EE17-4BE0-921B-E5F16E1223D8}"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A63D11-EE17-4BE0-921B-E5F16E1223D8}"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A63D11-EE17-4BE0-921B-E5F16E1223D8}"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A63D11-EE17-4BE0-921B-E5F16E1223D8}"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A63D11-EE17-4BE0-921B-E5F16E1223D8}"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A63D11-EE17-4BE0-921B-E5F16E1223D8}"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A63D11-EE17-4BE0-921B-E5F16E1223D8}"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63D11-EE17-4BE0-921B-E5F16E1223D8}"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63D11-EE17-4BE0-921B-E5F16E1223D8}"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63D11-EE17-4BE0-921B-E5F16E1223D8}"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8CDB7-1ED7-4F57-A9AA-B139D53B0C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63D11-EE17-4BE0-921B-E5F16E1223D8}" type="datetimeFigureOut">
              <a:rPr lang="en-US" smtClean="0"/>
              <a:t>7/12/2024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8CDB7-1ED7-4F57-A9AA-B139D53B0C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2.png"/>
          <p:cNvPicPr/>
          <p:nvPr/>
        </p:nvPicPr>
        <p:blipFill>
          <a:blip r:embed="rId2" cstate="print"/>
          <a:srcRect/>
          <a:stretch/>
        </p:blipFill>
        <p:spPr>
          <a:xfrm>
            <a:off x="990600" y="-116958"/>
            <a:ext cx="6860215" cy="6974958"/>
          </a:xfrm>
          <a:prstGeom prst="rect">
            <a:avLst/>
          </a:prstGeom>
          <a:ln w="9525" cap="flat" cmpd="sng">
            <a:noFill/>
            <a:prstDash val="solid"/>
            <a:round/>
            <a:headEnd/>
            <a:tailEnd/>
          </a:ln>
        </p:spPr>
      </p:pic>
      <p:pic>
        <p:nvPicPr>
          <p:cNvPr id="6" name="image3.png"/>
          <p:cNvPicPr/>
          <p:nvPr/>
        </p:nvPicPr>
        <p:blipFill>
          <a:blip r:embed="rId3" cstate="print"/>
          <a:srcRect/>
          <a:stretch/>
        </p:blipFill>
        <p:spPr>
          <a:xfrm>
            <a:off x="1371600" y="228600"/>
            <a:ext cx="5943600" cy="1485900"/>
          </a:xfrm>
          <a:prstGeom prst="rect">
            <a:avLst/>
          </a:prstGeom>
          <a:ln w="9525" cap="flat" cmpd="sng">
            <a:noFill/>
            <a:prstDash val="solid"/>
            <a:round/>
            <a:headEnd/>
            <a:tailEnd/>
          </a:ln>
        </p:spPr>
      </p:pic>
      <p:sp>
        <p:nvSpPr>
          <p:cNvPr id="7" name="TextBox 6"/>
          <p:cNvSpPr txBox="1"/>
          <p:nvPr/>
        </p:nvSpPr>
        <p:spPr>
          <a:xfrm>
            <a:off x="3429000" y="1676400"/>
            <a:ext cx="1944507" cy="369332"/>
          </a:xfrm>
          <a:prstGeom prst="rect">
            <a:avLst/>
          </a:prstGeom>
          <a:noFill/>
        </p:spPr>
        <p:txBody>
          <a:bodyPr wrap="none" rtlCol="0">
            <a:spAutoFit/>
          </a:bodyPr>
          <a:lstStyle/>
          <a:p>
            <a:r>
              <a:rPr lang="en-US" b="1" dirty="0" err="1" smtClean="0"/>
              <a:t>Dehradun</a:t>
            </a:r>
            <a:r>
              <a:rPr lang="en-US" b="1" dirty="0" smtClean="0"/>
              <a:t> Campus</a:t>
            </a:r>
            <a:endParaRPr lang="en-US" b="1" dirty="0"/>
          </a:p>
        </p:txBody>
      </p:sp>
      <p:sp>
        <p:nvSpPr>
          <p:cNvPr id="8" name="TextBox 7"/>
          <p:cNvSpPr txBox="1"/>
          <p:nvPr/>
        </p:nvSpPr>
        <p:spPr>
          <a:xfrm>
            <a:off x="3276600" y="2362200"/>
            <a:ext cx="2355773" cy="369332"/>
          </a:xfrm>
          <a:prstGeom prst="rect">
            <a:avLst/>
          </a:prstGeom>
          <a:noFill/>
        </p:spPr>
        <p:txBody>
          <a:bodyPr wrap="none" rtlCol="0">
            <a:spAutoFit/>
          </a:bodyPr>
          <a:lstStyle/>
          <a:p>
            <a:r>
              <a:rPr lang="en-US" b="1" dirty="0" smtClean="0"/>
              <a:t>MINI PROJECT REPORT</a:t>
            </a:r>
            <a:endParaRPr lang="en-US" b="1" dirty="0"/>
          </a:p>
        </p:txBody>
      </p:sp>
      <p:sp>
        <p:nvSpPr>
          <p:cNvPr id="9" name="TextBox 8"/>
          <p:cNvSpPr txBox="1"/>
          <p:nvPr/>
        </p:nvSpPr>
        <p:spPr>
          <a:xfrm>
            <a:off x="3733800" y="2895600"/>
            <a:ext cx="1297150" cy="923330"/>
          </a:xfrm>
          <a:prstGeom prst="rect">
            <a:avLst/>
          </a:prstGeom>
          <a:noFill/>
        </p:spPr>
        <p:txBody>
          <a:bodyPr wrap="none" rtlCol="0">
            <a:spAutoFit/>
          </a:bodyPr>
          <a:lstStyle/>
          <a:p>
            <a:r>
              <a:rPr lang="en-US" b="1" dirty="0" smtClean="0"/>
              <a:t>BTECH CSE</a:t>
            </a:r>
          </a:p>
          <a:p>
            <a:r>
              <a:rPr lang="en-US" b="1" dirty="0" smtClean="0"/>
              <a:t>     IV SEM</a:t>
            </a:r>
          </a:p>
          <a:p>
            <a:r>
              <a:rPr lang="en-US" b="1" dirty="0" smtClean="0"/>
              <a:t>2023 - 2024</a:t>
            </a:r>
            <a:endParaRPr lang="en-US" b="1" dirty="0"/>
          </a:p>
        </p:txBody>
      </p:sp>
      <p:sp>
        <p:nvSpPr>
          <p:cNvPr id="10" name="TextBox 9"/>
          <p:cNvSpPr txBox="1"/>
          <p:nvPr/>
        </p:nvSpPr>
        <p:spPr>
          <a:xfrm>
            <a:off x="1447800" y="3962400"/>
            <a:ext cx="5713102" cy="369332"/>
          </a:xfrm>
          <a:prstGeom prst="rect">
            <a:avLst/>
          </a:prstGeom>
          <a:noFill/>
        </p:spPr>
        <p:txBody>
          <a:bodyPr wrap="none" rtlCol="0">
            <a:spAutoFit/>
          </a:bodyPr>
          <a:lstStyle/>
          <a:p>
            <a:r>
              <a:rPr lang="en-US" b="1" dirty="0" smtClean="0"/>
              <a:t>DEPARTMENT OF COMPUTER SCIENCE AND ENGINEERING</a:t>
            </a:r>
            <a:endParaRPr lang="en-US" b="1" dirty="0"/>
          </a:p>
        </p:txBody>
      </p:sp>
      <p:graphicFrame>
        <p:nvGraphicFramePr>
          <p:cNvPr id="11" name="Table 10"/>
          <p:cNvGraphicFramePr>
            <a:graphicFrameLocks noGrp="1"/>
          </p:cNvGraphicFramePr>
          <p:nvPr/>
        </p:nvGraphicFramePr>
        <p:xfrm>
          <a:off x="1524000" y="4876800"/>
          <a:ext cx="6096000" cy="1050236"/>
        </p:xfrm>
        <a:graphic>
          <a:graphicData uri="http://schemas.openxmlformats.org/drawingml/2006/table">
            <a:tbl>
              <a:tblPr/>
              <a:tblGrid>
                <a:gridCol w="2621884"/>
                <a:gridCol w="1693699"/>
                <a:gridCol w="1780417"/>
              </a:tblGrid>
              <a:tr h="346275">
                <a:tc>
                  <a:txBody>
                    <a:bodyPr/>
                    <a:lstStyle/>
                    <a:p>
                      <a:pPr marL="0" marR="0">
                        <a:lnSpc>
                          <a:spcPct val="106000"/>
                        </a:lnSpc>
                        <a:spcBef>
                          <a:spcPts val="1200"/>
                        </a:spcBef>
                        <a:spcAft>
                          <a:spcPts val="0"/>
                        </a:spcAft>
                      </a:pPr>
                      <a:r>
                        <a:rPr lang="en-IN" sz="1700" b="1" dirty="0">
                          <a:solidFill>
                            <a:schemeClr val="tx1"/>
                          </a:solidFill>
                          <a:latin typeface="Times New Roman"/>
                          <a:ea typeface="Times New Roman"/>
                          <a:cs typeface="Times New Roman"/>
                        </a:rPr>
                        <a:t>Submitted to:</a:t>
                      </a:r>
                      <a:endParaRPr lang="en-US" sz="1000" dirty="0">
                        <a:solidFill>
                          <a:schemeClr val="tx1"/>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06000"/>
                        </a:lnSpc>
                        <a:spcBef>
                          <a:spcPts val="1200"/>
                        </a:spcBef>
                        <a:spcAft>
                          <a:spcPts val="0"/>
                        </a:spcAft>
                      </a:pPr>
                      <a:endParaRPr lang="en-US" sz="1000">
                        <a:solidFill>
                          <a:schemeClr val="tx1"/>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06000"/>
                        </a:lnSpc>
                        <a:spcBef>
                          <a:spcPts val="1200"/>
                        </a:spcBef>
                        <a:spcAft>
                          <a:spcPts val="0"/>
                        </a:spcAft>
                      </a:pPr>
                      <a:r>
                        <a:rPr lang="en-IN" sz="1700" b="1" dirty="0">
                          <a:solidFill>
                            <a:schemeClr val="tx1"/>
                          </a:solidFill>
                          <a:latin typeface="Times New Roman"/>
                          <a:ea typeface="Times New Roman"/>
                          <a:cs typeface="Times New Roman"/>
                        </a:rPr>
                        <a:t>Submitted by:</a:t>
                      </a:r>
                      <a:endParaRPr lang="en-US" sz="1000" dirty="0">
                        <a:solidFill>
                          <a:schemeClr val="tx1"/>
                        </a:solidFill>
                        <a:latin typeface="Calibri"/>
                        <a:ea typeface="Calibri"/>
                        <a:cs typeface="Times New Roman"/>
                      </a:endParaRPr>
                    </a:p>
                  </a:txBody>
                  <a:tcPr marL="0" marR="0" marT="0" marB="0">
                    <a:lnL>
                      <a:noFill/>
                    </a:lnL>
                    <a:lnR>
                      <a:noFill/>
                    </a:lnR>
                    <a:lnT>
                      <a:noFill/>
                    </a:lnT>
                    <a:lnB>
                      <a:noFill/>
                    </a:lnB>
                  </a:tcPr>
                </a:tc>
              </a:tr>
              <a:tr h="547701">
                <a:tc>
                  <a:txBody>
                    <a:bodyPr/>
                    <a:lstStyle/>
                    <a:p>
                      <a:pPr marL="0" marR="0">
                        <a:lnSpc>
                          <a:spcPct val="106000"/>
                        </a:lnSpc>
                        <a:spcBef>
                          <a:spcPts val="0"/>
                        </a:spcBef>
                        <a:spcAft>
                          <a:spcPts val="0"/>
                        </a:spcAft>
                      </a:pPr>
                      <a:endParaRPr lang="en-US" sz="1000" dirty="0">
                        <a:solidFill>
                          <a:schemeClr val="tx1"/>
                        </a:solidFill>
                        <a:latin typeface="Calibri"/>
                        <a:ea typeface="Calibri"/>
                        <a:cs typeface="Times New Roman"/>
                      </a:endParaRPr>
                    </a:p>
                  </a:txBody>
                  <a:tcPr marL="0" marR="0" marT="0" marB="0" anchor="b">
                    <a:lnL>
                      <a:noFill/>
                    </a:lnL>
                    <a:lnR>
                      <a:noFill/>
                    </a:lnR>
                    <a:lnT>
                      <a:noFill/>
                    </a:lnT>
                    <a:lnB>
                      <a:noFill/>
                    </a:lnB>
                  </a:tcPr>
                </a:tc>
                <a:tc>
                  <a:txBody>
                    <a:bodyPr/>
                    <a:lstStyle/>
                    <a:p>
                      <a:pPr marL="0" marR="0">
                        <a:lnSpc>
                          <a:spcPct val="106000"/>
                        </a:lnSpc>
                        <a:spcBef>
                          <a:spcPts val="0"/>
                        </a:spcBef>
                        <a:spcAft>
                          <a:spcPts val="0"/>
                        </a:spcAft>
                      </a:pPr>
                      <a:endParaRPr lang="en-US" sz="1000" dirty="0">
                        <a:solidFill>
                          <a:schemeClr val="tx1"/>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06000"/>
                        </a:lnSpc>
                        <a:spcBef>
                          <a:spcPts val="0"/>
                        </a:spcBef>
                        <a:spcAft>
                          <a:spcPts val="0"/>
                        </a:spcAft>
                      </a:pPr>
                      <a:r>
                        <a:rPr lang="en-IN" sz="1700" b="1" dirty="0">
                          <a:solidFill>
                            <a:schemeClr val="tx1"/>
                          </a:solidFill>
                          <a:latin typeface="Times New Roman"/>
                          <a:ea typeface="Times New Roman"/>
                          <a:cs typeface="Times New Roman"/>
                        </a:rPr>
                        <a:t>Student Name: AYUSH </a:t>
                      </a:r>
                      <a:r>
                        <a:rPr lang="en-IN" sz="1700" b="1" dirty="0" smtClean="0">
                          <a:solidFill>
                            <a:schemeClr val="tx1"/>
                          </a:solidFill>
                          <a:latin typeface="Times New Roman"/>
                          <a:ea typeface="Times New Roman"/>
                          <a:cs typeface="Times New Roman"/>
                        </a:rPr>
                        <a:t>RANA</a:t>
                      </a:r>
                    </a:p>
                    <a:p>
                      <a:pPr marL="0" marR="0">
                        <a:lnSpc>
                          <a:spcPct val="106000"/>
                        </a:lnSpc>
                        <a:spcBef>
                          <a:spcPts val="0"/>
                        </a:spcBef>
                        <a:spcAft>
                          <a:spcPts val="0"/>
                        </a:spcAft>
                      </a:pPr>
                      <a:endParaRPr lang="en-US" sz="1000" dirty="0">
                        <a:solidFill>
                          <a:schemeClr val="tx1"/>
                        </a:solidFill>
                        <a:latin typeface="Calibri"/>
                        <a:ea typeface="Calibri"/>
                        <a:cs typeface="Times New Roman"/>
                      </a:endParaRPr>
                    </a:p>
                  </a:txBody>
                  <a:tcPr marL="0" marR="0" marT="0" marB="0" anchor="b">
                    <a:lnL>
                      <a:noFill/>
                    </a:lnL>
                    <a:lnR>
                      <a:noFill/>
                    </a:lnR>
                    <a:lnT>
                      <a:noFill/>
                    </a:lnT>
                    <a:lnB>
                      <a:noFill/>
                    </a:lnB>
                  </a:tcPr>
                </a:tc>
              </a:tr>
            </a:tbl>
          </a:graphicData>
        </a:graphic>
      </p:graphicFrame>
      <p:sp>
        <p:nvSpPr>
          <p:cNvPr id="12" name="Rectangle 6"/>
          <p:cNvSpPr>
            <a:spLocks noChangeArrowheads="1"/>
          </p:cNvSpPr>
          <p:nvPr/>
        </p:nvSpPr>
        <p:spPr bwMode="auto">
          <a:xfrm>
            <a:off x="4800600" y="5715000"/>
            <a:ext cx="3180422" cy="856637"/>
          </a:xfrm>
          <a:prstGeom prst="rect">
            <a:avLst/>
          </a:prstGeom>
          <a:noFill/>
          <a:ln w="9525">
            <a:noFill/>
            <a:miter lim="800000"/>
            <a:headEnd/>
            <a:tailEnd/>
          </a:ln>
          <a:effectLst/>
        </p:spPr>
        <p:txBody>
          <a:bodyPr vert="horz" wrap="none" lIns="0" tIns="25392" rIns="0" bIns="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Times New Roman" pitchFamily="18" charset="0"/>
                <a:ea typeface="Times New Roman" pitchFamily="18" charset="0"/>
                <a:cs typeface="Times New Roman" pitchFamily="18" charset="0"/>
              </a:rPr>
              <a:t>           Student Id: 22011610</a:t>
            </a:r>
            <a:endParaRPr kumimoji="0" lang="en-US" sz="1200" b="0" i="0" u="none" strike="noStrike" cap="none" normalizeH="0" baseline="0" dirty="0" smtClean="0">
              <a:ln>
                <a:noFill/>
              </a:ln>
              <a:effectLst/>
              <a:latin typeface="Calibri Light" pitchFamily="34" charset="0"/>
              <a:ea typeface="Times New Roman" pitchFamily="18" charset="0"/>
              <a:cs typeface="Times New Roman" pitchFamily="18"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1800" b="1" i="0" u="none" strike="noStrike" cap="none" normalizeH="0" dirty="0" smtClean="0">
                <a:ln>
                  <a:noFill/>
                </a:ln>
                <a:effectLst/>
                <a:latin typeface="Times New Roman" pitchFamily="18" charset="0"/>
                <a:ea typeface="Calibri" pitchFamily="34" charset="0"/>
                <a:cs typeface="Times New Roman" pitchFamily="18" charset="0"/>
              </a:rPr>
              <a:t>    </a:t>
            </a:r>
            <a:r>
              <a:rPr kumimoji="0" lang="en-US" sz="1800" b="1" i="0" u="none" strike="noStrike" cap="none" normalizeH="0" baseline="0" dirty="0" smtClean="0">
                <a:ln>
                  <a:noFill/>
                </a:ln>
                <a:effectLst/>
                <a:latin typeface="Times New Roman" pitchFamily="18" charset="0"/>
                <a:ea typeface="Calibri" pitchFamily="34" charset="0"/>
                <a:cs typeface="Times New Roman" pitchFamily="18" charset="0"/>
              </a:rPr>
              <a:t>Section:H1</a:t>
            </a:r>
            <a:endParaRPr kumimoji="0" lang="en-US" sz="800" b="0" i="0" u="none" strike="noStrike" cap="none" normalizeH="0" baseline="0" dirty="0" smtClean="0">
              <a:ln>
                <a:noFill/>
              </a:ln>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Times New Roman" pitchFamily="18" charset="0"/>
                <a:ea typeface="Calibri" pitchFamily="34" charset="0"/>
                <a:cs typeface="Times New Roman" pitchFamily="18" charset="0"/>
              </a:rPr>
              <a:t>            Class Roll No :21</a:t>
            </a:r>
            <a:endParaRPr kumimoji="0" lang="en-US" sz="1800" b="0" i="0" u="none" strike="noStrike" cap="none" normalizeH="0" baseline="0" dirty="0" smtClean="0">
              <a:ln>
                <a:noFill/>
              </a:ln>
              <a:effectLst/>
              <a:latin typeface="Arial" pitchFamily="34" charset="0"/>
              <a:cs typeface="Arial" pitchFamily="34" charset="0"/>
            </a:endParaRPr>
          </a:p>
        </p:txBody>
      </p:sp>
      <p:sp>
        <p:nvSpPr>
          <p:cNvPr id="13" name="Rectangle 7"/>
          <p:cNvSpPr>
            <a:spLocks noChangeArrowheads="1"/>
          </p:cNvSpPr>
          <p:nvPr/>
        </p:nvSpPr>
        <p:spPr bwMode="auto">
          <a:xfrm>
            <a:off x="1219200" y="5257800"/>
            <a:ext cx="1831014" cy="302639"/>
          </a:xfrm>
          <a:prstGeom prst="rect">
            <a:avLst/>
          </a:prstGeom>
          <a:noFill/>
          <a:ln w="9525">
            <a:noFill/>
            <a:miter lim="800000"/>
            <a:headEnd/>
            <a:tailEnd/>
          </a:ln>
          <a:effectLst/>
        </p:spPr>
        <p:txBody>
          <a:bodyPr vert="horz" wrap="none" lIns="0" tIns="25392" rIns="0" bIns="0" numCol="1" anchor="ctr" anchorCtr="0" compatLnSpc="1">
            <a:prstTxWarp prst="textNoShape">
              <a:avLst/>
            </a:prstTxWarp>
            <a:spAutoFit/>
          </a:bodyPr>
          <a:lstStyle/>
          <a:p>
            <a:pPr lvl="0" fontAlgn="base">
              <a:spcBef>
                <a:spcPct val="0"/>
              </a:spcBef>
              <a:spcAft>
                <a:spcPct val="0"/>
              </a:spcAft>
            </a:pPr>
            <a:r>
              <a:rPr lang="en-IN" b="1" dirty="0" smtClean="0"/>
              <a:t>Ms. SONALI GUPTA</a:t>
            </a:r>
            <a:endParaRPr kumimoji="0" lang="en-US" sz="1800" b="0" i="0" u="none" strike="noStrike" cap="none" normalizeH="0" baseline="0" dirty="0" smtClean="0">
              <a:ln>
                <a:noFill/>
              </a:ln>
              <a:effectLst/>
              <a:latin typeface="Arial" pitchFamily="34" charset="0"/>
              <a:cs typeface="Arial" pitchFamily="34" charset="0"/>
            </a:endParaRPr>
          </a:p>
        </p:txBody>
      </p:sp>
      <p:sp>
        <p:nvSpPr>
          <p:cNvPr id="14" name="Rectangle 8"/>
          <p:cNvSpPr>
            <a:spLocks noChangeArrowheads="1"/>
          </p:cNvSpPr>
          <p:nvPr/>
        </p:nvSpPr>
        <p:spPr bwMode="auto">
          <a:xfrm>
            <a:off x="1219200" y="5638800"/>
            <a:ext cx="2366353" cy="579638"/>
          </a:xfrm>
          <a:prstGeom prst="rect">
            <a:avLst/>
          </a:prstGeom>
          <a:noFill/>
          <a:ln w="9525">
            <a:noFill/>
            <a:miter lim="800000"/>
            <a:headEnd/>
            <a:tailEnd/>
          </a:ln>
          <a:effectLst/>
        </p:spPr>
        <p:txBody>
          <a:bodyPr vert="horz" wrap="none" lIns="0" tIns="2539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Times New Roman" pitchFamily="18" charset="0"/>
                <a:ea typeface="Times New Roman" pitchFamily="18" charset="0"/>
                <a:cs typeface="Times New Roman" pitchFamily="18" charset="0"/>
              </a:rPr>
              <a:t>(Asst. Prof.)</a:t>
            </a:r>
            <a:r>
              <a:rPr kumimoji="0" lang="en-US" sz="1800" b="1" i="0" u="none" strike="noStrike" cap="none" normalizeH="0" baseline="0" dirty="0" err="1" smtClean="0">
                <a:ln>
                  <a:noFill/>
                </a:ln>
                <a:effectLst/>
                <a:latin typeface="Times New Roman" pitchFamily="18" charset="0"/>
                <a:ea typeface="Times New Roman" pitchFamily="18" charset="0"/>
                <a:cs typeface="Times New Roman" pitchFamily="18" charset="0"/>
              </a:rPr>
              <a:t>B.Tech</a:t>
            </a:r>
            <a:r>
              <a:rPr kumimoji="0" lang="en-US" sz="1800" b="1" i="0" u="none" strike="noStrike" cap="none" normalizeH="0" baseline="0" dirty="0" smtClean="0">
                <a:ln>
                  <a:noFill/>
                </a:ln>
                <a:effectLst/>
                <a:latin typeface="Times New Roman" pitchFamily="18" charset="0"/>
                <a:ea typeface="Times New Roman" pitchFamily="18" charset="0"/>
                <a:cs typeface="Times New Roman" pitchFamily="18" charset="0"/>
              </a:rPr>
              <a:t> CSE</a:t>
            </a:r>
            <a:endParaRPr kumimoji="0" lang="en-US" sz="1200" b="0" i="0" u="none" strike="noStrike" cap="none" normalizeH="0" baseline="0" dirty="0" smtClean="0">
              <a:ln>
                <a:noFill/>
              </a:ln>
              <a:effectLst/>
              <a:latin typeface="Calibri Light"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Times New Roman" pitchFamily="18" charset="0"/>
                <a:ea typeface="Calibri" pitchFamily="34" charset="0"/>
                <a:cs typeface="Times New Roman" pitchFamily="18" charset="0"/>
              </a:rPr>
              <a:t>CSE </a:t>
            </a:r>
            <a:r>
              <a:rPr kumimoji="0" lang="en-US" sz="1800" b="1" i="0" u="none" strike="noStrike" cap="none" normalizeH="0" baseline="0" dirty="0" err="1" smtClean="0">
                <a:ln>
                  <a:noFill/>
                </a:ln>
                <a:effectLst/>
                <a:latin typeface="Times New Roman" pitchFamily="18" charset="0"/>
                <a:ea typeface="Calibri" pitchFamily="34" charset="0"/>
                <a:cs typeface="Times New Roman" pitchFamily="18" charset="0"/>
              </a:rPr>
              <a:t>Deptt</a:t>
            </a:r>
            <a:r>
              <a:rPr kumimoji="0" lang="en-US" sz="1800" b="1" i="0" u="none" strike="noStrike" cap="none" normalizeH="0" baseline="0" dirty="0" smtClean="0">
                <a:ln>
                  <a:noFill/>
                </a:ln>
                <a:effectLst/>
                <a:latin typeface="Times New Roman" pitchFamily="18" charset="0"/>
                <a:ea typeface="Calibri" pitchFamily="34" charset="0"/>
                <a:cs typeface="Times New Roman" pitchFamily="18" charset="0"/>
              </a:rPr>
              <a:t>.</a:t>
            </a:r>
            <a:r>
              <a:rPr kumimoji="0" lang="en-US" sz="800" b="0" i="0" u="none" strike="noStrike" cap="none" normalizeH="0" baseline="0" dirty="0" smtClean="0">
                <a:ln>
                  <a:noFill/>
                </a:ln>
                <a:effectLst/>
                <a:latin typeface="Arial" pitchFamily="34" charset="0"/>
                <a:cs typeface="Arial" pitchFamily="34" charset="0"/>
              </a:rPr>
              <a:t> </a:t>
            </a:r>
            <a:endParaRPr kumimoji="0" lang="en-US" sz="18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React.js</a:t>
            </a:r>
            <a:endParaRPr lang="en-US" dirty="0"/>
          </a:p>
        </p:txBody>
      </p:sp>
      <p:sp>
        <p:nvSpPr>
          <p:cNvPr id="3" name="Content Placeholder 2"/>
          <p:cNvSpPr>
            <a:spLocks noGrp="1"/>
          </p:cNvSpPr>
          <p:nvPr>
            <p:ph idx="1"/>
          </p:nvPr>
        </p:nvSpPr>
        <p:spPr/>
        <p:txBody>
          <a:bodyPr/>
          <a:lstStyle/>
          <a:p>
            <a:r>
              <a:rPr lang="en-US" dirty="0" smtClean="0"/>
              <a:t>React.js is a popular JavaScript library for building user interfaces, particularly single-page applications where you can manage the view layer for web and mobile apps. React allows developers to create large web applications that can update and render efficiently in response to data changes. It is known for its component-based architecture, which promotes reusability and modularity.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a:t>
            </a:r>
            <a:endParaRPr lang="en-US" dirty="0"/>
          </a:p>
        </p:txBody>
      </p:sp>
      <p:sp>
        <p:nvSpPr>
          <p:cNvPr id="3" name="Content Placeholder 2"/>
          <p:cNvSpPr>
            <a:spLocks noGrp="1"/>
          </p:cNvSpPr>
          <p:nvPr>
            <p:ph idx="1"/>
          </p:nvPr>
        </p:nvSpPr>
        <p:spPr/>
        <p:txBody>
          <a:bodyPr/>
          <a:lstStyle/>
          <a:p>
            <a:r>
              <a:rPr lang="en-US" dirty="0" smtClean="0"/>
              <a:t>Node.js is a runtime environment that allows developers to execute JavaScript on the server side. It is built on the V8 JavaScript engine and is designed for building scalable network applications. Node.js is event-driven and non-blocking, making it efficient for handling multiple requests simultaneously.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Tailwind CSS</a:t>
            </a:r>
            <a:endParaRPr lang="en-US" dirty="0"/>
          </a:p>
        </p:txBody>
      </p:sp>
      <p:sp>
        <p:nvSpPr>
          <p:cNvPr id="3" name="Content Placeholder 2"/>
          <p:cNvSpPr>
            <a:spLocks noGrp="1"/>
          </p:cNvSpPr>
          <p:nvPr>
            <p:ph idx="1"/>
          </p:nvPr>
        </p:nvSpPr>
        <p:spPr/>
        <p:txBody>
          <a:bodyPr/>
          <a:lstStyle/>
          <a:p>
            <a:r>
              <a:rPr lang="en-US" dirty="0" smtClean="0"/>
              <a:t>Tailwind CSS is a utility-first CSS framework that provides low-level utility classes to build custom designs without leaving your HTML. It allows developers to apply styles directly in the markup, promoting rapid prototyping and consistent design. Tailwind CSS offers responsive design utilities, </a:t>
            </a:r>
            <a:r>
              <a:rPr lang="en-US" dirty="0" err="1" smtClean="0"/>
              <a:t>theming</a:t>
            </a:r>
            <a:r>
              <a:rPr lang="en-US" dirty="0" smtClean="0"/>
              <a:t> capabilities, and pre-designed components that streamline the development process.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User Registration and Login</a:t>
            </a:r>
          </a:p>
          <a:p>
            <a:r>
              <a:rPr lang="en-US" dirty="0" smtClean="0"/>
              <a:t>Protected Route for registered user</a:t>
            </a:r>
          </a:p>
          <a:p>
            <a:r>
              <a:rPr lang="en-US" dirty="0" smtClean="0"/>
              <a:t>Responsive design</a:t>
            </a:r>
          </a:p>
          <a:p>
            <a:r>
              <a:rPr lang="en-US" dirty="0" smtClean="0"/>
              <a:t>CRUD operations on books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Registration and Login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Using Express.js as the backend framework allows for efficient handling of HTTP requests and responses, while </a:t>
            </a:r>
            <a:r>
              <a:rPr lang="en-US" dirty="0" err="1" smtClean="0"/>
              <a:t>MongoDB</a:t>
            </a:r>
            <a:r>
              <a:rPr lang="en-US" dirty="0" smtClean="0"/>
              <a:t> serves as a scalable </a:t>
            </a:r>
            <a:r>
              <a:rPr lang="en-US" dirty="0" err="1" smtClean="0"/>
              <a:t>NoSQL</a:t>
            </a:r>
            <a:r>
              <a:rPr lang="en-US" dirty="0" smtClean="0"/>
              <a:t> database to store user credentials. The application will leverage </a:t>
            </a:r>
            <a:r>
              <a:rPr lang="en-US" dirty="0" err="1" smtClean="0"/>
              <a:t>bcrypt</a:t>
            </a:r>
            <a:r>
              <a:rPr lang="en-US" dirty="0" smtClean="0"/>
              <a:t> for password hashing to enhance security, and JSON Web Tokens (JWT) for managing user sessions and ensuring secure access to protected routes.</a:t>
            </a:r>
          </a:p>
          <a:p>
            <a:r>
              <a:rPr lang="en-US" dirty="0" smtClean="0"/>
              <a:t>This implementation provides a robust foundation for building secure web applications, allowing users to create accounts, log in, and manage their profiles. By integrating these technologies, developers can create a seamless and secure user experience, critical for any online service.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Route for registered user</a:t>
            </a:r>
            <a:endParaRPr lang="en-US" dirty="0" smtClean="0"/>
          </a:p>
        </p:txBody>
      </p:sp>
      <p:sp>
        <p:nvSpPr>
          <p:cNvPr id="3" name="Content Placeholder 2"/>
          <p:cNvSpPr>
            <a:spLocks noGrp="1"/>
          </p:cNvSpPr>
          <p:nvPr>
            <p:ph idx="1"/>
          </p:nvPr>
        </p:nvSpPr>
        <p:spPr/>
        <p:txBody>
          <a:bodyPr>
            <a:normAutofit fontScale="92500"/>
          </a:bodyPr>
          <a:lstStyle/>
          <a:p>
            <a:r>
              <a:rPr lang="en-US" dirty="0" smtClean="0"/>
              <a:t>Protected routes will be utilized to restrict access to specific components and functionalities, allowing only authenticated users to interact with certain parts of the application. This approach enhances security while ensuring that users have access to personalized content and features. By combining the Context API and Local Storage, we create a robust and user-friendly authentication flow that is essential for any web application.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Responsive design</a:t>
            </a:r>
            <a:br>
              <a:rPr lang="en-US" dirty="0" smtClean="0"/>
            </a:br>
            <a:endParaRPr lang="en-US" dirty="0"/>
          </a:p>
        </p:txBody>
      </p:sp>
      <p:sp>
        <p:nvSpPr>
          <p:cNvPr id="3" name="Content Placeholder 2"/>
          <p:cNvSpPr>
            <a:spLocks noGrp="1"/>
          </p:cNvSpPr>
          <p:nvPr>
            <p:ph idx="1"/>
          </p:nvPr>
        </p:nvSpPr>
        <p:spPr/>
        <p:txBody>
          <a:bodyPr/>
          <a:lstStyle/>
          <a:p>
            <a:r>
              <a:rPr lang="en-US" dirty="0" smtClean="0"/>
              <a:t>This project utilizes Tailwind CSS and React to achieve this goal. Tailwind CSS, a utility-first framework, simplifies styling with its responsive utilities, enabling developers to easily adapt layouts for different screen sizes. React’s component-based architecture allows for the creation of reusable UI elements that can be styled responsively.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CRUD operations on books</a:t>
            </a:r>
            <a:endParaRPr lang="en-US" dirty="0"/>
          </a:p>
        </p:txBody>
      </p:sp>
      <p:sp>
        <p:nvSpPr>
          <p:cNvPr id="3" name="Content Placeholder 2"/>
          <p:cNvSpPr>
            <a:spLocks noGrp="1"/>
          </p:cNvSpPr>
          <p:nvPr>
            <p:ph idx="1"/>
          </p:nvPr>
        </p:nvSpPr>
        <p:spPr/>
        <p:txBody>
          <a:bodyPr>
            <a:normAutofit lnSpcReduction="10000"/>
          </a:bodyPr>
          <a:lstStyle/>
          <a:p>
            <a:r>
              <a:rPr lang="en-US" dirty="0" smtClean="0"/>
              <a:t>In web applications, CRUD (Create, Read, Update, Delete) operations are fundamental for managing data effectively. This project focuses on implementing CRUD operations for books within an online bookstore application. Using Express.js for the backend and </a:t>
            </a:r>
            <a:r>
              <a:rPr lang="en-US" dirty="0" err="1" smtClean="0"/>
              <a:t>MongoDB</a:t>
            </a:r>
            <a:r>
              <a:rPr lang="en-US" dirty="0" smtClean="0"/>
              <a:t> for data storage, the application will allow users to add new books, view existing book listings, update book details, and delete books as needed.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This project not only serves as an academic exercise but also provides practical experience in developing a full-stack web application. It taught me with the skills required to tackle real-world problems in web development and e-commerce.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OBJECTIVE</a:t>
            </a:r>
          </a:p>
          <a:p>
            <a:r>
              <a:rPr lang="en-US" dirty="0" smtClean="0"/>
              <a:t>MOTIVATION</a:t>
            </a:r>
          </a:p>
          <a:p>
            <a:r>
              <a:rPr lang="en-US" dirty="0" smtClean="0"/>
              <a:t>STACK USED</a:t>
            </a:r>
          </a:p>
          <a:p>
            <a:r>
              <a:rPr lang="en-US" dirty="0" smtClean="0"/>
              <a:t>MAIN FEATURES</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The primary objective of this project is to develop a full-stack web application that serves as an online bookstore. The website will enable users to browse, search, and purchase books, while also providing an administrative interface for managing inventory, orders, and user accounts.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With the increasing popularity of e-commerce, having an online presence is crucial for any bookstore. This project aims to combine the latest web technologies to create an intuitive, efficient, and responsive platform that enhances the user experience and streamlines bookstore operations.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 Bookstore, an online platform designed to offer a seamless book browsing experience. This project features user registration and login, allowing registered users to access exclusive content and a protected route. Non-registered users can browse and download free books displayed on the website. The project incorporates a database to efficiently manage and display book information, ensuring an organized and user-friendly interface.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MERN Stack with Tailwind CSS</a:t>
            </a:r>
            <a:endParaRPr lang="en-US" dirty="0"/>
          </a:p>
        </p:txBody>
      </p:sp>
      <p:sp>
        <p:nvSpPr>
          <p:cNvPr id="3" name="Content Placeholder 2"/>
          <p:cNvSpPr>
            <a:spLocks noGrp="1"/>
          </p:cNvSpPr>
          <p:nvPr>
            <p:ph idx="1"/>
          </p:nvPr>
        </p:nvSpPr>
        <p:spPr/>
        <p:txBody>
          <a:bodyPr/>
          <a:lstStyle/>
          <a:p>
            <a:r>
              <a:rPr lang="en-US" dirty="0" smtClean="0"/>
              <a:t>The MERN stack offers a comprehensive and cohesive solution for full-stack development, enabling developers to use a single language (JavaScript) across the entire application stack. This results in faster development, easier debugging, and a more streamlined development process.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MERN stack is a powerful combination of technologies used for building full-stack web applications. To enhance the styling and design aspects, we integrate Tailwind CSS, a utility-first CSS framework. Here’s a description of each component: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idx="1"/>
          </p:nvPr>
        </p:nvSpPr>
        <p:spPr/>
        <p:txBody>
          <a:bodyPr/>
          <a:lstStyle/>
          <a:p>
            <a:r>
              <a:rPr lang="en-US" dirty="0" err="1" smtClean="0"/>
              <a:t>MongoDB</a:t>
            </a:r>
            <a:r>
              <a:rPr lang="en-US" dirty="0" smtClean="0"/>
              <a:t> is a </a:t>
            </a:r>
            <a:r>
              <a:rPr lang="en-US" dirty="0" err="1" smtClean="0"/>
              <a:t>NoSQL</a:t>
            </a:r>
            <a:r>
              <a:rPr lang="en-US" dirty="0" smtClean="0"/>
              <a:t> database that stores data in flexible, JSON-like documents. It is known for its scalability and ease of use. </a:t>
            </a:r>
            <a:r>
              <a:rPr lang="en-US" dirty="0" err="1" smtClean="0"/>
              <a:t>MongoDB</a:t>
            </a:r>
            <a:r>
              <a:rPr lang="en-US" dirty="0" smtClean="0"/>
              <a:t> allows for rapid development and iteration due to its flexible schema design.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Express.js</a:t>
            </a:r>
            <a:endParaRPr lang="en-US" dirty="0"/>
          </a:p>
        </p:txBody>
      </p:sp>
      <p:sp>
        <p:nvSpPr>
          <p:cNvPr id="3" name="Content Placeholder 2"/>
          <p:cNvSpPr>
            <a:spLocks noGrp="1"/>
          </p:cNvSpPr>
          <p:nvPr>
            <p:ph idx="1"/>
          </p:nvPr>
        </p:nvSpPr>
        <p:spPr/>
        <p:txBody>
          <a:bodyPr/>
          <a:lstStyle/>
          <a:p>
            <a:r>
              <a:rPr lang="en-US" dirty="0" smtClean="0"/>
              <a:t>Express.js is a minimal and flexible Node.js web application framework that provides a robust set of features for building web and mobile applications. It simplifies the development process by providing a powerful set of middleware and HTTP utility methods for creating APIs and handling requests and responses.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949</Words>
  <Application>Microsoft Office PowerPoint</Application>
  <PresentationFormat>On-screen Show (4:3)</PresentationFormat>
  <Paragraphs>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CONTENT</vt:lpstr>
      <vt:lpstr>Objective</vt:lpstr>
      <vt:lpstr>Motivation</vt:lpstr>
      <vt:lpstr>INTRODUCTION</vt:lpstr>
      <vt:lpstr>MERN Stack with Tailwind CSS</vt:lpstr>
      <vt:lpstr>Slide 7</vt:lpstr>
      <vt:lpstr>MongoDb</vt:lpstr>
      <vt:lpstr>Express.js</vt:lpstr>
      <vt:lpstr>React.js</vt:lpstr>
      <vt:lpstr>Node.js</vt:lpstr>
      <vt:lpstr>Tailwind CSS</vt:lpstr>
      <vt:lpstr>Features</vt:lpstr>
      <vt:lpstr>User Registration and Login </vt:lpstr>
      <vt:lpstr>Protected Route for registered user</vt:lpstr>
      <vt:lpstr>Responsive design </vt:lpstr>
      <vt:lpstr>CRUD operations on books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cp:revision>
  <dcterms:created xsi:type="dcterms:W3CDTF">2024-07-12T10:59:31Z</dcterms:created>
  <dcterms:modified xsi:type="dcterms:W3CDTF">2024-07-12T11:44:36Z</dcterms:modified>
</cp:coreProperties>
</file>