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2"/>
  </p:notesMasterIdLst>
  <p:handoutMasterIdLst>
    <p:handoutMasterId r:id="rId23"/>
  </p:handoutMasterIdLst>
  <p:sldIdLst>
    <p:sldId id="256" r:id="rId3"/>
    <p:sldId id="381" r:id="rId4"/>
    <p:sldId id="257" r:id="rId5"/>
    <p:sldId id="258" r:id="rId6"/>
    <p:sldId id="383" r:id="rId7"/>
    <p:sldId id="263" r:id="rId8"/>
    <p:sldId id="264" r:id="rId9"/>
    <p:sldId id="388" r:id="rId10"/>
    <p:sldId id="389" r:id="rId11"/>
    <p:sldId id="391" r:id="rId12"/>
    <p:sldId id="392" r:id="rId13"/>
    <p:sldId id="393" r:id="rId14"/>
    <p:sldId id="394" r:id="rId15"/>
    <p:sldId id="395" r:id="rId16"/>
    <p:sldId id="270" r:id="rId17"/>
    <p:sldId id="396" r:id="rId18"/>
    <p:sldId id="397" r:id="rId19"/>
    <p:sldId id="361" r:id="rId20"/>
    <p:sldId id="364" r:id="rId21"/>
  </p:sldIdLst>
  <p:sldSz cx="12192000" cy="6858000"/>
  <p:notesSz cx="6858000" cy="9144000"/>
  <p:embeddedFontLst>
    <p:embeddedFont>
      <p:font typeface="Open Sans" panose="020B0606030504020204" charset="0"/>
      <p:regular r:id="rId27"/>
      <p:bold r:id="rId28"/>
    </p:embeddedFont>
    <p:embeddedFont>
      <p:font typeface="Open Sans ExtraBold" panose="020B0906030804020204" charset="0"/>
      <p:bold r:id="rId29"/>
    </p:embeddedFont>
    <p:embeddedFont>
      <p:font typeface="Wingdings 3" panose="05040102010807070707" charset="2"/>
      <p:regular r:id="rId30"/>
    </p:embeddedFont>
    <p:embeddedFont>
      <p:font typeface="Trebuchet MS" panose="020B0603020202020204"/>
      <p:regular r:id="rId31"/>
      <p:bold r:id="rId32"/>
      <p:italic r:id="rId33"/>
      <p:boldItalic r:id="rId34"/>
    </p:embeddedFont>
    <p:embeddedFont>
      <p:font typeface="Roboto" panose="02000000000000000000"/>
      <p:regular r:id="rId35"/>
    </p:embeddedFont>
  </p:embeddedFontLst>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C032"/>
    <a:srgbClr val="645F59"/>
    <a:srgbClr val="FFD04F"/>
    <a:srgbClr val="F3FAEB"/>
    <a:srgbClr val="FFF6DB"/>
    <a:srgbClr val="E9FAFF"/>
    <a:srgbClr val="EFFCFF"/>
    <a:srgbClr val="E6F8FF"/>
    <a:srgbClr val="D9E4E4"/>
    <a:srgbClr val="C5E6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showGuides="1">
      <p:cViewPr varScale="1">
        <p:scale>
          <a:sx n="86" d="100"/>
          <a:sy n="86" d="100"/>
        </p:scale>
        <p:origin x="562" y="53"/>
      </p:cViewPr>
      <p:guideLst>
        <p:guide orient="horz" pos="2160"/>
        <p:guide pos="37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1.xml"/><Relationship Id="rId35" Type="http://schemas.openxmlformats.org/officeDocument/2006/relationships/font" Target="fonts/font9.fntdata"/><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147D83E-A10D-441F-8881-FCAE07269389}" type="doc">
      <dgm:prSet loTypeId="urn:microsoft.com/office/officeart/2005/8/layout/chevron1" loCatId="process" qsTypeId="urn:microsoft.com/office/officeart/2005/8/quickstyle/3d4#1" qsCatId="3D" csTypeId="urn:microsoft.com/office/officeart/2005/8/colors/accent1_2#1" csCatId="accent1" phldr="1"/>
      <dgm:spPr/>
    </dgm:pt>
    <dgm:pt modelId="{5D3672B0-A14D-4FEF-BC36-8512AA318427}">
      <dgm:prSet phldrT="[Text]"/>
      <dgm:spPr/>
      <dgm:t>
        <a:bodyPr/>
        <a:lstStyle/>
        <a:p>
          <a:r>
            <a:rPr lang="en-IN" b="1" i="0" dirty="0"/>
            <a:t>Loading the Dataset</a:t>
          </a:r>
          <a:endParaRPr lang="en-IN" dirty="0"/>
        </a:p>
      </dgm:t>
    </dgm:pt>
    <dgm:pt modelId="{3D3550B0-E26A-48BC-B339-75CAE10DB78F}" cxnId="{54F21086-DA71-43D4-B687-5D957D251D3C}" type="parTrans">
      <dgm:prSet/>
      <dgm:spPr/>
      <dgm:t>
        <a:bodyPr/>
        <a:lstStyle/>
        <a:p>
          <a:endParaRPr lang="en-IN"/>
        </a:p>
      </dgm:t>
    </dgm:pt>
    <dgm:pt modelId="{89B09B93-8C07-4DFA-8F08-CF7EB3D9A193}" cxnId="{54F21086-DA71-43D4-B687-5D957D251D3C}" type="sibTrans">
      <dgm:prSet/>
      <dgm:spPr/>
      <dgm:t>
        <a:bodyPr/>
        <a:lstStyle/>
        <a:p>
          <a:endParaRPr lang="en-IN"/>
        </a:p>
      </dgm:t>
    </dgm:pt>
    <dgm:pt modelId="{3D02D1C8-1E8C-455E-B1D5-BA63E9D56847}">
      <dgm:prSet phldrT="[Text]" phldr="0" custT="0"/>
      <dgm:spPr/>
      <dgm:t>
        <a:bodyPr vert="horz" wrap="square"/>
        <a:lstStyle/>
        <a:p>
          <a:pPr>
            <a:lnSpc>
              <a:spcPct val="100000"/>
            </a:lnSpc>
            <a:spcBef>
              <a:spcPct val="0"/>
            </a:spcBef>
            <a:spcAft>
              <a:spcPct val="35000"/>
            </a:spcAft>
          </a:pPr>
          <a:r>
            <a:rPr lang="en-US" b="1" i="0" dirty="0"/>
            <a:t>Data Processing</a:t>
          </a:r>
          <a:endParaRPr lang="en-IN" dirty="0"/>
        </a:p>
      </dgm:t>
    </dgm:pt>
    <dgm:pt modelId="{A67DC8F3-0045-4E7B-8215-8289F1367ECF}" cxnId="{1ECD832D-F069-40AB-AF3D-92E2FA00F9FF}" type="parTrans">
      <dgm:prSet/>
      <dgm:spPr/>
      <dgm:t>
        <a:bodyPr/>
        <a:lstStyle/>
        <a:p>
          <a:endParaRPr lang="en-IN"/>
        </a:p>
      </dgm:t>
    </dgm:pt>
    <dgm:pt modelId="{D685C631-B9E1-482C-8E52-537D5600567F}" cxnId="{1ECD832D-F069-40AB-AF3D-92E2FA00F9FF}" type="sibTrans">
      <dgm:prSet/>
      <dgm:spPr/>
      <dgm:t>
        <a:bodyPr/>
        <a:lstStyle/>
        <a:p>
          <a:endParaRPr lang="en-IN"/>
        </a:p>
      </dgm:t>
    </dgm:pt>
    <dgm:pt modelId="{73BF1FD4-AFCF-439F-AD12-5E80FABA6D04}">
      <dgm:prSet phldr="0" custT="0"/>
      <dgm:spPr/>
      <dgm:t>
        <a:bodyPr vert="horz" wrap="square"/>
        <a:lstStyle/>
        <a:p>
          <a:pPr>
            <a:lnSpc>
              <a:spcPct val="100000"/>
            </a:lnSpc>
            <a:spcBef>
              <a:spcPct val="0"/>
            </a:spcBef>
            <a:spcAft>
              <a:spcPct val="35000"/>
            </a:spcAft>
          </a:pPr>
          <a:r>
            <a:rPr lang="en-US" b="1" i="0" dirty="0"/>
            <a:t>Features extraction based on dataset attributes</a:t>
          </a:r>
          <a:endParaRPr lang="en-US" b="0" i="0" dirty="0"/>
        </a:p>
      </dgm:t>
    </dgm:pt>
    <dgm:pt modelId="{A973CABF-AA1E-4A0F-A236-FDAE9DF538CD}" cxnId="{4EDE1E8D-123E-442C-A703-9112A6C7DFA1}" type="parTrans">
      <dgm:prSet/>
      <dgm:spPr/>
      <dgm:t>
        <a:bodyPr/>
        <a:lstStyle/>
        <a:p>
          <a:endParaRPr lang="en-IN"/>
        </a:p>
      </dgm:t>
    </dgm:pt>
    <dgm:pt modelId="{CFD37FDE-8B91-415F-B392-7892A7ABC768}" cxnId="{4EDE1E8D-123E-442C-A703-9112A6C7DFA1}" type="sibTrans">
      <dgm:prSet/>
      <dgm:spPr/>
      <dgm:t>
        <a:bodyPr/>
        <a:lstStyle/>
        <a:p>
          <a:endParaRPr lang="en-IN"/>
        </a:p>
      </dgm:t>
    </dgm:pt>
    <dgm:pt modelId="{405EC2DC-9294-4D98-93C7-31BD83AE28C6}" type="pres">
      <dgm:prSet presAssocID="{4147D83E-A10D-441F-8881-FCAE07269389}" presName="Name0" presStyleCnt="0">
        <dgm:presLayoutVars>
          <dgm:dir/>
          <dgm:animLvl val="lvl"/>
          <dgm:resizeHandles val="exact"/>
        </dgm:presLayoutVars>
      </dgm:prSet>
      <dgm:spPr/>
    </dgm:pt>
    <dgm:pt modelId="{54614B80-A3B6-40AC-8F56-43B2F2F354E2}" type="pres">
      <dgm:prSet presAssocID="{5D3672B0-A14D-4FEF-BC36-8512AA318427}" presName="parTxOnly" presStyleLbl="node1" presStyleIdx="0" presStyleCnt="3" custScaleY="97163" custLinFactY="-32493" custLinFactNeighborX="53277" custLinFactNeighborY="-100000">
        <dgm:presLayoutVars>
          <dgm:chMax val="0"/>
          <dgm:chPref val="0"/>
          <dgm:bulletEnabled val="1"/>
        </dgm:presLayoutVars>
      </dgm:prSet>
      <dgm:spPr/>
    </dgm:pt>
    <dgm:pt modelId="{5186D53F-3A79-44F4-A03C-905BF9C38904}" type="pres">
      <dgm:prSet presAssocID="{89B09B93-8C07-4DFA-8F08-CF7EB3D9A193}" presName="parTxOnlySpace" presStyleCnt="0"/>
      <dgm:spPr/>
    </dgm:pt>
    <dgm:pt modelId="{0AE941DC-DC24-4410-A667-D5D708F4496A}" type="pres">
      <dgm:prSet presAssocID="{3D02D1C8-1E8C-455E-B1D5-BA63E9D56847}" presName="parTxOnly" presStyleLbl="node1" presStyleIdx="1" presStyleCnt="3" custLinFactY="-33911" custLinFactNeighborX="42622" custLinFactNeighborY="-100000">
        <dgm:presLayoutVars>
          <dgm:chMax val="0"/>
          <dgm:chPref val="0"/>
          <dgm:bulletEnabled val="1"/>
        </dgm:presLayoutVars>
      </dgm:prSet>
      <dgm:spPr/>
    </dgm:pt>
    <dgm:pt modelId="{5044BD5B-BFAA-4882-9719-3F267D404D0E}" type="pres">
      <dgm:prSet presAssocID="{D685C631-B9E1-482C-8E52-537D5600567F}" presName="parTxOnlySpace" presStyleCnt="0"/>
      <dgm:spPr/>
    </dgm:pt>
    <dgm:pt modelId="{5B32EE52-8173-4258-805E-F8FBAC7D88FF}" type="pres">
      <dgm:prSet presAssocID="{73BF1FD4-AFCF-439F-AD12-5E80FABA6D04}" presName="parTxOnly" presStyleLbl="node1" presStyleIdx="2" presStyleCnt="3" custLinFactY="-33911" custLinFactNeighborX="32410" custLinFactNeighborY="-100000">
        <dgm:presLayoutVars>
          <dgm:chMax val="0"/>
          <dgm:chPref val="0"/>
          <dgm:bulletEnabled val="1"/>
        </dgm:presLayoutVars>
      </dgm:prSet>
      <dgm:spPr/>
    </dgm:pt>
  </dgm:ptLst>
  <dgm:cxnLst>
    <dgm:cxn modelId="{2CB6B40C-2DFD-4728-A947-4386CB846933}" type="presOf" srcId="{4147D83E-A10D-441F-8881-FCAE07269389}" destId="{405EC2DC-9294-4D98-93C7-31BD83AE28C6}" srcOrd="0" destOrd="0" presId="urn:microsoft.com/office/officeart/2005/8/layout/chevron1"/>
    <dgm:cxn modelId="{1ECD832D-F069-40AB-AF3D-92E2FA00F9FF}" srcId="{4147D83E-A10D-441F-8881-FCAE07269389}" destId="{3D02D1C8-1E8C-455E-B1D5-BA63E9D56847}" srcOrd="1" destOrd="0" parTransId="{A67DC8F3-0045-4E7B-8215-8289F1367ECF}" sibTransId="{D685C631-B9E1-482C-8E52-537D5600567F}"/>
    <dgm:cxn modelId="{54F21086-DA71-43D4-B687-5D957D251D3C}" srcId="{4147D83E-A10D-441F-8881-FCAE07269389}" destId="{5D3672B0-A14D-4FEF-BC36-8512AA318427}" srcOrd="0" destOrd="0" parTransId="{3D3550B0-E26A-48BC-B339-75CAE10DB78F}" sibTransId="{89B09B93-8C07-4DFA-8F08-CF7EB3D9A193}"/>
    <dgm:cxn modelId="{4EDE1E8D-123E-442C-A703-9112A6C7DFA1}" srcId="{4147D83E-A10D-441F-8881-FCAE07269389}" destId="{73BF1FD4-AFCF-439F-AD12-5E80FABA6D04}" srcOrd="2" destOrd="0" parTransId="{A973CABF-AA1E-4A0F-A236-FDAE9DF538CD}" sibTransId="{CFD37FDE-8B91-415F-B392-7892A7ABC768}"/>
    <dgm:cxn modelId="{F8515CC2-D9BD-4D92-87DA-A1645C39B7AD}" type="presOf" srcId="{73BF1FD4-AFCF-439F-AD12-5E80FABA6D04}" destId="{5B32EE52-8173-4258-805E-F8FBAC7D88FF}" srcOrd="0" destOrd="0" presId="urn:microsoft.com/office/officeart/2005/8/layout/chevron1"/>
    <dgm:cxn modelId="{BDA366CD-EA6B-4DE4-B8EF-8BA0FEA97DF6}" type="presOf" srcId="{3D02D1C8-1E8C-455E-B1D5-BA63E9D56847}" destId="{0AE941DC-DC24-4410-A667-D5D708F4496A}" srcOrd="0" destOrd="0" presId="urn:microsoft.com/office/officeart/2005/8/layout/chevron1"/>
    <dgm:cxn modelId="{00DAF3F9-1565-49CF-8835-D75DC8E59F76}" type="presOf" srcId="{5D3672B0-A14D-4FEF-BC36-8512AA318427}" destId="{54614B80-A3B6-40AC-8F56-43B2F2F354E2}" srcOrd="0" destOrd="0" presId="urn:microsoft.com/office/officeart/2005/8/layout/chevron1"/>
    <dgm:cxn modelId="{86922798-ED30-46D8-9E29-927052E8E260}" type="presParOf" srcId="{405EC2DC-9294-4D98-93C7-31BD83AE28C6}" destId="{54614B80-A3B6-40AC-8F56-43B2F2F354E2}" srcOrd="0" destOrd="0" presId="urn:microsoft.com/office/officeart/2005/8/layout/chevron1"/>
    <dgm:cxn modelId="{9F803CFD-0D1F-4CD0-AF4A-855371C54640}" type="presParOf" srcId="{405EC2DC-9294-4D98-93C7-31BD83AE28C6}" destId="{5186D53F-3A79-44F4-A03C-905BF9C38904}" srcOrd="1" destOrd="0" presId="urn:microsoft.com/office/officeart/2005/8/layout/chevron1"/>
    <dgm:cxn modelId="{C0FEF42F-8C77-41F4-870C-F0D95A4931D9}" type="presParOf" srcId="{405EC2DC-9294-4D98-93C7-31BD83AE28C6}" destId="{0AE941DC-DC24-4410-A667-D5D708F4496A}" srcOrd="2" destOrd="0" presId="urn:microsoft.com/office/officeart/2005/8/layout/chevron1"/>
    <dgm:cxn modelId="{978E6F9E-D4DE-413B-A126-7305C8E9CA5A}" type="presParOf" srcId="{405EC2DC-9294-4D98-93C7-31BD83AE28C6}" destId="{5044BD5B-BFAA-4882-9719-3F267D404D0E}" srcOrd="3" destOrd="0" presId="urn:microsoft.com/office/officeart/2005/8/layout/chevron1"/>
    <dgm:cxn modelId="{FB80C6CB-B0F9-4722-8801-251DF183BE61}" type="presParOf" srcId="{405EC2DC-9294-4D98-93C7-31BD83AE28C6}" destId="{5B32EE52-8173-4258-805E-F8FBAC7D88FF}" srcOrd="4"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73975" cy="1195070"/>
        <a:chOff x="0" y="0"/>
        <a:chExt cx="7673975" cy="1195070"/>
      </a:xfrm>
    </dsp:grpSpPr>
    <dsp:sp modelId="{54614B80-A3B6-40AC-8F56-43B2F2F354E2}">
      <dsp:nvSpPr>
        <dsp:cNvPr id="3" name="Chevron 2"/>
        <dsp:cNvSpPr/>
      </dsp:nvSpPr>
      <dsp:spPr bwMode="white">
        <a:xfrm>
          <a:off x="0" y="0"/>
          <a:ext cx="2740705" cy="1096282"/>
        </a:xfrm>
        <a:prstGeom prst="chevron">
          <a:avLst/>
        </a:prstGeom>
        <a:sp3d prstMaterial="translucentPowder">
          <a:bevelT w="127000" h="25400" prst="softRound"/>
        </a:sp3d>
      </dsp:spPr>
      <dsp:style>
        <a:lnRef idx="0">
          <a:schemeClr val="lt1"/>
        </a:lnRef>
        <a:fillRef idx="1">
          <a:schemeClr val="accent1"/>
        </a:fillRef>
        <a:effectRef idx="0">
          <a:scrgbClr r="0" g="0" b="0"/>
        </a:effectRef>
        <a:fontRef idx="minor">
          <a:schemeClr val="lt1"/>
        </a:fontRef>
      </dsp:style>
      <dsp:txBody>
        <a:bodyPr lIns="56007" tIns="18669" rIns="18669" bIns="18669"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IN" b="1" i="0" dirty="0"/>
            <a:t>Loading the Dataset</a:t>
          </a:r>
          <a:endParaRPr lang="en-IN" dirty="0"/>
        </a:p>
      </dsp:txBody>
      <dsp:txXfrm>
        <a:off x="0" y="0"/>
        <a:ext cx="2740705" cy="1096282"/>
      </dsp:txXfrm>
    </dsp:sp>
    <dsp:sp modelId="{0AE941DC-DC24-4410-A667-D5D708F4496A}">
      <dsp:nvSpPr>
        <dsp:cNvPr id="4" name="Chevron 3"/>
        <dsp:cNvSpPr/>
      </dsp:nvSpPr>
      <dsp:spPr bwMode="white">
        <a:xfrm>
          <a:off x="2349820" y="0"/>
          <a:ext cx="2740705" cy="1096282"/>
        </a:xfrm>
        <a:prstGeom prst="chevron">
          <a:avLst/>
        </a:prstGeom>
        <a:sp3d prstMaterial="translucentPowder">
          <a:bevelT w="127000" h="25400" prst="softRound"/>
        </a:sp3d>
      </dsp:spPr>
      <dsp:style>
        <a:lnRef idx="0">
          <a:schemeClr val="lt1"/>
        </a:lnRef>
        <a:fillRef idx="1">
          <a:schemeClr val="accent1"/>
        </a:fillRef>
        <a:effectRef idx="0">
          <a:scrgbClr r="0" g="0" b="0"/>
        </a:effectRef>
        <a:fontRef idx="minor">
          <a:schemeClr val="lt1"/>
        </a:fontRef>
      </dsp:style>
      <dsp:txBody>
        <a:bodyPr vert="horz" wrap="square" lIns="56007" tIns="18669" rIns="18669" bIns="18669"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i="0" dirty="0"/>
            <a:t>Data Processing</a:t>
          </a:r>
          <a:endParaRPr lang="en-IN" dirty="0"/>
        </a:p>
      </dsp:txBody>
      <dsp:txXfrm>
        <a:off x="2349820" y="0"/>
        <a:ext cx="2740705" cy="1096282"/>
      </dsp:txXfrm>
    </dsp:sp>
    <dsp:sp modelId="{5B32EE52-8173-4258-805E-F8FBAC7D88FF}">
      <dsp:nvSpPr>
        <dsp:cNvPr id="5" name="Chevron 4"/>
        <dsp:cNvSpPr/>
      </dsp:nvSpPr>
      <dsp:spPr bwMode="white">
        <a:xfrm>
          <a:off x="4844443" y="0"/>
          <a:ext cx="2740705" cy="1096282"/>
        </a:xfrm>
        <a:prstGeom prst="chevron">
          <a:avLst/>
        </a:prstGeom>
        <a:sp3d prstMaterial="translucentPowder">
          <a:bevelT w="127000" h="25400" prst="softRound"/>
        </a:sp3d>
      </dsp:spPr>
      <dsp:style>
        <a:lnRef idx="0">
          <a:schemeClr val="lt1"/>
        </a:lnRef>
        <a:fillRef idx="1">
          <a:schemeClr val="accent1"/>
        </a:fillRef>
        <a:effectRef idx="0">
          <a:scrgbClr r="0" g="0" b="0"/>
        </a:effectRef>
        <a:fontRef idx="minor">
          <a:schemeClr val="lt1"/>
        </a:fontRef>
      </dsp:style>
      <dsp:txBody>
        <a:bodyPr vert="horz" wrap="square" lIns="56007" tIns="18669" rIns="18669" bIns="18669"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i="0" dirty="0"/>
            <a:t>Features extraction based on dataset attributes</a:t>
          </a:r>
          <a:endParaRPr lang="en-US" b="0" i="0" dirty="0"/>
        </a:p>
      </dsp:txBody>
      <dsp:txXfrm>
        <a:off x="4844443" y="0"/>
        <a:ext cx="2740705" cy="109628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charset="0"/>
                <a:ea typeface="Open Sans" panose="020B0606030504020204" charset="0"/>
                <a:cs typeface="Open Sans" panose="020B060603050402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charset="0"/>
                <a:ea typeface="Open Sans" panose="020B0606030504020204" charset="0"/>
                <a:cs typeface="Open Sans" panose="020B060603050402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1pPr>
    <a:lvl2pPr marL="4572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2pPr>
    <a:lvl3pPr marL="9144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3pPr>
    <a:lvl4pPr marL="13716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4pPr>
    <a:lvl5pPr marL="18288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cs typeface="Open Sans" panose="020B0606030504020204"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p:spPr>
        <p:txBody>
          <a:bodyPr vert="eaVert"/>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cs typeface="Open Sans" panose="020B0606030504020204"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cs typeface="Open Sans" panose="020B0606030504020204"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cs typeface="Open Sans" panose="020B060603050402020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cs typeface="Open Sans" panose="020B0606030504020204" charset="0"/>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lvl1pPr>
              <a:defRPr>
                <a:cs typeface="Open Sans" panose="020B0606030504020204"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cs typeface="Open Sans" panose="020B060603050402020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cs typeface="Open Sans" panose="020B060603050402020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cs typeface="Open Sans" panose="020B0606030504020204" charset="0"/>
              </a:defRPr>
            </a:lvl1pPr>
            <a:lvl2pPr>
              <a:defRPr>
                <a:cs typeface="Open Sans" panose="020B0606030504020204" charset="0"/>
              </a:defRPr>
            </a:lvl2pPr>
            <a:lvl3pPr>
              <a:defRPr>
                <a:cs typeface="Open Sans" panose="020B0606030504020204" charset="0"/>
              </a:defRPr>
            </a:lvl3pPr>
            <a:lvl4pPr>
              <a:defRPr>
                <a:cs typeface="Open Sans" panose="020B0606030504020204" charset="0"/>
              </a:defRPr>
            </a:lvl4pPr>
            <a:lvl5pPr>
              <a:defRPr>
                <a:cs typeface="Open Sans" panose="020B060603050402020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cs typeface="Open Sans" panose="020B0606030504020204" charset="0"/>
              </a:defRPr>
            </a:lvl1p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cs typeface="Open Sans" panose="020B0606030504020204" charset="0"/>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cs typeface="Open Sans" panose="020B0606030504020204" charset="0"/>
              </a:defRPr>
            </a:lvl1pPr>
            <a:lvl2pPr>
              <a:defRPr sz="2800">
                <a:cs typeface="Open Sans" panose="020B0606030504020204" charset="0"/>
              </a:defRPr>
            </a:lvl2pPr>
            <a:lvl3pPr>
              <a:defRPr sz="2400">
                <a:cs typeface="Open Sans" panose="020B0606030504020204" charset="0"/>
              </a:defRPr>
            </a:lvl3pPr>
            <a:lvl4pPr>
              <a:defRPr sz="2000">
                <a:cs typeface="Open Sans" panose="020B0606030504020204" charset="0"/>
              </a:defRPr>
            </a:lvl4pPr>
            <a:lvl5pPr>
              <a:defRPr sz="2000">
                <a:cs typeface="Open Sans" panose="020B0606030504020204" charset="0"/>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cs typeface="Open Sans" panose="020B060603050402020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cs typeface="Open Sans" panose="020B0606030504020204" charset="0"/>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cs typeface="Open Sans" panose="020B060603050402020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p:spPr>
        <p:txBody>
          <a:bodyPr/>
          <a:lstStyle>
            <a:lvl1pPr>
              <a:defRPr>
                <a:cs typeface="Open Sans" panose="020B0606030504020204" charset="0"/>
              </a:defRPr>
            </a:lvl1pPr>
          </a:lstStyle>
          <a:p>
            <a:fld id="{0ADDB513-9AE9-41D2-A951-617D95955BB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lvl1pPr>
              <a:defRPr>
                <a:cs typeface="Open Sans" panose="020B0606030504020204" charset="0"/>
              </a:defRPr>
            </a:lvl1p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lvl1pPr>
              <a:defRPr>
                <a:cs typeface="Open Sans" panose="020B0606030504020204" charset="0"/>
              </a:defRPr>
            </a:lvl1pPr>
          </a:lstStyle>
          <a:p>
            <a:fld id="{56E2C2DE-FD22-499D-A6B6-484D129A4DD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flipV="1">
            <a:off x="7094220" y="5080"/>
            <a:ext cx="5103495" cy="250507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6791" h="3333">
                <a:moveTo>
                  <a:pt x="3702" y="0"/>
                </a:moveTo>
                <a:lnTo>
                  <a:pt x="6791" y="2781"/>
                </a:lnTo>
                <a:lnTo>
                  <a:pt x="6791" y="3333"/>
                </a:lnTo>
                <a:lnTo>
                  <a:pt x="0" y="3333"/>
                </a:lnTo>
                <a:lnTo>
                  <a:pt x="3702"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1" name="任意多边形 50"/>
          <p:cNvSpPr/>
          <p:nvPr/>
        </p:nvSpPr>
        <p:spPr>
          <a:xfrm>
            <a:off x="-3810" y="4472305"/>
            <a:ext cx="9598025" cy="238569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6" name="任意多边形 25"/>
          <p:cNvSpPr/>
          <p:nvPr/>
        </p:nvSpPr>
        <p:spPr>
          <a:xfrm>
            <a:off x="-6350" y="-6350"/>
            <a:ext cx="2787015" cy="3173413"/>
          </a:xfrm>
          <a:custGeom>
            <a:avLst/>
            <a:gdLst>
              <a:gd name="ir" fmla="*/ w 3 4"/>
              <a:gd name="ib" fmla="*/ h 3 4"/>
            </a:gdLst>
            <a:ahLst/>
            <a:cxnLst>
              <a:cxn ang="3">
                <a:pos x="hc" y="t"/>
              </a:cxn>
              <a:cxn ang="cd2">
                <a:pos x="l" y="vc"/>
              </a:cxn>
              <a:cxn ang="cd4">
                <a:pos x="hc" y="b"/>
              </a:cxn>
              <a:cxn ang="0">
                <a:pos x="r" y="vc"/>
              </a:cxn>
            </a:cxnLst>
            <a:rect l="l" t="t" r="r" b="b"/>
            <a:pathLst>
              <a:path w="4389" h="4998">
                <a:moveTo>
                  <a:pt x="813" y="0"/>
                </a:moveTo>
                <a:lnTo>
                  <a:pt x="3687" y="0"/>
                </a:lnTo>
                <a:lnTo>
                  <a:pt x="4389" y="703"/>
                </a:lnTo>
                <a:lnTo>
                  <a:pt x="2250" y="2842"/>
                </a:lnTo>
                <a:lnTo>
                  <a:pt x="110" y="703"/>
                </a:lnTo>
                <a:lnTo>
                  <a:pt x="813" y="0"/>
                </a:lnTo>
                <a:close/>
                <a:moveTo>
                  <a:pt x="0" y="1074"/>
                </a:moveTo>
                <a:lnTo>
                  <a:pt x="1962" y="3036"/>
                </a:lnTo>
                <a:lnTo>
                  <a:pt x="0" y="4998"/>
                </a:lnTo>
                <a:lnTo>
                  <a:pt x="0" y="1074"/>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7" name="菱形 36"/>
          <p:cNvSpPr/>
          <p:nvPr/>
        </p:nvSpPr>
        <p:spPr>
          <a:xfrm>
            <a:off x="431800" y="1075690"/>
            <a:ext cx="1438275" cy="1438275"/>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1" name="菱形 40"/>
          <p:cNvSpPr/>
          <p:nvPr/>
        </p:nvSpPr>
        <p:spPr>
          <a:xfrm>
            <a:off x="1761490" y="1016000"/>
            <a:ext cx="474345" cy="474345"/>
          </a:xfrm>
          <a:prstGeom prst="diamond">
            <a:avLst/>
          </a:pr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6" name="矩形 45"/>
          <p:cNvSpPr/>
          <p:nvPr/>
        </p:nvSpPr>
        <p:spPr>
          <a:xfrm>
            <a:off x="2995930" y="4493260"/>
            <a:ext cx="5867400" cy="1358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27" name="文本框 26" descr="7b0a20202020227461726765744d6f64756c65223a20226b6f6e6c696e65666f6e7473220a7d0a"/>
          <p:cNvSpPr txBox="1"/>
          <p:nvPr/>
        </p:nvSpPr>
        <p:spPr>
          <a:xfrm>
            <a:off x="1961515" y="2510155"/>
            <a:ext cx="8268970" cy="1186815"/>
          </a:xfrm>
          <a:prstGeom prst="rect">
            <a:avLst/>
          </a:prstGeom>
          <a:noFill/>
        </p:spPr>
        <p:txBody>
          <a:bodyPr wrap="square" rtlCol="0">
            <a:noAutofit/>
          </a:bodyPr>
          <a:lstStyle/>
          <a:p>
            <a:pPr lvl="0" algn="ctr">
              <a:spcBef>
                <a:spcPts val="0"/>
              </a:spcBef>
              <a:spcAft>
                <a:spcPts val="0"/>
              </a:spcAft>
              <a:buClrTx/>
              <a:buSzTx/>
              <a:buFontTx/>
              <a:defRPr/>
            </a:pPr>
            <a:r>
              <a:rPr lang="en-US" altLang="zh-CN" sz="4400" noProof="0" dirty="0">
                <a:ln>
                  <a:noFill/>
                </a:ln>
                <a:solidFill>
                  <a:srgbClr val="002060"/>
                </a:solidFill>
                <a:effectLst/>
                <a:uLnTx/>
                <a:uFillTx/>
                <a:latin typeface="Open Sans ExtraBold" panose="020B0906030804020204" charset="0"/>
                <a:ea typeface="Open Sans ExtraBold" panose="020B0906030804020204" charset="0"/>
                <a:cs typeface="Open Sans" panose="020B0606030504020204" charset="0"/>
                <a:sym typeface="+mn-ea"/>
              </a:rPr>
              <a:t>Heart Attack Analysis and Prediction</a:t>
            </a:r>
            <a:endParaRPr lang="en-US" altLang="zh-CN" sz="4400" noProof="0" dirty="0">
              <a:ln>
                <a:noFill/>
              </a:ln>
              <a:solidFill>
                <a:srgbClr val="002060"/>
              </a:solidFill>
              <a:effectLst/>
              <a:uLnTx/>
              <a:uFillTx/>
              <a:latin typeface="Open Sans ExtraBold" panose="020B0906030804020204" charset="0"/>
              <a:ea typeface="Open Sans ExtraBold" panose="020B0906030804020204" charset="0"/>
              <a:cs typeface="Open Sans" panose="020B0606030504020204" charset="0"/>
              <a:sym typeface="+mn-ea"/>
            </a:endParaRPr>
          </a:p>
        </p:txBody>
      </p:sp>
      <p:sp>
        <p:nvSpPr>
          <p:cNvPr id="44" name="菱形 43"/>
          <p:cNvSpPr/>
          <p:nvPr/>
        </p:nvSpPr>
        <p:spPr>
          <a:xfrm>
            <a:off x="1810385" y="1908175"/>
            <a:ext cx="346710" cy="346710"/>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pic>
        <p:nvPicPr>
          <p:cNvPr id="66" name="Google Shape;66;p14"/>
          <p:cNvPicPr preferRelativeResize="0"/>
          <p:nvPr/>
        </p:nvPicPr>
        <p:blipFill rotWithShape="1">
          <a:blip r:embed="rId1"/>
          <a:srcRect l="23896" t="-2010" r="21595" b="2009"/>
          <a:stretch>
            <a:fillRect/>
          </a:stretch>
        </p:blipFill>
        <p:spPr>
          <a:xfrm>
            <a:off x="5348985" y="-6350"/>
            <a:ext cx="1745100" cy="1725750"/>
          </a:xfrm>
          <a:prstGeom prst="rect">
            <a:avLst/>
          </a:prstGeom>
          <a:noFill/>
          <a:ln>
            <a:noFill/>
          </a:ln>
        </p:spPr>
      </p:pic>
      <p:sp>
        <p:nvSpPr>
          <p:cNvPr id="6" name="Google Shape;65;p14"/>
          <p:cNvSpPr txBox="1">
            <a:spLocks noGrp="1"/>
          </p:cNvSpPr>
          <p:nvPr/>
        </p:nvSpPr>
        <p:spPr>
          <a:xfrm>
            <a:off x="2027555" y="4716780"/>
            <a:ext cx="8379460" cy="1412240"/>
          </a:xfrm>
          <a:prstGeom prst="rect">
            <a:avLst/>
          </a:prstGeom>
        </p:spPr>
        <p:txBody>
          <a:bodyPr vert="horz" wrap="square" lIns="91425" tIns="91425" rIns="91425" bIns="91425" rtlCol="0" anchor="t" anchorCtr="0">
            <a:normAutofit fontScale="85000"/>
          </a:bodyPr>
          <a:lstStyle>
            <a:lvl1pPr marL="0" indent="0" algn="l" defTabSz="342900" rtl="0" eaLnBrk="1" latinLnBrk="0" hangingPunct="1">
              <a:spcBef>
                <a:spcPts val="750"/>
              </a:spcBef>
              <a:spcAft>
                <a:spcPts val="0"/>
              </a:spcAft>
              <a:buClr>
                <a:schemeClr val="accent1"/>
              </a:buClr>
              <a:buSzPct val="80000"/>
              <a:buFont typeface="Wingdings 3" panose="05040102010807070707" charset="2"/>
              <a:buNone/>
              <a:defRPr sz="1350" b="0" i="0" kern="1200" cap="all">
                <a:solidFill>
                  <a:schemeClr val="accent1">
                    <a:lumMod val="60000"/>
                    <a:lumOff val="40000"/>
                  </a:schemeClr>
                </a:solidFill>
                <a:latin typeface="+mn-lt"/>
                <a:ea typeface="+mn-ea"/>
                <a:cs typeface="+mn-cs"/>
              </a:defRPr>
            </a:lvl1pPr>
            <a:lvl2pPr marL="342900" indent="0" algn="ctr" defTabSz="342900" rtl="0" eaLnBrk="1" latinLnBrk="0" hangingPunct="1">
              <a:spcBef>
                <a:spcPts val="750"/>
              </a:spcBef>
              <a:spcAft>
                <a:spcPts val="0"/>
              </a:spcAft>
              <a:buClr>
                <a:schemeClr val="accent1"/>
              </a:buClr>
              <a:buSzPct val="80000"/>
              <a:buFont typeface="Wingdings 3" panose="05040102010807070707" charset="2"/>
              <a:buNone/>
              <a:defRPr sz="1200" b="0" i="0" kern="1200">
                <a:solidFill>
                  <a:schemeClr val="tx1">
                    <a:tint val="75000"/>
                  </a:schemeClr>
                </a:solidFill>
                <a:latin typeface="+mn-lt"/>
                <a:ea typeface="+mn-ea"/>
                <a:cs typeface="+mn-cs"/>
              </a:defRPr>
            </a:lvl2pPr>
            <a:lvl3pPr marL="685800" indent="0" algn="ctr" defTabSz="342900" rtl="0" eaLnBrk="1" latinLnBrk="0" hangingPunct="1">
              <a:spcBef>
                <a:spcPts val="750"/>
              </a:spcBef>
              <a:spcAft>
                <a:spcPts val="0"/>
              </a:spcAft>
              <a:buClr>
                <a:schemeClr val="accent1"/>
              </a:buClr>
              <a:buSzPct val="80000"/>
              <a:buFont typeface="Wingdings 3" panose="05040102010807070707" charset="2"/>
              <a:buNone/>
              <a:defRPr sz="1050" b="0" i="0" kern="1200">
                <a:solidFill>
                  <a:schemeClr val="tx1">
                    <a:tint val="75000"/>
                  </a:schemeClr>
                </a:solidFill>
                <a:latin typeface="+mn-lt"/>
                <a:ea typeface="+mn-ea"/>
                <a:cs typeface="+mn-cs"/>
              </a:defRPr>
            </a:lvl3pPr>
            <a:lvl4pPr marL="1028700" indent="0" algn="ctr" defTabSz="342900" rtl="0" eaLnBrk="1" latinLnBrk="0" hangingPunct="1">
              <a:spcBef>
                <a:spcPts val="750"/>
              </a:spcBef>
              <a:spcAft>
                <a:spcPts val="0"/>
              </a:spcAft>
              <a:buClr>
                <a:schemeClr val="accent1"/>
              </a:buClr>
              <a:buSzPct val="80000"/>
              <a:buFont typeface="Wingdings 3" panose="05040102010807070707" charset="2"/>
              <a:buNone/>
              <a:defRPr sz="900" b="0" i="0" kern="1200">
                <a:solidFill>
                  <a:schemeClr val="tx1">
                    <a:tint val="75000"/>
                  </a:schemeClr>
                </a:solidFill>
                <a:latin typeface="+mn-lt"/>
                <a:ea typeface="+mn-ea"/>
                <a:cs typeface="+mn-cs"/>
              </a:defRPr>
            </a:lvl4pPr>
            <a:lvl5pPr marL="1371600" indent="0" algn="ctr" defTabSz="342900" rtl="0" eaLnBrk="1" latinLnBrk="0" hangingPunct="1">
              <a:spcBef>
                <a:spcPts val="750"/>
              </a:spcBef>
              <a:spcAft>
                <a:spcPts val="0"/>
              </a:spcAft>
              <a:buClr>
                <a:schemeClr val="accent1"/>
              </a:buClr>
              <a:buSzPct val="80000"/>
              <a:buFont typeface="Wingdings 3" panose="05040102010807070707" charset="2"/>
              <a:buNone/>
              <a:defRPr sz="900" b="0" i="0" kern="1200">
                <a:solidFill>
                  <a:schemeClr val="tx1">
                    <a:tint val="75000"/>
                  </a:schemeClr>
                </a:solidFill>
                <a:latin typeface="+mn-lt"/>
                <a:ea typeface="+mn-ea"/>
                <a:cs typeface="+mn-cs"/>
              </a:defRPr>
            </a:lvl5pPr>
            <a:lvl6pPr marL="1714500" indent="0" algn="ctr" defTabSz="342900" rtl="0" eaLnBrk="1" latinLnBrk="0" hangingPunct="1">
              <a:spcBef>
                <a:spcPts val="750"/>
              </a:spcBef>
              <a:spcAft>
                <a:spcPts val="0"/>
              </a:spcAft>
              <a:buClr>
                <a:schemeClr val="accent1"/>
              </a:buClr>
              <a:buSzPct val="80000"/>
              <a:buFont typeface="Wingdings 3" panose="05040102010807070707" charset="2"/>
              <a:buNone/>
              <a:defRPr sz="900" b="0" i="0" kern="1200">
                <a:solidFill>
                  <a:schemeClr val="tx1">
                    <a:tint val="75000"/>
                  </a:schemeClr>
                </a:solidFill>
                <a:latin typeface="+mn-lt"/>
                <a:ea typeface="+mn-ea"/>
                <a:cs typeface="+mn-cs"/>
              </a:defRPr>
            </a:lvl6pPr>
            <a:lvl7pPr marL="2057400" indent="0" algn="ctr" defTabSz="342900" rtl="0" eaLnBrk="1" latinLnBrk="0" hangingPunct="1">
              <a:spcBef>
                <a:spcPts val="750"/>
              </a:spcBef>
              <a:spcAft>
                <a:spcPts val="0"/>
              </a:spcAft>
              <a:buClr>
                <a:schemeClr val="accent1"/>
              </a:buClr>
              <a:buSzPct val="80000"/>
              <a:buFont typeface="Wingdings 3" panose="05040102010807070707" charset="2"/>
              <a:buNone/>
              <a:defRPr sz="900" b="0" i="0" kern="1200">
                <a:solidFill>
                  <a:schemeClr val="tx1">
                    <a:tint val="75000"/>
                  </a:schemeClr>
                </a:solidFill>
                <a:latin typeface="+mn-lt"/>
                <a:ea typeface="+mn-ea"/>
                <a:cs typeface="+mn-cs"/>
              </a:defRPr>
            </a:lvl7pPr>
            <a:lvl8pPr marL="2400300" indent="0" algn="ctr" defTabSz="342900" rtl="0" eaLnBrk="1" latinLnBrk="0" hangingPunct="1">
              <a:spcBef>
                <a:spcPts val="750"/>
              </a:spcBef>
              <a:spcAft>
                <a:spcPts val="0"/>
              </a:spcAft>
              <a:buClr>
                <a:schemeClr val="accent1"/>
              </a:buClr>
              <a:buSzPct val="80000"/>
              <a:buFont typeface="Wingdings 3" panose="05040102010807070707" charset="2"/>
              <a:buNone/>
              <a:defRPr sz="900" b="0" i="0" kern="1200">
                <a:solidFill>
                  <a:schemeClr val="tx1">
                    <a:tint val="75000"/>
                  </a:schemeClr>
                </a:solidFill>
                <a:latin typeface="+mn-lt"/>
                <a:ea typeface="+mn-ea"/>
                <a:cs typeface="+mn-cs"/>
              </a:defRPr>
            </a:lvl8pPr>
            <a:lvl9pPr marL="2743200" indent="0" algn="ctr" defTabSz="342900" rtl="0" eaLnBrk="1" latinLnBrk="0" hangingPunct="1">
              <a:spcBef>
                <a:spcPts val="750"/>
              </a:spcBef>
              <a:spcAft>
                <a:spcPts val="0"/>
              </a:spcAft>
              <a:buClr>
                <a:schemeClr val="accent1"/>
              </a:buClr>
              <a:buSzPct val="80000"/>
              <a:buFont typeface="Wingdings 3" panose="05040102010807070707" charset="2"/>
              <a:buNone/>
              <a:defRPr sz="900" b="0" i="0" kern="1200">
                <a:solidFill>
                  <a:schemeClr val="tx1">
                    <a:tint val="75000"/>
                  </a:schemeClr>
                </a:solidFill>
                <a:latin typeface="+mn-lt"/>
                <a:ea typeface="+mn-ea"/>
                <a:cs typeface="+mn-cs"/>
              </a:defRPr>
            </a:lvl9pPr>
          </a:lstStyle>
          <a:p>
            <a:pPr marL="0" lvl="0" indent="0" algn="ctr" rtl="0">
              <a:lnSpc>
                <a:spcPct val="115000"/>
              </a:lnSpc>
              <a:spcBef>
                <a:spcPts val="0"/>
              </a:spcBef>
              <a:spcAft>
                <a:spcPts val="0"/>
              </a:spcAft>
              <a:buNone/>
            </a:pPr>
            <a:r>
              <a:rPr lang="en-GB" sz="1800" b="1"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GB" sz="1800" b="1" u="sng" dirty="0">
                <a:solidFill>
                  <a:srgbClr val="002060"/>
                </a:solidFill>
                <a:latin typeface="Trebuchet MS" panose="020B0603020202020204"/>
                <a:ea typeface="Trebuchet MS" panose="020B0603020202020204"/>
                <a:cs typeface="Trebuchet MS" panose="020B0603020202020204"/>
                <a:sym typeface="Trebuchet MS" panose="020B0603020202020204"/>
              </a:rPr>
              <a:t>Submitted by</a:t>
            </a:r>
            <a:endParaRPr sz="1800" b="1" u="sng" dirty="0">
              <a:solidFill>
                <a:srgbClr val="002060"/>
              </a:solidFill>
              <a:latin typeface="Trebuchet MS" panose="020B0603020202020204"/>
              <a:ea typeface="Trebuchet MS" panose="020B0603020202020204"/>
              <a:cs typeface="Trebuchet MS" panose="020B0603020202020204"/>
              <a:sym typeface="Trebuchet MS" panose="020B0603020202020204"/>
            </a:endParaRPr>
          </a:p>
          <a:p>
            <a:pPr marL="0" lvl="0" indent="0" algn="ctr" rtl="0">
              <a:lnSpc>
                <a:spcPct val="115000"/>
              </a:lnSpc>
              <a:spcBef>
                <a:spcPts val="0"/>
              </a:spcBef>
              <a:spcAft>
                <a:spcPts val="0"/>
              </a:spcAft>
              <a:buNone/>
            </a:pPr>
            <a:r>
              <a:rPr lang="en-GB" sz="18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US" altLang="en-GB" sz="1800" dirty="0">
                <a:solidFill>
                  <a:srgbClr val="002060"/>
                </a:solidFill>
                <a:latin typeface="Trebuchet MS" panose="020B0603020202020204"/>
                <a:ea typeface="Trebuchet MS" panose="020B0603020202020204"/>
                <a:cs typeface="Trebuchet MS" panose="020B0603020202020204"/>
                <a:sym typeface="Trebuchet MS" panose="020B0603020202020204"/>
              </a:rPr>
              <a:t>Ayush Rathi</a:t>
            </a:r>
            <a:r>
              <a:rPr lang="en-GB" sz="1800" dirty="0">
                <a:solidFill>
                  <a:srgbClr val="002060"/>
                </a:solidFill>
                <a:latin typeface="Trebuchet MS" panose="020B0603020202020204"/>
                <a:ea typeface="Trebuchet MS" panose="020B0603020202020204"/>
                <a:cs typeface="Trebuchet MS" panose="020B0603020202020204"/>
                <a:sym typeface="Trebuchet MS" panose="020B0603020202020204"/>
              </a:rPr>
              <a:t>                                              </a:t>
            </a:r>
            <a:endParaRPr sz="1800" dirty="0">
              <a:solidFill>
                <a:srgbClr val="002060"/>
              </a:solidFill>
              <a:latin typeface="Trebuchet MS" panose="020B0603020202020204"/>
              <a:ea typeface="Trebuchet MS" panose="020B0603020202020204"/>
              <a:cs typeface="Trebuchet MS" panose="020B0603020202020204"/>
              <a:sym typeface="Trebuchet MS" panose="020B0603020202020204"/>
            </a:endParaRPr>
          </a:p>
          <a:p>
            <a:pPr marL="0" lvl="0" indent="0" algn="ctr" rtl="0">
              <a:lnSpc>
                <a:spcPct val="115000"/>
              </a:lnSpc>
              <a:spcBef>
                <a:spcPts val="0"/>
              </a:spcBef>
              <a:spcAft>
                <a:spcPts val="0"/>
              </a:spcAft>
              <a:buNone/>
            </a:pPr>
            <a:r>
              <a:rPr lang="en-US" altLang="en-GB" sz="1700" b="1" u="sng"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GB" sz="1700" b="1" u="sng" dirty="0">
                <a:solidFill>
                  <a:srgbClr val="002060"/>
                </a:solidFill>
                <a:latin typeface="Trebuchet MS" panose="020B0603020202020204"/>
                <a:ea typeface="Trebuchet MS" panose="020B0603020202020204"/>
                <a:cs typeface="Trebuchet MS" panose="020B0603020202020204"/>
                <a:sym typeface="Trebuchet MS" panose="020B0603020202020204"/>
              </a:rPr>
              <a:t>Submitted to   </a:t>
            </a:r>
            <a:r>
              <a:rPr 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GB" sz="1700" b="1" u="sng" dirty="0">
                <a:solidFill>
                  <a:srgbClr val="002060"/>
                </a:solidFill>
                <a:latin typeface="Trebuchet MS" panose="020B0603020202020204"/>
                <a:ea typeface="Trebuchet MS" panose="020B0603020202020204"/>
                <a:cs typeface="Trebuchet MS" panose="020B0603020202020204"/>
                <a:sym typeface="Trebuchet MS" panose="020B0603020202020204"/>
              </a:rPr>
              <a:t> Mentor</a:t>
            </a:r>
            <a:r>
              <a:rPr 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US" alt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Deepanshu mahajan</a:t>
            </a:r>
            <a:r>
              <a:rPr lang="en-GB" sz="1700" b="1" u="sng" dirty="0">
                <a:solidFill>
                  <a:srgbClr val="002060"/>
                </a:solidFill>
                <a:latin typeface="Trebuchet MS" panose="020B0603020202020204"/>
                <a:ea typeface="Trebuchet MS" panose="020B0603020202020204"/>
                <a:cs typeface="Trebuchet MS" panose="020B0603020202020204"/>
                <a:sym typeface="Trebuchet MS" panose="020B0603020202020204"/>
              </a:rPr>
              <a:t>                                                                 </a:t>
            </a:r>
            <a:endParaRPr sz="1700" b="1" u="sng" dirty="0">
              <a:solidFill>
                <a:srgbClr val="002060"/>
              </a:solidFill>
              <a:latin typeface="Trebuchet MS" panose="020B0603020202020204"/>
              <a:ea typeface="Trebuchet MS" panose="020B0603020202020204"/>
              <a:cs typeface="Trebuchet MS" panose="020B0603020202020204"/>
              <a:sym typeface="Trebuchet MS" panose="020B0603020202020204"/>
            </a:endParaRPr>
          </a:p>
          <a:p>
            <a:pPr marL="0" lvl="0" indent="0" algn="ctr" rtl="0">
              <a:lnSpc>
                <a:spcPct val="115000"/>
              </a:lnSpc>
              <a:spcBef>
                <a:spcPts val="0"/>
              </a:spcBef>
              <a:spcAft>
                <a:spcPts val="0"/>
              </a:spcAft>
              <a:buNone/>
            </a:pPr>
            <a:r>
              <a:rPr lang="en-US" alt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Cdac Noida                                    </a:t>
            </a:r>
            <a:r>
              <a:rPr lang="en-GB" sz="1650" dirty="0">
                <a:solidFill>
                  <a:srgbClr val="002060"/>
                </a:solidFill>
                <a:latin typeface="Arial" panose="020B0604020202020204"/>
                <a:ea typeface="Arial" panose="020B0604020202020204"/>
                <a:cs typeface="Arial" panose="020B0604020202020204"/>
                <a:sym typeface="Arial" panose="020B0604020202020204"/>
              </a:rPr>
              <a:t>Ms.</a:t>
            </a:r>
            <a:r>
              <a:rPr lang="en-US" altLang="en-GB" sz="1650" dirty="0">
                <a:solidFill>
                  <a:srgbClr val="002060"/>
                </a:solidFill>
                <a:latin typeface="Arial" panose="020B0604020202020204"/>
                <a:ea typeface="Arial" panose="020B0604020202020204"/>
                <a:cs typeface="Arial" panose="020B0604020202020204"/>
                <a:sym typeface="Arial" panose="020B0604020202020204"/>
              </a:rPr>
              <a:t>priti bhardwaj</a:t>
            </a:r>
            <a:r>
              <a:rPr lang="en-GB" sz="1815"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US" alt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r>
              <a:rPr lang="en-US" alt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Shubham lanjewar</a:t>
            </a:r>
            <a:r>
              <a:rPr lang="en-GB" sz="1700" dirty="0">
                <a:solidFill>
                  <a:srgbClr val="002060"/>
                </a:solidFill>
                <a:latin typeface="Trebuchet MS" panose="020B0603020202020204"/>
                <a:ea typeface="Trebuchet MS" panose="020B0603020202020204"/>
                <a:cs typeface="Trebuchet MS" panose="020B0603020202020204"/>
                <a:sym typeface="Trebuchet MS" panose="020B0603020202020204"/>
              </a:rPr>
              <a:t>          </a:t>
            </a:r>
            <a:endParaRPr sz="1700" dirty="0">
              <a:solidFill>
                <a:srgbClr val="002060"/>
              </a:solidFill>
              <a:latin typeface="Trebuchet MS" panose="020B0603020202020204"/>
              <a:ea typeface="Trebuchet MS" panose="020B0603020202020204"/>
              <a:cs typeface="Trebuchet MS" panose="020B0603020202020204"/>
              <a:sym typeface="Trebuchet MS" panose="020B0603020202020204"/>
            </a:endParaRPr>
          </a:p>
          <a:p>
            <a:pPr marL="0" lvl="0" indent="0" algn="ctr" rtl="0">
              <a:spcBef>
                <a:spcPts val="0"/>
              </a:spcBef>
              <a:spcAft>
                <a:spcPts val="0"/>
              </a:spcAft>
              <a:buNone/>
            </a:pPr>
            <a:endParaRPr sz="1700" dirty="0">
              <a:solidFill>
                <a:srgbClr val="00206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13"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EXPLORATORY DATA ANALYSIS</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sp>
        <p:nvSpPr>
          <p:cNvPr id="14" name="Text Box 13"/>
          <p:cNvSpPr txBox="1"/>
          <p:nvPr/>
        </p:nvSpPr>
        <p:spPr>
          <a:xfrm>
            <a:off x="1396365" y="1433195"/>
            <a:ext cx="9271000" cy="2774315"/>
          </a:xfrm>
          <a:prstGeom prst="rect">
            <a:avLst/>
          </a:prstGeom>
          <a:noFill/>
        </p:spPr>
        <p:txBody>
          <a:bodyPr wrap="square" rtlCol="0">
            <a:noAutofit/>
          </a:bodyPr>
          <a:lstStyle/>
          <a:p>
            <a:pPr marL="285750" indent="-285750" algn="l">
              <a:buFont typeface="Arial" panose="020B0604020202020204" pitchFamily="34" charset="0"/>
              <a:buChar char="•"/>
            </a:pPr>
            <a:r>
              <a:rPr lang="en-US"/>
              <a:t>Exploratory data analysis (EDA) is used by data scientists to analyze and investigate data sets and summarize their main characteristics, often employing data visualization methods.</a:t>
            </a:r>
            <a:endParaRPr lang="en-US"/>
          </a:p>
          <a:p>
            <a:pPr marL="285750" indent="-285750">
              <a:buFont typeface="Arial" panose="020B0604020202020204" pitchFamily="34" charset="0"/>
              <a:buChar char="•"/>
            </a:pPr>
            <a:endParaRPr lang="en-US"/>
          </a:p>
          <a:p>
            <a:pPr marL="285750" indent="-285750" algn="l">
              <a:buFont typeface="Arial" panose="020B0604020202020204" pitchFamily="34" charset="0"/>
              <a:buChar char="•"/>
            </a:pPr>
            <a:r>
              <a:rPr lang="en-US">
                <a:sym typeface="+mn-ea"/>
              </a:rPr>
              <a:t>The main purpose of EDA is to help look at data before making any assumptions. It can help identify obvious errors, as well as better understand patterns within the data, detect outliers or anomalous events, find interesting relations among the variables.</a:t>
            </a:r>
            <a:endParaRPr lang="en-US">
              <a:sym typeface="+mn-ea"/>
            </a:endParaRPr>
          </a:p>
          <a:p>
            <a:pPr marL="285750" indent="-285750" algn="l">
              <a:buFont typeface="Arial" panose="020B0604020202020204" pitchFamily="34" charset="0"/>
              <a:buChar char="•"/>
            </a:pPr>
            <a:endParaRPr lang="en-US">
              <a:sym typeface="+mn-ea"/>
            </a:endParaRPr>
          </a:p>
          <a:p>
            <a:pPr marL="285750" indent="-285750" algn="l">
              <a:buFont typeface="Arial" panose="020B0604020202020204" pitchFamily="34" charset="0"/>
              <a:buChar char="•"/>
            </a:pPr>
            <a:r>
              <a:rPr lang="en-US">
                <a:sym typeface="+mn-ea"/>
              </a:rPr>
              <a:t>Studying some of the Categorical Variables:</a:t>
            </a:r>
            <a:endParaRPr lang="en-US">
              <a:sym typeface="+mn-ea"/>
            </a:endParaRPr>
          </a:p>
          <a:p>
            <a:pPr marL="285750" indent="-285750" algn="l">
              <a:buFont typeface="Arial" panose="020B0604020202020204" pitchFamily="34" charset="0"/>
              <a:buChar char="•"/>
            </a:pPr>
            <a:endParaRPr lang="en-US">
              <a:sym typeface="+mn-ea"/>
            </a:endParaRPr>
          </a:p>
          <a:p>
            <a:pPr indent="0" algn="l">
              <a:buFont typeface="Arial" panose="020B0604020202020204" pitchFamily="34" charset="0"/>
              <a:buNone/>
            </a:pPr>
            <a:endParaRPr lang="en-US">
              <a:sym typeface="+mn-ea"/>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pic>
        <p:nvPicPr>
          <p:cNvPr id="2" name="Picture 1" descr="download"/>
          <p:cNvPicPr>
            <a:picLocks noChangeAspect="1"/>
          </p:cNvPicPr>
          <p:nvPr/>
        </p:nvPicPr>
        <p:blipFill>
          <a:blip r:embed="rId1"/>
          <a:stretch>
            <a:fillRect/>
          </a:stretch>
        </p:blipFill>
        <p:spPr>
          <a:xfrm>
            <a:off x="974725" y="4313555"/>
            <a:ext cx="3498850" cy="2544445"/>
          </a:xfrm>
          <a:prstGeom prst="rect">
            <a:avLst/>
          </a:prstGeom>
        </p:spPr>
      </p:pic>
      <p:pic>
        <p:nvPicPr>
          <p:cNvPr id="4" name="Picture 3" descr="download (1)"/>
          <p:cNvPicPr>
            <a:picLocks noChangeAspect="1"/>
          </p:cNvPicPr>
          <p:nvPr/>
        </p:nvPicPr>
        <p:blipFill>
          <a:blip r:embed="rId2"/>
          <a:stretch>
            <a:fillRect/>
          </a:stretch>
        </p:blipFill>
        <p:spPr>
          <a:xfrm>
            <a:off x="6587490" y="4313555"/>
            <a:ext cx="3423285" cy="24898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1" name="任意多边形 50"/>
          <p:cNvSpPr/>
          <p:nvPr/>
        </p:nvSpPr>
        <p:spPr>
          <a:xfrm>
            <a:off x="-381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8" name="任意多边形 27"/>
          <p:cNvSpPr/>
          <p:nvPr/>
        </p:nvSpPr>
        <p:spPr>
          <a:xfrm flipH="1">
            <a:off x="934339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pic>
        <p:nvPicPr>
          <p:cNvPr id="4" name="Picture 3" descr="download (2)"/>
          <p:cNvPicPr>
            <a:picLocks noChangeAspect="1"/>
          </p:cNvPicPr>
          <p:nvPr/>
        </p:nvPicPr>
        <p:blipFill>
          <a:blip r:embed="rId1"/>
          <a:stretch>
            <a:fillRect/>
          </a:stretch>
        </p:blipFill>
        <p:spPr>
          <a:xfrm>
            <a:off x="961390" y="968375"/>
            <a:ext cx="5239385" cy="3218815"/>
          </a:xfrm>
          <a:prstGeom prst="rect">
            <a:avLst/>
          </a:prstGeom>
        </p:spPr>
      </p:pic>
      <p:pic>
        <p:nvPicPr>
          <p:cNvPr id="5" name="Picture 4" descr="download (3)"/>
          <p:cNvPicPr>
            <a:picLocks noChangeAspect="1"/>
          </p:cNvPicPr>
          <p:nvPr/>
        </p:nvPicPr>
        <p:blipFill>
          <a:blip r:embed="rId2"/>
          <a:stretch>
            <a:fillRect/>
          </a:stretch>
        </p:blipFill>
        <p:spPr>
          <a:xfrm>
            <a:off x="6486525" y="968375"/>
            <a:ext cx="4425950" cy="32188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1" name="任意多边形 50"/>
          <p:cNvSpPr/>
          <p:nvPr/>
        </p:nvSpPr>
        <p:spPr>
          <a:xfrm>
            <a:off x="-381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8" name="任意多边形 27"/>
          <p:cNvSpPr/>
          <p:nvPr/>
        </p:nvSpPr>
        <p:spPr>
          <a:xfrm flipH="1">
            <a:off x="934339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6" name="Text Box 5"/>
          <p:cNvSpPr txBox="1"/>
          <p:nvPr/>
        </p:nvSpPr>
        <p:spPr>
          <a:xfrm>
            <a:off x="1613535" y="555625"/>
            <a:ext cx="8432800" cy="3415030"/>
          </a:xfrm>
          <a:prstGeom prst="rect">
            <a:avLst/>
          </a:prstGeom>
          <a:noFill/>
        </p:spPr>
        <p:txBody>
          <a:bodyPr wrap="square" rtlCol="0">
            <a:spAutoFit/>
          </a:bodyPr>
          <a:lstStyle/>
          <a:p>
            <a:pPr marL="285750" indent="-285750">
              <a:buFont typeface="Arial" panose="020B0604020202020204" pitchFamily="34" charset="0"/>
              <a:buChar char="•"/>
            </a:pPr>
            <a:r>
              <a:rPr lang="en-US"/>
              <a:t>Examining the Missing Data According to the Analysis Result :</a:t>
            </a:r>
            <a:endParaRPr lang="en-US"/>
          </a:p>
          <a:p>
            <a:pPr marL="285750" indent="-285750">
              <a:buFont typeface="Arial" panose="020B0604020202020204" pitchFamily="34" charset="0"/>
              <a:buChar char="•"/>
            </a:pPr>
            <a:endParaRPr lang="en-US"/>
          </a:p>
          <a:p>
            <a:pPr indent="0">
              <a:buFont typeface="Arial" panose="020B0604020202020204" pitchFamily="34" charset="0"/>
              <a:buNone/>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indent="0">
              <a:buFont typeface="Arial" panose="020B0604020202020204" pitchFamily="34" charset="0"/>
              <a:buNone/>
            </a:pPr>
            <a:endParaRPr lang="en-US"/>
          </a:p>
        </p:txBody>
      </p:sp>
      <p:pic>
        <p:nvPicPr>
          <p:cNvPr id="7" name="Picture 6" descr="24"/>
          <p:cNvPicPr>
            <a:picLocks noChangeAspect="1"/>
          </p:cNvPicPr>
          <p:nvPr/>
        </p:nvPicPr>
        <p:blipFill>
          <a:blip r:embed="rId1"/>
          <a:stretch>
            <a:fillRect/>
          </a:stretch>
        </p:blipFill>
        <p:spPr>
          <a:xfrm>
            <a:off x="2005330" y="1120775"/>
            <a:ext cx="7648575" cy="4057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1" name="任意多边形 50"/>
          <p:cNvSpPr/>
          <p:nvPr/>
        </p:nvSpPr>
        <p:spPr>
          <a:xfrm>
            <a:off x="-381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8" name="任意多边形 27"/>
          <p:cNvSpPr/>
          <p:nvPr/>
        </p:nvSpPr>
        <p:spPr>
          <a:xfrm flipH="1">
            <a:off x="934339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6" name="Text Box 5"/>
          <p:cNvSpPr txBox="1"/>
          <p:nvPr/>
        </p:nvSpPr>
        <p:spPr>
          <a:xfrm>
            <a:off x="1613535" y="555625"/>
            <a:ext cx="8432800" cy="368300"/>
          </a:xfrm>
          <a:prstGeom prst="rect">
            <a:avLst/>
          </a:prstGeom>
          <a:noFill/>
        </p:spPr>
        <p:txBody>
          <a:bodyPr wrap="square" rtlCol="0">
            <a:spAutoFit/>
          </a:bodyPr>
          <a:lstStyle/>
          <a:p>
            <a:pPr marL="285750" indent="-285750">
              <a:buFont typeface="Arial" panose="020B0604020202020204" pitchFamily="34" charset="0"/>
              <a:buChar char="•"/>
            </a:pPr>
            <a:r>
              <a:rPr lang="en-US"/>
              <a:t>Relationships between variables(Analysis with Heatmap)</a:t>
            </a:r>
            <a:endParaRPr lang="en-US"/>
          </a:p>
        </p:txBody>
      </p:sp>
      <p:pic>
        <p:nvPicPr>
          <p:cNvPr id="4" name="Picture 3" descr="download (4)"/>
          <p:cNvPicPr>
            <a:picLocks noChangeAspect="1"/>
          </p:cNvPicPr>
          <p:nvPr/>
        </p:nvPicPr>
        <p:blipFill>
          <a:blip r:embed="rId1"/>
          <a:stretch>
            <a:fillRect/>
          </a:stretch>
        </p:blipFill>
        <p:spPr>
          <a:xfrm>
            <a:off x="2740660" y="923925"/>
            <a:ext cx="6412218" cy="58291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V="1">
            <a:off x="-3810" y="254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sp>
        <p:nvSpPr>
          <p:cNvPr id="3"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DATA PREDICTION</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sp>
        <p:nvSpPr>
          <p:cNvPr id="5" name="Text Box 4"/>
          <p:cNvSpPr txBox="1"/>
          <p:nvPr/>
        </p:nvSpPr>
        <p:spPr>
          <a:xfrm>
            <a:off x="1447800" y="1419225"/>
            <a:ext cx="9308465" cy="3969385"/>
          </a:xfrm>
          <a:prstGeom prst="rect">
            <a:avLst/>
          </a:prstGeom>
          <a:noFill/>
        </p:spPr>
        <p:txBody>
          <a:bodyPr wrap="square" rtlCol="0">
            <a:spAutoFit/>
          </a:bodyPr>
          <a:lstStyle/>
          <a:p>
            <a:pPr marL="742950" lvl="1" indent="-285750">
              <a:buFont typeface="Arial" panose="020B0604020202020204" pitchFamily="34" charset="0"/>
              <a:buChar char="•"/>
            </a:pPr>
            <a:r>
              <a:rPr lang="en-US">
                <a:sym typeface="+mn-ea"/>
              </a:rPr>
              <a:t>In this phase of our project we employ</a:t>
            </a:r>
            <a:endParaRPr lang="en-US">
              <a:sym typeface="+mn-ea"/>
            </a:endParaRPr>
          </a:p>
          <a:p>
            <a:pPr lvl="1" indent="0">
              <a:buFont typeface="Arial" panose="020B0604020202020204" pitchFamily="34" charset="0"/>
              <a:buNone/>
            </a:pPr>
            <a:r>
              <a:rPr lang="en-US">
                <a:sym typeface="+mn-ea"/>
              </a:rPr>
              <a:t>     various machine learning techniques to</a:t>
            </a:r>
            <a:endParaRPr lang="en-US"/>
          </a:p>
          <a:p>
            <a:pPr lvl="1" indent="0">
              <a:buFont typeface="Arial" panose="020B0604020202020204" pitchFamily="34" charset="0"/>
              <a:buNone/>
            </a:pPr>
            <a:r>
              <a:rPr lang="en-US">
                <a:sym typeface="+mn-ea"/>
              </a:rPr>
              <a:t>     predict the heart disease.</a:t>
            </a:r>
            <a:endParaRPr lang="en-US">
              <a:sym typeface="+mn-ea"/>
            </a:endParaRPr>
          </a:p>
          <a:p>
            <a:pPr lvl="1" indent="0">
              <a:buFont typeface="Arial" panose="020B0604020202020204" pitchFamily="34" charset="0"/>
              <a:buNone/>
            </a:pPr>
            <a:endParaRPr lang="en-US">
              <a:sym typeface="+mn-ea"/>
            </a:endParaRPr>
          </a:p>
          <a:p>
            <a:pPr marL="742950" lvl="1" indent="-285750">
              <a:buFont typeface="Arial" panose="020B0604020202020204" pitchFamily="34" charset="0"/>
              <a:buChar char="•"/>
            </a:pPr>
            <a:r>
              <a:rPr lang="en-US"/>
              <a:t>Prediction in machine learning allows</a:t>
            </a:r>
            <a:endParaRPr lang="en-US"/>
          </a:p>
          <a:p>
            <a:pPr lvl="1" indent="0">
              <a:buFont typeface="Arial" panose="020B0604020202020204" pitchFamily="34" charset="0"/>
              <a:buNone/>
            </a:pPr>
            <a:r>
              <a:rPr lang="en-US"/>
              <a:t>     organizations to make predictions about</a:t>
            </a:r>
            <a:endParaRPr lang="en-US"/>
          </a:p>
          <a:p>
            <a:pPr lvl="1" indent="0">
              <a:buFont typeface="Arial" panose="020B0604020202020204" pitchFamily="34" charset="0"/>
              <a:buNone/>
            </a:pPr>
            <a:r>
              <a:rPr lang="en-US"/>
              <a:t>     possible outcomes based on historical</a:t>
            </a:r>
            <a:endParaRPr lang="en-US"/>
          </a:p>
          <a:p>
            <a:pPr lvl="1" indent="0">
              <a:buFont typeface="Arial" panose="020B0604020202020204" pitchFamily="34" charset="0"/>
              <a:buNone/>
            </a:pPr>
            <a:r>
              <a:rPr lang="en-US"/>
              <a:t>     data.</a:t>
            </a:r>
            <a:endParaRPr lang="en-US"/>
          </a:p>
          <a:p>
            <a:pPr marL="742950" lvl="1" indent="-285750">
              <a:buFont typeface="Arial" panose="020B0604020202020204" pitchFamily="34" charset="0"/>
              <a:buChar char="•"/>
            </a:pPr>
            <a:endParaRPr lang="en-US"/>
          </a:p>
          <a:p>
            <a:pPr marL="742950" lvl="1" indent="-285750">
              <a:buFont typeface="Arial" panose="020B0604020202020204" pitchFamily="34" charset="0"/>
              <a:buChar char="•"/>
            </a:pPr>
            <a:r>
              <a:rPr lang="en-US"/>
              <a:t>It can be done using different machine</a:t>
            </a:r>
            <a:endParaRPr lang="en-US"/>
          </a:p>
          <a:p>
            <a:pPr lvl="1" indent="0">
              <a:buFont typeface="Arial" panose="020B0604020202020204" pitchFamily="34" charset="0"/>
              <a:buNone/>
            </a:pPr>
            <a:r>
              <a:rPr lang="en-US"/>
              <a:t>     learning algorithms for prediction. These</a:t>
            </a:r>
            <a:endParaRPr lang="en-US"/>
          </a:p>
          <a:p>
            <a:pPr lvl="1" indent="0">
              <a:buFont typeface="Arial" panose="020B0604020202020204" pitchFamily="34" charset="0"/>
              <a:buNone/>
            </a:pPr>
            <a:r>
              <a:rPr lang="en-US"/>
              <a:t>     prediction algorithms include –</a:t>
            </a:r>
            <a:endParaRPr lang="en-US"/>
          </a:p>
          <a:p>
            <a:pPr lvl="1" indent="0">
              <a:buFont typeface="Arial" panose="020B0604020202020204" pitchFamily="34" charset="0"/>
              <a:buNone/>
            </a:pPr>
            <a:r>
              <a:rPr lang="en-US"/>
              <a:t>     Classification Algorithms, Clustering Algorithms,</a:t>
            </a:r>
            <a:endParaRPr lang="en-US"/>
          </a:p>
          <a:p>
            <a:pPr lvl="1" indent="0">
              <a:buFont typeface="Arial" panose="020B0604020202020204" pitchFamily="34" charset="0"/>
              <a:buNone/>
            </a:pPr>
            <a:r>
              <a:rPr lang="en-US"/>
              <a:t>     and Time Series Algorithms.</a:t>
            </a:r>
            <a:endParaRPr lang="en-US"/>
          </a:p>
        </p:txBody>
      </p:sp>
      <p:pic>
        <p:nvPicPr>
          <p:cNvPr id="6" name="Picture 5" descr="types-of-machine-learning.jpg.optimal"/>
          <p:cNvPicPr>
            <a:picLocks noChangeAspect="1"/>
          </p:cNvPicPr>
          <p:nvPr/>
        </p:nvPicPr>
        <p:blipFill>
          <a:blip r:embed="rId1"/>
          <a:stretch>
            <a:fillRect/>
          </a:stretch>
        </p:blipFill>
        <p:spPr>
          <a:xfrm>
            <a:off x="6930390" y="1551940"/>
            <a:ext cx="4566285" cy="3041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H="1">
            <a:off x="7395845" y="379603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6" name="矩形 35"/>
          <p:cNvSpPr/>
          <p:nvPr/>
        </p:nvSpPr>
        <p:spPr>
          <a:xfrm>
            <a:off x="10993120" y="5641975"/>
            <a:ext cx="321310" cy="321310"/>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8" name="Text Box 7"/>
          <p:cNvSpPr txBox="1"/>
          <p:nvPr/>
        </p:nvSpPr>
        <p:spPr>
          <a:xfrm>
            <a:off x="1183640" y="293370"/>
            <a:ext cx="9168765" cy="645160"/>
          </a:xfrm>
          <a:prstGeom prst="rect">
            <a:avLst/>
          </a:prstGeom>
          <a:noFill/>
        </p:spPr>
        <p:txBody>
          <a:bodyPr wrap="square" rtlCol="0">
            <a:spAutoFit/>
          </a:bodyPr>
          <a:lstStyle/>
          <a:p>
            <a:pPr marL="285750" indent="-285750">
              <a:buFont typeface="Arial" panose="020B0604020202020204" pitchFamily="34" charset="0"/>
              <a:buChar char="•"/>
            </a:pPr>
            <a:r>
              <a:rPr lang="en-US"/>
              <a:t>In this project we applied 3 machine learning models to analysis the data and predict the outcome.</a:t>
            </a:r>
            <a:endParaRPr lang="en-US"/>
          </a:p>
        </p:txBody>
      </p:sp>
      <p:sp>
        <p:nvSpPr>
          <p:cNvPr id="11" name="Text Box 10"/>
          <p:cNvSpPr txBox="1"/>
          <p:nvPr/>
        </p:nvSpPr>
        <p:spPr>
          <a:xfrm>
            <a:off x="1399540" y="1232535"/>
            <a:ext cx="4064000" cy="368300"/>
          </a:xfrm>
          <a:prstGeom prst="rect">
            <a:avLst/>
          </a:prstGeom>
          <a:noFill/>
        </p:spPr>
        <p:txBody>
          <a:bodyPr wrap="square" rtlCol="0">
            <a:spAutoFit/>
          </a:bodyPr>
          <a:lstStyle/>
          <a:p>
            <a:r>
              <a:rPr lang="en-US" b="1"/>
              <a:t>1.Logistic Regression Algorithm :-</a:t>
            </a:r>
            <a:endParaRPr lang="en-US" b="1"/>
          </a:p>
        </p:txBody>
      </p:sp>
      <p:pic>
        <p:nvPicPr>
          <p:cNvPr id="18" name="Picture 15" descr="9"/>
          <p:cNvPicPr>
            <a:picLocks noChangeAspect="1"/>
          </p:cNvPicPr>
          <p:nvPr/>
        </p:nvPicPr>
        <p:blipFill>
          <a:blip r:embed="rId1"/>
          <a:stretch>
            <a:fillRect/>
          </a:stretch>
        </p:blipFill>
        <p:spPr>
          <a:xfrm>
            <a:off x="1399540" y="1682750"/>
            <a:ext cx="5140960" cy="3708400"/>
          </a:xfrm>
          <a:prstGeom prst="rect">
            <a:avLst/>
          </a:prstGeom>
        </p:spPr>
      </p:pic>
      <p:pic>
        <p:nvPicPr>
          <p:cNvPr id="19" name="Picture 16" descr="10"/>
          <p:cNvPicPr>
            <a:picLocks noChangeAspect="1"/>
          </p:cNvPicPr>
          <p:nvPr/>
        </p:nvPicPr>
        <p:blipFill>
          <a:blip r:embed="rId2"/>
          <a:stretch>
            <a:fillRect/>
          </a:stretch>
        </p:blipFill>
        <p:spPr>
          <a:xfrm>
            <a:off x="6754813" y="1682433"/>
            <a:ext cx="4143375" cy="1019175"/>
          </a:xfrm>
          <a:prstGeom prst="rect">
            <a:avLst/>
          </a:prstGeom>
        </p:spPr>
      </p:pic>
      <p:pic>
        <p:nvPicPr>
          <p:cNvPr id="20" name="Picture 17" descr="11"/>
          <p:cNvPicPr>
            <a:picLocks noChangeAspect="1"/>
          </p:cNvPicPr>
          <p:nvPr/>
        </p:nvPicPr>
        <p:blipFill>
          <a:blip r:embed="rId3"/>
          <a:stretch>
            <a:fillRect/>
          </a:stretch>
        </p:blipFill>
        <p:spPr>
          <a:xfrm>
            <a:off x="7096125" y="2656840"/>
            <a:ext cx="3460750" cy="27343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H="1">
            <a:off x="7395845" y="379603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6" name="矩形 35"/>
          <p:cNvSpPr/>
          <p:nvPr/>
        </p:nvSpPr>
        <p:spPr>
          <a:xfrm>
            <a:off x="10993120" y="5641975"/>
            <a:ext cx="321310" cy="321310"/>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11" name="Text Box 10"/>
          <p:cNvSpPr txBox="1"/>
          <p:nvPr/>
        </p:nvSpPr>
        <p:spPr>
          <a:xfrm>
            <a:off x="1323340" y="460375"/>
            <a:ext cx="4064000" cy="368300"/>
          </a:xfrm>
          <a:prstGeom prst="rect">
            <a:avLst/>
          </a:prstGeom>
          <a:noFill/>
        </p:spPr>
        <p:txBody>
          <a:bodyPr wrap="square" rtlCol="0">
            <a:spAutoFit/>
          </a:bodyPr>
          <a:lstStyle/>
          <a:p>
            <a:r>
              <a:rPr lang="en-US" b="1"/>
              <a:t>2.Decision Tree Algorithm :-</a:t>
            </a:r>
            <a:endParaRPr lang="en-US" b="1"/>
          </a:p>
        </p:txBody>
      </p:sp>
      <p:pic>
        <p:nvPicPr>
          <p:cNvPr id="23" name="Picture 23" descr="17"/>
          <p:cNvPicPr>
            <a:picLocks noChangeAspect="1"/>
          </p:cNvPicPr>
          <p:nvPr/>
        </p:nvPicPr>
        <p:blipFill>
          <a:blip r:embed="rId1"/>
          <a:stretch>
            <a:fillRect/>
          </a:stretch>
        </p:blipFill>
        <p:spPr>
          <a:xfrm>
            <a:off x="1323023" y="1498600"/>
            <a:ext cx="4143375" cy="2743200"/>
          </a:xfrm>
          <a:prstGeom prst="rect">
            <a:avLst/>
          </a:prstGeom>
        </p:spPr>
      </p:pic>
      <p:pic>
        <p:nvPicPr>
          <p:cNvPr id="24" name="Picture 24" descr="18"/>
          <p:cNvPicPr>
            <a:picLocks noChangeAspect="1"/>
          </p:cNvPicPr>
          <p:nvPr/>
        </p:nvPicPr>
        <p:blipFill>
          <a:blip r:embed="rId2"/>
          <a:stretch>
            <a:fillRect/>
          </a:stretch>
        </p:blipFill>
        <p:spPr>
          <a:xfrm>
            <a:off x="1323340" y="4373563"/>
            <a:ext cx="5274310" cy="650875"/>
          </a:xfrm>
          <a:prstGeom prst="rect">
            <a:avLst/>
          </a:prstGeom>
        </p:spPr>
      </p:pic>
      <p:pic>
        <p:nvPicPr>
          <p:cNvPr id="25" name="Picture 25" descr="19"/>
          <p:cNvPicPr>
            <a:picLocks noChangeAspect="1"/>
          </p:cNvPicPr>
          <p:nvPr/>
        </p:nvPicPr>
        <p:blipFill>
          <a:blip r:embed="rId3"/>
          <a:stretch>
            <a:fillRect/>
          </a:stretch>
        </p:blipFill>
        <p:spPr>
          <a:xfrm>
            <a:off x="6597650" y="1263650"/>
            <a:ext cx="4165600" cy="32137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H="1">
            <a:off x="7395845" y="379603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6" name="矩形 35"/>
          <p:cNvSpPr/>
          <p:nvPr/>
        </p:nvSpPr>
        <p:spPr>
          <a:xfrm>
            <a:off x="10993120" y="5641975"/>
            <a:ext cx="321310" cy="321310"/>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11" name="Text Box 10"/>
          <p:cNvSpPr txBox="1"/>
          <p:nvPr/>
        </p:nvSpPr>
        <p:spPr>
          <a:xfrm>
            <a:off x="1323340" y="460375"/>
            <a:ext cx="4064000" cy="368300"/>
          </a:xfrm>
          <a:prstGeom prst="rect">
            <a:avLst/>
          </a:prstGeom>
          <a:noFill/>
        </p:spPr>
        <p:txBody>
          <a:bodyPr wrap="square" rtlCol="0">
            <a:spAutoFit/>
          </a:bodyPr>
          <a:lstStyle/>
          <a:p>
            <a:r>
              <a:rPr lang="en-US" b="1"/>
              <a:t>3.Random Forest Algorithm :-</a:t>
            </a:r>
            <a:endParaRPr lang="en-US" b="1"/>
          </a:p>
        </p:txBody>
      </p:sp>
      <p:pic>
        <p:nvPicPr>
          <p:cNvPr id="20" name="Picture 20" descr="14"/>
          <p:cNvPicPr>
            <a:picLocks noChangeAspect="1"/>
          </p:cNvPicPr>
          <p:nvPr/>
        </p:nvPicPr>
        <p:blipFill>
          <a:blip r:embed="rId1"/>
          <a:stretch>
            <a:fillRect/>
          </a:stretch>
        </p:blipFill>
        <p:spPr>
          <a:xfrm>
            <a:off x="1323340" y="1225550"/>
            <a:ext cx="5269865" cy="3279140"/>
          </a:xfrm>
          <a:prstGeom prst="rect">
            <a:avLst/>
          </a:prstGeom>
        </p:spPr>
      </p:pic>
      <p:pic>
        <p:nvPicPr>
          <p:cNvPr id="21" name="Picture 21" descr="15"/>
          <p:cNvPicPr>
            <a:picLocks noChangeAspect="1"/>
          </p:cNvPicPr>
          <p:nvPr/>
        </p:nvPicPr>
        <p:blipFill>
          <a:blip r:embed="rId2"/>
          <a:stretch>
            <a:fillRect/>
          </a:stretch>
        </p:blipFill>
        <p:spPr>
          <a:xfrm>
            <a:off x="6702425" y="1225550"/>
            <a:ext cx="4417695" cy="32791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a:off x="18415" y="4726940"/>
            <a:ext cx="3385820" cy="211455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5" name="任意多边形 4"/>
          <p:cNvSpPr/>
          <p:nvPr/>
        </p:nvSpPr>
        <p:spPr>
          <a:xfrm>
            <a:off x="11398885" y="1670050"/>
            <a:ext cx="801370" cy="1490980"/>
          </a:xfrm>
          <a:custGeom>
            <a:avLst/>
            <a:gdLst>
              <a:gd name="ir" fmla="*/ w 3 4"/>
              <a:gd name="ib" fmla="*/ h 3 4"/>
            </a:gdLst>
            <a:ahLst/>
            <a:cxnLst>
              <a:cxn ang="3">
                <a:pos x="hc" y="t"/>
              </a:cxn>
              <a:cxn ang="cd2">
                <a:pos x="l" y="vc"/>
              </a:cxn>
              <a:cxn ang="cd4">
                <a:pos x="hc" y="b"/>
              </a:cxn>
              <a:cxn ang="0">
                <a:pos x="r" y="vc"/>
              </a:cxn>
            </a:cxnLst>
            <a:rect l="l" t="t" r="r" b="b"/>
            <a:pathLst>
              <a:path w="1262" h="2348">
                <a:moveTo>
                  <a:pt x="1174" y="0"/>
                </a:moveTo>
                <a:lnTo>
                  <a:pt x="1262" y="88"/>
                </a:lnTo>
                <a:lnTo>
                  <a:pt x="1262" y="2260"/>
                </a:lnTo>
                <a:lnTo>
                  <a:pt x="1174" y="2348"/>
                </a:lnTo>
                <a:lnTo>
                  <a:pt x="0" y="1174"/>
                </a:lnTo>
                <a:lnTo>
                  <a:pt x="117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6" name="任意多边形 5"/>
          <p:cNvSpPr/>
          <p:nvPr/>
        </p:nvSpPr>
        <p:spPr>
          <a:xfrm>
            <a:off x="-1270" y="4298950"/>
            <a:ext cx="1249045" cy="2498090"/>
          </a:xfrm>
          <a:custGeom>
            <a:avLst/>
            <a:gdLst>
              <a:gd name="ir" fmla="*/ w 3 4"/>
              <a:gd name="ib" fmla="*/ h 3 4"/>
            </a:gdLst>
            <a:ahLst/>
            <a:cxnLst>
              <a:cxn ang="3">
                <a:pos x="hc" y="t"/>
              </a:cxn>
              <a:cxn ang="cd2">
                <a:pos x="l" y="vc"/>
              </a:cxn>
              <a:cxn ang="cd4">
                <a:pos x="hc" y="b"/>
              </a:cxn>
              <a:cxn ang="0">
                <a:pos x="r" y="vc"/>
              </a:cxn>
            </a:cxnLst>
            <a:rect l="l" t="t" r="r" b="b"/>
            <a:pathLst>
              <a:path w="1967" h="3934">
                <a:moveTo>
                  <a:pt x="0" y="0"/>
                </a:moveTo>
                <a:lnTo>
                  <a:pt x="1967" y="1967"/>
                </a:lnTo>
                <a:lnTo>
                  <a:pt x="0" y="3934"/>
                </a:lnTo>
                <a:lnTo>
                  <a:pt x="0" y="0"/>
                </a:lnTo>
                <a:close/>
              </a:path>
            </a:pathLst>
          </a:cu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7" name="任意多边形 6"/>
          <p:cNvSpPr/>
          <p:nvPr/>
        </p:nvSpPr>
        <p:spPr>
          <a:xfrm>
            <a:off x="2812415" y="6165215"/>
            <a:ext cx="1383030" cy="691515"/>
          </a:xfrm>
          <a:custGeom>
            <a:avLst/>
            <a:gdLst>
              <a:gd name="ir" fmla="*/ w 3 4"/>
              <a:gd name="ib" fmla="*/ h 3 4"/>
            </a:gdLst>
            <a:ahLst/>
            <a:cxnLst>
              <a:cxn ang="3">
                <a:pos x="hc" y="t"/>
              </a:cxn>
              <a:cxn ang="cd2">
                <a:pos x="l" y="vc"/>
              </a:cxn>
              <a:cxn ang="cd4">
                <a:pos x="hc" y="b"/>
              </a:cxn>
              <a:cxn ang="0">
                <a:pos x="r" y="vc"/>
              </a:cxn>
            </a:cxnLst>
            <a:rect l="l" t="t" r="r" b="b"/>
            <a:pathLst>
              <a:path w="2178" h="1089">
                <a:moveTo>
                  <a:pt x="1089" y="0"/>
                </a:moveTo>
                <a:lnTo>
                  <a:pt x="2178" y="1089"/>
                </a:lnTo>
                <a:lnTo>
                  <a:pt x="0" y="1089"/>
                </a:lnTo>
                <a:lnTo>
                  <a:pt x="1089" y="0"/>
                </a:lnTo>
                <a:close/>
              </a:path>
            </a:pathLst>
          </a:custGeom>
          <a:solidFill>
            <a:srgbClr val="F3FAE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8" name="任意多边形 7"/>
          <p:cNvSpPr/>
          <p:nvPr/>
        </p:nvSpPr>
        <p:spPr>
          <a:xfrm>
            <a:off x="10466705" y="-6985"/>
            <a:ext cx="1729105" cy="1854835"/>
          </a:xfrm>
          <a:custGeom>
            <a:avLst/>
            <a:gdLst>
              <a:gd name="ir" fmla="*/ w 3 4"/>
              <a:gd name="ib" fmla="*/ h 3 4"/>
            </a:gdLst>
            <a:ahLst/>
            <a:cxnLst>
              <a:cxn ang="3">
                <a:pos x="hc" y="t"/>
              </a:cxn>
              <a:cxn ang="cd2">
                <a:pos x="l" y="vc"/>
              </a:cxn>
              <a:cxn ang="cd4">
                <a:pos x="hc" y="b"/>
              </a:cxn>
              <a:cxn ang="0">
                <a:pos x="r" y="vc"/>
              </a:cxn>
            </a:cxnLst>
            <a:rect l="l" t="t" r="r" b="b"/>
            <a:pathLst>
              <a:path w="2723" h="2921">
                <a:moveTo>
                  <a:pt x="1101" y="0"/>
                </a:moveTo>
                <a:lnTo>
                  <a:pt x="2539" y="0"/>
                </a:lnTo>
                <a:lnTo>
                  <a:pt x="2723" y="184"/>
                </a:lnTo>
                <a:lnTo>
                  <a:pt x="2723" y="2018"/>
                </a:lnTo>
                <a:lnTo>
                  <a:pt x="1820" y="2921"/>
                </a:lnTo>
                <a:lnTo>
                  <a:pt x="0" y="1101"/>
                </a:lnTo>
                <a:lnTo>
                  <a:pt x="1101"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15" name="任意多边形 14"/>
          <p:cNvSpPr/>
          <p:nvPr/>
        </p:nvSpPr>
        <p:spPr>
          <a:xfrm flipH="1" flipV="1">
            <a:off x="-64770" y="-29210"/>
            <a:ext cx="2449830" cy="120205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6791" h="3333">
                <a:moveTo>
                  <a:pt x="3702" y="0"/>
                </a:moveTo>
                <a:lnTo>
                  <a:pt x="6791" y="2781"/>
                </a:lnTo>
                <a:lnTo>
                  <a:pt x="6791" y="3333"/>
                </a:lnTo>
                <a:lnTo>
                  <a:pt x="0" y="3333"/>
                </a:lnTo>
                <a:lnTo>
                  <a:pt x="3702"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44" name="菱形 43"/>
          <p:cNvSpPr/>
          <p:nvPr/>
        </p:nvSpPr>
        <p:spPr>
          <a:xfrm>
            <a:off x="10903585" y="1010920"/>
            <a:ext cx="532130" cy="532130"/>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2223770" y="5633085"/>
            <a:ext cx="516890" cy="516890"/>
          </a:xfrm>
          <a:prstGeom prst="diamond">
            <a:avLst/>
          </a:prstGeom>
          <a:solidFill>
            <a:srgbClr val="7BC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2"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CONCLUSION</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sp>
        <p:nvSpPr>
          <p:cNvPr id="4" name="Text Box 3"/>
          <p:cNvSpPr txBox="1"/>
          <p:nvPr/>
        </p:nvSpPr>
        <p:spPr>
          <a:xfrm>
            <a:off x="1247775" y="1543050"/>
            <a:ext cx="9841865" cy="4523105"/>
          </a:xfrm>
          <a:prstGeom prst="rect">
            <a:avLst/>
          </a:prstGeom>
          <a:noFill/>
        </p:spPr>
        <p:txBody>
          <a:bodyPr wrap="square" rtlCol="0">
            <a:spAutoFit/>
          </a:bodyPr>
          <a:lstStyle/>
          <a:p>
            <a:pPr marL="285750" indent="-285750">
              <a:buFont typeface="Arial" panose="020B0604020202020204" pitchFamily="34" charset="0"/>
              <a:buChar char="•"/>
            </a:pPr>
            <a:r>
              <a:rPr lang="en-US" sz="1600"/>
              <a:t>Within the scope of the project, we first made the data set ready for Exploratory Data Analysis(EDA)</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We analyzed numerical and categorical variables within the scope of univariate analysis by using Distplot and Pie Chart graphics.</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We made the data set ready for the model. In this context, we struggled with missing and outlier values.</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We used three different algorithms in the model phase.</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We got 87% accuracy and 94% AUC with the Logistic Regression model.</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We got 85% accuracy and 85% AUC with the Decision Tree Model.</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And we got 89% accuracy and 95% AUC with the Random Forest Classifier Model.</a:t>
            </a:r>
            <a:endParaRPr lang="en-US" sz="1600"/>
          </a:p>
          <a:p>
            <a:pPr indent="0">
              <a:buFont typeface="Arial" panose="020B0604020202020204" pitchFamily="34" charset="0"/>
              <a:buNone/>
            </a:pPr>
            <a:endParaRPr lang="en-US" sz="1600"/>
          </a:p>
          <a:p>
            <a:pPr marL="285750" indent="-285750">
              <a:buFont typeface="Arial" panose="020B0604020202020204" pitchFamily="34" charset="0"/>
              <a:buChar char="•"/>
            </a:pPr>
            <a:r>
              <a:rPr lang="en-US" sz="1600"/>
              <a:t>When all these model outputs are evaluated, we prefer the model we created with the Random Forest Algorithm, which gives the best results.</a:t>
            </a:r>
            <a:endParaRPr 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flipV="1">
            <a:off x="7094220" y="5080"/>
            <a:ext cx="5103495" cy="250507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6791" h="3333">
                <a:moveTo>
                  <a:pt x="3702" y="0"/>
                </a:moveTo>
                <a:lnTo>
                  <a:pt x="6791" y="2781"/>
                </a:lnTo>
                <a:lnTo>
                  <a:pt x="6791" y="3333"/>
                </a:lnTo>
                <a:lnTo>
                  <a:pt x="0" y="3333"/>
                </a:lnTo>
                <a:lnTo>
                  <a:pt x="3702"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1" name="任意多边形 50"/>
          <p:cNvSpPr/>
          <p:nvPr/>
        </p:nvSpPr>
        <p:spPr>
          <a:xfrm>
            <a:off x="-3810" y="4472305"/>
            <a:ext cx="3820160" cy="238569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6" name="任意多边形 25"/>
          <p:cNvSpPr/>
          <p:nvPr/>
        </p:nvSpPr>
        <p:spPr>
          <a:xfrm>
            <a:off x="-6350" y="-6350"/>
            <a:ext cx="2787015" cy="3173413"/>
          </a:xfrm>
          <a:custGeom>
            <a:avLst/>
            <a:gdLst>
              <a:gd name="ir" fmla="*/ w 3 4"/>
              <a:gd name="ib" fmla="*/ h 3 4"/>
            </a:gdLst>
            <a:ahLst/>
            <a:cxnLst>
              <a:cxn ang="3">
                <a:pos x="hc" y="t"/>
              </a:cxn>
              <a:cxn ang="cd2">
                <a:pos x="l" y="vc"/>
              </a:cxn>
              <a:cxn ang="cd4">
                <a:pos x="hc" y="b"/>
              </a:cxn>
              <a:cxn ang="0">
                <a:pos x="r" y="vc"/>
              </a:cxn>
            </a:cxnLst>
            <a:rect l="l" t="t" r="r" b="b"/>
            <a:pathLst>
              <a:path w="4389" h="4998">
                <a:moveTo>
                  <a:pt x="813" y="0"/>
                </a:moveTo>
                <a:lnTo>
                  <a:pt x="3687" y="0"/>
                </a:lnTo>
                <a:lnTo>
                  <a:pt x="4389" y="703"/>
                </a:lnTo>
                <a:lnTo>
                  <a:pt x="2250" y="2842"/>
                </a:lnTo>
                <a:lnTo>
                  <a:pt x="110" y="703"/>
                </a:lnTo>
                <a:lnTo>
                  <a:pt x="813" y="0"/>
                </a:lnTo>
                <a:close/>
                <a:moveTo>
                  <a:pt x="0" y="1074"/>
                </a:moveTo>
                <a:lnTo>
                  <a:pt x="1962" y="3036"/>
                </a:lnTo>
                <a:lnTo>
                  <a:pt x="0" y="4998"/>
                </a:lnTo>
                <a:lnTo>
                  <a:pt x="0" y="1074"/>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7" name="菱形 36"/>
          <p:cNvSpPr/>
          <p:nvPr/>
        </p:nvSpPr>
        <p:spPr>
          <a:xfrm>
            <a:off x="431800" y="1075690"/>
            <a:ext cx="1438275" cy="1438275"/>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1" name="菱形 40"/>
          <p:cNvSpPr/>
          <p:nvPr/>
        </p:nvSpPr>
        <p:spPr>
          <a:xfrm>
            <a:off x="1761490" y="1016000"/>
            <a:ext cx="474345" cy="474345"/>
          </a:xfrm>
          <a:prstGeom prst="diamond">
            <a:avLst/>
          </a:pr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6" name="矩形 45"/>
          <p:cNvSpPr/>
          <p:nvPr/>
        </p:nvSpPr>
        <p:spPr>
          <a:xfrm>
            <a:off x="2995930" y="4493260"/>
            <a:ext cx="5867400" cy="1358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27" name="文本框 26" descr="7b0a20202020227461726765744d6f64756c65223a20226b6f6e6c696e65666f6e7473220a7d0a"/>
          <p:cNvSpPr txBox="1"/>
          <p:nvPr/>
        </p:nvSpPr>
        <p:spPr>
          <a:xfrm>
            <a:off x="1961515" y="2107565"/>
            <a:ext cx="8268970" cy="1186815"/>
          </a:xfrm>
          <a:prstGeom prst="rect">
            <a:avLst/>
          </a:prstGeom>
          <a:noFill/>
        </p:spPr>
        <p:txBody>
          <a:bodyPr wrap="square" rtlCol="0">
            <a:noAutofit/>
          </a:bodyPr>
          <a:lstStyle/>
          <a:p>
            <a:pPr lvl="0" algn="ctr">
              <a:spcBef>
                <a:spcPts val="0"/>
              </a:spcBef>
              <a:spcAft>
                <a:spcPts val="0"/>
              </a:spcAft>
              <a:buClrTx/>
              <a:buSzTx/>
              <a:buFontTx/>
              <a:defRPr/>
            </a:pPr>
            <a:r>
              <a:rPr lang="zh-CN" altLang="en-US" sz="7200" noProof="0" dirty="0">
                <a:ln>
                  <a:noFill/>
                </a:ln>
                <a:solidFill>
                  <a:srgbClr val="7BC032"/>
                </a:solidFill>
                <a:effectLst/>
                <a:uLnTx/>
                <a:uFillTx/>
                <a:latin typeface="Open Sans ExtraBold" panose="020B0906030804020204" charset="0"/>
                <a:ea typeface="Open Sans ExtraBold" panose="020B0906030804020204" charset="0"/>
                <a:cs typeface="Open Sans" panose="020B0606030504020204" charset="0"/>
                <a:sym typeface="+mn-ea"/>
              </a:rPr>
              <a:t>THANK YOU</a:t>
            </a:r>
            <a:endParaRPr lang="zh-CN" altLang="en-US" sz="7200" noProof="0" dirty="0">
              <a:ln>
                <a:noFill/>
              </a:ln>
              <a:solidFill>
                <a:srgbClr val="7BC032"/>
              </a:solidFill>
              <a:effectLst/>
              <a:uLnTx/>
              <a:uFillTx/>
              <a:latin typeface="Open Sans ExtraBold" panose="020B0906030804020204" charset="0"/>
              <a:ea typeface="Open Sans ExtraBold" panose="020B0906030804020204" charset="0"/>
              <a:cs typeface="Open Sans" panose="020B0606030504020204" charset="0"/>
              <a:sym typeface="+mn-ea"/>
            </a:endParaRPr>
          </a:p>
        </p:txBody>
      </p:sp>
      <p:sp>
        <p:nvSpPr>
          <p:cNvPr id="44" name="菱形 43"/>
          <p:cNvSpPr/>
          <p:nvPr/>
        </p:nvSpPr>
        <p:spPr>
          <a:xfrm>
            <a:off x="1810385" y="1908175"/>
            <a:ext cx="346710" cy="346710"/>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
          <p:cNvPicPr>
            <a:picLocks noChangeAspect="1"/>
          </p:cNvPicPr>
          <p:nvPr/>
        </p:nvPicPr>
        <p:blipFill>
          <a:blip r:embed="rId1"/>
          <a:stretch>
            <a:fillRect/>
          </a:stretch>
        </p:blipFill>
        <p:spPr>
          <a:xfrm>
            <a:off x="6327775" y="2240915"/>
            <a:ext cx="4756150" cy="1835785"/>
          </a:xfrm>
          <a:prstGeom prst="rect">
            <a:avLst/>
          </a:prstGeom>
        </p:spPr>
      </p:pic>
      <p:sp>
        <p:nvSpPr>
          <p:cNvPr id="51" name="任意多边形 50"/>
          <p:cNvSpPr/>
          <p:nvPr/>
        </p:nvSpPr>
        <p:spPr>
          <a:xfrm flipV="1">
            <a:off x="-3810" y="254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0" name="文本框 19" descr="7b0a20202020227461726765744d6f64756c65223a20226b6f6e6c696e65666f6e7473220a7d0a"/>
          <p:cNvSpPr txBox="1"/>
          <p:nvPr/>
        </p:nvSpPr>
        <p:spPr>
          <a:xfrm>
            <a:off x="818515" y="1517650"/>
            <a:ext cx="10532110" cy="4713605"/>
          </a:xfrm>
          <a:prstGeom prst="rect">
            <a:avLst/>
          </a:prstGeom>
          <a:noFill/>
        </p:spPr>
        <p:txBody>
          <a:bodyPr wrap="square" rtlCol="0">
            <a:noAutofit/>
          </a:bodyPr>
          <a:lstStyle/>
          <a:p>
            <a:pPr marL="285750" lvl="0" indent="-285750" algn="l">
              <a:buClrTx/>
              <a:buSzTx/>
              <a:buFont typeface="Arial" panose="020B0604020202020204" pitchFamily="34" charset="0"/>
              <a:buChar char="•"/>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Heart disease remains one of the leading causes of mortality worldwide. A heart attack occurs when blood flow to a section of the heart muscle becomes obstructed, leading to tissue damage or necrosis.</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marL="285750" lvl="0" indent="-285750" algn="l">
              <a:buClrTx/>
              <a:buSzTx/>
              <a:buFont typeface="Arial" panose="020B0604020202020204" pitchFamily="34" charset="0"/>
              <a:buChar char="•"/>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It is difficult to identify heart diseases</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    because of several contributory risk</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    factors such as diabetes,high blood </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    pressure,high cholesterol,abnormal </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    pulse rate and many other factors.</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marL="285750" lvl="0" indent="-285750" algn="l">
              <a:buClrTx/>
              <a:buSzTx/>
              <a:buFont typeface="Arial" panose="020B0604020202020204" pitchFamily="34" charset="0"/>
              <a:buChar char="•"/>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The diagnosis of heart disease is usually</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    based on signs,symptoms of the patient.</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marL="285750" lvl="0" indent="-285750" algn="l">
              <a:buClrTx/>
              <a:buSzTx/>
              <a:buFont typeface="Arial" panose="020B0604020202020204" pitchFamily="34" charset="0"/>
              <a:buChar char="•"/>
            </a:pP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marL="285750" lvl="0" indent="-285750" algn="l">
              <a:buClrTx/>
              <a:buSzTx/>
              <a:buFont typeface="Arial" panose="020B0604020202020204" pitchFamily="34" charset="0"/>
              <a:buChar char="•"/>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Chest pain,back pain,anxiety are some </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a:p>
            <a:pPr lvl="0" indent="0" algn="l">
              <a:buClrTx/>
              <a:buSzTx/>
              <a:buFont typeface="Arial" panose="020B0604020202020204" pitchFamily="34" charset="0"/>
              <a:buNone/>
            </a:pPr>
            <a:r>
              <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rPr>
              <a:t>    of the symptoms of heart attack.</a:t>
            </a:r>
            <a:endParaRPr lang="en-US" altLang="zh-CN" spc="100">
              <a:solidFill>
                <a:schemeClr val="tx1">
                  <a:lumMod val="75000"/>
                  <a:lumOff val="25000"/>
                </a:schemeClr>
              </a:solidFill>
              <a:uFillTx/>
              <a:latin typeface="Open Sans" panose="020B0606030504020204" charset="0"/>
              <a:ea typeface="Open Sans" panose="020B0606030504020204" charset="0"/>
              <a:cs typeface="Open Sans" panose="020B0606030504020204" charset="0"/>
              <a:sym typeface="Open Sans" panose="020B0606030504020204" charset="0"/>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sp>
        <p:nvSpPr>
          <p:cNvPr id="3"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INTRODUCTION</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pic>
        <p:nvPicPr>
          <p:cNvPr id="6" name="Picture 5" descr="download (1)"/>
          <p:cNvPicPr>
            <a:picLocks noChangeAspect="1"/>
          </p:cNvPicPr>
          <p:nvPr/>
        </p:nvPicPr>
        <p:blipFill>
          <a:blip r:embed="rId2"/>
          <a:stretch>
            <a:fillRect/>
          </a:stretch>
        </p:blipFill>
        <p:spPr>
          <a:xfrm>
            <a:off x="6327775" y="4380865"/>
            <a:ext cx="4670425" cy="1803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V="1">
            <a:off x="-3810" y="254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sp>
        <p:nvSpPr>
          <p:cNvPr id="3"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PROBLEM STATEMENT</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sp>
        <p:nvSpPr>
          <p:cNvPr id="7" name="Text Box 6"/>
          <p:cNvSpPr txBox="1"/>
          <p:nvPr/>
        </p:nvSpPr>
        <p:spPr>
          <a:xfrm>
            <a:off x="939165" y="1549400"/>
            <a:ext cx="9957435" cy="645160"/>
          </a:xfrm>
          <a:prstGeom prst="rect">
            <a:avLst/>
          </a:prstGeom>
          <a:noFill/>
        </p:spPr>
        <p:txBody>
          <a:bodyPr wrap="square" rtlCol="0">
            <a:spAutoFit/>
          </a:bodyPr>
          <a:lstStyle/>
          <a:p>
            <a:r>
              <a:rPr lang="en-US">
                <a:latin typeface="+mj-lt"/>
                <a:cs typeface="+mj-lt"/>
              </a:rPr>
              <a:t>To check whether the patient is at risk of having a cardiovascular heart diseases based on their medical attributes such as gender, age, chest pain, fasting sugar level, etc.</a:t>
            </a:r>
            <a:endParaRPr lang="en-US">
              <a:latin typeface="+mj-lt"/>
              <a:cs typeface="+mj-lt"/>
            </a:endParaRPr>
          </a:p>
        </p:txBody>
      </p:sp>
      <p:sp>
        <p:nvSpPr>
          <p:cNvPr id="12" name="Text Box 11"/>
          <p:cNvSpPr txBox="1"/>
          <p:nvPr/>
        </p:nvSpPr>
        <p:spPr>
          <a:xfrm>
            <a:off x="1066165" y="2482215"/>
            <a:ext cx="9932035" cy="3415030"/>
          </a:xfrm>
          <a:prstGeom prst="rect">
            <a:avLst/>
          </a:prstGeom>
          <a:noFill/>
        </p:spPr>
        <p:txBody>
          <a:bodyPr wrap="square" rtlCol="0">
            <a:spAutoFit/>
          </a:bodyPr>
          <a:lstStyle/>
          <a:p>
            <a:pPr marL="457200" lvl="0" indent="-317500" algn="l" rtl="0">
              <a:spcBef>
                <a:spcPts val="0"/>
              </a:spcBef>
              <a:spcAft>
                <a:spcPts val="0"/>
              </a:spcAft>
              <a:buClr>
                <a:srgbClr val="000000"/>
              </a:buClr>
              <a:buSzPts val="1400"/>
              <a:buFont typeface="Roboto" panose="02000000000000000000"/>
              <a:buChar char="●"/>
            </a:pPr>
            <a:r>
              <a:rPr lang="en-US" dirty="0">
                <a:cs typeface="+mn-lt"/>
                <a:sym typeface="+mn-ea"/>
              </a:rPr>
              <a:t>This project involves analysis of the heart disease patient dataset with proper data processing.</a:t>
            </a:r>
            <a:endParaRPr lang="en-US" dirty="0">
              <a:solidFill>
                <a:schemeClr val="tx1"/>
              </a:solidFill>
              <a:ea typeface="Roboto" panose="02000000000000000000"/>
              <a:cs typeface="+mn-lt"/>
              <a:sym typeface="Roboto" panose="02000000000000000000"/>
            </a:endParaRPr>
          </a:p>
          <a:p>
            <a:pPr marL="139700" lvl="0" indent="0" algn="l" rtl="0">
              <a:spcBef>
                <a:spcPts val="0"/>
              </a:spcBef>
              <a:spcAft>
                <a:spcPts val="0"/>
              </a:spcAft>
              <a:buClr>
                <a:srgbClr val="000000"/>
              </a:buClr>
              <a:buSzPts val="1400"/>
              <a:buNone/>
            </a:pPr>
            <a:endParaRPr lang="en-US" dirty="0">
              <a:solidFill>
                <a:schemeClr val="tx1"/>
              </a:solidFill>
              <a:ea typeface="Roboto" panose="02000000000000000000"/>
              <a:cs typeface="+mn-lt"/>
              <a:sym typeface="Roboto" panose="02000000000000000000"/>
            </a:endParaRPr>
          </a:p>
          <a:p>
            <a:pPr marL="457200" lvl="0" indent="-317500" algn="l" rtl="0">
              <a:spcBef>
                <a:spcPts val="0"/>
              </a:spcBef>
              <a:spcAft>
                <a:spcPts val="0"/>
              </a:spcAft>
              <a:buClr>
                <a:srgbClr val="000000"/>
              </a:buClr>
              <a:buSzPts val="1400"/>
              <a:buFont typeface="Roboto" panose="02000000000000000000"/>
              <a:buChar char="●"/>
            </a:pPr>
            <a:r>
              <a:rPr lang="en-US" dirty="0">
                <a:cs typeface="+mn-lt"/>
                <a:sym typeface="+mn-ea"/>
              </a:rPr>
              <a:t>Then, different models were trained and predictions were made with different algorithms like Decision Tree, Random Forest, Logistic Regression.</a:t>
            </a:r>
            <a:endParaRPr lang="en-US" dirty="0">
              <a:solidFill>
                <a:schemeClr val="tx1"/>
              </a:solidFill>
              <a:cs typeface="+mn-lt"/>
            </a:endParaRPr>
          </a:p>
          <a:p>
            <a:pPr marL="139700" lvl="0" indent="0" algn="l" rtl="0">
              <a:spcBef>
                <a:spcPts val="0"/>
              </a:spcBef>
              <a:spcAft>
                <a:spcPts val="0"/>
              </a:spcAft>
              <a:buClr>
                <a:srgbClr val="000000"/>
              </a:buClr>
              <a:buSzPts val="1400"/>
              <a:buNone/>
            </a:pPr>
            <a:endParaRPr lang="en-US" dirty="0">
              <a:solidFill>
                <a:schemeClr val="tx1"/>
              </a:solidFill>
              <a:cs typeface="+mn-lt"/>
            </a:endParaRPr>
          </a:p>
          <a:p>
            <a:pPr marL="457200" lvl="0" indent="-317500" algn="l" rtl="0">
              <a:spcBef>
                <a:spcPts val="0"/>
              </a:spcBef>
              <a:spcAft>
                <a:spcPts val="0"/>
              </a:spcAft>
              <a:buClr>
                <a:srgbClr val="000000"/>
              </a:buClr>
              <a:buSzPts val="1400"/>
              <a:buFont typeface="Roboto" panose="02000000000000000000"/>
              <a:buChar char="●"/>
            </a:pPr>
            <a:r>
              <a:rPr lang="en-US" dirty="0">
                <a:cs typeface="+mn-lt"/>
                <a:sym typeface="+mn-ea"/>
              </a:rPr>
              <a:t>I've used a variety of Machine Learning algorithms, implemented in Python, to predict the presence of heart disease in a patient.</a:t>
            </a:r>
            <a:endParaRPr lang="en-US" dirty="0">
              <a:solidFill>
                <a:schemeClr val="tx1"/>
              </a:solidFill>
              <a:cs typeface="+mn-lt"/>
            </a:endParaRPr>
          </a:p>
          <a:p>
            <a:pPr marL="139700" lvl="0" indent="0" algn="l" rtl="0">
              <a:spcBef>
                <a:spcPts val="0"/>
              </a:spcBef>
              <a:spcAft>
                <a:spcPts val="0"/>
              </a:spcAft>
              <a:buClr>
                <a:srgbClr val="000000"/>
              </a:buClr>
              <a:buSzPts val="1400"/>
              <a:buNone/>
            </a:pPr>
            <a:endParaRPr lang="en-US" dirty="0">
              <a:solidFill>
                <a:schemeClr val="tx1"/>
              </a:solidFill>
              <a:cs typeface="+mn-lt"/>
            </a:endParaRPr>
          </a:p>
          <a:p>
            <a:pPr marL="457200" lvl="0" indent="-317500" algn="l" rtl="0">
              <a:spcBef>
                <a:spcPts val="0"/>
              </a:spcBef>
              <a:spcAft>
                <a:spcPts val="0"/>
              </a:spcAft>
              <a:buClr>
                <a:srgbClr val="000000"/>
              </a:buClr>
              <a:buSzPts val="1400"/>
              <a:buFont typeface="Roboto" panose="02000000000000000000"/>
              <a:buChar char="●"/>
            </a:pPr>
            <a:r>
              <a:rPr lang="en-US" dirty="0">
                <a:cs typeface="+mn-lt"/>
                <a:sym typeface="+mn-ea"/>
              </a:rPr>
              <a:t>This is a classification problem, with input features as a variety of parameters, and the target variable as a binary variable, predicting whether heart disease is present or not</a:t>
            </a:r>
            <a:endParaRPr lang="en-US" dirty="0">
              <a:solidFill>
                <a:schemeClr val="tx1"/>
              </a:solidFill>
              <a:cs typeface="+mn-lt"/>
            </a:endParaRPr>
          </a:p>
          <a:p>
            <a:endParaRPr lang="en-US">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a:off x="18415" y="4726940"/>
            <a:ext cx="3385820" cy="211455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5" name="任意多边形 4"/>
          <p:cNvSpPr/>
          <p:nvPr/>
        </p:nvSpPr>
        <p:spPr>
          <a:xfrm>
            <a:off x="11398885" y="1670050"/>
            <a:ext cx="801370" cy="1490980"/>
          </a:xfrm>
          <a:custGeom>
            <a:avLst/>
            <a:gdLst>
              <a:gd name="ir" fmla="*/ w 3 4"/>
              <a:gd name="ib" fmla="*/ h 3 4"/>
            </a:gdLst>
            <a:ahLst/>
            <a:cxnLst>
              <a:cxn ang="3">
                <a:pos x="hc" y="t"/>
              </a:cxn>
              <a:cxn ang="cd2">
                <a:pos x="l" y="vc"/>
              </a:cxn>
              <a:cxn ang="cd4">
                <a:pos x="hc" y="b"/>
              </a:cxn>
              <a:cxn ang="0">
                <a:pos x="r" y="vc"/>
              </a:cxn>
            </a:cxnLst>
            <a:rect l="l" t="t" r="r" b="b"/>
            <a:pathLst>
              <a:path w="1262" h="2348">
                <a:moveTo>
                  <a:pt x="1174" y="0"/>
                </a:moveTo>
                <a:lnTo>
                  <a:pt x="1262" y="88"/>
                </a:lnTo>
                <a:lnTo>
                  <a:pt x="1262" y="2260"/>
                </a:lnTo>
                <a:lnTo>
                  <a:pt x="1174" y="2348"/>
                </a:lnTo>
                <a:lnTo>
                  <a:pt x="0" y="1174"/>
                </a:lnTo>
                <a:lnTo>
                  <a:pt x="117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6" name="任意多边形 5"/>
          <p:cNvSpPr/>
          <p:nvPr/>
        </p:nvSpPr>
        <p:spPr>
          <a:xfrm>
            <a:off x="-1270" y="4298950"/>
            <a:ext cx="1249045" cy="2498090"/>
          </a:xfrm>
          <a:custGeom>
            <a:avLst/>
            <a:gdLst>
              <a:gd name="ir" fmla="*/ w 3 4"/>
              <a:gd name="ib" fmla="*/ h 3 4"/>
            </a:gdLst>
            <a:ahLst/>
            <a:cxnLst>
              <a:cxn ang="3">
                <a:pos x="hc" y="t"/>
              </a:cxn>
              <a:cxn ang="cd2">
                <a:pos x="l" y="vc"/>
              </a:cxn>
              <a:cxn ang="cd4">
                <a:pos x="hc" y="b"/>
              </a:cxn>
              <a:cxn ang="0">
                <a:pos x="r" y="vc"/>
              </a:cxn>
            </a:cxnLst>
            <a:rect l="l" t="t" r="r" b="b"/>
            <a:pathLst>
              <a:path w="1967" h="3934">
                <a:moveTo>
                  <a:pt x="0" y="0"/>
                </a:moveTo>
                <a:lnTo>
                  <a:pt x="1967" y="1967"/>
                </a:lnTo>
                <a:lnTo>
                  <a:pt x="0" y="3934"/>
                </a:lnTo>
                <a:lnTo>
                  <a:pt x="0" y="0"/>
                </a:lnTo>
                <a:close/>
              </a:path>
            </a:pathLst>
          </a:cu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7" name="任意多边形 6"/>
          <p:cNvSpPr/>
          <p:nvPr/>
        </p:nvSpPr>
        <p:spPr>
          <a:xfrm>
            <a:off x="2812415" y="6165215"/>
            <a:ext cx="1383030" cy="691515"/>
          </a:xfrm>
          <a:custGeom>
            <a:avLst/>
            <a:gdLst>
              <a:gd name="ir" fmla="*/ w 3 4"/>
              <a:gd name="ib" fmla="*/ h 3 4"/>
            </a:gdLst>
            <a:ahLst/>
            <a:cxnLst>
              <a:cxn ang="3">
                <a:pos x="hc" y="t"/>
              </a:cxn>
              <a:cxn ang="cd2">
                <a:pos x="l" y="vc"/>
              </a:cxn>
              <a:cxn ang="cd4">
                <a:pos x="hc" y="b"/>
              </a:cxn>
              <a:cxn ang="0">
                <a:pos x="r" y="vc"/>
              </a:cxn>
            </a:cxnLst>
            <a:rect l="l" t="t" r="r" b="b"/>
            <a:pathLst>
              <a:path w="2178" h="1089">
                <a:moveTo>
                  <a:pt x="1089" y="0"/>
                </a:moveTo>
                <a:lnTo>
                  <a:pt x="2178" y="1089"/>
                </a:lnTo>
                <a:lnTo>
                  <a:pt x="0" y="1089"/>
                </a:lnTo>
                <a:lnTo>
                  <a:pt x="1089" y="0"/>
                </a:lnTo>
                <a:close/>
              </a:path>
            </a:pathLst>
          </a:custGeom>
          <a:solidFill>
            <a:srgbClr val="F3FAE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8" name="任意多边形 7"/>
          <p:cNvSpPr/>
          <p:nvPr/>
        </p:nvSpPr>
        <p:spPr>
          <a:xfrm>
            <a:off x="10466705" y="-6985"/>
            <a:ext cx="1729105" cy="1854835"/>
          </a:xfrm>
          <a:custGeom>
            <a:avLst/>
            <a:gdLst>
              <a:gd name="ir" fmla="*/ w 3 4"/>
              <a:gd name="ib" fmla="*/ h 3 4"/>
            </a:gdLst>
            <a:ahLst/>
            <a:cxnLst>
              <a:cxn ang="3">
                <a:pos x="hc" y="t"/>
              </a:cxn>
              <a:cxn ang="cd2">
                <a:pos x="l" y="vc"/>
              </a:cxn>
              <a:cxn ang="cd4">
                <a:pos x="hc" y="b"/>
              </a:cxn>
              <a:cxn ang="0">
                <a:pos x="r" y="vc"/>
              </a:cxn>
            </a:cxnLst>
            <a:rect l="l" t="t" r="r" b="b"/>
            <a:pathLst>
              <a:path w="2723" h="2921">
                <a:moveTo>
                  <a:pt x="1101" y="0"/>
                </a:moveTo>
                <a:lnTo>
                  <a:pt x="2539" y="0"/>
                </a:lnTo>
                <a:lnTo>
                  <a:pt x="2723" y="184"/>
                </a:lnTo>
                <a:lnTo>
                  <a:pt x="2723" y="2018"/>
                </a:lnTo>
                <a:lnTo>
                  <a:pt x="1820" y="2921"/>
                </a:lnTo>
                <a:lnTo>
                  <a:pt x="0" y="1101"/>
                </a:lnTo>
                <a:lnTo>
                  <a:pt x="1101"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15" name="任意多边形 14"/>
          <p:cNvSpPr/>
          <p:nvPr/>
        </p:nvSpPr>
        <p:spPr>
          <a:xfrm flipH="1" flipV="1">
            <a:off x="-64770" y="-29210"/>
            <a:ext cx="2449830" cy="120205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6791" h="3333">
                <a:moveTo>
                  <a:pt x="3702" y="0"/>
                </a:moveTo>
                <a:lnTo>
                  <a:pt x="6791" y="2781"/>
                </a:lnTo>
                <a:lnTo>
                  <a:pt x="6791" y="3333"/>
                </a:lnTo>
                <a:lnTo>
                  <a:pt x="0" y="3333"/>
                </a:lnTo>
                <a:lnTo>
                  <a:pt x="3702"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44" name="菱形 43"/>
          <p:cNvSpPr/>
          <p:nvPr/>
        </p:nvSpPr>
        <p:spPr>
          <a:xfrm>
            <a:off x="10903585" y="1010920"/>
            <a:ext cx="532130" cy="532130"/>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2223770" y="5633085"/>
            <a:ext cx="516890" cy="516890"/>
          </a:xfrm>
          <a:prstGeom prst="diamond">
            <a:avLst/>
          </a:prstGeom>
          <a:solidFill>
            <a:srgbClr val="7BC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60"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WORK FLOW OF PROJECT</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graphicFrame>
        <p:nvGraphicFramePr>
          <p:cNvPr id="68" name="Diagram 67"/>
          <p:cNvGraphicFramePr>
            <a:graphicFrameLocks noGrp="1"/>
          </p:cNvGraphicFramePr>
          <p:nvPr/>
        </p:nvGraphicFramePr>
        <p:xfrm>
          <a:off x="2223770" y="1847850"/>
          <a:ext cx="7673975" cy="11950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2" name="Chevron 71"/>
          <p:cNvSpPr/>
          <p:nvPr/>
        </p:nvSpPr>
        <p:spPr>
          <a:xfrm flipH="1">
            <a:off x="4530090" y="3338830"/>
            <a:ext cx="2524760" cy="1210945"/>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400" b="1"/>
              <a:t>Heart Disease Prediction</a:t>
            </a:r>
            <a:endParaRPr lang="en-US" sz="1400" b="1"/>
          </a:p>
        </p:txBody>
      </p:sp>
      <p:sp>
        <p:nvSpPr>
          <p:cNvPr id="74" name="Chevron 73"/>
          <p:cNvSpPr/>
          <p:nvPr/>
        </p:nvSpPr>
        <p:spPr>
          <a:xfrm flipH="1">
            <a:off x="6963410" y="3338830"/>
            <a:ext cx="2524760" cy="1210945"/>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400" b="1"/>
              <a:t>using Machine Learning Algorithm</a:t>
            </a:r>
            <a:endParaRPr lang="en-US" sz="1400" b="1"/>
          </a:p>
        </p:txBody>
      </p:sp>
      <p:sp>
        <p:nvSpPr>
          <p:cNvPr id="75" name="Chevron 74"/>
          <p:cNvSpPr/>
          <p:nvPr/>
        </p:nvSpPr>
        <p:spPr>
          <a:xfrm flipH="1">
            <a:off x="2223770" y="3338830"/>
            <a:ext cx="2524760" cy="1210945"/>
          </a:xfrm>
          <a:prstGeom prst="chevr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400" b="1"/>
              <a:t>Final Result</a:t>
            </a:r>
            <a:endParaRPr lang="en-US" sz="1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50"/>
          <p:cNvSpPr/>
          <p:nvPr/>
        </p:nvSpPr>
        <p:spPr>
          <a:xfrm flipV="1">
            <a:off x="-3810" y="2540"/>
            <a:ext cx="4903470" cy="3061970"/>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C5E6A0">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grpSp>
        <p:nvGrpSpPr>
          <p:cNvPr id="2" name="组合 1"/>
          <p:cNvGrpSpPr/>
          <p:nvPr/>
        </p:nvGrpSpPr>
        <p:grpSpPr>
          <a:xfrm>
            <a:off x="10407015" y="5088890"/>
            <a:ext cx="1787525" cy="1859280"/>
            <a:chOff x="16377" y="8014"/>
            <a:chExt cx="2815" cy="2928"/>
          </a:xfrm>
        </p:grpSpPr>
        <p:sp>
          <p:nvSpPr>
            <p:cNvPr id="34" name="任意多边形 33"/>
            <p:cNvSpPr/>
            <p:nvPr/>
          </p:nvSpPr>
          <p:spPr>
            <a:xfrm>
              <a:off x="17662" y="8014"/>
              <a:ext cx="1530" cy="2928"/>
            </a:xfrm>
            <a:custGeom>
              <a:avLst/>
              <a:gdLst>
                <a:gd name="ir" fmla="*/ w 3 4"/>
                <a:gd name="ib" fmla="*/ h 3 4"/>
              </a:gdLst>
              <a:ahLst/>
              <a:cxnLst>
                <a:cxn ang="3">
                  <a:pos x="hc" y="t"/>
                </a:cxn>
                <a:cxn ang="cd2">
                  <a:pos x="l" y="vc"/>
                </a:cxn>
                <a:cxn ang="cd4">
                  <a:pos x="hc" y="b"/>
                </a:cxn>
                <a:cxn ang="0">
                  <a:pos x="r" y="vc"/>
                </a:cxn>
              </a:cxnLst>
              <a:rect l="l" t="t" r="r" b="b"/>
              <a:pathLst>
                <a:path w="1530" h="2928">
                  <a:moveTo>
                    <a:pt x="1464" y="0"/>
                  </a:moveTo>
                  <a:lnTo>
                    <a:pt x="1530" y="66"/>
                  </a:lnTo>
                  <a:lnTo>
                    <a:pt x="1530" y="2862"/>
                  </a:lnTo>
                  <a:lnTo>
                    <a:pt x="1464" y="2928"/>
                  </a:lnTo>
                  <a:lnTo>
                    <a:pt x="0" y="1464"/>
                  </a:lnTo>
                  <a:lnTo>
                    <a:pt x="1464" y="0"/>
                  </a:lnTo>
                  <a:close/>
                </a:path>
              </a:pathLst>
            </a:custGeom>
            <a:solidFill>
              <a:srgbClr val="C5E6A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35" name="任意多边形 34"/>
            <p:cNvSpPr/>
            <p:nvPr/>
          </p:nvSpPr>
          <p:spPr>
            <a:xfrm>
              <a:off x="16377" y="9739"/>
              <a:ext cx="2230" cy="1115"/>
            </a:xfrm>
            <a:custGeom>
              <a:avLst/>
              <a:gdLst>
                <a:gd name="ir" fmla="*/ w 3 4"/>
                <a:gd name="ib" fmla="*/ h 3 4"/>
              </a:gdLst>
              <a:ahLst/>
              <a:cxnLst>
                <a:cxn ang="3">
                  <a:pos x="hc" y="t"/>
                </a:cxn>
                <a:cxn ang="cd2">
                  <a:pos x="l" y="vc"/>
                </a:cxn>
                <a:cxn ang="cd4">
                  <a:pos x="hc" y="b"/>
                </a:cxn>
                <a:cxn ang="0">
                  <a:pos x="r" y="vc"/>
                </a:cxn>
              </a:cxnLst>
              <a:rect l="l" t="t" r="r" b="b"/>
              <a:pathLst>
                <a:path w="2230" h="1115">
                  <a:moveTo>
                    <a:pt x="1115" y="0"/>
                  </a:moveTo>
                  <a:lnTo>
                    <a:pt x="2230" y="1115"/>
                  </a:lnTo>
                  <a:lnTo>
                    <a:pt x="0" y="1115"/>
                  </a:lnTo>
                  <a:lnTo>
                    <a:pt x="1115"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59" name="菱形 58"/>
            <p:cNvSpPr/>
            <p:nvPr/>
          </p:nvSpPr>
          <p:spPr>
            <a:xfrm>
              <a:off x="17308" y="9028"/>
              <a:ext cx="785" cy="78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grpSp>
      <p:sp>
        <p:nvSpPr>
          <p:cNvPr id="3"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DATA COLLECTION AND FETCHING</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sp>
        <p:nvSpPr>
          <p:cNvPr id="4" name="Text Box 3"/>
          <p:cNvSpPr txBox="1"/>
          <p:nvPr/>
        </p:nvSpPr>
        <p:spPr>
          <a:xfrm>
            <a:off x="1548765" y="1677035"/>
            <a:ext cx="9449435" cy="4246245"/>
          </a:xfrm>
          <a:prstGeom prst="rect">
            <a:avLst/>
          </a:prstGeom>
          <a:noFill/>
        </p:spPr>
        <p:txBody>
          <a:bodyPr wrap="square" rtlCol="0">
            <a:spAutoFit/>
          </a:bodyPr>
          <a:lstStyle/>
          <a:p>
            <a:pPr marL="285750" indent="-285750">
              <a:buFont typeface="Arial" panose="020B0604020202020204" pitchFamily="34" charset="0"/>
              <a:buChar char="•"/>
            </a:pPr>
            <a:r>
              <a:rPr lang="en-US"/>
              <a:t>Data collection is the process of gathering and measuring information from countless different sources to use the data.</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We have taken this dataset from kaggle for our project.</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The predictions made by ML systems can only be as good as the data on which they have been trained. Following are some of the problems that can arise in data collection:</a:t>
            </a:r>
            <a:endParaRPr lang="en-US"/>
          </a:p>
          <a:p>
            <a:pPr marL="285750" indent="-285750">
              <a:buFont typeface="Arial" panose="020B0604020202020204" pitchFamily="34" charset="0"/>
              <a:buChar char="•"/>
            </a:pPr>
            <a:endParaRPr lang="en-US"/>
          </a:p>
          <a:p>
            <a:pPr marL="742950" lvl="1" indent="-285750">
              <a:buFont typeface="Arial" panose="020B0604020202020204" pitchFamily="34" charset="0"/>
              <a:buChar char="•"/>
            </a:pPr>
            <a:r>
              <a:rPr lang="en-US"/>
              <a:t>Inaccurate data.</a:t>
            </a:r>
            <a:endParaRPr lang="en-US"/>
          </a:p>
          <a:p>
            <a:pPr marL="742950" lvl="1" indent="-285750">
              <a:buFont typeface="Arial" panose="020B0604020202020204" pitchFamily="34" charset="0"/>
              <a:buChar char="•"/>
            </a:pPr>
            <a:r>
              <a:rPr lang="en-US"/>
              <a:t>Missing data.That could take the form of empty values in columns or missing images for some class of prediction.</a:t>
            </a:r>
            <a:endParaRPr lang="en-US"/>
          </a:p>
          <a:p>
            <a:pPr marL="742950" lvl="1" indent="-285750">
              <a:buFont typeface="Arial" panose="020B0604020202020204" pitchFamily="34" charset="0"/>
              <a:buChar char="•"/>
            </a:pPr>
            <a:r>
              <a:rPr lang="en-US"/>
              <a:t>Data imbalance.</a:t>
            </a:r>
            <a:endParaRPr lang="en-US"/>
          </a:p>
          <a:p>
            <a:pPr marL="742950" lvl="1" indent="-285750">
              <a:buFont typeface="Arial" panose="020B0604020202020204" pitchFamily="34" charset="0"/>
              <a:buChar char="•"/>
            </a:pPr>
            <a:endParaRPr lang="en-US"/>
          </a:p>
          <a:p>
            <a:pPr lvl="1" indent="0">
              <a:buFont typeface="Arial" panose="020B0604020202020204" pitchFamily="34" charse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1" name="任意多边形 50"/>
          <p:cNvSpPr/>
          <p:nvPr/>
        </p:nvSpPr>
        <p:spPr>
          <a:xfrm>
            <a:off x="-381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8" name="任意多边形 27"/>
          <p:cNvSpPr/>
          <p:nvPr/>
        </p:nvSpPr>
        <p:spPr>
          <a:xfrm flipH="1">
            <a:off x="934339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15" name="Text Box 14"/>
          <p:cNvSpPr txBox="1"/>
          <p:nvPr/>
        </p:nvSpPr>
        <p:spPr>
          <a:xfrm>
            <a:off x="1283335" y="321310"/>
            <a:ext cx="8890000" cy="368300"/>
          </a:xfrm>
          <a:prstGeom prst="rect">
            <a:avLst/>
          </a:prstGeom>
          <a:noFill/>
        </p:spPr>
        <p:txBody>
          <a:bodyPr wrap="square" rtlCol="0">
            <a:spAutoFit/>
          </a:bodyPr>
          <a:lstStyle/>
          <a:p>
            <a:pPr marL="285750" indent="-285750">
              <a:buFont typeface="Arial" panose="020B0604020202020204" pitchFamily="34" charset="0"/>
              <a:buChar char="•"/>
            </a:pPr>
            <a:r>
              <a:rPr lang="en-US"/>
              <a:t>The dataset we are using contains 14 attributes.</a:t>
            </a:r>
            <a:endParaRPr lang="en-US"/>
          </a:p>
        </p:txBody>
      </p:sp>
      <p:pic>
        <p:nvPicPr>
          <p:cNvPr id="16" name="Picture 15" descr="21"/>
          <p:cNvPicPr>
            <a:picLocks noChangeAspect="1"/>
          </p:cNvPicPr>
          <p:nvPr/>
        </p:nvPicPr>
        <p:blipFill>
          <a:blip r:embed="rId1"/>
          <a:stretch>
            <a:fillRect/>
          </a:stretch>
        </p:blipFill>
        <p:spPr>
          <a:xfrm>
            <a:off x="1532255" y="685165"/>
            <a:ext cx="8301990" cy="49917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13" name="矩形 7"/>
          <p:cNvSpPr/>
          <p:nvPr/>
        </p:nvSpPr>
        <p:spPr>
          <a:xfrm>
            <a:off x="-635" y="2540"/>
            <a:ext cx="12192635" cy="1160145"/>
          </a:xfrm>
          <a:prstGeom prst="rect">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0" lvl="3" indent="457200" algn="l"/>
            <a:r>
              <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rPr>
              <a:t>DATA PRE-PROCESSING</a:t>
            </a:r>
            <a:endParaRPr lang="en-US" altLang="zh-CN" sz="2800" b="1" u="sng">
              <a:solidFill>
                <a:schemeClr val="tx1"/>
              </a:solidFill>
              <a:effectLst>
                <a:outerShdw blurRad="38100" dist="19050" dir="2700000" algn="tl" rotWithShape="0">
                  <a:schemeClr val="dk1">
                    <a:alpha val="40000"/>
                  </a:schemeClr>
                </a:outerShdw>
              </a:effectLst>
              <a:cs typeface="Open Sans" panose="020B0606030504020204" charset="0"/>
            </a:endParaRPr>
          </a:p>
        </p:txBody>
      </p:sp>
      <p:sp>
        <p:nvSpPr>
          <p:cNvPr id="14" name="Text Box 13"/>
          <p:cNvSpPr txBox="1"/>
          <p:nvPr/>
        </p:nvSpPr>
        <p:spPr>
          <a:xfrm>
            <a:off x="1396365" y="1433195"/>
            <a:ext cx="9271000" cy="729615"/>
          </a:xfrm>
          <a:prstGeom prst="rect">
            <a:avLst/>
          </a:prstGeom>
          <a:noFill/>
        </p:spPr>
        <p:txBody>
          <a:bodyPr wrap="square" rtlCol="0">
            <a:noAutofit/>
          </a:bodyPr>
          <a:lstStyle/>
          <a:p>
            <a:pPr marL="285750" indent="-285750">
              <a:buFont typeface="Arial" panose="020B0604020202020204" pitchFamily="34" charset="0"/>
              <a:buChar char="•"/>
            </a:pPr>
            <a:r>
              <a:rPr lang="en-US"/>
              <a:t>Data pre-processing and storage are essential steps in our  project to ensure that we work with clean and structured data.</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15" name="Text Box 14"/>
          <p:cNvSpPr txBox="1"/>
          <p:nvPr/>
        </p:nvSpPr>
        <p:spPr>
          <a:xfrm>
            <a:off x="1396365" y="2343150"/>
            <a:ext cx="8864600" cy="368300"/>
          </a:xfrm>
          <a:prstGeom prst="rect">
            <a:avLst/>
          </a:prstGeom>
          <a:noFill/>
        </p:spPr>
        <p:txBody>
          <a:bodyPr wrap="square" rtlCol="0">
            <a:spAutoFit/>
          </a:bodyPr>
          <a:lstStyle/>
          <a:p>
            <a:pPr marL="285750" indent="-285750">
              <a:buFont typeface="Arial" panose="020B0604020202020204" pitchFamily="34" charset="0"/>
              <a:buChar char="•"/>
            </a:pPr>
            <a:r>
              <a:rPr lang="en-US"/>
              <a:t>Checking the Distribution of the Data :</a:t>
            </a:r>
            <a:endParaRPr lang="en-US"/>
          </a:p>
        </p:txBody>
      </p:sp>
      <p:pic>
        <p:nvPicPr>
          <p:cNvPr id="16" name="Picture 15" descr="23"/>
          <p:cNvPicPr>
            <a:picLocks noChangeAspect="1"/>
          </p:cNvPicPr>
          <p:nvPr/>
        </p:nvPicPr>
        <p:blipFill>
          <a:blip r:embed="rId1"/>
          <a:stretch>
            <a:fillRect/>
          </a:stretch>
        </p:blipFill>
        <p:spPr>
          <a:xfrm>
            <a:off x="2207895" y="2814320"/>
            <a:ext cx="5066030" cy="3662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1" name="任意多边形 50"/>
          <p:cNvSpPr/>
          <p:nvPr/>
        </p:nvSpPr>
        <p:spPr>
          <a:xfrm>
            <a:off x="-381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8" name="任意多边形 27"/>
          <p:cNvSpPr/>
          <p:nvPr/>
        </p:nvSpPr>
        <p:spPr>
          <a:xfrm flipH="1">
            <a:off x="934339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15" name="Text Box 14"/>
          <p:cNvSpPr txBox="1"/>
          <p:nvPr/>
        </p:nvSpPr>
        <p:spPr>
          <a:xfrm>
            <a:off x="1283335" y="321310"/>
            <a:ext cx="8890000" cy="368300"/>
          </a:xfrm>
          <a:prstGeom prst="rect">
            <a:avLst/>
          </a:prstGeom>
          <a:noFill/>
        </p:spPr>
        <p:txBody>
          <a:bodyPr wrap="square" rtlCol="0">
            <a:spAutoFit/>
          </a:bodyPr>
          <a:lstStyle/>
          <a:p>
            <a:pPr marL="285750" indent="-285750">
              <a:buFont typeface="Arial" panose="020B0604020202020204" pitchFamily="34" charset="0"/>
              <a:buChar char="•"/>
            </a:pPr>
            <a:r>
              <a:rPr lang="en-US"/>
              <a:t>Checking the Skewness of the Data.</a:t>
            </a:r>
            <a:endParaRPr lang="en-US"/>
          </a:p>
        </p:txBody>
      </p:sp>
      <p:pic>
        <p:nvPicPr>
          <p:cNvPr id="6" name="Picture 6" descr="2"/>
          <p:cNvPicPr>
            <a:picLocks noChangeAspect="1"/>
          </p:cNvPicPr>
          <p:nvPr/>
        </p:nvPicPr>
        <p:blipFill>
          <a:blip r:embed="rId1"/>
          <a:stretch>
            <a:fillRect/>
          </a:stretch>
        </p:blipFill>
        <p:spPr>
          <a:xfrm>
            <a:off x="906780" y="1336675"/>
            <a:ext cx="5273040" cy="3738880"/>
          </a:xfrm>
          <a:prstGeom prst="rect">
            <a:avLst/>
          </a:prstGeom>
        </p:spPr>
      </p:pic>
      <p:pic>
        <p:nvPicPr>
          <p:cNvPr id="7" name="Picture 7" descr="3"/>
          <p:cNvPicPr>
            <a:picLocks noChangeAspect="1"/>
          </p:cNvPicPr>
          <p:nvPr/>
        </p:nvPicPr>
        <p:blipFill>
          <a:blip r:embed="rId2"/>
          <a:stretch>
            <a:fillRect/>
          </a:stretch>
        </p:blipFill>
        <p:spPr>
          <a:xfrm>
            <a:off x="6519545" y="1336358"/>
            <a:ext cx="5274310" cy="36696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6830" y="-149225"/>
            <a:ext cx="704850" cy="704850"/>
          </a:xfrm>
          <a:prstGeom prst="diamond">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3" name="菱形 2"/>
          <p:cNvSpPr/>
          <p:nvPr/>
        </p:nvSpPr>
        <p:spPr>
          <a:xfrm>
            <a:off x="71120" y="460375"/>
            <a:ext cx="229235" cy="229235"/>
          </a:xfrm>
          <a:prstGeom prst="diamond">
            <a:avLst/>
          </a:prstGeom>
          <a:solidFill>
            <a:srgbClr val="FFD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1" name="任意多边形 50"/>
          <p:cNvSpPr/>
          <p:nvPr/>
        </p:nvSpPr>
        <p:spPr>
          <a:xfrm>
            <a:off x="-381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28" name="任意多边形 27"/>
          <p:cNvSpPr/>
          <p:nvPr/>
        </p:nvSpPr>
        <p:spPr>
          <a:xfrm flipH="1">
            <a:off x="9343390" y="5075555"/>
            <a:ext cx="2854325" cy="1782445"/>
          </a:xfrm>
          <a:custGeom>
            <a:avLst/>
            <a:gdLst>
              <a:gd name="ir" fmla="*/ w 3 4"/>
              <a:gd name="ib" fmla="*/ h 3 4"/>
            </a:gdLst>
            <a:ahLst/>
            <a:cxnLst>
              <a:cxn ang="3">
                <a:pos x="hc" y="t"/>
              </a:cxn>
              <a:cxn ang="cd2">
                <a:pos x="l" y="vc"/>
              </a:cxn>
              <a:cxn ang="cd4">
                <a:pos x="hc" y="b"/>
              </a:cxn>
              <a:cxn ang="0">
                <a:pos x="r" y="vc"/>
              </a:cxn>
            </a:cxnLst>
            <a:rect l="l" t="t" r="r" b="b"/>
            <a:pathLst>
              <a:path w="7722" h="4822">
                <a:moveTo>
                  <a:pt x="2900" y="0"/>
                </a:moveTo>
                <a:lnTo>
                  <a:pt x="7722" y="4822"/>
                </a:lnTo>
                <a:lnTo>
                  <a:pt x="0" y="4822"/>
                </a:lnTo>
                <a:lnTo>
                  <a:pt x="0" y="2900"/>
                </a:lnTo>
                <a:lnTo>
                  <a:pt x="2900" y="0"/>
                </a:lnTo>
                <a:close/>
              </a:path>
            </a:pathLst>
          </a:custGeom>
          <a:solidFill>
            <a:srgbClr val="FFF6DB"/>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Open Sans" panose="020B0606030504020204" charset="0"/>
              <a:sym typeface="+mn-ea"/>
            </a:endParaRPr>
          </a:p>
        </p:txBody>
      </p:sp>
      <p:sp>
        <p:nvSpPr>
          <p:cNvPr id="15" name="Text Box 14"/>
          <p:cNvSpPr txBox="1"/>
          <p:nvPr/>
        </p:nvSpPr>
        <p:spPr>
          <a:xfrm>
            <a:off x="1283335" y="321310"/>
            <a:ext cx="8890000" cy="368300"/>
          </a:xfrm>
          <a:prstGeom prst="rect">
            <a:avLst/>
          </a:prstGeom>
          <a:noFill/>
        </p:spPr>
        <p:txBody>
          <a:bodyPr wrap="square" rtlCol="0">
            <a:spAutoFit/>
          </a:bodyPr>
          <a:lstStyle/>
          <a:p>
            <a:pPr marL="285750" indent="-285750">
              <a:buFont typeface="Arial" panose="020B0604020202020204" pitchFamily="34" charset="0"/>
              <a:buChar char="•"/>
            </a:pPr>
            <a:r>
              <a:rPr lang="en-US"/>
              <a:t>Checking the Skewness of the Data.</a:t>
            </a:r>
            <a:endParaRPr lang="en-US"/>
          </a:p>
        </p:txBody>
      </p:sp>
      <p:pic>
        <p:nvPicPr>
          <p:cNvPr id="8" name="Picture 8" descr="4"/>
          <p:cNvPicPr>
            <a:picLocks noChangeAspect="1"/>
          </p:cNvPicPr>
          <p:nvPr/>
        </p:nvPicPr>
        <p:blipFill>
          <a:blip r:embed="rId1"/>
          <a:stretch>
            <a:fillRect/>
          </a:stretch>
        </p:blipFill>
        <p:spPr>
          <a:xfrm>
            <a:off x="741363" y="1404303"/>
            <a:ext cx="5271135" cy="3670935"/>
          </a:xfrm>
          <a:prstGeom prst="rect">
            <a:avLst/>
          </a:prstGeom>
        </p:spPr>
      </p:pic>
      <p:pic>
        <p:nvPicPr>
          <p:cNvPr id="9" name="Picture 9" descr="5"/>
          <p:cNvPicPr>
            <a:picLocks noChangeAspect="1"/>
          </p:cNvPicPr>
          <p:nvPr/>
        </p:nvPicPr>
        <p:blipFill>
          <a:blip r:embed="rId2"/>
          <a:stretch>
            <a:fillRect/>
          </a:stretch>
        </p:blipFill>
        <p:spPr>
          <a:xfrm>
            <a:off x="6419215" y="1404620"/>
            <a:ext cx="5271770" cy="3681730"/>
          </a:xfrm>
          <a:prstGeom prst="rect">
            <a:avLst/>
          </a:prstGeom>
        </p:spPr>
      </p:pic>
    </p:spTree>
  </p:cSld>
  <p:clrMapOvr>
    <a:masterClrMapping/>
  </p:clrMapOvr>
</p:sld>
</file>

<file path=ppt/tags/tag1.xml><?xml version="1.0" encoding="utf-8"?>
<p:tagLst xmlns:p="http://schemas.openxmlformats.org/presentationml/2006/main">
  <p:tag name="KSO_WPP_MARK_KEY" val="777ee3ec-6085-4b9e-8bdf-1b222f06a7e7"/>
  <p:tag name="COMMONDATA" val="eyJoZGlkIjoiMmNmYmEwOWQ4Y2Q0M2IxMGZkNjI4ZjhkZDQyNzg1O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Open Sans"/>
        <a:ea typeface=""/>
        <a:cs typeface=""/>
        <a:font script="Jpan" typeface="游ゴシック Light"/>
        <a:font script="Hang" typeface="맑은 고딕"/>
        <a:font script="Hans" typeface="Open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游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en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en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4754</Words>
  <Application>WPS Presentation</Application>
  <PresentationFormat>Widescreen</PresentationFormat>
  <Paragraphs>146</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Open Sans</vt:lpstr>
      <vt:lpstr>Open Sans ExtraBold</vt:lpstr>
      <vt:lpstr>Wingdings 3</vt:lpstr>
      <vt:lpstr>Trebuchet MS</vt:lpstr>
      <vt:lpstr>Arial</vt:lpstr>
      <vt:lpstr>Roboto</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Shubham Lanjewar</cp:lastModifiedBy>
  <cp:revision>52</cp:revision>
  <dcterms:created xsi:type="dcterms:W3CDTF">2021-08-04T14:37:00Z</dcterms:created>
  <dcterms:modified xsi:type="dcterms:W3CDTF">2024-02-26T03:02:29Z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3C6ABE323AF6499D8AB13281A4D5126B_13</vt:lpwstr>
  </property>
  <property fmtid="{D5CDD505-2E9C-101B-9397-08002B2CF9AE}" pid="3" name="KSOProductBuildVer">
    <vt:lpwstr>1033-12.2.0.13431</vt:lpwstr>
  </property>
</Properties>
</file>