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8" r:id="rId2"/>
    <p:sldId id="273" r:id="rId3"/>
    <p:sldId id="259" r:id="rId4"/>
    <p:sldId id="260" r:id="rId5"/>
    <p:sldId id="261" r:id="rId6"/>
    <p:sldId id="262" r:id="rId7"/>
    <p:sldId id="268" r:id="rId8"/>
    <p:sldId id="270" r:id="rId9"/>
    <p:sldId id="271" r:id="rId10"/>
    <p:sldId id="269" r:id="rId11"/>
    <p:sldId id="264" r:id="rId12"/>
    <p:sldId id="267" r:id="rId13"/>
    <p:sldId id="265" r:id="rId14"/>
    <p:sldId id="263" r:id="rId15"/>
    <p:sldId id="266"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FA9EEE-0AAC-417F-B75C-82C759EB9BA8}" type="datetimeFigureOut">
              <a:rPr lang="en-US" smtClean="0"/>
              <a:pPr/>
              <a:t>5/2/2018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91C1B4-5E46-42FF-A770-0C0C9AAA3FD8}" type="slidenum">
              <a:rPr lang="en-IN" smtClean="0"/>
              <a:pPr/>
              <a:t>‹#›</a:t>
            </a:fld>
            <a:endParaRPr lang="en-IN"/>
          </a:p>
        </p:txBody>
      </p:sp>
    </p:spTree>
    <p:extLst>
      <p:ext uri="{BB962C8B-B14F-4D97-AF65-F5344CB8AC3E}">
        <p14:creationId xmlns:p14="http://schemas.microsoft.com/office/powerpoint/2010/main" val="162573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991C1B4-5E46-42FF-A770-0C0C9AAA3FD8}" type="slidenum">
              <a:rPr lang="en-IN" smtClean="0"/>
              <a:pPr/>
              <a:t>6</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91C1B4-5E46-42FF-A770-0C0C9AAA3FD8}" type="slidenum">
              <a:rPr lang="en-IN" smtClean="0"/>
              <a:pPr/>
              <a:t>9</a:t>
            </a:fld>
            <a:endParaRPr lang="en-IN"/>
          </a:p>
        </p:txBody>
      </p:sp>
    </p:spTree>
    <p:extLst>
      <p:ext uri="{BB962C8B-B14F-4D97-AF65-F5344CB8AC3E}">
        <p14:creationId xmlns:p14="http://schemas.microsoft.com/office/powerpoint/2010/main" val="3901568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C8C42CF-A5AF-4FCA-93E3-21980092F778}" type="datetimeFigureOut">
              <a:rPr lang="en-US" smtClean="0"/>
              <a:pPr/>
              <a:t>5/2/2018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414B13D-89E2-4D24-A64A-5B74F559CC47}"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C8C42CF-A5AF-4FCA-93E3-21980092F778}" type="datetimeFigureOut">
              <a:rPr lang="en-US" smtClean="0"/>
              <a:pPr/>
              <a:t>5/2/2018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414B13D-89E2-4D24-A64A-5B74F559CC47}"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C8C42CF-A5AF-4FCA-93E3-21980092F778}" type="datetimeFigureOut">
              <a:rPr lang="en-US" smtClean="0"/>
              <a:pPr/>
              <a:t>5/2/2018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414B13D-89E2-4D24-A64A-5B74F559CC47}"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C8C42CF-A5AF-4FCA-93E3-21980092F778}" type="datetimeFigureOut">
              <a:rPr lang="en-US" smtClean="0"/>
              <a:pPr/>
              <a:t>5/2/2018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414B13D-89E2-4D24-A64A-5B74F559CC47}"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8C42CF-A5AF-4FCA-93E3-21980092F778}" type="datetimeFigureOut">
              <a:rPr lang="en-US" smtClean="0"/>
              <a:pPr/>
              <a:t>5/2/2018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414B13D-89E2-4D24-A64A-5B74F559CC47}"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C8C42CF-A5AF-4FCA-93E3-21980092F778}" type="datetimeFigureOut">
              <a:rPr lang="en-US" smtClean="0"/>
              <a:pPr/>
              <a:t>5/2/2018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414B13D-89E2-4D24-A64A-5B74F559CC47}"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C8C42CF-A5AF-4FCA-93E3-21980092F778}" type="datetimeFigureOut">
              <a:rPr lang="en-US" smtClean="0"/>
              <a:pPr/>
              <a:t>5/2/2018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414B13D-89E2-4D24-A64A-5B74F559CC47}"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C8C42CF-A5AF-4FCA-93E3-21980092F778}" type="datetimeFigureOut">
              <a:rPr lang="en-US" smtClean="0"/>
              <a:pPr/>
              <a:t>5/2/2018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414B13D-89E2-4D24-A64A-5B74F559CC47}"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8C42CF-A5AF-4FCA-93E3-21980092F778}" type="datetimeFigureOut">
              <a:rPr lang="en-US" smtClean="0"/>
              <a:pPr/>
              <a:t>5/2/2018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414B13D-89E2-4D24-A64A-5B74F559CC47}"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8C42CF-A5AF-4FCA-93E3-21980092F778}" type="datetimeFigureOut">
              <a:rPr lang="en-US" smtClean="0"/>
              <a:pPr/>
              <a:t>5/2/2018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414B13D-89E2-4D24-A64A-5B74F559CC47}"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8C42CF-A5AF-4FCA-93E3-21980092F778}" type="datetimeFigureOut">
              <a:rPr lang="en-US" smtClean="0"/>
              <a:pPr/>
              <a:t>5/2/2018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414B13D-89E2-4D24-A64A-5B74F559CC47}"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8C42CF-A5AF-4FCA-93E3-21980092F778}" type="datetimeFigureOut">
              <a:rPr lang="en-US" smtClean="0"/>
              <a:pPr/>
              <a:t>5/2/2018</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4B13D-89E2-4D24-A64A-5B74F559CC47}"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fontScale="90000"/>
          </a:bodyPr>
          <a:lstStyle/>
          <a:p>
            <a:pPr marL="0" marR="0">
              <a:lnSpc>
                <a:spcPct val="115000"/>
              </a:lnSpc>
              <a:spcBef>
                <a:spcPts val="0"/>
              </a:spcBef>
              <a:spcAft>
                <a:spcPts val="0"/>
              </a:spcAft>
            </a:pPr>
            <a:r>
              <a:rPr lang="en-US" sz="1800" b="1" cap="all" dirty="0">
                <a:ln w="4496" cap="flat" cmpd="sng" algn="ctr">
                  <a:solidFill>
                    <a:srgbClr val="558ED5"/>
                  </a:solidFill>
                  <a:prstDash val="solid"/>
                  <a:round/>
                </a:ln>
                <a:solidFill>
                  <a:srgbClr val="0000FF"/>
                </a:solidFill>
                <a:effectLst>
                  <a:reflection blurRad="12700" stA="28000" endPos="45000" dist="1003" dir="5400000" sy="-100000" algn="bl"/>
                </a:effectLst>
                <a:latin typeface="Cambria"/>
                <a:ea typeface="Calibri"/>
                <a:cs typeface="Times New Roman"/>
              </a:rPr>
              <a:t/>
            </a:r>
            <a:br>
              <a:rPr lang="en-US" sz="1800" b="1" cap="all" dirty="0">
                <a:ln w="4496" cap="flat" cmpd="sng" algn="ctr">
                  <a:solidFill>
                    <a:srgbClr val="558ED5"/>
                  </a:solidFill>
                  <a:prstDash val="solid"/>
                  <a:round/>
                </a:ln>
                <a:solidFill>
                  <a:srgbClr val="0000FF"/>
                </a:solidFill>
                <a:effectLst>
                  <a:reflection blurRad="12700" stA="28000" endPos="45000" dist="1003" dir="5400000" sy="-100000" algn="bl"/>
                </a:effectLst>
                <a:latin typeface="Cambria"/>
                <a:ea typeface="Calibri"/>
                <a:cs typeface="Times New Roman"/>
              </a:rPr>
            </a:br>
            <a:r>
              <a:rPr lang="en-US" sz="1800" b="1" cap="all" dirty="0">
                <a:ln w="4496" cap="flat" cmpd="sng" algn="ctr">
                  <a:solidFill>
                    <a:srgbClr val="558ED5"/>
                  </a:solidFill>
                  <a:prstDash val="solid"/>
                  <a:round/>
                </a:ln>
                <a:solidFill>
                  <a:srgbClr val="0000FF"/>
                </a:solidFill>
                <a:effectLst>
                  <a:reflection blurRad="12700" stA="28000" endPos="45000" dist="1003" dir="5400000" sy="-100000" algn="bl"/>
                </a:effectLst>
                <a:latin typeface="Cambria"/>
                <a:ea typeface="Calibri"/>
                <a:cs typeface="Times New Roman"/>
              </a:rPr>
              <a:t/>
            </a:r>
            <a:br>
              <a:rPr lang="en-US" sz="1800" b="1" cap="all" dirty="0">
                <a:ln w="4496" cap="flat" cmpd="sng" algn="ctr">
                  <a:solidFill>
                    <a:srgbClr val="558ED5"/>
                  </a:solidFill>
                  <a:prstDash val="solid"/>
                  <a:round/>
                </a:ln>
                <a:solidFill>
                  <a:srgbClr val="0000FF"/>
                </a:solidFill>
                <a:effectLst>
                  <a:reflection blurRad="12700" stA="28000" endPos="45000" dist="1003" dir="5400000" sy="-100000" algn="bl"/>
                </a:effectLst>
                <a:latin typeface="Cambria"/>
                <a:ea typeface="Calibri"/>
                <a:cs typeface="Times New Roman"/>
              </a:rPr>
            </a:br>
            <a:r>
              <a:rPr lang="en-US" sz="1800" b="1" cap="all" dirty="0">
                <a:ln w="4496" cap="flat" cmpd="sng" algn="ctr">
                  <a:solidFill>
                    <a:srgbClr val="558ED5"/>
                  </a:solidFill>
                  <a:prstDash val="solid"/>
                  <a:round/>
                </a:ln>
                <a:solidFill>
                  <a:srgbClr val="0000FF"/>
                </a:solidFill>
                <a:effectLst>
                  <a:reflection blurRad="12700" stA="28000" endPos="45000" dist="1003" dir="5400000" sy="-100000" algn="bl"/>
                </a:effectLst>
                <a:latin typeface="Cambria"/>
                <a:ea typeface="Calibri"/>
                <a:cs typeface="Times New Roman"/>
              </a:rPr>
              <a:t/>
            </a:r>
            <a:br>
              <a:rPr lang="en-US" sz="1800" b="1" cap="all" dirty="0">
                <a:ln w="4496" cap="flat" cmpd="sng" algn="ctr">
                  <a:solidFill>
                    <a:srgbClr val="558ED5"/>
                  </a:solidFill>
                  <a:prstDash val="solid"/>
                  <a:round/>
                </a:ln>
                <a:solidFill>
                  <a:srgbClr val="0000FF"/>
                </a:solidFill>
                <a:effectLst>
                  <a:reflection blurRad="12700" stA="28000" endPos="45000" dist="1003" dir="5400000" sy="-100000" algn="bl"/>
                </a:effectLst>
                <a:latin typeface="Cambria"/>
                <a:ea typeface="Calibri"/>
                <a:cs typeface="Times New Roman"/>
              </a:rPr>
            </a:br>
            <a:r>
              <a:rPr lang="en-US" sz="1800" b="1" cap="all" dirty="0">
                <a:ln w="4496" cap="flat" cmpd="sng" algn="ctr">
                  <a:solidFill>
                    <a:srgbClr val="558ED5"/>
                  </a:solidFill>
                  <a:prstDash val="solid"/>
                  <a:round/>
                </a:ln>
                <a:solidFill>
                  <a:srgbClr val="0000FF"/>
                </a:solidFill>
                <a:effectLst>
                  <a:reflection blurRad="12700" stA="28000" endPos="45000" dist="1003" dir="5400000" sy="-100000" algn="bl"/>
                </a:effectLst>
                <a:latin typeface="Cambria"/>
                <a:ea typeface="Calibri"/>
                <a:cs typeface="Times New Roman"/>
              </a:rPr>
              <a:t/>
            </a:r>
            <a:br>
              <a:rPr lang="en-US" sz="1800" b="1" cap="all" dirty="0">
                <a:ln w="4496" cap="flat" cmpd="sng" algn="ctr">
                  <a:solidFill>
                    <a:srgbClr val="558ED5"/>
                  </a:solidFill>
                  <a:prstDash val="solid"/>
                  <a:round/>
                </a:ln>
                <a:solidFill>
                  <a:srgbClr val="0000FF"/>
                </a:solidFill>
                <a:effectLst>
                  <a:reflection blurRad="12700" stA="28000" endPos="45000" dist="1003" dir="5400000" sy="-100000" algn="bl"/>
                </a:effectLst>
                <a:latin typeface="Cambria"/>
                <a:ea typeface="Calibri"/>
                <a:cs typeface="Times New Roman"/>
              </a:rPr>
            </a:br>
            <a:r>
              <a:rPr lang="en-US" sz="1800" b="1" cap="all" dirty="0">
                <a:ln w="4496" cap="flat" cmpd="sng" algn="ctr">
                  <a:solidFill>
                    <a:srgbClr val="558ED5"/>
                  </a:solidFill>
                  <a:prstDash val="solid"/>
                  <a:round/>
                </a:ln>
                <a:solidFill>
                  <a:srgbClr val="0000FF"/>
                </a:solidFill>
                <a:effectLst>
                  <a:reflection blurRad="12700" stA="28000" endPos="45000" dist="1003" dir="5400000" sy="-100000" algn="bl"/>
                </a:effectLst>
                <a:latin typeface="Cambria"/>
                <a:ea typeface="Calibri"/>
                <a:cs typeface="Times New Roman"/>
              </a:rPr>
              <a:t/>
            </a:r>
            <a:br>
              <a:rPr lang="en-US" sz="1800" b="1" cap="all" dirty="0">
                <a:ln w="4496" cap="flat" cmpd="sng" algn="ctr">
                  <a:solidFill>
                    <a:srgbClr val="558ED5"/>
                  </a:solidFill>
                  <a:prstDash val="solid"/>
                  <a:round/>
                </a:ln>
                <a:solidFill>
                  <a:srgbClr val="0000FF"/>
                </a:solidFill>
                <a:effectLst>
                  <a:reflection blurRad="12700" stA="28000" endPos="45000" dist="1003" dir="5400000" sy="-100000" algn="bl"/>
                </a:effectLst>
                <a:latin typeface="Cambria"/>
                <a:ea typeface="Calibri"/>
                <a:cs typeface="Times New Roman"/>
              </a:rPr>
            </a:br>
            <a:r>
              <a:rPr lang="en-US" sz="1800" b="1" cap="all" dirty="0">
                <a:ln w="4496" cap="flat" cmpd="sng" algn="ctr">
                  <a:solidFill>
                    <a:srgbClr val="558ED5"/>
                  </a:solidFill>
                  <a:prstDash val="solid"/>
                  <a:round/>
                </a:ln>
                <a:solidFill>
                  <a:srgbClr val="0000FF"/>
                </a:solidFill>
                <a:effectLst>
                  <a:reflection blurRad="12700" stA="28000" endPos="45000" dist="1003" dir="5400000" sy="-100000" algn="bl"/>
                </a:effectLst>
                <a:latin typeface="Cambria"/>
                <a:ea typeface="Calibri"/>
                <a:cs typeface="Times New Roman"/>
              </a:rPr>
              <a:t/>
            </a:r>
            <a:br>
              <a:rPr lang="en-US" sz="1800" b="1" cap="all" dirty="0">
                <a:ln w="4496" cap="flat" cmpd="sng" algn="ctr">
                  <a:solidFill>
                    <a:srgbClr val="558ED5"/>
                  </a:solidFill>
                  <a:prstDash val="solid"/>
                  <a:round/>
                </a:ln>
                <a:solidFill>
                  <a:srgbClr val="0000FF"/>
                </a:solidFill>
                <a:effectLst>
                  <a:reflection blurRad="12700" stA="28000" endPos="45000" dist="1003" dir="5400000" sy="-100000" algn="bl"/>
                </a:effectLst>
                <a:latin typeface="Cambria"/>
                <a:ea typeface="Calibri"/>
                <a:cs typeface="Times New Roman"/>
              </a:rPr>
            </a:br>
            <a:r>
              <a:rPr lang="en-US" sz="3100" b="1" cap="all" dirty="0">
                <a:ln w="4496" cap="flat" cmpd="sng" algn="ctr">
                  <a:solidFill>
                    <a:srgbClr val="558ED5"/>
                  </a:solidFill>
                  <a:prstDash val="solid"/>
                  <a:round/>
                </a:ln>
                <a:solidFill>
                  <a:srgbClr val="0000FF"/>
                </a:solidFill>
                <a:effectLst>
                  <a:reflection blurRad="12700" stA="28000" endPos="45000" dist="1003" dir="5400000" sy="-100000" algn="bl"/>
                </a:effectLst>
                <a:latin typeface="Cambria"/>
                <a:ea typeface="Calibri"/>
                <a:cs typeface="Times New Roman"/>
              </a:rPr>
              <a:t>RajaRajeswari College of Engineering</a:t>
            </a:r>
            <a:r>
              <a:rPr lang="en-US" sz="1800" dirty="0">
                <a:ea typeface="Times New Roman"/>
                <a:cs typeface="Times New Roman"/>
              </a:rPr>
              <a:t/>
            </a:r>
            <a:br>
              <a:rPr lang="en-US" sz="1800" dirty="0">
                <a:ea typeface="Times New Roman"/>
                <a:cs typeface="Times New Roman"/>
              </a:rPr>
            </a:br>
            <a:r>
              <a:rPr lang="en-US" sz="1600" b="1" dirty="0">
                <a:gradFill>
                  <a:gsLst>
                    <a:gs pos="0">
                      <a:srgbClr val="A54200"/>
                    </a:gs>
                    <a:gs pos="78000">
                      <a:srgbClr val="FF8C19"/>
                    </a:gs>
                    <a:gs pos="100000">
                      <a:srgbClr val="FFF1E9"/>
                    </a:gs>
                  </a:gsLst>
                  <a:lin ang="5400000" scaled="0"/>
                </a:gradFill>
                <a:effectLst>
                  <a:outerShdw blurRad="69850" dist="43180" dir="5400000" sx="0" sy="0">
                    <a:srgbClr val="000000">
                      <a:alpha val="65000"/>
                    </a:srgbClr>
                  </a:outerShdw>
                </a:effectLst>
                <a:latin typeface="Arial Narrow"/>
                <a:ea typeface="Calibri"/>
                <a:cs typeface="Times New Roman"/>
              </a:rPr>
              <a:t>Affiliated to VTU, Belagavi, Apporoved by AICTE, New Delhi&amp; Govt of Karnataka. Internationally Accredited by HLACT, Texas,USA, Accredited by NBA(CSE,ECE,EEE,MECH),Accredited by NAAC  </a:t>
            </a:r>
            <a:r>
              <a:rPr lang="en-US" sz="1600" dirty="0">
                <a:ea typeface="Times New Roman"/>
                <a:cs typeface="Times New Roman"/>
              </a:rPr>
              <a:t/>
            </a:r>
            <a:br>
              <a:rPr lang="en-US" sz="1600" dirty="0">
                <a:ea typeface="Times New Roman"/>
                <a:cs typeface="Times New Roman"/>
              </a:rPr>
            </a:br>
            <a:r>
              <a:rPr lang="en-US" sz="1600" dirty="0">
                <a:ea typeface="Times New Roman"/>
                <a:cs typeface="Times New Roman"/>
              </a:rPr>
              <a:t/>
            </a:r>
            <a:br>
              <a:rPr lang="en-US" sz="1600" dirty="0">
                <a:ea typeface="Times New Roman"/>
                <a:cs typeface="Times New Roman"/>
              </a:rPr>
            </a:br>
            <a:r>
              <a:rPr lang="en-US" sz="2700" b="1" dirty="0">
                <a:ln w="5271" cap="flat" cmpd="sng" algn="ctr">
                  <a:solidFill>
                    <a:srgbClr val="7030A0"/>
                  </a:solidFill>
                  <a:prstDash val="solid"/>
                  <a:round/>
                </a:ln>
                <a:solidFill>
                  <a:srgbClr val="7030A0"/>
                </a:solidFill>
                <a:latin typeface="Californian FB"/>
                <a:ea typeface="Calibri"/>
                <a:cs typeface="Times New Roman"/>
              </a:rPr>
              <a:t>Department of Electronics &amp; Communication </a:t>
            </a:r>
            <a:r>
              <a:rPr lang="en-US" sz="2700" b="1" dirty="0" err="1">
                <a:ln w="5271" cap="flat" cmpd="sng" algn="ctr">
                  <a:solidFill>
                    <a:srgbClr val="7030A0"/>
                  </a:solidFill>
                  <a:prstDash val="solid"/>
                  <a:round/>
                </a:ln>
                <a:solidFill>
                  <a:srgbClr val="7030A0"/>
                </a:solidFill>
                <a:latin typeface="Californian FB"/>
                <a:ea typeface="Calibri"/>
                <a:cs typeface="Times New Roman"/>
              </a:rPr>
              <a:t>Engg</a:t>
            </a:r>
            <a:r>
              <a:rPr lang="en-US" sz="2700" b="1" dirty="0">
                <a:ln w="5271" cap="flat" cmpd="sng" algn="ctr">
                  <a:solidFill>
                    <a:srgbClr val="7030A0"/>
                  </a:solidFill>
                  <a:prstDash val="solid"/>
                  <a:round/>
                </a:ln>
                <a:solidFill>
                  <a:srgbClr val="7030A0"/>
                </a:solidFill>
                <a:latin typeface="Californian FB"/>
                <a:ea typeface="Calibri"/>
                <a:cs typeface="Times New Roman"/>
              </a:rPr>
              <a:t>..</a:t>
            </a:r>
            <a:r>
              <a:rPr lang="en-US" sz="2700" dirty="0">
                <a:ea typeface="Times New Roman"/>
                <a:cs typeface="Times New Roman"/>
              </a:rPr>
              <a:t/>
            </a:r>
            <a:br>
              <a:rPr lang="en-US" sz="2700" dirty="0">
                <a:ea typeface="Times New Roman"/>
                <a:cs typeface="Times New Roman"/>
              </a:rPr>
            </a:br>
            <a:r>
              <a:rPr lang="en-US" sz="1300" b="1" dirty="0">
                <a:ln w="5271" cap="flat" cmpd="sng" algn="ctr">
                  <a:solidFill>
                    <a:srgbClr val="7D7D7D"/>
                  </a:solidFill>
                  <a:prstDash val="solid"/>
                  <a:round/>
                </a:ln>
                <a:solidFill>
                  <a:srgbClr val="FF0000"/>
                </a:solidFill>
                <a:latin typeface="Arial Narrow"/>
                <a:ea typeface="Calibri"/>
                <a:cs typeface="Times New Roman"/>
              </a:rPr>
              <a:t>NBA ACCREDITED Dept.</a:t>
            </a:r>
            <a:r>
              <a:rPr lang="en-US" sz="4800" dirty="0">
                <a:solidFill>
                  <a:srgbClr val="FF0000"/>
                </a:solidFill>
                <a:ea typeface="Times New Roman"/>
                <a:cs typeface="Times New Roman"/>
              </a:rPr>
              <a:t/>
            </a:r>
            <a:br>
              <a:rPr lang="en-US" sz="4800" dirty="0">
                <a:solidFill>
                  <a:srgbClr val="FF0000"/>
                </a:solidFill>
                <a:ea typeface="Times New Roman"/>
                <a:cs typeface="Times New Roman"/>
              </a:rPr>
            </a:br>
            <a:endParaRPr lang="en-US" dirty="0">
              <a:solidFill>
                <a:srgbClr val="FF0000"/>
              </a:solidFill>
            </a:endParaRPr>
          </a:p>
        </p:txBody>
      </p:sp>
      <p:pic>
        <p:nvPicPr>
          <p:cNvPr id="4" name="Picture 3"/>
          <p:cNvPicPr/>
          <p:nvPr/>
        </p:nvPicPr>
        <p:blipFill rotWithShape="1">
          <a:blip r:embed="rId2">
            <a:extLst>
              <a:ext uri="{28A0092B-C50C-407E-A947-70E740481C1C}">
                <a14:useLocalDpi xmlns:a14="http://schemas.microsoft.com/office/drawing/2010/main" val="0"/>
              </a:ext>
            </a:extLst>
          </a:blip>
          <a:srcRect b="14865"/>
          <a:stretch/>
        </p:blipFill>
        <p:spPr bwMode="auto">
          <a:xfrm>
            <a:off x="0" y="38100"/>
            <a:ext cx="837565" cy="744855"/>
          </a:xfrm>
          <a:prstGeom prst="rect">
            <a:avLst/>
          </a:prstGeom>
          <a:noFill/>
          <a:ln>
            <a:noFill/>
          </a:ln>
          <a:extLst>
            <a:ext uri="{53640926-AAD7-44D8-BBD7-CCE9431645EC}">
              <a14:shadowObscured xmlns:a14="http://schemas.microsoft.com/office/drawing/2010/main"/>
            </a:ext>
          </a:extLst>
        </p:spPr>
      </p:pic>
      <p:pic>
        <p:nvPicPr>
          <p:cNvPr id="5" name="Picture 4" descr="DEPT LOGO"/>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29600" y="121284"/>
            <a:ext cx="735330" cy="690245"/>
          </a:xfrm>
          <a:prstGeom prst="rect">
            <a:avLst/>
          </a:prstGeom>
          <a:noFill/>
          <a:ln>
            <a:noFill/>
          </a:ln>
        </p:spPr>
      </p:pic>
      <p:sp>
        <p:nvSpPr>
          <p:cNvPr id="3" name="Rectangle 2"/>
          <p:cNvSpPr/>
          <p:nvPr/>
        </p:nvSpPr>
        <p:spPr>
          <a:xfrm>
            <a:off x="2286000" y="3475294"/>
            <a:ext cx="4572000" cy="615553"/>
          </a:xfrm>
          <a:prstGeom prst="rect">
            <a:avLst/>
          </a:prstGeom>
        </p:spPr>
        <p:txBody>
          <a:bodyPr>
            <a:spAutoFit/>
          </a:bodyPr>
          <a:lstStyle/>
          <a:p>
            <a:pPr algn="ctr" eaLnBrk="0" fontAlgn="base" hangingPunct="0">
              <a:spcBef>
                <a:spcPct val="0"/>
              </a:spcBef>
              <a:spcAft>
                <a:spcPct val="0"/>
              </a:spcAft>
              <a:buClrTx/>
              <a:buSzTx/>
              <a:buFontTx/>
              <a:buNone/>
            </a:pPr>
            <a:r>
              <a:rPr lang="en-US" altLang="en-US" sz="2000" b="1" dirty="0">
                <a:solidFill>
                  <a:prstClr val="black"/>
                </a:solidFill>
                <a:latin typeface="Times New Roman" panose="02020603050405020304" pitchFamily="18" charset="0"/>
                <a:cs typeface="Times New Roman" panose="02020603050405020304" pitchFamily="18" charset="0"/>
              </a:rPr>
              <a:t>A Technical Seminar </a:t>
            </a:r>
          </a:p>
          <a:p>
            <a:pPr algn="ctr" eaLnBrk="0" fontAlgn="base" hangingPunct="0">
              <a:spcBef>
                <a:spcPct val="0"/>
              </a:spcBef>
              <a:spcAft>
                <a:spcPct val="0"/>
              </a:spcAft>
              <a:buClrTx/>
              <a:buSzTx/>
              <a:buFontTx/>
              <a:buNone/>
            </a:pPr>
            <a:r>
              <a:rPr lang="en-US" altLang="en-US" sz="1400" dirty="0">
                <a:solidFill>
                  <a:prstClr val="black"/>
                </a:solidFill>
                <a:latin typeface="Times New Roman" panose="02020603050405020304" pitchFamily="18" charset="0"/>
                <a:cs typeface="Times New Roman" panose="02020603050405020304" pitchFamily="18" charset="0"/>
              </a:rPr>
              <a:t> On</a:t>
            </a:r>
          </a:p>
        </p:txBody>
      </p:sp>
      <p:sp>
        <p:nvSpPr>
          <p:cNvPr id="8" name="TextBox 7"/>
          <p:cNvSpPr txBox="1"/>
          <p:nvPr/>
        </p:nvSpPr>
        <p:spPr>
          <a:xfrm>
            <a:off x="428596" y="3857628"/>
            <a:ext cx="8205468" cy="954107"/>
          </a:xfrm>
          <a:prstGeom prst="rect">
            <a:avLst/>
          </a:prstGeom>
          <a:noFill/>
        </p:spPr>
        <p:txBody>
          <a:bodyPr wrap="square" anchor="ctr">
            <a:spAutoFit/>
          </a:bodyPr>
          <a:lstStyle/>
          <a:p>
            <a:pPr algn="ctr">
              <a:defRPr/>
            </a:pPr>
            <a:r>
              <a:rPr lang="en-IN" sz="3200" dirty="0">
                <a:solidFill>
                  <a:schemeClr val="accent1">
                    <a:lumMod val="50000"/>
                  </a:schemeClr>
                </a:solidFill>
                <a:latin typeface="Algerian" pitchFamily="82" charset="0"/>
              </a:rPr>
              <a:t>“</a:t>
            </a:r>
            <a:r>
              <a:rPr lang="en-IN" sz="2400" dirty="0">
                <a:solidFill>
                  <a:schemeClr val="accent1">
                    <a:lumMod val="50000"/>
                  </a:schemeClr>
                </a:solidFill>
                <a:latin typeface="Algerian" pitchFamily="82" charset="0"/>
              </a:rPr>
              <a:t>IOT FOR SMART HEALTHCARE:</a:t>
            </a:r>
          </a:p>
          <a:p>
            <a:pPr algn="ctr">
              <a:defRPr/>
            </a:pPr>
            <a:r>
              <a:rPr lang="en-IN" sz="2400" dirty="0">
                <a:solidFill>
                  <a:schemeClr val="accent1">
                    <a:lumMod val="50000"/>
                  </a:schemeClr>
                </a:solidFill>
                <a:latin typeface="Algerian" pitchFamily="82" charset="0"/>
              </a:rPr>
              <a:t>TECHNOLOGIES, CHALLENGES, AND OPPORTUNITIES”</a:t>
            </a:r>
          </a:p>
        </p:txBody>
      </p:sp>
      <p:sp>
        <p:nvSpPr>
          <p:cNvPr id="9" name="Rectangle 8"/>
          <p:cNvSpPr/>
          <p:nvPr/>
        </p:nvSpPr>
        <p:spPr>
          <a:xfrm>
            <a:off x="368740" y="5144727"/>
            <a:ext cx="3366448" cy="923330"/>
          </a:xfrm>
          <a:prstGeom prst="rect">
            <a:avLst/>
          </a:prstGeom>
        </p:spPr>
        <p:txBody>
          <a:bodyPr wrap="square">
            <a:spAutoFit/>
          </a:bodyPr>
          <a:lstStyle/>
          <a:p>
            <a:pPr eaLnBrk="0" fontAlgn="base" hangingPunct="0">
              <a:spcBef>
                <a:spcPct val="0"/>
              </a:spcBef>
              <a:spcAft>
                <a:spcPct val="0"/>
              </a:spcAft>
              <a:buClrTx/>
              <a:buSzTx/>
              <a:buFontTx/>
              <a:buNone/>
            </a:pPr>
            <a:r>
              <a:rPr lang="en-US" altLang="en-US" b="1" dirty="0">
                <a:solidFill>
                  <a:schemeClr val="accent1">
                    <a:lumMod val="50000"/>
                  </a:schemeClr>
                </a:solidFill>
                <a:latin typeface="Times New Roman" panose="02020603050405020304" pitchFamily="18" charset="0"/>
                <a:cs typeface="Times New Roman" panose="02020603050405020304" pitchFamily="18" charset="0"/>
              </a:rPr>
              <a:t>By</a:t>
            </a:r>
          </a:p>
          <a:p>
            <a:pPr eaLnBrk="0" fontAlgn="base" hangingPunct="0">
              <a:spcBef>
                <a:spcPct val="0"/>
              </a:spcBef>
              <a:spcAft>
                <a:spcPct val="0"/>
              </a:spcAft>
              <a:buClrTx/>
              <a:buSzTx/>
              <a:buFontTx/>
              <a:buNone/>
            </a:pPr>
            <a:r>
              <a:rPr lang="en-US" altLang="en-US" b="1" dirty="0">
                <a:solidFill>
                  <a:schemeClr val="accent1">
                    <a:lumMod val="50000"/>
                  </a:schemeClr>
                </a:solidFill>
                <a:latin typeface="Times New Roman" panose="02020603050405020304" pitchFamily="18" charset="0"/>
                <a:cs typeface="Times New Roman" panose="02020603050405020304" pitchFamily="18" charset="0"/>
              </a:rPr>
              <a:t>Ayush Rathore</a:t>
            </a:r>
          </a:p>
          <a:p>
            <a:pPr eaLnBrk="0" fontAlgn="base" hangingPunct="0">
              <a:spcBef>
                <a:spcPct val="0"/>
              </a:spcBef>
              <a:spcAft>
                <a:spcPct val="0"/>
              </a:spcAft>
              <a:buClrTx/>
              <a:buSzTx/>
              <a:buFontTx/>
              <a:buNone/>
            </a:pPr>
            <a:r>
              <a:rPr lang="en-US" altLang="en-US" b="1" dirty="0">
                <a:solidFill>
                  <a:schemeClr val="accent1">
                    <a:lumMod val="50000"/>
                  </a:schemeClr>
                </a:solidFill>
                <a:latin typeface="Times New Roman" panose="02020603050405020304" pitchFamily="18" charset="0"/>
                <a:cs typeface="Times New Roman" panose="02020603050405020304" pitchFamily="18" charset="0"/>
              </a:rPr>
              <a:t>1RR14EC015</a:t>
            </a:r>
          </a:p>
        </p:txBody>
      </p:sp>
      <p:sp>
        <p:nvSpPr>
          <p:cNvPr id="10" name="Rectangle 9"/>
          <p:cNvSpPr/>
          <p:nvPr/>
        </p:nvSpPr>
        <p:spPr>
          <a:xfrm>
            <a:off x="4392930" y="5052393"/>
            <a:ext cx="4572000" cy="830997"/>
          </a:xfrm>
          <a:prstGeom prst="rect">
            <a:avLst/>
          </a:prstGeom>
        </p:spPr>
        <p:txBody>
          <a:bodyPr>
            <a:spAutoFit/>
          </a:bodyPr>
          <a:lstStyle/>
          <a:p>
            <a:pPr algn="ctr" eaLnBrk="0" fontAlgn="base" hangingPunct="0">
              <a:spcBef>
                <a:spcPct val="0"/>
              </a:spcBef>
              <a:spcAft>
                <a:spcPct val="0"/>
              </a:spcAft>
              <a:buClrTx/>
              <a:buSzTx/>
              <a:buFontTx/>
              <a:buNone/>
            </a:pPr>
            <a:r>
              <a:rPr lang="en-US" altLang="en-US" sz="1600" b="1" dirty="0">
                <a:latin typeface="Times New Roman" panose="02020603050405020304" pitchFamily="18" charset="0"/>
                <a:cs typeface="Times New Roman" panose="02020603050405020304" pitchFamily="18" charset="0"/>
              </a:rPr>
              <a:t>Under the Guidance of</a:t>
            </a:r>
            <a:endParaRPr lang="en-US" altLang="en-US" b="1" dirty="0">
              <a:latin typeface="Times New Roman" panose="02020603050405020304" pitchFamily="18" charset="0"/>
              <a:cs typeface="Times New Roman" panose="02020603050405020304" pitchFamily="18" charset="0"/>
            </a:endParaRPr>
          </a:p>
          <a:p>
            <a:pPr algn="ctr" eaLnBrk="0" fontAlgn="base" hangingPunct="0">
              <a:spcBef>
                <a:spcPct val="0"/>
              </a:spcBef>
              <a:spcAft>
                <a:spcPct val="0"/>
              </a:spcAft>
              <a:buClrTx/>
              <a:buSzTx/>
              <a:buFontTx/>
              <a:buNone/>
            </a:pPr>
            <a:r>
              <a:rPr lang="en-US" altLang="en-US" sz="1600" b="1" dirty="0" smtClean="0">
                <a:latin typeface="Times New Roman" panose="02020603050405020304" pitchFamily="18" charset="0"/>
                <a:cs typeface="Times New Roman" panose="02020603050405020304" pitchFamily="18" charset="0"/>
              </a:rPr>
              <a:t>Mrs. </a:t>
            </a:r>
            <a:r>
              <a:rPr lang="en-US" altLang="en-US" sz="1600" b="1" dirty="0">
                <a:latin typeface="Times New Roman" panose="02020603050405020304" pitchFamily="18" charset="0"/>
                <a:cs typeface="Times New Roman" panose="02020603050405020304" pitchFamily="18" charset="0"/>
              </a:rPr>
              <a:t>Jyothi AP</a:t>
            </a:r>
          </a:p>
          <a:p>
            <a:pPr algn="ctr" eaLnBrk="0" fontAlgn="base" hangingPunct="0">
              <a:spcBef>
                <a:spcPct val="0"/>
              </a:spcBef>
              <a:spcAft>
                <a:spcPct val="0"/>
              </a:spcAft>
              <a:buClrTx/>
              <a:buSzTx/>
              <a:buFontTx/>
              <a:buNone/>
            </a:pPr>
            <a:r>
              <a:rPr lang="en-US" altLang="en-US" sz="1600" b="1" dirty="0">
                <a:latin typeface="Times New Roman" panose="02020603050405020304" pitchFamily="18" charset="0"/>
                <a:cs typeface="Times New Roman" panose="02020603050405020304" pitchFamily="18" charset="0"/>
              </a:rPr>
              <a:t>Assistant professor, ECE</a:t>
            </a:r>
          </a:p>
        </p:txBody>
      </p: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0496" y="2357430"/>
            <a:ext cx="1035808" cy="1035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8853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354" y="-214354"/>
            <a:ext cx="9444046" cy="1428776"/>
          </a:xfrm>
        </p:spPr>
        <p:txBody>
          <a:bodyPr>
            <a:normAutofit/>
          </a:bodyPr>
          <a:lstStyle/>
          <a:p>
            <a:r>
              <a:rPr lang="en-IN" sz="3600" dirty="0">
                <a:latin typeface="Times New Roman" pitchFamily="18" charset="0"/>
                <a:cs typeface="Times New Roman" pitchFamily="18" charset="0"/>
              </a:rPr>
              <a:t>PULSE OXIMETRY SENSORS:</a:t>
            </a:r>
          </a:p>
        </p:txBody>
      </p:sp>
      <p:pic>
        <p:nvPicPr>
          <p:cNvPr id="10" name="Picture 3"/>
          <p:cNvPicPr>
            <a:picLocks noChangeAspect="1" noChangeArrowheads="1"/>
          </p:cNvPicPr>
          <p:nvPr/>
        </p:nvPicPr>
        <p:blipFill>
          <a:blip r:embed="rId2"/>
          <a:srcRect/>
          <a:stretch>
            <a:fillRect/>
          </a:stretch>
        </p:blipFill>
        <p:spPr bwMode="auto">
          <a:xfrm>
            <a:off x="214282" y="980728"/>
            <a:ext cx="8572560" cy="2500321"/>
          </a:xfrm>
          <a:prstGeom prst="rect">
            <a:avLst/>
          </a:prstGeom>
          <a:noFill/>
          <a:ln w="9525">
            <a:noFill/>
            <a:miter lim="800000"/>
            <a:headEnd/>
            <a:tailEnd/>
          </a:ln>
          <a:effectLst/>
        </p:spPr>
      </p:pic>
      <p:sp>
        <p:nvSpPr>
          <p:cNvPr id="14" name="Content Placeholder 11"/>
          <p:cNvSpPr>
            <a:spLocks noGrp="1"/>
          </p:cNvSpPr>
          <p:nvPr>
            <p:ph sz="half" idx="1"/>
          </p:nvPr>
        </p:nvSpPr>
        <p:spPr>
          <a:xfrm>
            <a:off x="457200" y="3429000"/>
            <a:ext cx="8329613" cy="2857500"/>
          </a:xfrm>
        </p:spPr>
        <p:txBody>
          <a:bodyPr>
            <a:normAutofit fontScale="92500" lnSpcReduction="20000"/>
          </a:bodyPr>
          <a:lstStyle/>
          <a:p>
            <a:pPr>
              <a:buNone/>
            </a:pPr>
            <a:r>
              <a:rPr lang="en-IN" dirty="0"/>
              <a:t>     </a:t>
            </a:r>
          </a:p>
          <a:p>
            <a:pPr>
              <a:buNone/>
            </a:pPr>
            <a:r>
              <a:rPr lang="en-IN" dirty="0"/>
              <a:t>     Pulse </a:t>
            </a:r>
            <a:r>
              <a:rPr lang="en-IN" dirty="0" err="1"/>
              <a:t>oximetry</a:t>
            </a:r>
            <a:r>
              <a:rPr lang="en-IN" dirty="0"/>
              <a:t> measures the level of oxygen in the blood. Like blood pressure, blood oxygen level is not a vital sign, but does serve as an indicator of respiratory function and can aid in diagnostics of conditions such as hypoxia (low oxygen reaching the body’s tissues). As such, pulse </a:t>
            </a:r>
            <a:r>
              <a:rPr lang="en-IN" dirty="0" err="1"/>
              <a:t>oximetry</a:t>
            </a:r>
            <a:r>
              <a:rPr lang="en-IN" dirty="0"/>
              <a:t> is a valuable addition to a general health monitoring system.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8604"/>
            <a:ext cx="4329114" cy="1143000"/>
          </a:xfrm>
        </p:spPr>
        <p:txBody>
          <a:bodyPr>
            <a:normAutofit fontScale="90000"/>
          </a:bodyPr>
          <a:lstStyle/>
          <a:p>
            <a:r>
              <a:rPr lang="en-IN" b="1" i="1" u="sng" dirty="0">
                <a:latin typeface="Times New Roman" pitchFamily="18" charset="0"/>
                <a:cs typeface="Times New Roman" pitchFamily="18" charset="0"/>
              </a:rPr>
              <a:t>APPLICATIONS:</a:t>
            </a:r>
          </a:p>
        </p:txBody>
      </p:sp>
      <p:sp>
        <p:nvSpPr>
          <p:cNvPr id="5" name="Content Placeholder 4"/>
          <p:cNvSpPr>
            <a:spLocks noGrp="1"/>
          </p:cNvSpPr>
          <p:nvPr>
            <p:ph idx="1"/>
          </p:nvPr>
        </p:nvSpPr>
        <p:spPr>
          <a:xfrm>
            <a:off x="214282" y="1857364"/>
            <a:ext cx="8715436" cy="4786346"/>
          </a:xfrm>
        </p:spPr>
        <p:txBody>
          <a:bodyPr>
            <a:normAutofit/>
          </a:bodyPr>
          <a:lstStyle/>
          <a:p>
            <a:r>
              <a:rPr lang="en-IN" sz="2400" dirty="0"/>
              <a:t> </a:t>
            </a:r>
            <a:r>
              <a:rPr lang="en-IN" dirty="0"/>
              <a:t>Remote health monitoring could be used to monitor non-critical patients at home rather than in hospital, reducing strain on hospital resources such as doctors and beds.</a:t>
            </a:r>
          </a:p>
          <a:p>
            <a:r>
              <a:rPr lang="en-IN" dirty="0"/>
              <a:t>It could be used to provide better access to healthcare for those living in rural areas.</a:t>
            </a:r>
          </a:p>
          <a:p>
            <a:pPr>
              <a:buNone/>
            </a:pPr>
            <a:r>
              <a:rPr lang="en-IN"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400552" cy="1143000"/>
          </a:xfrm>
        </p:spPr>
        <p:txBody>
          <a:bodyPr/>
          <a:lstStyle/>
          <a:p>
            <a:r>
              <a:rPr lang="en-IN" b="1" i="1" u="sng" dirty="0">
                <a:latin typeface="Times New Roman" pitchFamily="18" charset="0"/>
                <a:cs typeface="Times New Roman" pitchFamily="18" charset="0"/>
              </a:rPr>
              <a:t>ADVANTAGES:</a:t>
            </a:r>
          </a:p>
        </p:txBody>
      </p:sp>
      <p:sp>
        <p:nvSpPr>
          <p:cNvPr id="3" name="Content Placeholder 2"/>
          <p:cNvSpPr>
            <a:spLocks noGrp="1"/>
          </p:cNvSpPr>
          <p:nvPr>
            <p:ph idx="1"/>
          </p:nvPr>
        </p:nvSpPr>
        <p:spPr>
          <a:xfrm>
            <a:off x="0" y="1142984"/>
            <a:ext cx="9144000" cy="6215106"/>
          </a:xfrm>
        </p:spPr>
        <p:txBody>
          <a:bodyPr>
            <a:normAutofit fontScale="92500" lnSpcReduction="20000"/>
          </a:bodyPr>
          <a:lstStyle/>
          <a:p>
            <a:r>
              <a:rPr lang="en-IN" sz="3500" dirty="0"/>
              <a:t>Decreased Costs–When healthcare providers take advantage of the connectivity of the healthcare solutions, patient monitoring can be done on a real time basis, thus significantly cutting down on unnecessary visits by doctors.</a:t>
            </a:r>
          </a:p>
          <a:p>
            <a:r>
              <a:rPr lang="en-IN" sz="3500" dirty="0"/>
              <a:t>Improved Disease Management</a:t>
            </a:r>
            <a:r>
              <a:rPr lang="en-IN" sz="3500" b="1" dirty="0"/>
              <a:t> </a:t>
            </a:r>
            <a:r>
              <a:rPr lang="en-IN" sz="3500" dirty="0"/>
              <a:t>– When patients are monitored on a continuous basis and health care providers are able to access real time data, diseases are treated before they get out of hand.</a:t>
            </a:r>
          </a:p>
          <a:p>
            <a:r>
              <a:rPr lang="en-IN" sz="3500" dirty="0"/>
              <a:t>Reduced Errors – Accurate collection of data, automated workflows combined with data driven decisions are an excellent way of cutting down on waste, reducing system costs and most importantly minimizing on errors.</a:t>
            </a:r>
            <a:r>
              <a:rPr lang="en-IN" dirty="0"/>
              <a:t/>
            </a:r>
            <a:br>
              <a:rPr lang="en-IN" dirty="0"/>
            </a:br>
            <a:endParaRPr lang="en-IN"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257808" cy="1143000"/>
          </a:xfrm>
        </p:spPr>
        <p:txBody>
          <a:bodyPr/>
          <a:lstStyle/>
          <a:p>
            <a:r>
              <a:rPr lang="en-IN" b="1" i="1" u="sng" dirty="0">
                <a:latin typeface="Times New Roman" pitchFamily="18" charset="0"/>
                <a:cs typeface="Times New Roman" pitchFamily="18" charset="0"/>
              </a:rPr>
              <a:t>DISADVANTAGES:</a:t>
            </a:r>
          </a:p>
        </p:txBody>
      </p:sp>
      <p:sp>
        <p:nvSpPr>
          <p:cNvPr id="3" name="Content Placeholder 2"/>
          <p:cNvSpPr>
            <a:spLocks noGrp="1"/>
          </p:cNvSpPr>
          <p:nvPr>
            <p:ph idx="1"/>
          </p:nvPr>
        </p:nvSpPr>
        <p:spPr>
          <a:xfrm>
            <a:off x="214282" y="1071546"/>
            <a:ext cx="8786874" cy="5500726"/>
          </a:xfrm>
        </p:spPr>
        <p:txBody>
          <a:bodyPr/>
          <a:lstStyle/>
          <a:p>
            <a:r>
              <a:rPr lang="en-IN" dirty="0"/>
              <a:t>The most signiﬁcant disadvantages include the security risk that comes with having large amounts of sensitive data stored in a single database.</a:t>
            </a:r>
          </a:p>
          <a:p>
            <a:r>
              <a:rPr lang="en-IN" dirty="0"/>
              <a:t>Compatibility is major issue, that there is no standard for tagging and monitoring with sensors. </a:t>
            </a:r>
          </a:p>
          <a:p>
            <a:r>
              <a:rPr lang="en-IN" dirty="0"/>
              <a:t>Resources still reside locally comparing with using cloud.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786346" cy="1143000"/>
          </a:xfrm>
        </p:spPr>
        <p:txBody>
          <a:bodyPr/>
          <a:lstStyle/>
          <a:p>
            <a:r>
              <a:rPr lang="en-IN" b="1" i="1" u="sng" dirty="0">
                <a:latin typeface="Times New Roman" pitchFamily="18" charset="0"/>
                <a:cs typeface="Times New Roman" pitchFamily="18" charset="0"/>
              </a:rPr>
              <a:t>CONCLUSION:</a:t>
            </a:r>
          </a:p>
        </p:txBody>
      </p:sp>
      <p:sp>
        <p:nvSpPr>
          <p:cNvPr id="3" name="Content Placeholder 2"/>
          <p:cNvSpPr>
            <a:spLocks noGrp="1"/>
          </p:cNvSpPr>
          <p:nvPr>
            <p:ph idx="1"/>
          </p:nvPr>
        </p:nvSpPr>
        <p:spPr>
          <a:xfrm>
            <a:off x="214282" y="1000108"/>
            <a:ext cx="8229600" cy="4929222"/>
          </a:xfrm>
        </p:spPr>
        <p:txBody>
          <a:bodyPr>
            <a:normAutofit fontScale="85000" lnSpcReduction="20000"/>
          </a:bodyPr>
          <a:lstStyle/>
          <a:p>
            <a:r>
              <a:rPr lang="en-IN" dirty="0"/>
              <a:t>In this work, a unique model for future </a:t>
            </a:r>
            <a:r>
              <a:rPr lang="en-IN" dirty="0" err="1"/>
              <a:t>IoT</a:t>
            </a:r>
            <a:r>
              <a:rPr lang="en-IN" dirty="0"/>
              <a:t>-based healthcare systems, which can be applied to both general systems and systems that monitor </a:t>
            </a:r>
            <a:r>
              <a:rPr lang="en-IN" dirty="0" err="1"/>
              <a:t>speciﬁc</a:t>
            </a:r>
            <a:r>
              <a:rPr lang="en-IN" dirty="0"/>
              <a:t> conditions is proposed. </a:t>
            </a:r>
          </a:p>
          <a:p>
            <a:r>
              <a:rPr lang="en-IN" dirty="0"/>
              <a:t>Based on our analysis of state-of-the-art technologies in the </a:t>
            </a:r>
            <a:r>
              <a:rPr lang="en-IN" dirty="0" err="1"/>
              <a:t>ﬁelds</a:t>
            </a:r>
            <a:r>
              <a:rPr lang="en-IN" dirty="0"/>
              <a:t> of wearable sensors, communications standards, and cloud technology, we </a:t>
            </a:r>
            <a:r>
              <a:rPr lang="en-IN" dirty="0" err="1"/>
              <a:t>identiﬁed</a:t>
            </a:r>
            <a:r>
              <a:rPr lang="en-IN" dirty="0"/>
              <a:t> several signiﬁcant areas for future research.</a:t>
            </a:r>
          </a:p>
          <a:p>
            <a:r>
              <a:rPr lang="en-IN" dirty="0"/>
              <a:t> Machine learning and the development of a secure yet lightweight encryption scheme for cloud storage were the two areas that provide the most opportunity for researchers seeking to make signiﬁcant improvements in the </a:t>
            </a:r>
            <a:r>
              <a:rPr lang="en-IN" dirty="0" err="1"/>
              <a:t>ﬁeld</a:t>
            </a:r>
            <a:r>
              <a:rPr lang="en-IN" dirty="0"/>
              <a:t> of </a:t>
            </a:r>
            <a:r>
              <a:rPr lang="en-IN" dirty="0" err="1"/>
              <a:t>IoT</a:t>
            </a:r>
            <a:r>
              <a:rPr lang="en-IN" dirty="0"/>
              <a:t>-based healthcare.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429124" cy="1143000"/>
          </a:xfrm>
        </p:spPr>
        <p:txBody>
          <a:bodyPr/>
          <a:lstStyle/>
          <a:p>
            <a:r>
              <a:rPr lang="en-IN" b="1" i="1" u="sng" dirty="0">
                <a:latin typeface="Times New Roman" pitchFamily="18" charset="0"/>
                <a:cs typeface="Times New Roman" pitchFamily="18" charset="0"/>
              </a:rPr>
              <a:t>REFERENCES:</a:t>
            </a:r>
          </a:p>
        </p:txBody>
      </p:sp>
      <p:sp>
        <p:nvSpPr>
          <p:cNvPr id="3" name="Content Placeholder 2"/>
          <p:cNvSpPr>
            <a:spLocks noGrp="1"/>
          </p:cNvSpPr>
          <p:nvPr>
            <p:ph idx="1"/>
          </p:nvPr>
        </p:nvSpPr>
        <p:spPr>
          <a:xfrm>
            <a:off x="0" y="1214422"/>
            <a:ext cx="9144000" cy="5643578"/>
          </a:xfrm>
        </p:spPr>
        <p:txBody>
          <a:bodyPr>
            <a:normAutofit fontScale="85000" lnSpcReduction="20000"/>
          </a:bodyPr>
          <a:lstStyle/>
          <a:p>
            <a:r>
              <a:rPr lang="en-IN" dirty="0"/>
              <a:t>  E. Perrier, Positive Disruption: Healthcare, Ageing and Participation in the Age of Technology. Sydney, NSW, Australia: The </a:t>
            </a:r>
            <a:r>
              <a:rPr lang="en-IN" dirty="0" err="1"/>
              <a:t>McKell</a:t>
            </a:r>
            <a:r>
              <a:rPr lang="en-IN" dirty="0"/>
              <a:t> Institute, 2015. </a:t>
            </a:r>
          </a:p>
          <a:p>
            <a:r>
              <a:rPr lang="en-IN" dirty="0"/>
              <a:t> P. </a:t>
            </a:r>
            <a:r>
              <a:rPr lang="en-IN" dirty="0" err="1"/>
              <a:t>Gope</a:t>
            </a:r>
            <a:r>
              <a:rPr lang="en-IN" dirty="0"/>
              <a:t> and T. Hwang, ‘‘BSN-care: A secure </a:t>
            </a:r>
            <a:r>
              <a:rPr lang="en-IN" dirty="0" err="1"/>
              <a:t>IoT</a:t>
            </a:r>
            <a:r>
              <a:rPr lang="en-IN" dirty="0"/>
              <a:t>-based modern healthcare system using body sensor network,’’ IEEE Sensors J., vol. 16, no. 5, pp. 1368–1376, Mar. 2016. </a:t>
            </a:r>
          </a:p>
          <a:p>
            <a:r>
              <a:rPr lang="en-IN" dirty="0"/>
              <a:t> N. </a:t>
            </a:r>
            <a:r>
              <a:rPr lang="en-IN" dirty="0" err="1"/>
              <a:t>Zhuetal</a:t>
            </a:r>
            <a:r>
              <a:rPr lang="en-IN" dirty="0"/>
              <a:t>. Bridging e-health and the Internet of Things : The SPHERE project,’’ IEEE </a:t>
            </a:r>
            <a:r>
              <a:rPr lang="en-IN" dirty="0" err="1"/>
              <a:t>Intell</a:t>
            </a:r>
            <a:r>
              <a:rPr lang="en-IN" dirty="0"/>
              <a:t>. Syst., vol. 30, no. 4, pp. 39–46, Jul./Aug. 2015. </a:t>
            </a:r>
          </a:p>
          <a:p>
            <a:r>
              <a:rPr lang="en-IN" dirty="0"/>
              <a:t>Y. J. Fan, Y. H. Yin, L. D. </a:t>
            </a:r>
            <a:r>
              <a:rPr lang="en-IN" dirty="0" err="1"/>
              <a:t>Xu</a:t>
            </a:r>
            <a:r>
              <a:rPr lang="en-IN" dirty="0"/>
              <a:t>, Y. </a:t>
            </a:r>
            <a:r>
              <a:rPr lang="en-IN" dirty="0" err="1"/>
              <a:t>Zeng</a:t>
            </a:r>
            <a:r>
              <a:rPr lang="en-IN" dirty="0"/>
              <a:t>, and F. Wu, ‘‘</a:t>
            </a:r>
            <a:r>
              <a:rPr lang="en-IN" dirty="0" err="1"/>
              <a:t>IoT</a:t>
            </a:r>
            <a:r>
              <a:rPr lang="en-IN" dirty="0"/>
              <a:t>-based smart rehabilitation system,’’ IEEE Trans. Ind. </a:t>
            </a:r>
            <a:r>
              <a:rPr lang="en-IN" dirty="0" err="1"/>
              <a:t>Informat</a:t>
            </a:r>
            <a:r>
              <a:rPr lang="en-IN" dirty="0"/>
              <a:t>., vol. 10, no. 2, pp. 1568–1577, May 2014. </a:t>
            </a:r>
          </a:p>
          <a:p>
            <a:r>
              <a:rPr lang="en-IN" dirty="0"/>
              <a:t> S. M. R. Islam, D. </a:t>
            </a:r>
            <a:r>
              <a:rPr lang="en-IN" dirty="0" err="1"/>
              <a:t>Kwak</a:t>
            </a:r>
            <a:r>
              <a:rPr lang="en-IN" dirty="0"/>
              <a:t>, H. </a:t>
            </a:r>
            <a:r>
              <a:rPr lang="en-IN" dirty="0" err="1"/>
              <a:t>Kabir</a:t>
            </a:r>
            <a:r>
              <a:rPr lang="en-IN" dirty="0"/>
              <a:t>, M. </a:t>
            </a:r>
            <a:r>
              <a:rPr lang="en-IN" dirty="0" err="1"/>
              <a:t>Hossain</a:t>
            </a:r>
            <a:r>
              <a:rPr lang="en-IN" dirty="0"/>
              <a:t>, and K.-S. </a:t>
            </a:r>
            <a:r>
              <a:rPr lang="en-IN" dirty="0" err="1"/>
              <a:t>Kwak</a:t>
            </a:r>
            <a:r>
              <a:rPr lang="en-IN" dirty="0"/>
              <a:t>, ‘‘The Internet of Things for health care: A comprehensive survey,’’ IEEE Access, vol. 3, pp. 678–708, 2015.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5786" y="2786058"/>
            <a:ext cx="7286676" cy="923330"/>
          </a:xfrm>
          <a:prstGeom prst="rect">
            <a:avLst/>
          </a:prstGeom>
          <a:noFill/>
        </p:spPr>
        <p:txBody>
          <a:bodyPr wrap="square" lIns="91440" tIns="45720" rIns="91440" bIns="45720">
            <a:spAutoFit/>
          </a:bodyPr>
          <a:lstStyle/>
          <a:p>
            <a:pPr algn="ctr"/>
            <a:r>
              <a:rPr lang="en-IN" sz="5400" b="1" i="1" cap="none" spc="0" dirty="0">
                <a:ln w="10541" cmpd="sng">
                  <a:solidFill>
                    <a:schemeClr val="accent1">
                      <a:shade val="88000"/>
                      <a:satMod val="110000"/>
                    </a:schemeClr>
                  </a:solidFill>
                  <a:prstDash val="solid"/>
                </a:ln>
                <a:effectLst/>
              </a:rPr>
              <a:t>THANK YOU</a:t>
            </a:r>
            <a:endParaRPr lang="en-IN" sz="5400" b="1" cap="none" spc="0" dirty="0">
              <a:ln w="10541" cmpd="sng">
                <a:solidFill>
                  <a:schemeClr val="accent1">
                    <a:shade val="88000"/>
                    <a:satMod val="110000"/>
                  </a:schemeClr>
                </a:solidFill>
                <a:prstDash val="solid"/>
              </a:ln>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620552-BC95-3B41-A4CC-447A45D7CAFB}"/>
              </a:ext>
            </a:extLst>
          </p:cNvPr>
          <p:cNvSpPr>
            <a:spLocks noGrp="1"/>
          </p:cNvSpPr>
          <p:nvPr>
            <p:ph type="title"/>
          </p:nvPr>
        </p:nvSpPr>
        <p:spPr>
          <a:xfrm>
            <a:off x="35496" y="-99392"/>
            <a:ext cx="8229600" cy="1143000"/>
          </a:xfrm>
        </p:spPr>
        <p:txBody>
          <a:bodyPr>
            <a:normAutofit/>
          </a:bodyPr>
          <a:lstStyle/>
          <a:p>
            <a:pPr algn="l"/>
            <a:r>
              <a:rPr lang="en-US" b="1" i="1" dirty="0" smtClean="0">
                <a:latin typeface="Times New Roman" panose="02020603050405020304" pitchFamily="18" charset="0"/>
                <a:cs typeface="Times New Roman" panose="02020603050405020304" pitchFamily="18" charset="0"/>
              </a:rPr>
              <a:t>CONTENTS:</a:t>
            </a:r>
            <a:endParaRPr lang="en-US"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E39B3338-9D29-A841-8F9A-20FCB8C45797}"/>
              </a:ext>
            </a:extLst>
          </p:cNvPr>
          <p:cNvSpPr>
            <a:spLocks noGrp="1"/>
          </p:cNvSpPr>
          <p:nvPr>
            <p:ph idx="1"/>
          </p:nvPr>
        </p:nvSpPr>
        <p:spPr>
          <a:xfrm>
            <a:off x="0" y="980728"/>
            <a:ext cx="8686800" cy="5904656"/>
          </a:xfrm>
        </p:spPr>
        <p:txBody>
          <a:bodyPr>
            <a:normAutofit/>
          </a:bodyPr>
          <a:lstStyle/>
          <a:p>
            <a:r>
              <a:rPr lang="en-US" dirty="0" smtClean="0"/>
              <a:t>Abstract</a:t>
            </a:r>
          </a:p>
          <a:p>
            <a:r>
              <a:rPr lang="en-US" dirty="0" smtClean="0"/>
              <a:t>Introduction</a:t>
            </a:r>
          </a:p>
          <a:p>
            <a:r>
              <a:rPr lang="en-US" dirty="0" smtClean="0"/>
              <a:t>Literature survey</a:t>
            </a:r>
          </a:p>
          <a:p>
            <a:r>
              <a:rPr lang="en-US" dirty="0" smtClean="0"/>
              <a:t>Proposed methodology</a:t>
            </a:r>
          </a:p>
          <a:p>
            <a:r>
              <a:rPr lang="en-US" dirty="0" smtClean="0"/>
              <a:t>Explanation</a:t>
            </a:r>
          </a:p>
          <a:p>
            <a:r>
              <a:rPr lang="en-US" dirty="0" smtClean="0"/>
              <a:t>Applications</a:t>
            </a:r>
          </a:p>
          <a:p>
            <a:r>
              <a:rPr lang="en-US" dirty="0" smtClean="0"/>
              <a:t>Advantages &amp; Disadvantages</a:t>
            </a:r>
          </a:p>
          <a:p>
            <a:r>
              <a:rPr lang="en-US" dirty="0" smtClean="0"/>
              <a:t>Conclusion</a:t>
            </a:r>
          </a:p>
          <a:p>
            <a:r>
              <a:rPr lang="en-US" dirty="0" smtClean="0"/>
              <a:t>Reference</a:t>
            </a:r>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710157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929026" cy="1143000"/>
          </a:xfrm>
        </p:spPr>
        <p:txBody>
          <a:bodyPr/>
          <a:lstStyle/>
          <a:p>
            <a:r>
              <a:rPr lang="en-IN" b="1" i="1" u="sng" dirty="0">
                <a:latin typeface="Times New Roman" pitchFamily="18" charset="0"/>
                <a:cs typeface="Times New Roman" pitchFamily="18" charset="0"/>
              </a:rPr>
              <a:t>ABSTRACT:</a:t>
            </a:r>
          </a:p>
        </p:txBody>
      </p:sp>
      <p:sp>
        <p:nvSpPr>
          <p:cNvPr id="3" name="Content Placeholder 2"/>
          <p:cNvSpPr>
            <a:spLocks noGrp="1"/>
          </p:cNvSpPr>
          <p:nvPr>
            <p:ph idx="1"/>
          </p:nvPr>
        </p:nvSpPr>
        <p:spPr>
          <a:xfrm>
            <a:off x="357158" y="1000108"/>
            <a:ext cx="8229600" cy="5643578"/>
          </a:xfrm>
        </p:spPr>
        <p:txBody>
          <a:bodyPr>
            <a:noAutofit/>
          </a:bodyPr>
          <a:lstStyle/>
          <a:p>
            <a:r>
              <a:rPr lang="en-IN" sz="2800" dirty="0"/>
              <a:t>Internet of things(IoT) technology has attracted much attraction in recent years.</a:t>
            </a:r>
          </a:p>
          <a:p>
            <a:r>
              <a:rPr lang="en-IN" sz="2800" dirty="0"/>
              <a:t>It has potential to release strain on healthcare systems caused by an aging population and a rise in chronic illness.</a:t>
            </a:r>
          </a:p>
          <a:p>
            <a:r>
              <a:rPr lang="en-IN" sz="2800" dirty="0"/>
              <a:t>Standardization is a key issue limiting progress in this area.</a:t>
            </a:r>
          </a:p>
          <a:p>
            <a:r>
              <a:rPr lang="en-IN" sz="2800" dirty="0"/>
              <a:t>This paper proposes a standard model for application in future IoT healthcare systems.</a:t>
            </a:r>
          </a:p>
          <a:p>
            <a:r>
              <a:rPr lang="en-IN" sz="2800" dirty="0"/>
              <a:t>Challenges that healthcare IoT faces including security, privacy, wearability, and low-power operation are presented.</a:t>
            </a:r>
          </a:p>
          <a:p>
            <a:endParaRPr lang="en-IN" sz="2800" dirty="0"/>
          </a:p>
          <a:p>
            <a:pPr>
              <a:buNone/>
            </a:pPr>
            <a:r>
              <a:rPr lang="en-IN" sz="2800"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072066" cy="1143000"/>
          </a:xfrm>
        </p:spPr>
        <p:txBody>
          <a:bodyPr>
            <a:normAutofit/>
          </a:bodyPr>
          <a:lstStyle/>
          <a:p>
            <a:r>
              <a:rPr lang="en-IN" b="1" i="1" u="sng"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142844" y="1071546"/>
            <a:ext cx="8786874" cy="5429288"/>
          </a:xfrm>
        </p:spPr>
        <p:txBody>
          <a:bodyPr>
            <a:normAutofit fontScale="85000" lnSpcReduction="20000"/>
          </a:bodyPr>
          <a:lstStyle/>
          <a:p>
            <a:r>
              <a:rPr lang="en-IN" dirty="0" err="1"/>
              <a:t>IoT</a:t>
            </a:r>
            <a:r>
              <a:rPr lang="en-IN" dirty="0"/>
              <a:t> can be described as a network of devices interacting with each other via machine to machine (M2M) communications.</a:t>
            </a:r>
          </a:p>
          <a:p>
            <a:r>
              <a:rPr lang="en-IN" dirty="0"/>
              <a:t>Healthcare is an essential part of life. Unfortunately, the steadily aging population and the related rise in chronic illness is placing signiﬁcant strain on modern healthcare systems. </a:t>
            </a:r>
          </a:p>
          <a:p>
            <a:r>
              <a:rPr lang="en-IN" dirty="0"/>
              <a:t>The Internet of Things (</a:t>
            </a:r>
            <a:r>
              <a:rPr lang="en-IN" dirty="0" err="1"/>
              <a:t>IoT</a:t>
            </a:r>
            <a:r>
              <a:rPr lang="en-IN" dirty="0"/>
              <a:t>) has been widely </a:t>
            </a:r>
            <a:r>
              <a:rPr lang="en-IN" dirty="0" err="1"/>
              <a:t>identiﬁed</a:t>
            </a:r>
            <a:r>
              <a:rPr lang="en-IN" dirty="0"/>
              <a:t> as a potential solution to alleviate the pressures on healthcare systems, and has thus been the focus of much recent research.</a:t>
            </a:r>
          </a:p>
          <a:p>
            <a:r>
              <a:rPr lang="en-IN" dirty="0"/>
              <a:t> A considerable amount research looks at monitoring patients with </a:t>
            </a:r>
            <a:r>
              <a:rPr lang="en-IN" dirty="0" err="1"/>
              <a:t>speciﬁc</a:t>
            </a:r>
            <a:r>
              <a:rPr lang="en-IN" dirty="0"/>
              <a:t> conditions, such as diabetes or Parkinson’s disease. </a:t>
            </a:r>
          </a:p>
          <a:p>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602" y="0"/>
            <a:ext cx="8229600" cy="1143000"/>
          </a:xfrm>
        </p:spPr>
        <p:txBody>
          <a:bodyPr/>
          <a:lstStyle/>
          <a:p>
            <a:r>
              <a:rPr lang="en-IN" b="1" i="1" u="sng" dirty="0">
                <a:latin typeface="Times New Roman" pitchFamily="18" charset="0"/>
                <a:cs typeface="Times New Roman" pitchFamily="18" charset="0"/>
              </a:rPr>
              <a:t>LITERATURE SURVEY:</a:t>
            </a:r>
          </a:p>
        </p:txBody>
      </p:sp>
      <p:sp>
        <p:nvSpPr>
          <p:cNvPr id="3" name="Content Placeholder 2"/>
          <p:cNvSpPr>
            <a:spLocks noGrp="1"/>
          </p:cNvSpPr>
          <p:nvPr>
            <p:ph idx="1"/>
          </p:nvPr>
        </p:nvSpPr>
        <p:spPr>
          <a:xfrm>
            <a:off x="0" y="928670"/>
            <a:ext cx="9144000" cy="5643578"/>
          </a:xfrm>
        </p:spPr>
        <p:txBody>
          <a:bodyPr>
            <a:normAutofit/>
          </a:bodyPr>
          <a:lstStyle/>
          <a:p>
            <a:pPr>
              <a:buNone/>
            </a:pPr>
            <a:r>
              <a:rPr lang="en-IN" sz="2800" dirty="0"/>
              <a:t>    </a:t>
            </a:r>
            <a:r>
              <a:rPr lang="en-IN" sz="2400" b="1" dirty="0" err="1">
                <a:solidFill>
                  <a:schemeClr val="tx2"/>
                </a:solidFill>
              </a:rPr>
              <a:t>N.Zhuetal.,‘‘Bridging</a:t>
            </a:r>
            <a:r>
              <a:rPr lang="en-IN" sz="2400" b="1" dirty="0">
                <a:solidFill>
                  <a:schemeClr val="tx2"/>
                </a:solidFill>
              </a:rPr>
              <a:t> health and the Internet of Things:  The SPHERE project,’’ IEEE </a:t>
            </a:r>
            <a:r>
              <a:rPr lang="en-IN" sz="2400" b="1" dirty="0" err="1">
                <a:solidFill>
                  <a:schemeClr val="tx2"/>
                </a:solidFill>
              </a:rPr>
              <a:t>Intell</a:t>
            </a:r>
            <a:r>
              <a:rPr lang="en-IN" sz="2400" b="1" dirty="0">
                <a:solidFill>
                  <a:schemeClr val="tx2"/>
                </a:solidFill>
              </a:rPr>
              <a:t>. Syst., vol. 30, no. 4, pp. 39–46, Jul./Aug. 2015: </a:t>
            </a:r>
          </a:p>
          <a:p>
            <a:pPr>
              <a:buNone/>
            </a:pPr>
            <a:r>
              <a:rPr lang="en-IN" sz="2200" dirty="0"/>
              <a:t>     There's a widely known need to revise current forms of healthcare provision. Of particular interest are sensing systems in the home, which have been central to several studies. This article presents an overview of this rapidly growing body of work, as well as the implications for machine learning</a:t>
            </a:r>
            <a:r>
              <a:rPr lang="en-IN" sz="2400" dirty="0"/>
              <a:t>.</a:t>
            </a:r>
          </a:p>
          <a:p>
            <a:pPr>
              <a:buNone/>
            </a:pPr>
            <a:r>
              <a:rPr lang="en-IN" sz="2400" b="1" dirty="0">
                <a:solidFill>
                  <a:schemeClr val="tx2"/>
                </a:solidFill>
              </a:rPr>
              <a:t>     Y. J. Fan, Y. H. Yin, L. D. </a:t>
            </a:r>
            <a:r>
              <a:rPr lang="en-IN" sz="2400" b="1" dirty="0" err="1">
                <a:solidFill>
                  <a:schemeClr val="tx2"/>
                </a:solidFill>
              </a:rPr>
              <a:t>Xu</a:t>
            </a:r>
            <a:r>
              <a:rPr lang="en-IN" sz="2400" b="1" dirty="0">
                <a:solidFill>
                  <a:schemeClr val="tx2"/>
                </a:solidFill>
              </a:rPr>
              <a:t>, Y. </a:t>
            </a:r>
            <a:r>
              <a:rPr lang="en-IN" sz="2400" b="1" dirty="0" err="1">
                <a:solidFill>
                  <a:schemeClr val="tx2"/>
                </a:solidFill>
              </a:rPr>
              <a:t>Zeng</a:t>
            </a:r>
            <a:r>
              <a:rPr lang="en-IN" sz="2400" b="1" dirty="0">
                <a:solidFill>
                  <a:schemeClr val="tx2"/>
                </a:solidFill>
              </a:rPr>
              <a:t>, and F. Wu, ‘‘</a:t>
            </a:r>
            <a:r>
              <a:rPr lang="en-IN" sz="2400" b="1" dirty="0" err="1">
                <a:solidFill>
                  <a:schemeClr val="tx2"/>
                </a:solidFill>
              </a:rPr>
              <a:t>IoT</a:t>
            </a:r>
            <a:r>
              <a:rPr lang="en-IN" sz="2400" b="1" dirty="0">
                <a:solidFill>
                  <a:schemeClr val="tx2"/>
                </a:solidFill>
              </a:rPr>
              <a:t>-based smart rehabilitation system,’’ IEEE Trans. Ind. </a:t>
            </a:r>
            <a:r>
              <a:rPr lang="en-IN" sz="2400" b="1" dirty="0" err="1">
                <a:solidFill>
                  <a:schemeClr val="tx2"/>
                </a:solidFill>
              </a:rPr>
              <a:t>Informat</a:t>
            </a:r>
            <a:r>
              <a:rPr lang="en-IN" sz="2400" b="1" dirty="0">
                <a:solidFill>
                  <a:schemeClr val="tx2"/>
                </a:solidFill>
              </a:rPr>
              <a:t>., vol. 10, no. 2, pp. 1568–1577, May 2014:</a:t>
            </a:r>
          </a:p>
          <a:p>
            <a:pPr>
              <a:buNone/>
            </a:pPr>
            <a:r>
              <a:rPr lang="en-IN" sz="2200" b="1" dirty="0">
                <a:solidFill>
                  <a:schemeClr val="tx2"/>
                </a:solidFill>
              </a:rPr>
              <a:t>     </a:t>
            </a:r>
            <a:r>
              <a:rPr lang="en-IN" sz="2200" dirty="0"/>
              <a:t>Internet of Things (</a:t>
            </a:r>
            <a:r>
              <a:rPr lang="en-IN" sz="2200" dirty="0" err="1"/>
              <a:t>IoT</a:t>
            </a:r>
            <a:r>
              <a:rPr lang="en-IN" sz="2200" dirty="0"/>
              <a:t>) makes all objects become interconnected and smart, which has been recognized as the next technological revolution. As its typical case, </a:t>
            </a:r>
            <a:r>
              <a:rPr lang="en-IN" sz="2200" dirty="0" err="1"/>
              <a:t>IoT</a:t>
            </a:r>
            <a:r>
              <a:rPr lang="en-IN" sz="2200" dirty="0"/>
              <a:t>-based smart rehabilitation systems are becoming a better way to mitigate problems associated with aging populations and shortage of health professionals.</a:t>
            </a:r>
            <a:endParaRPr lang="en-IN" sz="2200" b="1" dirty="0">
              <a:solidFill>
                <a:schemeClr val="tx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4290"/>
            <a:ext cx="9144000" cy="6858000"/>
          </a:xfrm>
        </p:spPr>
        <p:txBody>
          <a:bodyPr>
            <a:normAutofit/>
          </a:bodyPr>
          <a:lstStyle/>
          <a:p>
            <a:pPr>
              <a:buNone/>
            </a:pPr>
            <a:r>
              <a:rPr lang="en-IN" sz="2400" b="1" dirty="0">
                <a:solidFill>
                  <a:schemeClr val="tx2"/>
                </a:solidFill>
              </a:rPr>
              <a:t>     S. </a:t>
            </a:r>
            <a:r>
              <a:rPr lang="en-IN" sz="2400" b="1" dirty="0" err="1">
                <a:solidFill>
                  <a:schemeClr val="tx2"/>
                </a:solidFill>
              </a:rPr>
              <a:t>Sarkar</a:t>
            </a:r>
            <a:r>
              <a:rPr lang="en-IN" sz="2400" b="1" dirty="0">
                <a:solidFill>
                  <a:schemeClr val="tx2"/>
                </a:solidFill>
              </a:rPr>
              <a:t> and S. </a:t>
            </a:r>
            <a:r>
              <a:rPr lang="en-IN" sz="2400" b="1" dirty="0" err="1">
                <a:solidFill>
                  <a:schemeClr val="tx2"/>
                </a:solidFill>
              </a:rPr>
              <a:t>Misra</a:t>
            </a:r>
            <a:r>
              <a:rPr lang="en-IN" sz="2400" b="1" dirty="0">
                <a:solidFill>
                  <a:schemeClr val="tx2"/>
                </a:solidFill>
              </a:rPr>
              <a:t>, ‘‘From micro to </a:t>
            </a:r>
            <a:r>
              <a:rPr lang="en-IN" sz="2400" b="1" dirty="0" err="1">
                <a:solidFill>
                  <a:schemeClr val="tx2"/>
                </a:solidFill>
              </a:rPr>
              <a:t>nano</a:t>
            </a:r>
            <a:r>
              <a:rPr lang="en-IN" sz="2400" b="1" dirty="0">
                <a:solidFill>
                  <a:schemeClr val="tx2"/>
                </a:solidFill>
              </a:rPr>
              <a:t>: The evolution of wireless sensor-based health care,’’ IEEE Pulse, vol. 7, no. 1, pp. 21–25, Jan./Feb. 2016:</a:t>
            </a:r>
          </a:p>
          <a:p>
            <a:pPr>
              <a:buNone/>
            </a:pPr>
            <a:r>
              <a:rPr lang="en-IN" sz="2400" b="1" dirty="0">
                <a:solidFill>
                  <a:schemeClr val="tx2"/>
                </a:solidFill>
              </a:rPr>
              <a:t>     </a:t>
            </a:r>
            <a:r>
              <a:rPr lang="en-IN" sz="2200" dirty="0"/>
              <a:t>Health care, among various other fields, has benefited vastly from this technological development. The concept of using sensors for health care purposes originated in the late 1980s when sensors were developed to measure certain physiological parameters associated with the human body</a:t>
            </a:r>
            <a:r>
              <a:rPr lang="en-IN" sz="2400" dirty="0"/>
              <a:t>.</a:t>
            </a:r>
          </a:p>
          <a:p>
            <a:pPr>
              <a:buNone/>
            </a:pPr>
            <a:r>
              <a:rPr lang="en-IN" sz="2400" b="1" dirty="0">
                <a:solidFill>
                  <a:schemeClr val="tx2"/>
                </a:solidFill>
              </a:rPr>
              <a:t>     </a:t>
            </a:r>
            <a:r>
              <a:rPr lang="en-IN" sz="2400" b="1" dirty="0" err="1">
                <a:solidFill>
                  <a:schemeClr val="tx2"/>
                </a:solidFill>
              </a:rPr>
              <a:t>Sayed</a:t>
            </a:r>
            <a:r>
              <a:rPr lang="en-IN" sz="2400" b="1" dirty="0">
                <a:solidFill>
                  <a:schemeClr val="tx2"/>
                </a:solidFill>
              </a:rPr>
              <a:t> and </a:t>
            </a:r>
            <a:r>
              <a:rPr lang="en-IN" sz="2400" b="1" dirty="0" err="1">
                <a:solidFill>
                  <a:schemeClr val="tx2"/>
                </a:solidFill>
              </a:rPr>
              <a:t>G.Thandavarayan,‘‘Congestion</a:t>
            </a:r>
            <a:r>
              <a:rPr lang="en-IN" sz="2400" b="1" dirty="0">
                <a:solidFill>
                  <a:schemeClr val="tx2"/>
                </a:solidFill>
              </a:rPr>
              <a:t> detection and propagation in urban areas using histogram models,’’ IEEE Internet Things J., to be published:</a:t>
            </a:r>
          </a:p>
          <a:p>
            <a:pPr>
              <a:buNone/>
            </a:pPr>
            <a:r>
              <a:rPr lang="en-IN" sz="2200" b="1" dirty="0">
                <a:solidFill>
                  <a:schemeClr val="tx2"/>
                </a:solidFill>
              </a:rPr>
              <a:t>     </a:t>
            </a:r>
            <a:r>
              <a:rPr lang="en-IN" sz="2200" dirty="0"/>
              <a:t>Rapid growth of urbanization makes the roadways exacerbate many problems like traffic congestion, road accidents and passenger discomfort. Many actions have been taken globally to solve or reduce this impact but still the congestion problem seems to be persistent globally. In this paper, we propose a new histogram-based model for congestion detection. We subsequently extended our model with the base platform concept and use Intelligent Transportation System (ITS) technologies to provide a novel rerouting strategy. </a:t>
            </a:r>
            <a:endParaRPr lang="en-IN" sz="2200" b="1" dirty="0">
              <a:solidFill>
                <a:schemeClr val="tx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lstStyle/>
          <a:p>
            <a:r>
              <a:rPr lang="en-IN" b="1" i="1" dirty="0">
                <a:latin typeface="Times New Roman" pitchFamily="18" charset="0"/>
                <a:cs typeface="Times New Roman" pitchFamily="18" charset="0"/>
              </a:rPr>
              <a:t>PROPOSED METHODOLOGY:</a:t>
            </a:r>
          </a:p>
        </p:txBody>
      </p:sp>
      <p:pic>
        <p:nvPicPr>
          <p:cNvPr id="1026" name="Picture 2"/>
          <p:cNvPicPr>
            <a:picLocks noGrp="1" noChangeAspect="1" noChangeArrowheads="1"/>
          </p:cNvPicPr>
          <p:nvPr>
            <p:ph idx="1"/>
          </p:nvPr>
        </p:nvPicPr>
        <p:blipFill>
          <a:blip r:embed="rId2"/>
          <a:srcRect/>
          <a:stretch>
            <a:fillRect/>
          </a:stretch>
        </p:blipFill>
        <p:spPr bwMode="auto">
          <a:xfrm>
            <a:off x="1" y="1142984"/>
            <a:ext cx="9143999" cy="5715016"/>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214842" cy="1143000"/>
          </a:xfrm>
        </p:spPr>
        <p:txBody>
          <a:bodyPr>
            <a:normAutofit fontScale="90000"/>
          </a:bodyPr>
          <a:lstStyle/>
          <a:p>
            <a:r>
              <a:rPr lang="en-IN" b="1" i="1" u="sng" dirty="0">
                <a:latin typeface="Times New Roman" pitchFamily="18" charset="0"/>
                <a:cs typeface="Times New Roman" pitchFamily="18" charset="0"/>
              </a:rPr>
              <a:t>EXPLAINATION:</a:t>
            </a:r>
          </a:p>
        </p:txBody>
      </p:sp>
      <p:sp>
        <p:nvSpPr>
          <p:cNvPr id="3" name="Content Placeholder 2"/>
          <p:cNvSpPr>
            <a:spLocks noGrp="1"/>
          </p:cNvSpPr>
          <p:nvPr>
            <p:ph idx="1"/>
          </p:nvPr>
        </p:nvSpPr>
        <p:spPr>
          <a:xfrm>
            <a:off x="0" y="1071546"/>
            <a:ext cx="9144000" cy="5786454"/>
          </a:xfrm>
        </p:spPr>
        <p:txBody>
          <a:bodyPr>
            <a:normAutofit fontScale="70000" lnSpcReduction="20000"/>
          </a:bodyPr>
          <a:lstStyle/>
          <a:p>
            <a:r>
              <a:rPr lang="en-IN" dirty="0"/>
              <a:t>For sensors to communicate with the central node, a short range communications method is required.</a:t>
            </a:r>
          </a:p>
          <a:p>
            <a:r>
              <a:rPr lang="en-IN" dirty="0"/>
              <a:t>Data obtained by the central node is not useful unless something can be done with it. This data should be forwarded to a database where relevant parties (such as caretakers or doctors) can securely access it.</a:t>
            </a:r>
          </a:p>
          <a:p>
            <a:r>
              <a:rPr lang="en-IN" dirty="0"/>
              <a:t>Here strong security is important to ensure that sensitive patient data remains private and cannot be altered or imitated.   </a:t>
            </a:r>
          </a:p>
          <a:p>
            <a:r>
              <a:rPr lang="en-IN" dirty="0"/>
              <a:t>High-quality error correcting capabilities and </a:t>
            </a:r>
            <a:r>
              <a:rPr lang="en-IN" dirty="0" err="1"/>
              <a:t>signiﬁcant</a:t>
            </a:r>
            <a:r>
              <a:rPr lang="en-IN" dirty="0"/>
              <a:t> robustness against interference are essential, as these ensure that the message sent is the same as the message received. </a:t>
            </a:r>
          </a:p>
          <a:p>
            <a:r>
              <a:rPr lang="en-IN" dirty="0"/>
              <a:t>Medical information obtained from patients must be stored securely for continued use, , cloud storage is the most viable method for storing data. </a:t>
            </a:r>
          </a:p>
          <a:p>
            <a:r>
              <a:rPr lang="en-IN" dirty="0"/>
              <a:t>Following our proposed model, a rehabilitation system for knee injuries could be developed by using wearable accelerometer sensors on either side of the knee, to allow for the position and angle of the knee to be calculated.</a:t>
            </a:r>
          </a:p>
          <a:p>
            <a:r>
              <a:rPr lang="en-IN" dirty="0"/>
              <a:t>This information could then be provided to responding paramedics, ensuring that patients receive the most appropriate care for their condition,  and rapidly.</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5000628" cy="6858000"/>
          </a:xfrm>
        </p:spPr>
        <p:txBody>
          <a:bodyPr>
            <a:normAutofit fontScale="92500" lnSpcReduction="10000"/>
          </a:bodyPr>
          <a:lstStyle/>
          <a:p>
            <a:pPr>
              <a:buNone/>
            </a:pPr>
            <a:r>
              <a:rPr lang="en-IN" sz="4400" b="1" i="1" u="sng" dirty="0">
                <a:latin typeface="Times New Roman" pitchFamily="18" charset="0"/>
                <a:cs typeface="Times New Roman" pitchFamily="18" charset="0"/>
              </a:rPr>
              <a:t>SENSORS:</a:t>
            </a:r>
          </a:p>
          <a:p>
            <a:pPr>
              <a:buNone/>
            </a:pPr>
            <a:r>
              <a:rPr lang="en-IN" sz="3900" dirty="0">
                <a:latin typeface="Times New Roman" pitchFamily="18" charset="0"/>
                <a:cs typeface="Times New Roman" pitchFamily="18" charset="0"/>
              </a:rPr>
              <a:t>PULSE SENSOR:</a:t>
            </a:r>
          </a:p>
          <a:p>
            <a:pPr>
              <a:buNone/>
            </a:pPr>
            <a:r>
              <a:rPr lang="en-IN" sz="2800" dirty="0">
                <a:latin typeface="+mj-lt"/>
                <a:cs typeface="Times New Roman" pitchFamily="18" charset="0"/>
              </a:rPr>
              <a:t>    The most commonly read vital sign, pulse can be used to detect a wide range of emergency conditions, such as cardiac arrest, pulmonary embolisms, and </a:t>
            </a:r>
            <a:r>
              <a:rPr lang="en-IN" sz="2800" dirty="0" err="1">
                <a:latin typeface="+mj-lt"/>
                <a:cs typeface="Times New Roman" pitchFamily="18" charset="0"/>
              </a:rPr>
              <a:t>vasovagal</a:t>
            </a:r>
            <a:r>
              <a:rPr lang="en-IN" sz="2800" dirty="0">
                <a:latin typeface="+mj-lt"/>
                <a:cs typeface="Times New Roman" pitchFamily="18" charset="0"/>
              </a:rPr>
              <a:t> syncope. Pulse sensors have been widely researched, both for medical purposes and for </a:t>
            </a:r>
            <a:r>
              <a:rPr lang="en-IN" sz="2800" dirty="0" err="1">
                <a:latin typeface="+mj-lt"/>
                <a:cs typeface="Times New Roman" pitchFamily="18" charset="0"/>
              </a:rPr>
              <a:t>ﬁtness</a:t>
            </a:r>
            <a:r>
              <a:rPr lang="en-IN" sz="2800" dirty="0">
                <a:latin typeface="+mj-lt"/>
                <a:cs typeface="Times New Roman" pitchFamily="18" charset="0"/>
              </a:rPr>
              <a:t> tracking.</a:t>
            </a:r>
          </a:p>
          <a:p>
            <a:pPr>
              <a:buNone/>
            </a:pPr>
            <a:r>
              <a:rPr lang="en-IN" sz="2800" dirty="0">
                <a:latin typeface="+mj-lt"/>
                <a:cs typeface="Times New Roman" pitchFamily="18" charset="0"/>
              </a:rPr>
              <a:t>              Pulse can be read from the chest, wrist, earlobe, </a:t>
            </a:r>
            <a:r>
              <a:rPr lang="en-IN" sz="2800" dirty="0" err="1">
                <a:latin typeface="+mj-lt"/>
                <a:cs typeface="Times New Roman" pitchFamily="18" charset="0"/>
              </a:rPr>
              <a:t>ﬁngertip</a:t>
            </a:r>
            <a:r>
              <a:rPr lang="en-IN" sz="2800" dirty="0">
                <a:latin typeface="+mj-lt"/>
                <a:cs typeface="Times New Roman" pitchFamily="18" charset="0"/>
              </a:rPr>
              <a:t>, and more. Earlobe and </a:t>
            </a:r>
            <a:r>
              <a:rPr lang="en-IN" sz="2800" dirty="0" err="1">
                <a:latin typeface="+mj-lt"/>
                <a:cs typeface="Times New Roman" pitchFamily="18" charset="0"/>
              </a:rPr>
              <a:t>ﬁngertip</a:t>
            </a:r>
            <a:r>
              <a:rPr lang="en-IN" sz="2800" dirty="0">
                <a:latin typeface="+mj-lt"/>
                <a:cs typeface="Times New Roman" pitchFamily="18" charset="0"/>
              </a:rPr>
              <a:t> readings provide high accuracy, but are not highly wearable.</a:t>
            </a:r>
          </a:p>
          <a:p>
            <a:pPr>
              <a:buNone/>
            </a:pPr>
            <a:endParaRPr lang="en-IN" sz="2800" b="1" i="1"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3"/>
          <a:srcRect/>
          <a:stretch>
            <a:fillRect/>
          </a:stretch>
        </p:blipFill>
        <p:spPr bwMode="auto">
          <a:xfrm>
            <a:off x="5000596" y="785794"/>
            <a:ext cx="4143404" cy="2428892"/>
          </a:xfrm>
          <a:prstGeom prst="rect">
            <a:avLst/>
          </a:prstGeom>
          <a:noFill/>
          <a:ln w="9525">
            <a:noFill/>
            <a:miter lim="800000"/>
            <a:headEnd/>
            <a:tailEnd/>
          </a:ln>
          <a:effectLst/>
        </p:spPr>
      </p:pic>
      <p:pic>
        <p:nvPicPr>
          <p:cNvPr id="5" name="Picture 2"/>
          <p:cNvPicPr>
            <a:picLocks noGrp="1" noChangeAspect="1" noChangeArrowheads="1"/>
          </p:cNvPicPr>
          <p:nvPr>
            <p:ph idx="1"/>
          </p:nvPr>
        </p:nvPicPr>
        <p:blipFill>
          <a:blip r:embed="rId4"/>
          <a:srcRect/>
          <a:stretch>
            <a:fillRect/>
          </a:stretch>
        </p:blipFill>
        <p:spPr bwMode="auto">
          <a:xfrm>
            <a:off x="4929158" y="3214686"/>
            <a:ext cx="4214842" cy="3143272"/>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TotalTime>
  <Words>1467</Words>
  <Application>Microsoft Office PowerPoint</Application>
  <PresentationFormat>On-screen Show (4:3)</PresentationFormat>
  <Paragraphs>88</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      RajaRajeswari College of Engineering Affiliated to VTU, Belagavi, Apporoved by AICTE, New Delhi&amp; Govt of Karnataka. Internationally Accredited by HLACT, Texas,USA, Accredited by NBA(CSE,ECE,EEE,MECH),Accredited by NAAC    Department of Electronics &amp; Communication Engg.. NBA ACCREDITED Dept. </vt:lpstr>
      <vt:lpstr>CONTENTS:</vt:lpstr>
      <vt:lpstr>ABSTRACT:</vt:lpstr>
      <vt:lpstr>INTRODUCTION:</vt:lpstr>
      <vt:lpstr>LITERATURE SURVEY:</vt:lpstr>
      <vt:lpstr>PowerPoint Presentation</vt:lpstr>
      <vt:lpstr>PROPOSED METHODOLOGY:</vt:lpstr>
      <vt:lpstr>EXPLAINATION:</vt:lpstr>
      <vt:lpstr>PowerPoint Presentation</vt:lpstr>
      <vt:lpstr>PULSE OXIMETRY SENSORS:</vt:lpstr>
      <vt:lpstr>APPLICATIONS:</vt:lpstr>
      <vt:lpstr>ADVANTAGES:</vt:lpstr>
      <vt:lpstr>DISADVANTAGES:</vt:lpstr>
      <vt:lpstr>CONCLUSION: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RajaRajeswari College of Engineering Affiliated to VTU, Belagavi, Apporoved by AICTE, New Delhi&amp; Govt of Karnataka. Internationally Accredited by HLACT, Texas,USA, Accredited by NBA(CSE,ECE,EEE,MECH),Accredited by NAAC    Department of Electronics &amp; Communication Engg.. NBA ACCREDITED Dept.</dc:title>
  <dc:creator>Windows User</dc:creator>
  <cp:lastModifiedBy>Bhupesh</cp:lastModifiedBy>
  <cp:revision>37</cp:revision>
  <dcterms:created xsi:type="dcterms:W3CDTF">2018-03-19T13:18:03Z</dcterms:created>
  <dcterms:modified xsi:type="dcterms:W3CDTF">2018-05-02T09:10:54Z</dcterms:modified>
</cp:coreProperties>
</file>