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753600" cy="7315200"/>
  <p:notesSz cx="6858000" cy="9144000"/>
  <p:embeddedFontLst>
    <p:embeddedFont>
      <p:font typeface="Aileron Ultra-Bold" charset="1" panose="00000A00000000000000"/>
      <p:regular r:id="rId25"/>
    </p:embeddedFont>
    <p:embeddedFont>
      <p:font typeface="TT Rounds Condensed" charset="1" panose="02000506030000020003"/>
      <p:regular r:id="rId26"/>
    </p:embeddedFont>
    <p:embeddedFont>
      <p:font typeface="Montserrat" charset="1" panose="00000500000000000000"/>
      <p:regular r:id="rId27"/>
    </p:embeddedFont>
    <p:embeddedFont>
      <p:font typeface="Montserrat Bold" charset="1" panose="00000800000000000000"/>
      <p:regular r:id="rId28"/>
    </p:embeddedFont>
    <p:embeddedFont>
      <p:font typeface="Montserrat Medium" charset="1" panose="00000600000000000000"/>
      <p:regular r:id="rId29"/>
    </p:embeddedFont>
    <p:embeddedFont>
      <p:font typeface="Canva Sans Bold" charset="1" panose="020B0803030501040103"/>
      <p:regular r:id="rId30"/>
    </p:embeddedFont>
    <p:embeddedFont>
      <p:font typeface="Canva Sans" charset="1" panose="020B0503030501040103"/>
      <p:regular r:id="rId31"/>
    </p:embeddedFont>
    <p:embeddedFont>
      <p:font typeface="Daydream" charset="1" panose="00000000000000000000"/>
      <p:regular r:id="rId32"/>
    </p:embeddedFont>
    <p:embeddedFont>
      <p:font typeface="Ovo" charset="1" panose="02020502070400060406"/>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459989" y="468677"/>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91401" y="468677"/>
            <a:ext cx="7124398" cy="7137616"/>
          </a:xfrm>
          <a:custGeom>
            <a:avLst/>
            <a:gdLst/>
            <a:ahLst/>
            <a:cxnLst/>
            <a:rect r="r" b="b" t="t" l="l"/>
            <a:pathLst>
              <a:path h="7137616" w="7124398">
                <a:moveTo>
                  <a:pt x="0" y="0"/>
                </a:moveTo>
                <a:lnTo>
                  <a:pt x="7124398" y="0"/>
                </a:lnTo>
                <a:lnTo>
                  <a:pt x="7124398" y="7137616"/>
                </a:lnTo>
                <a:lnTo>
                  <a:pt x="0" y="7137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9989" y="2068319"/>
            <a:ext cx="7178986" cy="1805940"/>
          </a:xfrm>
          <a:prstGeom prst="rect">
            <a:avLst/>
          </a:prstGeom>
        </p:spPr>
        <p:txBody>
          <a:bodyPr anchor="t" rtlCol="false" tIns="0" lIns="0" bIns="0" rIns="0">
            <a:spAutoFit/>
          </a:bodyPr>
          <a:lstStyle/>
          <a:p>
            <a:pPr algn="l">
              <a:lnSpc>
                <a:spcPts val="6929"/>
              </a:lnSpc>
            </a:pPr>
            <a:r>
              <a:rPr lang="en-US" sz="6999">
                <a:solidFill>
                  <a:srgbClr val="000000"/>
                </a:solidFill>
                <a:latin typeface="Aileron Ultra-Bold"/>
              </a:rPr>
              <a:t>Business Analytics </a:t>
            </a:r>
          </a:p>
        </p:txBody>
      </p:sp>
      <p:sp>
        <p:nvSpPr>
          <p:cNvPr name="AutoShape 5" id="5"/>
          <p:cNvSpPr/>
          <p:nvPr/>
        </p:nvSpPr>
        <p:spPr>
          <a:xfrm rot="0">
            <a:off x="579530" y="5810975"/>
            <a:ext cx="3589320" cy="0"/>
          </a:xfrm>
          <a:prstGeom prst="line">
            <a:avLst/>
          </a:prstGeom>
          <a:ln cap="rnd" w="47625">
            <a:solidFill>
              <a:srgbClr val="03989E"/>
            </a:solidFill>
            <a:prstDash val="solid"/>
            <a:headEnd type="oval" len="lg" w="lg"/>
            <a:tailEnd type="oval" len="lg" w="lg"/>
          </a:ln>
        </p:spPr>
      </p:sp>
      <p:sp>
        <p:nvSpPr>
          <p:cNvPr name="TextBox 6" id="6"/>
          <p:cNvSpPr txBox="true"/>
          <p:nvPr/>
        </p:nvSpPr>
        <p:spPr>
          <a:xfrm rot="0">
            <a:off x="459989" y="3861886"/>
            <a:ext cx="6030309" cy="1805940"/>
          </a:xfrm>
          <a:prstGeom prst="rect">
            <a:avLst/>
          </a:prstGeom>
        </p:spPr>
        <p:txBody>
          <a:bodyPr anchor="t" rtlCol="false" tIns="0" lIns="0" bIns="0" rIns="0">
            <a:spAutoFit/>
          </a:bodyPr>
          <a:lstStyle/>
          <a:p>
            <a:pPr algn="l">
              <a:lnSpc>
                <a:spcPts val="6929"/>
              </a:lnSpc>
            </a:pPr>
            <a:r>
              <a:rPr lang="en-US" sz="6999">
                <a:solidFill>
                  <a:srgbClr val="03989E"/>
                </a:solidFill>
                <a:latin typeface="Aileron Ultra-Bold"/>
              </a:rPr>
              <a:t>Dashboard Report</a:t>
            </a:r>
          </a:p>
        </p:txBody>
      </p:sp>
      <p:sp>
        <p:nvSpPr>
          <p:cNvPr name="TextBox 7" id="7"/>
          <p:cNvSpPr txBox="true"/>
          <p:nvPr/>
        </p:nvSpPr>
        <p:spPr>
          <a:xfrm rot="0">
            <a:off x="365760" y="6136005"/>
            <a:ext cx="5243537" cy="895350"/>
          </a:xfrm>
          <a:prstGeom prst="rect">
            <a:avLst/>
          </a:prstGeom>
        </p:spPr>
        <p:txBody>
          <a:bodyPr anchor="t" rtlCol="false" tIns="0" lIns="0" bIns="0" rIns="0">
            <a:spAutoFit/>
          </a:bodyPr>
          <a:lstStyle/>
          <a:p>
            <a:pPr algn="l">
              <a:lnSpc>
                <a:spcPts val="3583"/>
              </a:lnSpc>
              <a:spcBef>
                <a:spcPct val="0"/>
              </a:spcBef>
            </a:pPr>
            <a:r>
              <a:rPr lang="en-US" sz="2986" spc="27">
                <a:solidFill>
                  <a:srgbClr val="000000"/>
                </a:solidFill>
                <a:latin typeface="TT Rounds Condensed"/>
              </a:rPr>
              <a:t>Comprehensive Analysis and Recommendations for XYZ Inc.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470957" y="1002549"/>
            <a:ext cx="9098784" cy="6429375"/>
          </a:xfrm>
          <a:prstGeom prst="rect">
            <a:avLst/>
          </a:prstGeom>
        </p:spPr>
        <p:txBody>
          <a:bodyPr anchor="t" rtlCol="false" tIns="0" lIns="0" bIns="0" rIns="0">
            <a:spAutoFit/>
          </a:bodyPr>
          <a:lstStyle/>
          <a:p>
            <a:pPr algn="just" marL="376736" indent="-188368" lvl="1">
              <a:lnSpc>
                <a:spcPts val="2093"/>
              </a:lnSpc>
              <a:buAutoNum type="arabicPeriod" startAt="1"/>
            </a:pPr>
            <a:r>
              <a:rPr lang="en-US" sz="1744">
                <a:solidFill>
                  <a:srgbClr val="000000"/>
                </a:solidFill>
                <a:latin typeface="Montserrat Bold"/>
              </a:rPr>
              <a:t>Focus on High-Revenue Areas</a:t>
            </a:r>
            <a:r>
              <a:rPr lang="en-US" sz="1744">
                <a:solidFill>
                  <a:srgbClr val="000000"/>
                </a:solidFill>
                <a:latin typeface="Montserrat"/>
              </a:rPr>
              <a:t>:</a:t>
            </a:r>
          </a:p>
          <a:p>
            <a:pPr algn="just" marL="753473" indent="-251158" lvl="2">
              <a:lnSpc>
                <a:spcPts val="2093"/>
              </a:lnSpc>
              <a:buFont typeface="Arial"/>
              <a:buChar char="⚬"/>
            </a:pPr>
            <a:r>
              <a:rPr lang="en-US" sz="1744">
                <a:solidFill>
                  <a:srgbClr val="000000"/>
                </a:solidFill>
                <a:latin typeface="Montserrat"/>
              </a:rPr>
              <a:t>Expected Impact: Increased sales due to targeted marketing and expanded distribution channels.</a:t>
            </a:r>
          </a:p>
          <a:p>
            <a:pPr algn="just" marL="753473" indent="-251158" lvl="2">
              <a:lnSpc>
                <a:spcPts val="2093"/>
              </a:lnSpc>
              <a:buFont typeface="Arial"/>
              <a:buChar char="⚬"/>
            </a:pPr>
            <a:r>
              <a:rPr lang="en-US" sz="1744">
                <a:solidFill>
                  <a:srgbClr val="000000"/>
                </a:solidFill>
                <a:latin typeface="Montserrat"/>
              </a:rPr>
              <a:t>Estimated Contribution to Growth: +2%</a:t>
            </a:r>
          </a:p>
          <a:p>
            <a:pPr algn="just" marL="376736" indent="-188368" lvl="1">
              <a:lnSpc>
                <a:spcPts val="2093"/>
              </a:lnSpc>
              <a:buAutoNum type="arabicPeriod" startAt="1"/>
            </a:pPr>
            <a:r>
              <a:rPr lang="en-US" sz="1744">
                <a:solidFill>
                  <a:srgbClr val="000000"/>
                </a:solidFill>
                <a:latin typeface="Montserrat Bold"/>
              </a:rPr>
              <a:t>Optimize Product Portfolio</a:t>
            </a:r>
            <a:r>
              <a:rPr lang="en-US" sz="1744">
                <a:solidFill>
                  <a:srgbClr val="000000"/>
                </a:solidFill>
                <a:latin typeface="Montserrat"/>
              </a:rPr>
              <a:t>:</a:t>
            </a:r>
          </a:p>
          <a:p>
            <a:pPr algn="just" marL="753473" indent="-251158" lvl="2">
              <a:lnSpc>
                <a:spcPts val="2093"/>
              </a:lnSpc>
              <a:buFont typeface="Arial"/>
              <a:buChar char="⚬"/>
            </a:pPr>
            <a:r>
              <a:rPr lang="en-US" sz="1744">
                <a:solidFill>
                  <a:srgbClr val="000000"/>
                </a:solidFill>
                <a:latin typeface="Montserrat"/>
              </a:rPr>
              <a:t>Expected Impact: Enhanced revenue from top-performing products and reduced costs from low-performing products.</a:t>
            </a:r>
          </a:p>
          <a:p>
            <a:pPr algn="just" marL="753473" indent="-251158" lvl="2">
              <a:lnSpc>
                <a:spcPts val="2093"/>
              </a:lnSpc>
              <a:buFont typeface="Arial"/>
              <a:buChar char="⚬"/>
            </a:pPr>
            <a:r>
              <a:rPr lang="en-US" sz="1744">
                <a:solidFill>
                  <a:srgbClr val="000000"/>
                </a:solidFill>
                <a:latin typeface="Montserrat"/>
              </a:rPr>
              <a:t>Estimated Contribution to Growth: +2%</a:t>
            </a:r>
          </a:p>
          <a:p>
            <a:pPr algn="just" marL="376736" indent="-188368" lvl="1">
              <a:lnSpc>
                <a:spcPts val="2093"/>
              </a:lnSpc>
              <a:buAutoNum type="arabicPeriod" startAt="1"/>
            </a:pPr>
            <a:r>
              <a:rPr lang="en-US" sz="1744">
                <a:solidFill>
                  <a:srgbClr val="000000"/>
                </a:solidFill>
                <a:latin typeface="Montserrat Bold"/>
              </a:rPr>
              <a:t>Conduct Cost Analysis and Renegotiation</a:t>
            </a:r>
            <a:r>
              <a:rPr lang="en-US" sz="1744">
                <a:solidFill>
                  <a:srgbClr val="000000"/>
                </a:solidFill>
                <a:latin typeface="Montserrat"/>
              </a:rPr>
              <a:t>:</a:t>
            </a:r>
          </a:p>
          <a:p>
            <a:pPr algn="just" marL="753473" indent="-251158" lvl="2">
              <a:lnSpc>
                <a:spcPts val="2093"/>
              </a:lnSpc>
              <a:buFont typeface="Arial"/>
              <a:buChar char="⚬"/>
            </a:pPr>
            <a:r>
              <a:rPr lang="en-US" sz="1744">
                <a:solidFill>
                  <a:srgbClr val="000000"/>
                </a:solidFill>
                <a:latin typeface="Montserrat"/>
              </a:rPr>
              <a:t>Expected Impact: Improved margins and profitability through cost reduction.</a:t>
            </a:r>
          </a:p>
          <a:p>
            <a:pPr algn="just" marL="753473" indent="-251158" lvl="2">
              <a:lnSpc>
                <a:spcPts val="2093"/>
              </a:lnSpc>
              <a:buFont typeface="Arial"/>
              <a:buChar char="⚬"/>
            </a:pPr>
            <a:r>
              <a:rPr lang="en-US" sz="1744">
                <a:solidFill>
                  <a:srgbClr val="000000"/>
                </a:solidFill>
                <a:latin typeface="Montserrat"/>
              </a:rPr>
              <a:t>Estimated Contribution to Growth: +1%</a:t>
            </a:r>
          </a:p>
          <a:p>
            <a:pPr algn="just">
              <a:lnSpc>
                <a:spcPts val="2093"/>
              </a:lnSpc>
            </a:pPr>
            <a:r>
              <a:rPr lang="en-US" sz="1744">
                <a:solidFill>
                  <a:srgbClr val="000000"/>
                </a:solidFill>
                <a:latin typeface="Montserrat Bold"/>
              </a:rPr>
              <a:t>Total Projected Growth Rate</a:t>
            </a:r>
            <a:r>
              <a:rPr lang="en-US" sz="1744">
                <a:solidFill>
                  <a:srgbClr val="000000"/>
                </a:solidFill>
                <a:latin typeface="Montserrat"/>
              </a:rPr>
              <a:t>:</a:t>
            </a:r>
          </a:p>
          <a:p>
            <a:pPr algn="just" marL="376736" indent="-188368" lvl="1">
              <a:lnSpc>
                <a:spcPts val="2093"/>
              </a:lnSpc>
              <a:buFont typeface="Arial"/>
              <a:buChar char="•"/>
            </a:pPr>
            <a:r>
              <a:rPr lang="en-US" sz="1744">
                <a:solidFill>
                  <a:srgbClr val="000000"/>
                </a:solidFill>
                <a:latin typeface="Montserrat"/>
              </a:rPr>
              <a:t>Base Growth Rate: 5%</a:t>
            </a:r>
          </a:p>
          <a:p>
            <a:pPr algn="just" marL="376736" indent="-188368" lvl="1">
              <a:lnSpc>
                <a:spcPts val="2093"/>
              </a:lnSpc>
              <a:buFont typeface="Arial"/>
              <a:buChar char="•"/>
            </a:pPr>
            <a:r>
              <a:rPr lang="en-US" sz="1744">
                <a:solidFill>
                  <a:srgbClr val="000000"/>
                </a:solidFill>
                <a:latin typeface="Montserrat"/>
              </a:rPr>
              <a:t>Additional Growth from Actions: 2% + 2% + 1% = 5%</a:t>
            </a:r>
          </a:p>
          <a:p>
            <a:pPr algn="just" marL="376736" indent="-188368" lvl="1">
              <a:lnSpc>
                <a:spcPts val="2093"/>
              </a:lnSpc>
              <a:buFont typeface="Arial"/>
              <a:buChar char="•"/>
            </a:pPr>
            <a:r>
              <a:rPr lang="en-US" sz="1744">
                <a:solidFill>
                  <a:srgbClr val="000000"/>
                </a:solidFill>
                <a:latin typeface="Montserrat"/>
              </a:rPr>
              <a:t>Total Projected Growth Rate: 5% (base) + 5% (actions) = 10%</a:t>
            </a:r>
          </a:p>
          <a:p>
            <a:pPr algn="just">
              <a:lnSpc>
                <a:spcPts val="2093"/>
              </a:lnSpc>
            </a:pPr>
            <a:r>
              <a:rPr lang="en-US" sz="1744">
                <a:solidFill>
                  <a:srgbClr val="000000"/>
                </a:solidFill>
                <a:latin typeface="Montserrat Bold"/>
              </a:rPr>
              <a:t>Forecast Calculation</a:t>
            </a:r>
            <a:r>
              <a:rPr lang="en-US" sz="1744">
                <a:solidFill>
                  <a:srgbClr val="000000"/>
                </a:solidFill>
                <a:latin typeface="Montserrat"/>
              </a:rPr>
              <a:t>:</a:t>
            </a:r>
          </a:p>
          <a:p>
            <a:pPr algn="just" marL="376736" indent="-188368" lvl="1">
              <a:lnSpc>
                <a:spcPts val="2093"/>
              </a:lnSpc>
              <a:buFont typeface="Arial"/>
              <a:buChar char="•"/>
            </a:pPr>
            <a:r>
              <a:rPr lang="en-US" sz="1744">
                <a:solidFill>
                  <a:srgbClr val="000000"/>
                </a:solidFill>
                <a:latin typeface="Montserrat"/>
              </a:rPr>
              <a:t>Current Year Sales: $19,444,937,906.93</a:t>
            </a:r>
          </a:p>
          <a:p>
            <a:pPr algn="just" marL="376736" indent="-188368" lvl="1">
              <a:lnSpc>
                <a:spcPts val="2093"/>
              </a:lnSpc>
              <a:buFont typeface="Arial"/>
              <a:buChar char="•"/>
            </a:pPr>
            <a:r>
              <a:rPr lang="en-US" sz="1744">
                <a:solidFill>
                  <a:srgbClr val="000000"/>
                </a:solidFill>
                <a:latin typeface="Montserrat"/>
              </a:rPr>
              <a:t>Total Projected Growth Rate: 10% (0.10)</a:t>
            </a:r>
          </a:p>
          <a:p>
            <a:pPr algn="just" marL="376736" indent="-188368" lvl="1">
              <a:lnSpc>
                <a:spcPts val="2093"/>
              </a:lnSpc>
              <a:buFont typeface="Arial"/>
              <a:buChar char="•"/>
            </a:pPr>
            <a:r>
              <a:rPr lang="en-US" sz="1744">
                <a:solidFill>
                  <a:srgbClr val="000000"/>
                </a:solidFill>
                <a:latin typeface="Montserrat"/>
              </a:rPr>
              <a:t>Formula: Forecasted Sales = Current Year Sales * (1 + Growth Rate)</a:t>
            </a:r>
          </a:p>
          <a:p>
            <a:pPr algn="just" marL="376736" indent="-188368" lvl="1">
              <a:lnSpc>
                <a:spcPts val="2093"/>
              </a:lnSpc>
              <a:buFont typeface="Arial"/>
              <a:buChar char="•"/>
            </a:pPr>
            <a:r>
              <a:rPr lang="en-US" sz="1744">
                <a:solidFill>
                  <a:srgbClr val="000000"/>
                </a:solidFill>
                <a:latin typeface="Montserrat Bold"/>
              </a:rPr>
              <a:t>Calculation:</a:t>
            </a:r>
          </a:p>
          <a:p>
            <a:pPr algn="just" marL="753473" indent="-251158" lvl="2">
              <a:lnSpc>
                <a:spcPts val="2093"/>
              </a:lnSpc>
              <a:buFont typeface="Arial"/>
              <a:buChar char="⚬"/>
            </a:pPr>
            <a:r>
              <a:rPr lang="en-US" sz="1744">
                <a:solidFill>
                  <a:srgbClr val="000000"/>
                </a:solidFill>
                <a:latin typeface="Montserrat"/>
              </a:rPr>
              <a:t>Forecasted Sales = $19,444,937,906.93 * (1 + 0.10)</a:t>
            </a:r>
          </a:p>
          <a:p>
            <a:pPr algn="just" marL="753473" indent="-251158" lvl="2">
              <a:lnSpc>
                <a:spcPts val="2093"/>
              </a:lnSpc>
              <a:buFont typeface="Arial"/>
              <a:buChar char="⚬"/>
            </a:pPr>
            <a:r>
              <a:rPr lang="en-US" sz="1744">
                <a:solidFill>
                  <a:srgbClr val="000000"/>
                </a:solidFill>
                <a:latin typeface="Montserrat"/>
              </a:rPr>
              <a:t>Forecasted Sales = $19,444,937,906.93 * 1.10</a:t>
            </a:r>
          </a:p>
          <a:p>
            <a:pPr algn="just" marL="753473" indent="-251158" lvl="2">
              <a:lnSpc>
                <a:spcPts val="2093"/>
              </a:lnSpc>
              <a:buFont typeface="Arial"/>
              <a:buChar char="⚬"/>
            </a:pPr>
            <a:r>
              <a:rPr lang="en-US" sz="1744">
                <a:solidFill>
                  <a:srgbClr val="000000"/>
                </a:solidFill>
                <a:latin typeface="Montserrat"/>
              </a:rPr>
              <a:t>Forecasted Sales = $21,389,431,697.62</a:t>
            </a:r>
          </a:p>
          <a:p>
            <a:pPr algn="just">
              <a:lnSpc>
                <a:spcPts val="2093"/>
              </a:lnSpc>
            </a:pPr>
          </a:p>
        </p:txBody>
      </p:sp>
      <p:grpSp>
        <p:nvGrpSpPr>
          <p:cNvPr name="Group 3" id="3"/>
          <p:cNvGrpSpPr/>
          <p:nvPr/>
        </p:nvGrpSpPr>
        <p:grpSpPr>
          <a:xfrm rot="0">
            <a:off x="327016" y="107297"/>
            <a:ext cx="8341927" cy="795250"/>
            <a:chOff x="0" y="0"/>
            <a:chExt cx="11122570" cy="1060333"/>
          </a:xfrm>
        </p:grpSpPr>
        <p:sp>
          <p:nvSpPr>
            <p:cNvPr name="TextBox 4" id="4"/>
            <p:cNvSpPr txBox="true"/>
            <p:nvPr/>
          </p:nvSpPr>
          <p:spPr>
            <a:xfrm rot="0">
              <a:off x="1154559" y="138153"/>
              <a:ext cx="9968010" cy="869752"/>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One-Year Forecast</a:t>
              </a:r>
            </a:p>
          </p:txBody>
        </p:sp>
        <p:sp>
          <p:nvSpPr>
            <p:cNvPr name="Freeform 5" id="5"/>
            <p:cNvSpPr/>
            <p:nvPr/>
          </p:nvSpPr>
          <p:spPr>
            <a:xfrm flipH="false" flipV="false" rot="0">
              <a:off x="0" y="0"/>
              <a:ext cx="1027559" cy="1060333"/>
            </a:xfrm>
            <a:custGeom>
              <a:avLst/>
              <a:gdLst/>
              <a:ahLst/>
              <a:cxnLst/>
              <a:rect r="r" b="b" t="t" l="l"/>
              <a:pathLst>
                <a:path h="1060333" w="1027559">
                  <a:moveTo>
                    <a:pt x="0" y="0"/>
                  </a:moveTo>
                  <a:lnTo>
                    <a:pt x="1027559" y="0"/>
                  </a:lnTo>
                  <a:lnTo>
                    <a:pt x="1027559" y="1060333"/>
                  </a:lnTo>
                  <a:lnTo>
                    <a:pt x="0" y="1060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0">
            <a:off x="8563023" y="-771035"/>
            <a:ext cx="2381154" cy="2342189"/>
          </a:xfrm>
          <a:custGeom>
            <a:avLst/>
            <a:gdLst/>
            <a:ahLst/>
            <a:cxnLst/>
            <a:rect r="r" b="b" t="t" l="l"/>
            <a:pathLst>
              <a:path h="2342189" w="2381154">
                <a:moveTo>
                  <a:pt x="0" y="0"/>
                </a:moveTo>
                <a:lnTo>
                  <a:pt x="2381154" y="0"/>
                </a:lnTo>
                <a:lnTo>
                  <a:pt x="2381154"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715423" y="-618635"/>
            <a:ext cx="2381154" cy="2342189"/>
          </a:xfrm>
          <a:custGeom>
            <a:avLst/>
            <a:gdLst/>
            <a:ahLst/>
            <a:cxnLst/>
            <a:rect r="r" b="b" t="t" l="l"/>
            <a:pathLst>
              <a:path h="2342189" w="2381154">
                <a:moveTo>
                  <a:pt x="0" y="0"/>
                </a:moveTo>
                <a:lnTo>
                  <a:pt x="2381154" y="0"/>
                </a:lnTo>
                <a:lnTo>
                  <a:pt x="2381154"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96484" y="1621657"/>
            <a:ext cx="9317598" cy="5380990"/>
          </a:xfrm>
          <a:prstGeom prst="rect">
            <a:avLst/>
          </a:prstGeom>
        </p:spPr>
        <p:txBody>
          <a:bodyPr anchor="t" rtlCol="false" tIns="0" lIns="0" bIns="0" rIns="0">
            <a:spAutoFit/>
          </a:bodyPr>
          <a:lstStyle/>
          <a:p>
            <a:pPr algn="just">
              <a:lnSpc>
                <a:spcPts val="2800"/>
              </a:lnSpc>
            </a:pPr>
            <a:r>
              <a:rPr lang="en-US" sz="2000">
                <a:solidFill>
                  <a:srgbClr val="03989E"/>
                </a:solidFill>
                <a:latin typeface="Canva Sans Bold"/>
              </a:rPr>
              <a:t>Expansion Opportunities:</a:t>
            </a:r>
          </a:p>
          <a:p>
            <a:pPr algn="just" marL="388622" indent="-194311" lvl="1">
              <a:lnSpc>
                <a:spcPts val="2520"/>
              </a:lnSpc>
              <a:buAutoNum type="arabicPeriod" startAt="1"/>
            </a:pPr>
            <a:r>
              <a:rPr lang="en-US" sz="1800">
                <a:solidFill>
                  <a:srgbClr val="000000"/>
                </a:solidFill>
                <a:latin typeface="Canva Sans"/>
              </a:rPr>
              <a:t>Products: High-Revenue Products</a:t>
            </a:r>
          </a:p>
          <a:p>
            <a:pPr algn="just" marL="777243" indent="-259081" lvl="2">
              <a:lnSpc>
                <a:spcPts val="2520"/>
              </a:lnSpc>
              <a:buFont typeface="Arial"/>
              <a:buChar char="⚬"/>
            </a:pPr>
            <a:r>
              <a:rPr lang="en-US" sz="1800">
                <a:solidFill>
                  <a:srgbClr val="000000"/>
                </a:solidFill>
                <a:latin typeface="Canva Sans"/>
              </a:rPr>
              <a:t>Furniture: $1.75 Billion</a:t>
            </a:r>
          </a:p>
          <a:p>
            <a:pPr algn="just" marL="777243" indent="-259081" lvl="2">
              <a:lnSpc>
                <a:spcPts val="2520"/>
              </a:lnSpc>
              <a:buFont typeface="Arial"/>
              <a:buChar char="⚬"/>
            </a:pPr>
            <a:r>
              <a:rPr lang="en-US" sz="1800">
                <a:solidFill>
                  <a:srgbClr val="000000"/>
                </a:solidFill>
                <a:latin typeface="Canva Sans"/>
              </a:rPr>
              <a:t>Electronics: $1.52 Billion</a:t>
            </a:r>
          </a:p>
          <a:p>
            <a:pPr algn="just" marL="777243" indent="-259081" lvl="2">
              <a:lnSpc>
                <a:spcPts val="2520"/>
              </a:lnSpc>
              <a:spcBef>
                <a:spcPct val="0"/>
              </a:spcBef>
              <a:buFont typeface="Arial"/>
              <a:buChar char="⚬"/>
            </a:pPr>
            <a:r>
              <a:rPr lang="en-US" sz="1800">
                <a:solidFill>
                  <a:srgbClr val="000000"/>
                </a:solidFill>
                <a:latin typeface="Canva Sans"/>
              </a:rPr>
              <a:t>Why: These pro</a:t>
            </a:r>
            <a:r>
              <a:rPr lang="en-US" sz="1800" strike="noStrike" u="none">
                <a:solidFill>
                  <a:srgbClr val="000000"/>
                </a:solidFill>
                <a:latin typeface="Canva Sans"/>
              </a:rPr>
              <a:t>ducts demonstrate strong market demand and customer preference, making them prime targets for expansion efforts.</a:t>
            </a:r>
          </a:p>
          <a:p>
            <a:pPr algn="just" marL="388622" indent="-194311" lvl="1">
              <a:lnSpc>
                <a:spcPts val="2520"/>
              </a:lnSpc>
              <a:spcBef>
                <a:spcPct val="0"/>
              </a:spcBef>
              <a:buAutoNum type="arabicPeriod" startAt="1"/>
            </a:pPr>
            <a:r>
              <a:rPr lang="en-US" sz="1800" strike="noStrike" u="none">
                <a:solidFill>
                  <a:srgbClr val="000000"/>
                </a:solidFill>
                <a:latin typeface="Canva Sans"/>
              </a:rPr>
              <a:t>Countries: High-Revenue Regions</a:t>
            </a:r>
          </a:p>
          <a:p>
            <a:pPr algn="just" marL="777243" indent="-259081" lvl="2">
              <a:lnSpc>
                <a:spcPts val="2520"/>
              </a:lnSpc>
              <a:spcBef>
                <a:spcPct val="0"/>
              </a:spcBef>
              <a:buFont typeface="Arial"/>
              <a:buChar char="⚬"/>
            </a:pPr>
            <a:r>
              <a:rPr lang="en-US" sz="1800" strike="noStrike" u="none">
                <a:solidFill>
                  <a:srgbClr val="000000"/>
                </a:solidFill>
                <a:latin typeface="Canva Sans"/>
              </a:rPr>
              <a:t>North America: $10.5 Billion</a:t>
            </a:r>
          </a:p>
          <a:p>
            <a:pPr algn="just" marL="777243" indent="-259081" lvl="2">
              <a:lnSpc>
                <a:spcPts val="2520"/>
              </a:lnSpc>
              <a:spcBef>
                <a:spcPct val="0"/>
              </a:spcBef>
              <a:buFont typeface="Arial"/>
              <a:buChar char="⚬"/>
            </a:pPr>
            <a:r>
              <a:rPr lang="en-US" sz="1800" strike="noStrike" u="none">
                <a:solidFill>
                  <a:srgbClr val="000000"/>
                </a:solidFill>
                <a:latin typeface="Canva Sans"/>
              </a:rPr>
              <a:t>Europe: $8.3 Billion</a:t>
            </a:r>
          </a:p>
          <a:p>
            <a:pPr algn="just" marL="777243" indent="-259081" lvl="2">
              <a:lnSpc>
                <a:spcPts val="2520"/>
              </a:lnSpc>
              <a:spcBef>
                <a:spcPct val="0"/>
              </a:spcBef>
              <a:buFont typeface="Arial"/>
              <a:buChar char="⚬"/>
            </a:pPr>
            <a:r>
              <a:rPr lang="en-US" sz="1800" strike="noStrike" u="none">
                <a:solidFill>
                  <a:srgbClr val="000000"/>
                </a:solidFill>
                <a:latin typeface="Canva Sans"/>
              </a:rPr>
              <a:t>Why: These regions generate significant revenue and offer substantial market potential, making them ideal for expanding your business operations.</a:t>
            </a:r>
          </a:p>
          <a:p>
            <a:pPr algn="just" marL="388622" indent="-194311" lvl="1">
              <a:lnSpc>
                <a:spcPts val="2520"/>
              </a:lnSpc>
              <a:spcBef>
                <a:spcPct val="0"/>
              </a:spcBef>
              <a:buAutoNum type="arabicPeriod" startAt="1"/>
            </a:pPr>
            <a:r>
              <a:rPr lang="en-US" sz="1800" strike="noStrike" u="none">
                <a:solidFill>
                  <a:srgbClr val="000000"/>
                </a:solidFill>
                <a:latin typeface="Canva Sans"/>
              </a:rPr>
              <a:t>Industries: Growing Sectors</a:t>
            </a:r>
          </a:p>
          <a:p>
            <a:pPr algn="just" marL="777243" indent="-259081" lvl="2">
              <a:lnSpc>
                <a:spcPts val="2520"/>
              </a:lnSpc>
              <a:spcBef>
                <a:spcPct val="0"/>
              </a:spcBef>
              <a:buFont typeface="Arial"/>
              <a:buChar char="⚬"/>
            </a:pPr>
            <a:r>
              <a:rPr lang="en-US" sz="1800" strike="noStrike" u="none">
                <a:solidFill>
                  <a:srgbClr val="000000"/>
                </a:solidFill>
                <a:latin typeface="Canva Sans"/>
              </a:rPr>
              <a:t>Consumer Electronics: High demand for electronics.</a:t>
            </a:r>
          </a:p>
          <a:p>
            <a:pPr algn="just" marL="777243" indent="-259081" lvl="2">
              <a:lnSpc>
                <a:spcPts val="2520"/>
              </a:lnSpc>
              <a:spcBef>
                <a:spcPct val="0"/>
              </a:spcBef>
              <a:buFont typeface="Arial"/>
              <a:buChar char="⚬"/>
            </a:pPr>
            <a:r>
              <a:rPr lang="en-US" sz="1800" strike="noStrike" u="none">
                <a:solidFill>
                  <a:srgbClr val="000000"/>
                </a:solidFill>
                <a:latin typeface="Canva Sans"/>
              </a:rPr>
              <a:t>Home Furnishings: Growing trends in home improvement.</a:t>
            </a:r>
          </a:p>
          <a:p>
            <a:pPr algn="just" marL="777243" indent="-259081" lvl="2">
              <a:lnSpc>
                <a:spcPts val="2520"/>
              </a:lnSpc>
              <a:spcBef>
                <a:spcPct val="0"/>
              </a:spcBef>
              <a:buFont typeface="Arial"/>
              <a:buChar char="⚬"/>
            </a:pPr>
            <a:r>
              <a:rPr lang="en-US" sz="1800" strike="noStrike" u="none">
                <a:solidFill>
                  <a:srgbClr val="000000"/>
                </a:solidFill>
                <a:latin typeface="Canva Sans"/>
              </a:rPr>
              <a:t>Why: Both industries exhibit strong sales and promising market trends, presenting attractive opportunities for expansion and growth.</a:t>
            </a:r>
          </a:p>
          <a:p>
            <a:pPr algn="just" marL="0" indent="0" lvl="0">
              <a:lnSpc>
                <a:spcPts val="2520"/>
              </a:lnSpc>
              <a:spcBef>
                <a:spcPct val="0"/>
              </a:spcBef>
            </a:pPr>
          </a:p>
        </p:txBody>
      </p:sp>
      <p:sp>
        <p:nvSpPr>
          <p:cNvPr name="TextBox 3" id="3"/>
          <p:cNvSpPr txBox="true"/>
          <p:nvPr/>
        </p:nvSpPr>
        <p:spPr>
          <a:xfrm rot="0">
            <a:off x="1464698" y="207100"/>
            <a:ext cx="9273632" cy="1125040"/>
          </a:xfrm>
          <a:prstGeom prst="rect">
            <a:avLst/>
          </a:prstGeom>
        </p:spPr>
        <p:txBody>
          <a:bodyPr anchor="t" rtlCol="false" tIns="0" lIns="0" bIns="0" rIns="0">
            <a:spAutoFit/>
          </a:bodyPr>
          <a:lstStyle/>
          <a:p>
            <a:pPr algn="l">
              <a:lnSpc>
                <a:spcPts val="4283"/>
              </a:lnSpc>
            </a:pPr>
            <a:r>
              <a:rPr lang="en-US" sz="4326">
                <a:solidFill>
                  <a:srgbClr val="000000"/>
                </a:solidFill>
                <a:latin typeface="Aileron Ultra-Bold"/>
              </a:rPr>
              <a:t>Opportunities for Expansion/Shrinkage</a:t>
            </a:r>
          </a:p>
        </p:txBody>
      </p:sp>
      <p:sp>
        <p:nvSpPr>
          <p:cNvPr name="Freeform 4" id="4"/>
          <p:cNvSpPr/>
          <p:nvPr/>
        </p:nvSpPr>
        <p:spPr>
          <a:xfrm flipH="false" flipV="false" rot="0">
            <a:off x="275889" y="261357"/>
            <a:ext cx="911262" cy="940327"/>
          </a:xfrm>
          <a:custGeom>
            <a:avLst/>
            <a:gdLst/>
            <a:ahLst/>
            <a:cxnLst/>
            <a:rect r="r" b="b" t="t" l="l"/>
            <a:pathLst>
              <a:path h="940327" w="911262">
                <a:moveTo>
                  <a:pt x="0" y="0"/>
                </a:moveTo>
                <a:lnTo>
                  <a:pt x="911262" y="0"/>
                </a:lnTo>
                <a:lnTo>
                  <a:pt x="911262" y="940326"/>
                </a:lnTo>
                <a:lnTo>
                  <a:pt x="0" y="9403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323506" y="-672907"/>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475906" y="-520507"/>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464698" y="207100"/>
            <a:ext cx="9273632" cy="1125040"/>
          </a:xfrm>
          <a:prstGeom prst="rect">
            <a:avLst/>
          </a:prstGeom>
        </p:spPr>
        <p:txBody>
          <a:bodyPr anchor="t" rtlCol="false" tIns="0" lIns="0" bIns="0" rIns="0">
            <a:spAutoFit/>
          </a:bodyPr>
          <a:lstStyle/>
          <a:p>
            <a:pPr algn="l">
              <a:lnSpc>
                <a:spcPts val="4283"/>
              </a:lnSpc>
            </a:pPr>
            <a:r>
              <a:rPr lang="en-US" sz="4326">
                <a:solidFill>
                  <a:srgbClr val="000000"/>
                </a:solidFill>
                <a:latin typeface="Aileron Ultra-Bold"/>
              </a:rPr>
              <a:t>Opportunities for Expansion/Shrinkage</a:t>
            </a:r>
          </a:p>
        </p:txBody>
      </p:sp>
      <p:sp>
        <p:nvSpPr>
          <p:cNvPr name="Freeform 3" id="3"/>
          <p:cNvSpPr/>
          <p:nvPr/>
        </p:nvSpPr>
        <p:spPr>
          <a:xfrm flipH="false" flipV="false" rot="0">
            <a:off x="275889" y="261357"/>
            <a:ext cx="911262" cy="940327"/>
          </a:xfrm>
          <a:custGeom>
            <a:avLst/>
            <a:gdLst/>
            <a:ahLst/>
            <a:cxnLst/>
            <a:rect r="r" b="b" t="t" l="l"/>
            <a:pathLst>
              <a:path h="940327" w="911262">
                <a:moveTo>
                  <a:pt x="0" y="0"/>
                </a:moveTo>
                <a:lnTo>
                  <a:pt x="911262" y="0"/>
                </a:lnTo>
                <a:lnTo>
                  <a:pt x="911262" y="940326"/>
                </a:lnTo>
                <a:lnTo>
                  <a:pt x="0" y="9403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786" y="1644753"/>
            <a:ext cx="9242027" cy="4832096"/>
          </a:xfrm>
          <a:prstGeom prst="rect">
            <a:avLst/>
          </a:prstGeom>
        </p:spPr>
        <p:txBody>
          <a:bodyPr anchor="t" rtlCol="false" tIns="0" lIns="0" bIns="0" rIns="0">
            <a:spAutoFit/>
          </a:bodyPr>
          <a:lstStyle/>
          <a:p>
            <a:pPr algn="just">
              <a:lnSpc>
                <a:spcPts val="2782"/>
              </a:lnSpc>
            </a:pPr>
            <a:r>
              <a:rPr lang="en-US" sz="1987">
                <a:solidFill>
                  <a:srgbClr val="03989E"/>
                </a:solidFill>
                <a:latin typeface="Canva Sans Bold"/>
              </a:rPr>
              <a:t>Shrinkage Opportunities:</a:t>
            </a:r>
          </a:p>
          <a:p>
            <a:pPr algn="just" marL="429056" indent="-214528" lvl="1">
              <a:lnSpc>
                <a:spcPts val="2782"/>
              </a:lnSpc>
              <a:spcBef>
                <a:spcPct val="0"/>
              </a:spcBef>
              <a:buAutoNum type="arabicPeriod" startAt="1"/>
            </a:pPr>
            <a:r>
              <a:rPr lang="en-US" sz="1987">
                <a:solidFill>
                  <a:srgbClr val="000000"/>
                </a:solidFill>
                <a:latin typeface="Canva Sans"/>
              </a:rPr>
              <a:t>Pro</a:t>
            </a:r>
            <a:r>
              <a:rPr lang="en-US" sz="1987" strike="noStrike" u="none">
                <a:solidFill>
                  <a:srgbClr val="000000"/>
                </a:solidFill>
                <a:latin typeface="Canva Sans"/>
              </a:rPr>
              <a:t>ducts: Low-Performing Products</a:t>
            </a:r>
          </a:p>
          <a:p>
            <a:pPr algn="just" marL="858113" indent="-286038" lvl="2">
              <a:lnSpc>
                <a:spcPts val="2782"/>
              </a:lnSpc>
              <a:spcBef>
                <a:spcPct val="0"/>
              </a:spcBef>
              <a:buFont typeface="Arial"/>
              <a:buChar char="⚬"/>
            </a:pPr>
            <a:r>
              <a:rPr lang="en-US" sz="1987" strike="noStrike" u="none">
                <a:solidFill>
                  <a:srgbClr val="000000"/>
                </a:solidFill>
                <a:latin typeface="Canva Sans"/>
              </a:rPr>
              <a:t>Why: By reallocating resources from low-performing products to higher-performing ones, you can optimize efficiency and profitability within your product portfolio.</a:t>
            </a:r>
          </a:p>
          <a:p>
            <a:pPr algn="just" marL="429056" indent="-214528" lvl="1">
              <a:lnSpc>
                <a:spcPts val="2782"/>
              </a:lnSpc>
              <a:spcBef>
                <a:spcPct val="0"/>
              </a:spcBef>
              <a:buAutoNum type="arabicPeriod" startAt="1"/>
            </a:pPr>
            <a:r>
              <a:rPr lang="en-US" sz="1987" strike="noStrike" u="none">
                <a:solidFill>
                  <a:srgbClr val="000000"/>
                </a:solidFill>
                <a:latin typeface="Canva Sans"/>
              </a:rPr>
              <a:t>Countries: Underperforming Regions</a:t>
            </a:r>
          </a:p>
          <a:p>
            <a:pPr algn="just" marL="858113" indent="-286038" lvl="2">
              <a:lnSpc>
                <a:spcPts val="2782"/>
              </a:lnSpc>
              <a:spcBef>
                <a:spcPct val="0"/>
              </a:spcBef>
              <a:buFont typeface="Arial"/>
              <a:buChar char="⚬"/>
            </a:pPr>
            <a:r>
              <a:rPr lang="en-US" sz="1987" strike="noStrike" u="none">
                <a:solidFill>
                  <a:srgbClr val="000000"/>
                </a:solidFill>
                <a:latin typeface="Canva Sans"/>
              </a:rPr>
              <a:t>Why: Optimizing resource allocation away from underperforming regions allows you to focus investments and efforts where they can yield greater returns, maximizing overall profitability.</a:t>
            </a:r>
          </a:p>
          <a:p>
            <a:pPr algn="just" marL="429056" indent="-214528" lvl="1">
              <a:lnSpc>
                <a:spcPts val="2782"/>
              </a:lnSpc>
              <a:spcBef>
                <a:spcPct val="0"/>
              </a:spcBef>
              <a:buAutoNum type="arabicPeriod" startAt="1"/>
            </a:pPr>
            <a:r>
              <a:rPr lang="en-US" sz="1987" strike="noStrike" u="none">
                <a:solidFill>
                  <a:srgbClr val="000000"/>
                </a:solidFill>
                <a:latin typeface="Canva Sans"/>
              </a:rPr>
              <a:t>Industries: Declining Sectors</a:t>
            </a:r>
          </a:p>
          <a:p>
            <a:pPr algn="just" marL="858113" indent="-286038" lvl="2">
              <a:lnSpc>
                <a:spcPts val="2782"/>
              </a:lnSpc>
              <a:spcBef>
                <a:spcPct val="0"/>
              </a:spcBef>
              <a:buFont typeface="Arial"/>
              <a:buChar char="⚬"/>
            </a:pPr>
            <a:r>
              <a:rPr lang="en-US" sz="1987" strike="noStrike" u="none">
                <a:solidFill>
                  <a:srgbClr val="000000"/>
                </a:solidFill>
                <a:latin typeface="Canva Sans"/>
              </a:rPr>
              <a:t>Why: Shifting focus away from declining sectors toward industries with higher growth potential ensures your business remains aligned with market trends and opportunities for sustained success.</a:t>
            </a:r>
          </a:p>
          <a:p>
            <a:pPr algn="just" marL="0" indent="0" lvl="0">
              <a:lnSpc>
                <a:spcPts val="2489"/>
              </a:lnSpc>
              <a:spcBef>
                <a:spcPct val="0"/>
              </a:spcBef>
            </a:pPr>
          </a:p>
        </p:txBody>
      </p:sp>
      <p:sp>
        <p:nvSpPr>
          <p:cNvPr name="Freeform 5" id="5"/>
          <p:cNvSpPr/>
          <p:nvPr/>
        </p:nvSpPr>
        <p:spPr>
          <a:xfrm flipH="false" flipV="false" rot="0">
            <a:off x="8628306" y="-368107"/>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780706" y="-215707"/>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346185" y="1130366"/>
            <a:ext cx="9634996" cy="6990715"/>
          </a:xfrm>
          <a:prstGeom prst="rect">
            <a:avLst/>
          </a:prstGeom>
        </p:spPr>
        <p:txBody>
          <a:bodyPr anchor="t" rtlCol="false" tIns="0" lIns="0" bIns="0" rIns="0">
            <a:spAutoFit/>
          </a:bodyPr>
          <a:lstStyle/>
          <a:p>
            <a:pPr algn="just" marL="0" indent="0" lvl="0">
              <a:lnSpc>
                <a:spcPts val="2660"/>
              </a:lnSpc>
              <a:spcBef>
                <a:spcPct val="0"/>
              </a:spcBef>
            </a:pPr>
          </a:p>
          <a:p>
            <a:pPr algn="just" marL="410211" indent="-205106" lvl="1">
              <a:lnSpc>
                <a:spcPts val="2660"/>
              </a:lnSpc>
              <a:spcBef>
                <a:spcPct val="0"/>
              </a:spcBef>
              <a:buAutoNum type="arabicPeriod" startAt="1"/>
            </a:pPr>
            <a:r>
              <a:rPr lang="en-US" sz="1900" strike="noStrike" u="none">
                <a:solidFill>
                  <a:srgbClr val="000000"/>
                </a:solidFill>
                <a:latin typeface="Canva Sans Bold"/>
              </a:rPr>
              <a:t>Enhanced Data Analytics Capabilities:</a:t>
            </a:r>
          </a:p>
          <a:p>
            <a:pPr algn="just" marL="820422" indent="-273474" lvl="2">
              <a:lnSpc>
                <a:spcPts val="2660"/>
              </a:lnSpc>
              <a:spcBef>
                <a:spcPct val="0"/>
              </a:spcBef>
              <a:buFont typeface="Arial"/>
              <a:buChar char="⚬"/>
            </a:pPr>
            <a:r>
              <a:rPr lang="en-US" sz="1900" strike="noStrike" u="none">
                <a:solidFill>
                  <a:srgbClr val="000000"/>
                </a:solidFill>
                <a:latin typeface="Canva Sans"/>
              </a:rPr>
              <a:t>Why: Improve data-driven decision-making.</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Implement predictive analytics, AI, and machine learning.</a:t>
            </a:r>
          </a:p>
          <a:p>
            <a:pPr algn="just" marL="410211" indent="-205106" lvl="1">
              <a:lnSpc>
                <a:spcPts val="2660"/>
              </a:lnSpc>
              <a:spcBef>
                <a:spcPct val="0"/>
              </a:spcBef>
              <a:buAutoNum type="arabicPeriod" startAt="1"/>
            </a:pPr>
            <a:r>
              <a:rPr lang="en-US" sz="1900" strike="noStrike" u="none">
                <a:solidFill>
                  <a:srgbClr val="000000"/>
                </a:solidFill>
                <a:latin typeface="Canva Sans Bold"/>
              </a:rPr>
              <a:t>Customer Experience Enhancement</a:t>
            </a:r>
            <a:r>
              <a:rPr lang="en-US" sz="1900" strike="noStrike" u="none">
                <a:solidFill>
                  <a:srgbClr val="000000"/>
                </a:solidFill>
                <a:latin typeface="Canva Sans"/>
              </a:rPr>
              <a:t>:</a:t>
            </a:r>
          </a:p>
          <a:p>
            <a:pPr algn="just" marL="820422" indent="-273474" lvl="2">
              <a:lnSpc>
                <a:spcPts val="2660"/>
              </a:lnSpc>
              <a:spcBef>
                <a:spcPct val="0"/>
              </a:spcBef>
              <a:buFont typeface="Arial"/>
              <a:buChar char="⚬"/>
            </a:pPr>
            <a:r>
              <a:rPr lang="en-US" sz="1900" strike="noStrike" u="none">
                <a:solidFill>
                  <a:srgbClr val="000000"/>
                </a:solidFill>
                <a:latin typeface="Canva Sans"/>
              </a:rPr>
              <a:t>Why: Increase customer satisfaction and retention.</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Enhance customer support and personalized services.</a:t>
            </a:r>
          </a:p>
          <a:p>
            <a:pPr algn="just" marL="410211" indent="-205106" lvl="1">
              <a:lnSpc>
                <a:spcPts val="2660"/>
              </a:lnSpc>
              <a:spcBef>
                <a:spcPct val="0"/>
              </a:spcBef>
              <a:buAutoNum type="arabicPeriod" startAt="1"/>
            </a:pPr>
            <a:r>
              <a:rPr lang="en-US" sz="1900" strike="noStrike" u="none">
                <a:solidFill>
                  <a:srgbClr val="000000"/>
                </a:solidFill>
                <a:latin typeface="Canva Sans"/>
              </a:rPr>
              <a:t>S</a:t>
            </a:r>
            <a:r>
              <a:rPr lang="en-US" sz="1900" strike="noStrike" u="none">
                <a:solidFill>
                  <a:srgbClr val="000000"/>
                </a:solidFill>
                <a:latin typeface="Canva Sans Bold"/>
              </a:rPr>
              <a:t>ustainability Initiatives:</a:t>
            </a:r>
          </a:p>
          <a:p>
            <a:pPr algn="just" marL="820422" indent="-273474" lvl="2">
              <a:lnSpc>
                <a:spcPts val="2660"/>
              </a:lnSpc>
              <a:spcBef>
                <a:spcPct val="0"/>
              </a:spcBef>
              <a:buFont typeface="Arial"/>
              <a:buChar char="⚬"/>
            </a:pPr>
            <a:r>
              <a:rPr lang="en-US" sz="1900" strike="noStrike" u="none">
                <a:solidFill>
                  <a:srgbClr val="000000"/>
                </a:solidFill>
                <a:latin typeface="Canva Sans"/>
              </a:rPr>
              <a:t>Why: Improve brand image and meet consumer demand.</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Implement sustainable practices and eco-friendly packaging.</a:t>
            </a:r>
          </a:p>
          <a:p>
            <a:pPr algn="just" marL="410211" indent="-205106" lvl="1">
              <a:lnSpc>
                <a:spcPts val="2660"/>
              </a:lnSpc>
              <a:spcBef>
                <a:spcPct val="0"/>
              </a:spcBef>
              <a:buAutoNum type="arabicPeriod" startAt="1"/>
            </a:pPr>
            <a:r>
              <a:rPr lang="en-US" sz="1900" strike="noStrike" u="none">
                <a:solidFill>
                  <a:srgbClr val="000000"/>
                </a:solidFill>
                <a:latin typeface="Canva Sans Bold"/>
              </a:rPr>
              <a:t>Digital Transformation:</a:t>
            </a:r>
          </a:p>
          <a:p>
            <a:pPr algn="just" marL="820422" indent="-273474" lvl="2">
              <a:lnSpc>
                <a:spcPts val="2660"/>
              </a:lnSpc>
              <a:spcBef>
                <a:spcPct val="0"/>
              </a:spcBef>
              <a:buFont typeface="Arial"/>
              <a:buChar char="⚬"/>
            </a:pPr>
            <a:r>
              <a:rPr lang="en-US" sz="1900" strike="noStrike" u="none">
                <a:solidFill>
                  <a:srgbClr val="000000"/>
                </a:solidFill>
                <a:latin typeface="Canva Sans"/>
              </a:rPr>
              <a:t>Why: Streamline operations and enhance engagement.</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Invest in digital tools and e-commerce platforms.</a:t>
            </a:r>
          </a:p>
          <a:p>
            <a:pPr algn="just" marL="410211" indent="-205106" lvl="1">
              <a:lnSpc>
                <a:spcPts val="2660"/>
              </a:lnSpc>
              <a:spcBef>
                <a:spcPct val="0"/>
              </a:spcBef>
              <a:buAutoNum type="arabicPeriod" startAt="1"/>
            </a:pPr>
            <a:r>
              <a:rPr lang="en-US" sz="1900" strike="noStrike" u="none">
                <a:solidFill>
                  <a:srgbClr val="000000"/>
                </a:solidFill>
                <a:latin typeface="Canva Sans Bold"/>
              </a:rPr>
              <a:t>Diversification of Product Lines</a:t>
            </a:r>
            <a:r>
              <a:rPr lang="en-US" sz="1900" strike="noStrike" u="none">
                <a:solidFill>
                  <a:srgbClr val="000000"/>
                </a:solidFill>
                <a:latin typeface="Canva Sans"/>
              </a:rPr>
              <a:t>:</a:t>
            </a:r>
          </a:p>
          <a:p>
            <a:pPr algn="just" marL="820422" indent="-273474" lvl="2">
              <a:lnSpc>
                <a:spcPts val="2660"/>
              </a:lnSpc>
              <a:spcBef>
                <a:spcPct val="0"/>
              </a:spcBef>
              <a:buFont typeface="Arial"/>
              <a:buChar char="⚬"/>
            </a:pPr>
            <a:r>
              <a:rPr lang="en-US" sz="1900" strike="noStrike" u="none">
                <a:solidFill>
                  <a:srgbClr val="000000"/>
                </a:solidFill>
                <a:latin typeface="Canva Sans"/>
              </a:rPr>
              <a:t>Why: Reduce risk and open new revenue streams.</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Explore new product categories and innovations.</a:t>
            </a:r>
          </a:p>
          <a:p>
            <a:pPr algn="just">
              <a:lnSpc>
                <a:spcPts val="2660"/>
              </a:lnSpc>
              <a:spcBef>
                <a:spcPct val="0"/>
              </a:spcBef>
            </a:pPr>
          </a:p>
          <a:p>
            <a:pPr algn="just" marL="0" indent="0" lvl="0">
              <a:lnSpc>
                <a:spcPts val="2660"/>
              </a:lnSpc>
              <a:spcBef>
                <a:spcPct val="0"/>
              </a:spcBef>
            </a:pPr>
          </a:p>
          <a:p>
            <a:pPr algn="just" marL="0" indent="0" lvl="0">
              <a:lnSpc>
                <a:spcPts val="2660"/>
              </a:lnSpc>
              <a:spcBef>
                <a:spcPct val="0"/>
              </a:spcBef>
            </a:pPr>
          </a:p>
          <a:p>
            <a:pPr algn="just" marL="0" indent="0" lvl="0">
              <a:lnSpc>
                <a:spcPts val="2660"/>
              </a:lnSpc>
              <a:spcBef>
                <a:spcPct val="0"/>
              </a:spcBef>
            </a:pPr>
          </a:p>
          <a:p>
            <a:pPr algn="just" marL="0" indent="0" lvl="0">
              <a:lnSpc>
                <a:spcPts val="2660"/>
              </a:lnSpc>
              <a:spcBef>
                <a:spcPct val="0"/>
              </a:spcBef>
            </a:pPr>
          </a:p>
        </p:txBody>
      </p:sp>
      <p:sp>
        <p:nvSpPr>
          <p:cNvPr name="TextBox 3" id="3"/>
          <p:cNvSpPr txBox="true"/>
          <p:nvPr/>
        </p:nvSpPr>
        <p:spPr>
          <a:xfrm rot="0">
            <a:off x="1294919" y="458941"/>
            <a:ext cx="8642360" cy="630883"/>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Additional Considerations</a:t>
            </a:r>
          </a:p>
        </p:txBody>
      </p:sp>
      <p:sp>
        <p:nvSpPr>
          <p:cNvPr name="Freeform 4" id="4"/>
          <p:cNvSpPr/>
          <p:nvPr/>
        </p:nvSpPr>
        <p:spPr>
          <a:xfrm flipH="false" flipV="false" rot="0">
            <a:off x="346185" y="373216"/>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933106" y="-63307"/>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085506" y="89093"/>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294919" y="458941"/>
            <a:ext cx="8642360" cy="630883"/>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Additional Considerations</a:t>
            </a:r>
          </a:p>
        </p:txBody>
      </p:sp>
      <p:sp>
        <p:nvSpPr>
          <p:cNvPr name="Freeform 3" id="3"/>
          <p:cNvSpPr/>
          <p:nvPr/>
        </p:nvSpPr>
        <p:spPr>
          <a:xfrm flipH="false" flipV="false" rot="0">
            <a:off x="346185" y="373216"/>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47626" y="1389237"/>
            <a:ext cx="9589653" cy="6381115"/>
          </a:xfrm>
          <a:prstGeom prst="rect">
            <a:avLst/>
          </a:prstGeom>
        </p:spPr>
        <p:txBody>
          <a:bodyPr anchor="t" rtlCol="false" tIns="0" lIns="0" bIns="0" rIns="0">
            <a:spAutoFit/>
          </a:bodyPr>
          <a:lstStyle/>
          <a:p>
            <a:pPr algn="just" marL="410211" indent="-205106" lvl="1">
              <a:lnSpc>
                <a:spcPts val="2660"/>
              </a:lnSpc>
              <a:buAutoNum type="arabicPeriod" startAt="1"/>
            </a:pPr>
            <a:r>
              <a:rPr lang="en-US" sz="1900">
                <a:solidFill>
                  <a:srgbClr val="000000"/>
                </a:solidFill>
                <a:latin typeface="Canva Sans Bold"/>
              </a:rPr>
              <a:t>Global Market Expansion:</a:t>
            </a:r>
          </a:p>
          <a:p>
            <a:pPr algn="just" marL="820422" indent="-273474" lvl="2">
              <a:lnSpc>
                <a:spcPts val="2660"/>
              </a:lnSpc>
              <a:buFont typeface="Arial"/>
              <a:buChar char="⚬"/>
            </a:pPr>
            <a:r>
              <a:rPr lang="en-US" sz="1900">
                <a:solidFill>
                  <a:srgbClr val="000000"/>
                </a:solidFill>
                <a:latin typeface="Canva Sans"/>
              </a:rPr>
              <a:t>Why: Tap into new growth opportunities.</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Enter high-potential markets with tailored strategies.</a:t>
            </a:r>
          </a:p>
          <a:p>
            <a:pPr algn="just" marL="410211" indent="-205106" lvl="1">
              <a:lnSpc>
                <a:spcPts val="2660"/>
              </a:lnSpc>
              <a:spcBef>
                <a:spcPct val="0"/>
              </a:spcBef>
              <a:buAutoNum type="arabicPeriod" startAt="1"/>
            </a:pPr>
            <a:r>
              <a:rPr lang="en-US" sz="1900" strike="noStrike" u="none">
                <a:solidFill>
                  <a:srgbClr val="000000"/>
                </a:solidFill>
                <a:latin typeface="Canva Sans Bold"/>
              </a:rPr>
              <a:t>Talent Development and Retention:</a:t>
            </a:r>
          </a:p>
          <a:p>
            <a:pPr algn="just" marL="820422" indent="-273474" lvl="2">
              <a:lnSpc>
                <a:spcPts val="2660"/>
              </a:lnSpc>
              <a:spcBef>
                <a:spcPct val="0"/>
              </a:spcBef>
              <a:buFont typeface="Arial"/>
              <a:buChar char="⚬"/>
            </a:pPr>
            <a:r>
              <a:rPr lang="en-US" sz="1900" strike="noStrike" u="none">
                <a:solidFill>
                  <a:srgbClr val="000000"/>
                </a:solidFill>
                <a:latin typeface="Canva Sans"/>
              </a:rPr>
              <a:t>Why: Foster growth and innovation.</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Invest in employee development and a positive work culture.</a:t>
            </a:r>
          </a:p>
          <a:p>
            <a:pPr algn="just" marL="410211" indent="-205106" lvl="1">
              <a:lnSpc>
                <a:spcPts val="2660"/>
              </a:lnSpc>
              <a:spcBef>
                <a:spcPct val="0"/>
              </a:spcBef>
              <a:buAutoNum type="arabicPeriod" startAt="1"/>
            </a:pPr>
            <a:r>
              <a:rPr lang="en-US" sz="1900" strike="noStrike" u="none">
                <a:solidFill>
                  <a:srgbClr val="000000"/>
                </a:solidFill>
                <a:latin typeface="Canva Sans Bold"/>
              </a:rPr>
              <a:t>Risk Management and Mitigation</a:t>
            </a:r>
            <a:r>
              <a:rPr lang="en-US" sz="1900" strike="noStrike" u="none">
                <a:solidFill>
                  <a:srgbClr val="000000"/>
                </a:solidFill>
                <a:latin typeface="Canva Sans"/>
              </a:rPr>
              <a:t>:</a:t>
            </a:r>
          </a:p>
          <a:p>
            <a:pPr algn="just" marL="820422" indent="-273474" lvl="2">
              <a:lnSpc>
                <a:spcPts val="2660"/>
              </a:lnSpc>
              <a:spcBef>
                <a:spcPct val="0"/>
              </a:spcBef>
              <a:buFont typeface="Arial"/>
              <a:buChar char="⚬"/>
            </a:pPr>
            <a:r>
              <a:rPr lang="en-US" sz="1900" strike="noStrike" u="none">
                <a:solidFill>
                  <a:srgbClr val="000000"/>
                </a:solidFill>
                <a:latin typeface="Canva Sans"/>
              </a:rPr>
              <a:t>Why: Safeguard assets and reputation.</a:t>
            </a:r>
          </a:p>
          <a:p>
            <a:pPr algn="just" marL="820422" indent="-273474" lvl="2">
              <a:lnSpc>
                <a:spcPts val="2660"/>
              </a:lnSpc>
              <a:spcBef>
                <a:spcPct val="0"/>
              </a:spcBef>
              <a:buFont typeface="Arial"/>
              <a:buChar char="⚬"/>
            </a:pPr>
            <a:r>
              <a:rPr lang="en-US" sz="1900" strike="noStrike" u="none">
                <a:solidFill>
                  <a:srgbClr val="000000"/>
                </a:solidFill>
                <a:latin typeface="Canva Sans"/>
              </a:rPr>
              <a:t>Action: Develop robust risk management strategies.</a:t>
            </a:r>
          </a:p>
          <a:p>
            <a:pPr algn="just">
              <a:lnSpc>
                <a:spcPts val="2660"/>
              </a:lnSpc>
              <a:spcBef>
                <a:spcPct val="0"/>
              </a:spcBef>
            </a:pPr>
          </a:p>
          <a:p>
            <a:pPr algn="just">
              <a:lnSpc>
                <a:spcPts val="2660"/>
              </a:lnSpc>
              <a:spcBef>
                <a:spcPct val="0"/>
              </a:spcBef>
            </a:pPr>
          </a:p>
          <a:p>
            <a:pPr algn="just" marL="0" indent="0" lvl="0">
              <a:lnSpc>
                <a:spcPts val="2660"/>
              </a:lnSpc>
              <a:spcBef>
                <a:spcPct val="0"/>
              </a:spcBef>
            </a:pPr>
            <a:r>
              <a:rPr lang="en-US" sz="1900" strike="noStrike" u="none">
                <a:solidFill>
                  <a:srgbClr val="000000"/>
                </a:solidFill>
                <a:latin typeface="Canva Sans"/>
              </a:rPr>
              <a:t>Implementing these actions can help drive growth, innovation, and resilience in your organization.</a:t>
            </a:r>
          </a:p>
          <a:p>
            <a:pPr algn="just" marL="0" indent="0" lvl="0">
              <a:lnSpc>
                <a:spcPts val="2660"/>
              </a:lnSpc>
              <a:spcBef>
                <a:spcPct val="0"/>
              </a:spcBef>
            </a:pPr>
          </a:p>
          <a:p>
            <a:pPr algn="just" marL="0" indent="0" lvl="0">
              <a:lnSpc>
                <a:spcPts val="2660"/>
              </a:lnSpc>
              <a:spcBef>
                <a:spcPct val="0"/>
              </a:spcBef>
            </a:pPr>
          </a:p>
          <a:p>
            <a:pPr algn="just" marL="0" indent="0" lvl="0">
              <a:lnSpc>
                <a:spcPts val="2660"/>
              </a:lnSpc>
              <a:spcBef>
                <a:spcPct val="0"/>
              </a:spcBef>
            </a:pPr>
          </a:p>
          <a:p>
            <a:pPr algn="just" marL="0" indent="0" lvl="0">
              <a:lnSpc>
                <a:spcPts val="2660"/>
              </a:lnSpc>
              <a:spcBef>
                <a:spcPct val="0"/>
              </a:spcBef>
            </a:pPr>
          </a:p>
          <a:p>
            <a:pPr algn="just" marL="0" indent="0" lvl="0">
              <a:lnSpc>
                <a:spcPts val="3079"/>
              </a:lnSpc>
              <a:spcBef>
                <a:spcPct val="0"/>
              </a:spcBef>
            </a:pPr>
          </a:p>
          <a:p>
            <a:pPr algn="just" marL="0" indent="0" lvl="0">
              <a:lnSpc>
                <a:spcPts val="2660"/>
              </a:lnSpc>
              <a:spcBef>
                <a:spcPct val="0"/>
              </a:spcBef>
            </a:pPr>
          </a:p>
        </p:txBody>
      </p:sp>
      <p:sp>
        <p:nvSpPr>
          <p:cNvPr name="Freeform 5" id="5"/>
          <p:cNvSpPr/>
          <p:nvPr/>
        </p:nvSpPr>
        <p:spPr>
          <a:xfrm flipH="false" flipV="false" rot="0">
            <a:off x="9237906" y="241493"/>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390306" y="393893"/>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61409" y="173248"/>
            <a:ext cx="8595360" cy="447675"/>
          </a:xfrm>
          <a:prstGeom prst="rect">
            <a:avLst/>
          </a:prstGeom>
        </p:spPr>
        <p:txBody>
          <a:bodyPr anchor="t" rtlCol="false" tIns="0" lIns="0" bIns="0" rIns="0">
            <a:spAutoFit/>
          </a:bodyPr>
          <a:lstStyle/>
          <a:p>
            <a:pPr algn="ctr">
              <a:lnSpc>
                <a:spcPts val="3583"/>
              </a:lnSpc>
            </a:pPr>
            <a:r>
              <a:rPr lang="en-US" sz="2986">
                <a:solidFill>
                  <a:srgbClr val="000000"/>
                </a:solidFill>
                <a:latin typeface="Montserrat Medium"/>
              </a:rPr>
              <a:t> Dashboard</a:t>
            </a:r>
          </a:p>
        </p:txBody>
      </p:sp>
      <p:sp>
        <p:nvSpPr>
          <p:cNvPr name="Freeform 3" id="3" descr="Units_Sold_by_Area.png"/>
          <p:cNvSpPr/>
          <p:nvPr/>
        </p:nvSpPr>
        <p:spPr>
          <a:xfrm flipH="false" flipV="false" rot="0">
            <a:off x="48768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2"/>
            <a:stretch>
              <a:fillRect l="-5555" t="0" r="-5555" b="0"/>
            </a:stretch>
          </a:blipFill>
        </p:spPr>
      </p:sp>
      <p:sp>
        <p:nvSpPr>
          <p:cNvPr name="Freeform 4" id="4" descr="Units_Sold_by_Segment.png"/>
          <p:cNvSpPr/>
          <p:nvPr/>
        </p:nvSpPr>
        <p:spPr>
          <a:xfrm flipH="false" flipV="false" rot="0">
            <a:off x="487680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3"/>
            <a:stretch>
              <a:fillRect l="-5555" t="0" r="-5555" b="0"/>
            </a:stretch>
          </a:blipFill>
        </p:spPr>
      </p:sp>
      <p:sp>
        <p:nvSpPr>
          <p:cNvPr name="Freeform 5" id="5" descr="Sales_by_Industry.png"/>
          <p:cNvSpPr/>
          <p:nvPr/>
        </p:nvSpPr>
        <p:spPr>
          <a:xfrm flipH="false" flipV="false" rot="0">
            <a:off x="487680" y="1267968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4"/>
            <a:stretch>
              <a:fillRect l="-5555" t="0" r="-5555" b="0"/>
            </a:stretch>
          </a:blipFill>
        </p:spPr>
      </p:sp>
      <p:sp>
        <p:nvSpPr>
          <p:cNvPr name="Freeform 6" id="6"/>
          <p:cNvSpPr/>
          <p:nvPr/>
        </p:nvSpPr>
        <p:spPr>
          <a:xfrm flipH="false" flipV="false" rot="0">
            <a:off x="8756769" y="-4395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09169" y="-2871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76175" y="2018020"/>
            <a:ext cx="9401250" cy="3279160"/>
          </a:xfrm>
          <a:custGeom>
            <a:avLst/>
            <a:gdLst/>
            <a:ahLst/>
            <a:cxnLst/>
            <a:rect r="r" b="b" t="t" l="l"/>
            <a:pathLst>
              <a:path h="3279160" w="9401250">
                <a:moveTo>
                  <a:pt x="0" y="0"/>
                </a:moveTo>
                <a:lnTo>
                  <a:pt x="9401250" y="0"/>
                </a:lnTo>
                <a:lnTo>
                  <a:pt x="9401250" y="3279160"/>
                </a:lnTo>
                <a:lnTo>
                  <a:pt x="0" y="3279160"/>
                </a:lnTo>
                <a:lnTo>
                  <a:pt x="0" y="0"/>
                </a:lnTo>
                <a:close/>
              </a:path>
            </a:pathLst>
          </a:custGeom>
          <a:blipFill>
            <a:blip r:embed="rId7"/>
            <a:stretch>
              <a:fillRect l="-1260" t="-1925" r="-126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579120" y="164828"/>
            <a:ext cx="8595360" cy="447675"/>
          </a:xfrm>
          <a:prstGeom prst="rect">
            <a:avLst/>
          </a:prstGeom>
        </p:spPr>
        <p:txBody>
          <a:bodyPr anchor="t" rtlCol="false" tIns="0" lIns="0" bIns="0" rIns="0">
            <a:spAutoFit/>
          </a:bodyPr>
          <a:lstStyle/>
          <a:p>
            <a:pPr algn="ctr">
              <a:lnSpc>
                <a:spcPts val="3583"/>
              </a:lnSpc>
            </a:pPr>
            <a:r>
              <a:rPr lang="en-US" sz="2986">
                <a:solidFill>
                  <a:srgbClr val="000000"/>
                </a:solidFill>
                <a:latin typeface="Montserrat Medium"/>
              </a:rPr>
              <a:t>Visual Insights from Dashboard</a:t>
            </a:r>
          </a:p>
        </p:txBody>
      </p:sp>
      <p:sp>
        <p:nvSpPr>
          <p:cNvPr name="Freeform 3" id="3" descr="Units_Sold_by_Area.png"/>
          <p:cNvSpPr/>
          <p:nvPr/>
        </p:nvSpPr>
        <p:spPr>
          <a:xfrm flipH="false" flipV="false" rot="0">
            <a:off x="48768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2"/>
            <a:stretch>
              <a:fillRect l="-5555" t="0" r="-5555" b="0"/>
            </a:stretch>
          </a:blipFill>
        </p:spPr>
      </p:sp>
      <p:sp>
        <p:nvSpPr>
          <p:cNvPr name="Freeform 4" id="4" descr="Units_Sold_by_Segment.png"/>
          <p:cNvSpPr/>
          <p:nvPr/>
        </p:nvSpPr>
        <p:spPr>
          <a:xfrm flipH="false" flipV="false" rot="0">
            <a:off x="487680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3"/>
            <a:stretch>
              <a:fillRect l="-5555" t="0" r="-5555" b="0"/>
            </a:stretch>
          </a:blipFill>
        </p:spPr>
      </p:sp>
      <p:sp>
        <p:nvSpPr>
          <p:cNvPr name="Freeform 5" id="5" descr="Sales_by_Industry.png"/>
          <p:cNvSpPr/>
          <p:nvPr/>
        </p:nvSpPr>
        <p:spPr>
          <a:xfrm flipH="false" flipV="false" rot="0">
            <a:off x="487680" y="1267968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4"/>
            <a:stretch>
              <a:fillRect l="-5555" t="0" r="-5555" b="0"/>
            </a:stretch>
          </a:blipFill>
        </p:spPr>
      </p:sp>
      <p:sp>
        <p:nvSpPr>
          <p:cNvPr name="Freeform 6" id="6"/>
          <p:cNvSpPr/>
          <p:nvPr/>
        </p:nvSpPr>
        <p:spPr>
          <a:xfrm flipH="false" flipV="false" rot="0">
            <a:off x="8756769" y="-4395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09169" y="-2871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82074" y="883920"/>
            <a:ext cx="4614618" cy="2773680"/>
          </a:xfrm>
          <a:custGeom>
            <a:avLst/>
            <a:gdLst/>
            <a:ahLst/>
            <a:cxnLst/>
            <a:rect r="r" b="b" t="t" l="l"/>
            <a:pathLst>
              <a:path h="2773680" w="4614618">
                <a:moveTo>
                  <a:pt x="0" y="0"/>
                </a:moveTo>
                <a:lnTo>
                  <a:pt x="4614618" y="0"/>
                </a:lnTo>
                <a:lnTo>
                  <a:pt x="4614618" y="2773680"/>
                </a:lnTo>
                <a:lnTo>
                  <a:pt x="0" y="2773680"/>
                </a:lnTo>
                <a:lnTo>
                  <a:pt x="0" y="0"/>
                </a:lnTo>
                <a:close/>
              </a:path>
            </a:pathLst>
          </a:custGeom>
          <a:blipFill>
            <a:blip r:embed="rId7"/>
            <a:stretch>
              <a:fillRect l="0" t="0" r="0" b="0"/>
            </a:stretch>
          </a:blipFill>
        </p:spPr>
      </p:sp>
      <p:sp>
        <p:nvSpPr>
          <p:cNvPr name="Freeform 9" id="9"/>
          <p:cNvSpPr/>
          <p:nvPr/>
        </p:nvSpPr>
        <p:spPr>
          <a:xfrm flipH="false" flipV="false" rot="0">
            <a:off x="4929230" y="883920"/>
            <a:ext cx="4697973" cy="2773680"/>
          </a:xfrm>
          <a:custGeom>
            <a:avLst/>
            <a:gdLst/>
            <a:ahLst/>
            <a:cxnLst/>
            <a:rect r="r" b="b" t="t" l="l"/>
            <a:pathLst>
              <a:path h="2773680" w="4697973">
                <a:moveTo>
                  <a:pt x="0" y="0"/>
                </a:moveTo>
                <a:lnTo>
                  <a:pt x="4697973" y="0"/>
                </a:lnTo>
                <a:lnTo>
                  <a:pt x="4697973" y="2773680"/>
                </a:lnTo>
                <a:lnTo>
                  <a:pt x="0" y="2773680"/>
                </a:lnTo>
                <a:lnTo>
                  <a:pt x="0" y="0"/>
                </a:lnTo>
                <a:close/>
              </a:path>
            </a:pathLst>
          </a:custGeom>
          <a:blipFill>
            <a:blip r:embed="rId8"/>
            <a:stretch>
              <a:fillRect l="0" t="0" r="-2690" b="-23248"/>
            </a:stretch>
          </a:blipFill>
        </p:spPr>
      </p:sp>
      <p:sp>
        <p:nvSpPr>
          <p:cNvPr name="Freeform 10" id="10"/>
          <p:cNvSpPr/>
          <p:nvPr/>
        </p:nvSpPr>
        <p:spPr>
          <a:xfrm flipH="false" flipV="false" rot="0">
            <a:off x="1441273" y="4077369"/>
            <a:ext cx="6871055" cy="2695905"/>
          </a:xfrm>
          <a:custGeom>
            <a:avLst/>
            <a:gdLst/>
            <a:ahLst/>
            <a:cxnLst/>
            <a:rect r="r" b="b" t="t" l="l"/>
            <a:pathLst>
              <a:path h="2695905" w="6871055">
                <a:moveTo>
                  <a:pt x="0" y="0"/>
                </a:moveTo>
                <a:lnTo>
                  <a:pt x="6871054" y="0"/>
                </a:lnTo>
                <a:lnTo>
                  <a:pt x="6871054" y="2695906"/>
                </a:lnTo>
                <a:lnTo>
                  <a:pt x="0" y="2695906"/>
                </a:lnTo>
                <a:lnTo>
                  <a:pt x="0" y="0"/>
                </a:lnTo>
                <a:close/>
              </a:path>
            </a:pathLst>
          </a:custGeom>
          <a:blipFill>
            <a:blip r:embed="rId9"/>
            <a:stretch>
              <a:fillRect l="0" t="-5770" r="0" b="-577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579120" y="164828"/>
            <a:ext cx="8595360" cy="447675"/>
          </a:xfrm>
          <a:prstGeom prst="rect">
            <a:avLst/>
          </a:prstGeom>
        </p:spPr>
        <p:txBody>
          <a:bodyPr anchor="t" rtlCol="false" tIns="0" lIns="0" bIns="0" rIns="0">
            <a:spAutoFit/>
          </a:bodyPr>
          <a:lstStyle/>
          <a:p>
            <a:pPr algn="ctr">
              <a:lnSpc>
                <a:spcPts val="3583"/>
              </a:lnSpc>
            </a:pPr>
            <a:r>
              <a:rPr lang="en-US" sz="2986">
                <a:solidFill>
                  <a:srgbClr val="000000"/>
                </a:solidFill>
                <a:latin typeface="Montserrat Medium"/>
              </a:rPr>
              <a:t>Visual Insights from Dashboard</a:t>
            </a:r>
          </a:p>
        </p:txBody>
      </p:sp>
      <p:sp>
        <p:nvSpPr>
          <p:cNvPr name="Freeform 3" id="3" descr="Units_Sold_by_Area.png"/>
          <p:cNvSpPr/>
          <p:nvPr/>
        </p:nvSpPr>
        <p:spPr>
          <a:xfrm flipH="false" flipV="false" rot="0">
            <a:off x="48768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2"/>
            <a:stretch>
              <a:fillRect l="-5555" t="0" r="-5555" b="0"/>
            </a:stretch>
          </a:blipFill>
        </p:spPr>
      </p:sp>
      <p:sp>
        <p:nvSpPr>
          <p:cNvPr name="Freeform 4" id="4" descr="Units_Sold_by_Segment.png"/>
          <p:cNvSpPr/>
          <p:nvPr/>
        </p:nvSpPr>
        <p:spPr>
          <a:xfrm flipH="false" flipV="false" rot="0">
            <a:off x="487680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3"/>
            <a:stretch>
              <a:fillRect l="-5555" t="0" r="-5555" b="0"/>
            </a:stretch>
          </a:blipFill>
        </p:spPr>
      </p:sp>
      <p:sp>
        <p:nvSpPr>
          <p:cNvPr name="Freeform 5" id="5" descr="Sales_by_Industry.png"/>
          <p:cNvSpPr/>
          <p:nvPr/>
        </p:nvSpPr>
        <p:spPr>
          <a:xfrm flipH="false" flipV="false" rot="0">
            <a:off x="487680" y="1267968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4"/>
            <a:stretch>
              <a:fillRect l="-5555" t="0" r="-5555" b="0"/>
            </a:stretch>
          </a:blipFill>
        </p:spPr>
      </p:sp>
      <p:sp>
        <p:nvSpPr>
          <p:cNvPr name="Freeform 6" id="6"/>
          <p:cNvSpPr/>
          <p:nvPr/>
        </p:nvSpPr>
        <p:spPr>
          <a:xfrm flipH="false" flipV="false" rot="0">
            <a:off x="8756769" y="-4395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09169" y="-2871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292671" y="883920"/>
            <a:ext cx="4502240" cy="2688173"/>
          </a:xfrm>
          <a:custGeom>
            <a:avLst/>
            <a:gdLst/>
            <a:ahLst/>
            <a:cxnLst/>
            <a:rect r="r" b="b" t="t" l="l"/>
            <a:pathLst>
              <a:path h="2688173" w="4502240">
                <a:moveTo>
                  <a:pt x="0" y="0"/>
                </a:moveTo>
                <a:lnTo>
                  <a:pt x="4502241" y="0"/>
                </a:lnTo>
                <a:lnTo>
                  <a:pt x="4502241" y="2688173"/>
                </a:lnTo>
                <a:lnTo>
                  <a:pt x="0" y="2688173"/>
                </a:lnTo>
                <a:lnTo>
                  <a:pt x="0" y="0"/>
                </a:lnTo>
                <a:close/>
              </a:path>
            </a:pathLst>
          </a:custGeom>
          <a:blipFill>
            <a:blip r:embed="rId7"/>
            <a:stretch>
              <a:fillRect l="0" t="0" r="0" b="0"/>
            </a:stretch>
          </a:blipFill>
        </p:spPr>
      </p:sp>
      <p:sp>
        <p:nvSpPr>
          <p:cNvPr name="Freeform 9" id="9"/>
          <p:cNvSpPr/>
          <p:nvPr/>
        </p:nvSpPr>
        <p:spPr>
          <a:xfrm flipH="false" flipV="false" rot="0">
            <a:off x="5000943" y="916889"/>
            <a:ext cx="4584129" cy="2740711"/>
          </a:xfrm>
          <a:custGeom>
            <a:avLst/>
            <a:gdLst/>
            <a:ahLst/>
            <a:cxnLst/>
            <a:rect r="r" b="b" t="t" l="l"/>
            <a:pathLst>
              <a:path h="2740711" w="4584129">
                <a:moveTo>
                  <a:pt x="0" y="0"/>
                </a:moveTo>
                <a:lnTo>
                  <a:pt x="4584128" y="0"/>
                </a:lnTo>
                <a:lnTo>
                  <a:pt x="4584128" y="2740711"/>
                </a:lnTo>
                <a:lnTo>
                  <a:pt x="0" y="2740711"/>
                </a:lnTo>
                <a:lnTo>
                  <a:pt x="0" y="0"/>
                </a:lnTo>
                <a:close/>
              </a:path>
            </a:pathLst>
          </a:custGeom>
          <a:blipFill>
            <a:blip r:embed="rId8"/>
            <a:stretch>
              <a:fillRect l="0" t="0" r="0" b="0"/>
            </a:stretch>
          </a:blipFill>
        </p:spPr>
      </p:sp>
      <p:sp>
        <p:nvSpPr>
          <p:cNvPr name="Freeform 10" id="10"/>
          <p:cNvSpPr/>
          <p:nvPr/>
        </p:nvSpPr>
        <p:spPr>
          <a:xfrm flipH="false" flipV="false" rot="0">
            <a:off x="120013" y="4044431"/>
            <a:ext cx="4847556" cy="2900798"/>
          </a:xfrm>
          <a:custGeom>
            <a:avLst/>
            <a:gdLst/>
            <a:ahLst/>
            <a:cxnLst/>
            <a:rect r="r" b="b" t="t" l="l"/>
            <a:pathLst>
              <a:path h="2900798" w="4847556">
                <a:moveTo>
                  <a:pt x="0" y="0"/>
                </a:moveTo>
                <a:lnTo>
                  <a:pt x="4847557" y="0"/>
                </a:lnTo>
                <a:lnTo>
                  <a:pt x="4847557" y="2900799"/>
                </a:lnTo>
                <a:lnTo>
                  <a:pt x="0" y="2900799"/>
                </a:lnTo>
                <a:lnTo>
                  <a:pt x="0" y="0"/>
                </a:lnTo>
                <a:close/>
              </a:path>
            </a:pathLst>
          </a:custGeom>
          <a:blipFill>
            <a:blip r:embed="rId9"/>
            <a:stretch>
              <a:fillRect l="0" t="0" r="0" b="0"/>
            </a:stretch>
          </a:blipFill>
        </p:spPr>
      </p:sp>
      <p:sp>
        <p:nvSpPr>
          <p:cNvPr name="Freeform 11" id="11"/>
          <p:cNvSpPr/>
          <p:nvPr/>
        </p:nvSpPr>
        <p:spPr>
          <a:xfrm flipH="false" flipV="false" rot="0">
            <a:off x="5461673" y="4044431"/>
            <a:ext cx="3967656" cy="2900798"/>
          </a:xfrm>
          <a:custGeom>
            <a:avLst/>
            <a:gdLst/>
            <a:ahLst/>
            <a:cxnLst/>
            <a:rect r="r" b="b" t="t" l="l"/>
            <a:pathLst>
              <a:path h="2900798" w="3967656">
                <a:moveTo>
                  <a:pt x="0" y="0"/>
                </a:moveTo>
                <a:lnTo>
                  <a:pt x="3967656" y="0"/>
                </a:lnTo>
                <a:lnTo>
                  <a:pt x="3967656" y="2900799"/>
                </a:lnTo>
                <a:lnTo>
                  <a:pt x="0" y="2900799"/>
                </a:lnTo>
                <a:lnTo>
                  <a:pt x="0" y="0"/>
                </a:lnTo>
                <a:close/>
              </a:path>
            </a:pathLst>
          </a:custGeom>
          <a:blipFill>
            <a:blip r:embed="rId10"/>
            <a:stretch>
              <a:fillRect l="-11224" t="0" r="-11224"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579120" y="164828"/>
            <a:ext cx="8595360" cy="447675"/>
          </a:xfrm>
          <a:prstGeom prst="rect">
            <a:avLst/>
          </a:prstGeom>
        </p:spPr>
        <p:txBody>
          <a:bodyPr anchor="t" rtlCol="false" tIns="0" lIns="0" bIns="0" rIns="0">
            <a:spAutoFit/>
          </a:bodyPr>
          <a:lstStyle/>
          <a:p>
            <a:pPr algn="ctr">
              <a:lnSpc>
                <a:spcPts val="3583"/>
              </a:lnSpc>
            </a:pPr>
            <a:r>
              <a:rPr lang="en-US" sz="2986">
                <a:solidFill>
                  <a:srgbClr val="000000"/>
                </a:solidFill>
                <a:latin typeface="Montserrat Medium"/>
              </a:rPr>
              <a:t>Visual Insights from Dashboard</a:t>
            </a:r>
          </a:p>
        </p:txBody>
      </p:sp>
      <p:sp>
        <p:nvSpPr>
          <p:cNvPr name="Freeform 3" id="3" descr="Units_Sold_by_Area.png"/>
          <p:cNvSpPr/>
          <p:nvPr/>
        </p:nvSpPr>
        <p:spPr>
          <a:xfrm flipH="false" flipV="false" rot="0">
            <a:off x="48768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2"/>
            <a:stretch>
              <a:fillRect l="-5555" t="0" r="-5555" b="0"/>
            </a:stretch>
          </a:blipFill>
        </p:spPr>
      </p:sp>
      <p:sp>
        <p:nvSpPr>
          <p:cNvPr name="Freeform 4" id="4" descr="Units_Sold_by_Segment.png"/>
          <p:cNvSpPr/>
          <p:nvPr/>
        </p:nvSpPr>
        <p:spPr>
          <a:xfrm flipH="false" flipV="false" rot="0">
            <a:off x="4876800" y="877824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3"/>
            <a:stretch>
              <a:fillRect l="-5555" t="0" r="-5555" b="0"/>
            </a:stretch>
          </a:blipFill>
        </p:spPr>
      </p:sp>
      <p:sp>
        <p:nvSpPr>
          <p:cNvPr name="Freeform 5" id="5" descr="Sales_by_Industry.png"/>
          <p:cNvSpPr/>
          <p:nvPr/>
        </p:nvSpPr>
        <p:spPr>
          <a:xfrm flipH="false" flipV="false" rot="0">
            <a:off x="487680" y="12679680"/>
            <a:ext cx="4389120" cy="2926080"/>
          </a:xfrm>
          <a:custGeom>
            <a:avLst/>
            <a:gdLst/>
            <a:ahLst/>
            <a:cxnLst/>
            <a:rect r="r" b="b" t="t" l="l"/>
            <a:pathLst>
              <a:path h="2926080" w="4389120">
                <a:moveTo>
                  <a:pt x="0" y="0"/>
                </a:moveTo>
                <a:lnTo>
                  <a:pt x="4389120" y="0"/>
                </a:lnTo>
                <a:lnTo>
                  <a:pt x="4389120" y="2926080"/>
                </a:lnTo>
                <a:lnTo>
                  <a:pt x="0" y="2926080"/>
                </a:lnTo>
                <a:lnTo>
                  <a:pt x="0" y="0"/>
                </a:lnTo>
                <a:close/>
              </a:path>
            </a:pathLst>
          </a:custGeom>
          <a:blipFill>
            <a:blip r:embed="rId4"/>
            <a:stretch>
              <a:fillRect l="-5555" t="0" r="-5555" b="0"/>
            </a:stretch>
          </a:blipFill>
        </p:spPr>
      </p:sp>
      <p:sp>
        <p:nvSpPr>
          <p:cNvPr name="Freeform 6" id="6"/>
          <p:cNvSpPr/>
          <p:nvPr/>
        </p:nvSpPr>
        <p:spPr>
          <a:xfrm flipH="false" flipV="false" rot="0">
            <a:off x="8756769" y="-4395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09169" y="-287175"/>
            <a:ext cx="2381154" cy="2342189"/>
          </a:xfrm>
          <a:custGeom>
            <a:avLst/>
            <a:gdLst/>
            <a:ahLst/>
            <a:cxnLst/>
            <a:rect r="r" b="b" t="t" l="l"/>
            <a:pathLst>
              <a:path h="2342189" w="2381154">
                <a:moveTo>
                  <a:pt x="0" y="0"/>
                </a:moveTo>
                <a:lnTo>
                  <a:pt x="2381153" y="0"/>
                </a:lnTo>
                <a:lnTo>
                  <a:pt x="2381153" y="2342190"/>
                </a:lnTo>
                <a:lnTo>
                  <a:pt x="0" y="23421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79120" y="724862"/>
            <a:ext cx="5999223" cy="3050376"/>
          </a:xfrm>
          <a:custGeom>
            <a:avLst/>
            <a:gdLst/>
            <a:ahLst/>
            <a:cxnLst/>
            <a:rect r="r" b="b" t="t" l="l"/>
            <a:pathLst>
              <a:path h="3050376" w="5999223">
                <a:moveTo>
                  <a:pt x="0" y="0"/>
                </a:moveTo>
                <a:lnTo>
                  <a:pt x="5999223" y="0"/>
                </a:lnTo>
                <a:lnTo>
                  <a:pt x="5999223" y="3050376"/>
                </a:lnTo>
                <a:lnTo>
                  <a:pt x="0" y="3050376"/>
                </a:lnTo>
                <a:lnTo>
                  <a:pt x="0" y="0"/>
                </a:lnTo>
                <a:close/>
              </a:path>
            </a:pathLst>
          </a:custGeom>
          <a:blipFill>
            <a:blip r:embed="rId7"/>
            <a:stretch>
              <a:fillRect l="0" t="-4961" r="0" b="-12727"/>
            </a:stretch>
          </a:blipFill>
        </p:spPr>
      </p:sp>
      <p:sp>
        <p:nvSpPr>
          <p:cNvPr name="Freeform 9" id="9"/>
          <p:cNvSpPr/>
          <p:nvPr/>
        </p:nvSpPr>
        <p:spPr>
          <a:xfrm flipH="false" flipV="false" rot="0">
            <a:off x="3009323" y="3889538"/>
            <a:ext cx="6515677" cy="3332726"/>
          </a:xfrm>
          <a:custGeom>
            <a:avLst/>
            <a:gdLst/>
            <a:ahLst/>
            <a:cxnLst/>
            <a:rect r="r" b="b" t="t" l="l"/>
            <a:pathLst>
              <a:path h="3332726" w="6515677">
                <a:moveTo>
                  <a:pt x="0" y="0"/>
                </a:moveTo>
                <a:lnTo>
                  <a:pt x="6515678" y="0"/>
                </a:lnTo>
                <a:lnTo>
                  <a:pt x="6515678" y="3332726"/>
                </a:lnTo>
                <a:lnTo>
                  <a:pt x="0" y="3332726"/>
                </a:lnTo>
                <a:lnTo>
                  <a:pt x="0" y="0"/>
                </a:lnTo>
                <a:close/>
              </a:path>
            </a:pathLst>
          </a:custGeom>
          <a:blipFill>
            <a:blip r:embed="rId8"/>
            <a:stretch>
              <a:fillRect l="0" t="-5099" r="0" b="-11736"/>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855172">
            <a:off x="1356141" y="610298"/>
            <a:ext cx="6442304" cy="6200717"/>
          </a:xfrm>
          <a:custGeom>
            <a:avLst/>
            <a:gdLst/>
            <a:ahLst/>
            <a:cxnLst/>
            <a:rect r="r" b="b" t="t" l="l"/>
            <a:pathLst>
              <a:path h="6200717" w="6442304">
                <a:moveTo>
                  <a:pt x="0" y="6200717"/>
                </a:moveTo>
                <a:lnTo>
                  <a:pt x="6442304" y="6200717"/>
                </a:lnTo>
                <a:lnTo>
                  <a:pt x="6442304" y="0"/>
                </a:lnTo>
                <a:lnTo>
                  <a:pt x="0" y="0"/>
                </a:lnTo>
                <a:lnTo>
                  <a:pt x="0" y="6200717"/>
                </a:lnTo>
                <a:close/>
              </a:path>
            </a:pathLst>
          </a:custGeom>
          <a:blipFill>
            <a:blip r:embed="rId2">
              <a:alphaModFix amt="58000"/>
            </a:blip>
            <a:stretch>
              <a:fillRect l="0" t="0" r="0" b="0"/>
            </a:stretch>
          </a:blipFill>
        </p:spPr>
      </p:sp>
      <p:grpSp>
        <p:nvGrpSpPr>
          <p:cNvPr name="Group 3" id="3"/>
          <p:cNvGrpSpPr/>
          <p:nvPr/>
        </p:nvGrpSpPr>
        <p:grpSpPr>
          <a:xfrm rot="0">
            <a:off x="-2150078" y="889686"/>
            <a:ext cx="14399745" cy="4837002"/>
            <a:chOff x="0" y="0"/>
            <a:chExt cx="19199660" cy="6449336"/>
          </a:xfrm>
        </p:grpSpPr>
        <p:sp>
          <p:nvSpPr>
            <p:cNvPr name="Freeform 4" id="4"/>
            <p:cNvSpPr/>
            <p:nvPr/>
          </p:nvSpPr>
          <p:spPr>
            <a:xfrm flipH="false" flipV="false" rot="-8196969">
              <a:off x="13828165" y="1630459"/>
              <a:ext cx="4753397" cy="3690551"/>
            </a:xfrm>
            <a:custGeom>
              <a:avLst/>
              <a:gdLst/>
              <a:ahLst/>
              <a:cxnLst/>
              <a:rect r="r" b="b" t="t" l="l"/>
              <a:pathLst>
                <a:path h="3690551" w="4753397">
                  <a:moveTo>
                    <a:pt x="0" y="0"/>
                  </a:moveTo>
                  <a:lnTo>
                    <a:pt x="4753397" y="0"/>
                  </a:lnTo>
                  <a:lnTo>
                    <a:pt x="4753397" y="3690552"/>
                  </a:lnTo>
                  <a:lnTo>
                    <a:pt x="0" y="3690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2700000">
              <a:off x="1078466" y="810501"/>
              <a:ext cx="4292404" cy="4828334"/>
            </a:xfrm>
            <a:custGeom>
              <a:avLst/>
              <a:gdLst/>
              <a:ahLst/>
              <a:cxnLst/>
              <a:rect r="r" b="b" t="t" l="l"/>
              <a:pathLst>
                <a:path h="4828334" w="4292404">
                  <a:moveTo>
                    <a:pt x="0" y="0"/>
                  </a:moveTo>
                  <a:lnTo>
                    <a:pt x="4292404" y="0"/>
                  </a:lnTo>
                  <a:lnTo>
                    <a:pt x="4292404" y="4828334"/>
                  </a:lnTo>
                  <a:lnTo>
                    <a:pt x="0" y="48283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4582539" y="2099746"/>
              <a:ext cx="9736296" cy="2540157"/>
            </a:xfrm>
            <a:prstGeom prst="rect">
              <a:avLst/>
            </a:prstGeom>
          </p:spPr>
          <p:txBody>
            <a:bodyPr anchor="t" rtlCol="false" tIns="0" lIns="0" bIns="0" rIns="0">
              <a:spAutoFit/>
            </a:bodyPr>
            <a:lstStyle/>
            <a:p>
              <a:pPr algn="ctr" marL="0" indent="0" lvl="0">
                <a:lnSpc>
                  <a:spcPts val="13132"/>
                </a:lnSpc>
                <a:spcBef>
                  <a:spcPct val="0"/>
                </a:spcBef>
              </a:pPr>
              <a:r>
                <a:rPr lang="en-US" sz="14591">
                  <a:solidFill>
                    <a:srgbClr val="000000"/>
                  </a:solidFill>
                  <a:latin typeface="Daydream"/>
                </a:rPr>
                <a:t>Thankyou</a:t>
              </a:r>
            </a:p>
          </p:txBody>
        </p:sp>
      </p:grpSp>
      <p:sp>
        <p:nvSpPr>
          <p:cNvPr name="TextBox 7" id="7"/>
          <p:cNvSpPr txBox="true"/>
          <p:nvPr/>
        </p:nvSpPr>
        <p:spPr>
          <a:xfrm rot="0">
            <a:off x="2912652" y="4543928"/>
            <a:ext cx="3928296" cy="360695"/>
          </a:xfrm>
          <a:prstGeom prst="rect">
            <a:avLst/>
          </a:prstGeom>
        </p:spPr>
        <p:txBody>
          <a:bodyPr anchor="t" rtlCol="false" tIns="0" lIns="0" bIns="0" rIns="0">
            <a:spAutoFit/>
          </a:bodyPr>
          <a:lstStyle/>
          <a:p>
            <a:pPr algn="ctr" marL="0" indent="0" lvl="0">
              <a:lnSpc>
                <a:spcPts val="2916"/>
              </a:lnSpc>
              <a:spcBef>
                <a:spcPct val="0"/>
              </a:spcBef>
            </a:pPr>
            <a:r>
              <a:rPr lang="en-US" sz="2083" spc="418">
                <a:solidFill>
                  <a:srgbClr val="343434"/>
                </a:solidFill>
                <a:latin typeface="Ovo"/>
              </a:rPr>
              <a:t>for your purchase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Freeform 2" id="2"/>
          <p:cNvSpPr/>
          <p:nvPr/>
        </p:nvSpPr>
        <p:spPr>
          <a:xfrm flipH="false" flipV="false" rot="0">
            <a:off x="1907486" y="5326321"/>
            <a:ext cx="5938628" cy="5949646"/>
          </a:xfrm>
          <a:custGeom>
            <a:avLst/>
            <a:gdLst/>
            <a:ahLst/>
            <a:cxnLst/>
            <a:rect r="r" b="b" t="t" l="l"/>
            <a:pathLst>
              <a:path h="5949646" w="5938628">
                <a:moveTo>
                  <a:pt x="0" y="0"/>
                </a:moveTo>
                <a:lnTo>
                  <a:pt x="5938628" y="0"/>
                </a:lnTo>
                <a:lnTo>
                  <a:pt x="5938628" y="5949646"/>
                </a:lnTo>
                <a:lnTo>
                  <a:pt x="0" y="59496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3733466" y="2809140"/>
            <a:ext cx="2286669" cy="0"/>
          </a:xfrm>
          <a:prstGeom prst="line">
            <a:avLst/>
          </a:prstGeom>
          <a:ln cap="rnd" w="38100">
            <a:solidFill>
              <a:srgbClr val="03989E"/>
            </a:solidFill>
            <a:prstDash val="solid"/>
            <a:headEnd type="oval" len="lg" w="lg"/>
            <a:tailEnd type="oval" len="lg" w="lg"/>
          </a:ln>
        </p:spPr>
      </p:sp>
      <p:sp>
        <p:nvSpPr>
          <p:cNvPr name="Freeform 4" id="4"/>
          <p:cNvSpPr/>
          <p:nvPr/>
        </p:nvSpPr>
        <p:spPr>
          <a:xfrm flipH="false" flipV="false" rot="0">
            <a:off x="8424098" y="277522"/>
            <a:ext cx="2001448" cy="1968698"/>
          </a:xfrm>
          <a:custGeom>
            <a:avLst/>
            <a:gdLst/>
            <a:ahLst/>
            <a:cxnLst/>
            <a:rect r="r" b="b" t="t" l="l"/>
            <a:pathLst>
              <a:path h="1968698" w="2001448">
                <a:moveTo>
                  <a:pt x="0" y="0"/>
                </a:moveTo>
                <a:lnTo>
                  <a:pt x="2001448" y="0"/>
                </a:lnTo>
                <a:lnTo>
                  <a:pt x="2001448" y="1968697"/>
                </a:lnTo>
                <a:lnTo>
                  <a:pt x="0" y="19686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591793" y="855345"/>
            <a:ext cx="4570013" cy="825931"/>
          </a:xfrm>
          <a:prstGeom prst="rect">
            <a:avLst/>
          </a:prstGeom>
        </p:spPr>
        <p:txBody>
          <a:bodyPr anchor="t" rtlCol="false" tIns="0" lIns="0" bIns="0" rIns="0">
            <a:spAutoFit/>
          </a:bodyPr>
          <a:lstStyle/>
          <a:p>
            <a:pPr algn="ctr">
              <a:lnSpc>
                <a:spcPts val="6184"/>
              </a:lnSpc>
            </a:pPr>
            <a:r>
              <a:rPr lang="en-US" sz="6246">
                <a:solidFill>
                  <a:srgbClr val="000000"/>
                </a:solidFill>
                <a:latin typeface="Aileron Ultra-Bold"/>
              </a:rPr>
              <a:t>Table of</a:t>
            </a:r>
          </a:p>
        </p:txBody>
      </p:sp>
      <p:sp>
        <p:nvSpPr>
          <p:cNvPr name="TextBox 6" id="6"/>
          <p:cNvSpPr txBox="true"/>
          <p:nvPr/>
        </p:nvSpPr>
        <p:spPr>
          <a:xfrm rot="0">
            <a:off x="317996" y="3350895"/>
            <a:ext cx="3559527" cy="1010256"/>
          </a:xfrm>
          <a:prstGeom prst="rect">
            <a:avLst/>
          </a:prstGeom>
        </p:spPr>
        <p:txBody>
          <a:bodyPr anchor="t" rtlCol="false" tIns="0" lIns="0" bIns="0" rIns="0">
            <a:spAutoFit/>
          </a:bodyPr>
          <a:lstStyle/>
          <a:p>
            <a:pPr algn="l" marL="472099" indent="-236049" lvl="1">
              <a:lnSpc>
                <a:spcPts val="4307"/>
              </a:lnSpc>
              <a:buFont typeface="Arial"/>
              <a:buChar char="•"/>
            </a:pPr>
            <a:r>
              <a:rPr lang="en-US" sz="2186">
                <a:solidFill>
                  <a:srgbClr val="686869"/>
                </a:solidFill>
                <a:latin typeface="Montserrat"/>
              </a:rPr>
              <a:t>About me</a:t>
            </a:r>
          </a:p>
          <a:p>
            <a:pPr algn="l" marL="450509" indent="-225255" lvl="1">
              <a:lnSpc>
                <a:spcPts val="4110"/>
              </a:lnSpc>
              <a:buFont typeface="Arial"/>
              <a:buChar char="•"/>
            </a:pPr>
            <a:r>
              <a:rPr lang="en-US" sz="2086">
                <a:solidFill>
                  <a:srgbClr val="686869"/>
                </a:solidFill>
                <a:latin typeface="Montserrat"/>
              </a:rPr>
              <a:t>Top 5 Findings/Insights</a:t>
            </a:r>
          </a:p>
        </p:txBody>
      </p:sp>
      <p:sp>
        <p:nvSpPr>
          <p:cNvPr name="TextBox 7" id="7"/>
          <p:cNvSpPr txBox="true"/>
          <p:nvPr/>
        </p:nvSpPr>
        <p:spPr>
          <a:xfrm rot="0">
            <a:off x="4143727" y="3286633"/>
            <a:ext cx="3018080" cy="1444025"/>
          </a:xfrm>
          <a:prstGeom prst="rect">
            <a:avLst/>
          </a:prstGeom>
        </p:spPr>
        <p:txBody>
          <a:bodyPr anchor="t" rtlCol="false" tIns="0" lIns="0" bIns="0" rIns="0">
            <a:spAutoFit/>
          </a:bodyPr>
          <a:lstStyle/>
          <a:p>
            <a:pPr algn="l" marL="428920" indent="-214460" lvl="1">
              <a:lnSpc>
                <a:spcPts val="3913"/>
              </a:lnSpc>
              <a:buFont typeface="Arial"/>
              <a:buChar char="•"/>
            </a:pPr>
            <a:r>
              <a:rPr lang="en-US" sz="1986">
                <a:solidFill>
                  <a:srgbClr val="686869"/>
                </a:solidFill>
                <a:latin typeface="Montserrat"/>
              </a:rPr>
              <a:t>Top 3 Immediate Actions</a:t>
            </a:r>
            <a:r>
              <a:rPr lang="en-US" sz="1986">
                <a:solidFill>
                  <a:srgbClr val="686869"/>
                </a:solidFill>
                <a:latin typeface="Montserrat"/>
              </a:rPr>
              <a:t> </a:t>
            </a:r>
          </a:p>
          <a:p>
            <a:pPr algn="l" marL="428920" indent="-214460" lvl="1">
              <a:lnSpc>
                <a:spcPts val="3913"/>
              </a:lnSpc>
              <a:buFont typeface="Arial"/>
              <a:buChar char="•"/>
            </a:pPr>
            <a:r>
              <a:rPr lang="en-US" sz="1986">
                <a:solidFill>
                  <a:srgbClr val="686869"/>
                </a:solidFill>
                <a:latin typeface="Montserrat"/>
              </a:rPr>
              <a:t>One-Year Forecast</a:t>
            </a:r>
          </a:p>
        </p:txBody>
      </p:sp>
      <p:sp>
        <p:nvSpPr>
          <p:cNvPr name="TextBox 8" id="8"/>
          <p:cNvSpPr txBox="true"/>
          <p:nvPr/>
        </p:nvSpPr>
        <p:spPr>
          <a:xfrm rot="0">
            <a:off x="7241665" y="3277108"/>
            <a:ext cx="2364865" cy="1033942"/>
          </a:xfrm>
          <a:prstGeom prst="rect">
            <a:avLst/>
          </a:prstGeom>
        </p:spPr>
        <p:txBody>
          <a:bodyPr anchor="t" rtlCol="false" tIns="0" lIns="0" bIns="0" rIns="0">
            <a:spAutoFit/>
          </a:bodyPr>
          <a:lstStyle/>
          <a:p>
            <a:pPr algn="just" marL="472099" indent="-236049" lvl="1">
              <a:lnSpc>
                <a:spcPts val="4307"/>
              </a:lnSpc>
              <a:buFont typeface="Arial"/>
              <a:buChar char="•"/>
            </a:pPr>
            <a:r>
              <a:rPr lang="en-US" sz="2186">
                <a:solidFill>
                  <a:srgbClr val="686869"/>
                </a:solidFill>
                <a:latin typeface="Montserrat"/>
              </a:rPr>
              <a:t>Infographic</a:t>
            </a:r>
          </a:p>
          <a:p>
            <a:pPr algn="just" marL="472099" indent="-236049" lvl="1">
              <a:lnSpc>
                <a:spcPts val="4307"/>
              </a:lnSpc>
              <a:buFont typeface="Arial"/>
              <a:buChar char="•"/>
            </a:pPr>
            <a:r>
              <a:rPr lang="en-US" sz="2186">
                <a:solidFill>
                  <a:srgbClr val="686869"/>
                </a:solidFill>
                <a:latin typeface="Montserrat"/>
              </a:rPr>
              <a:t>Our Advance</a:t>
            </a:r>
          </a:p>
        </p:txBody>
      </p:sp>
      <p:sp>
        <p:nvSpPr>
          <p:cNvPr name="TextBox 9" id="9"/>
          <p:cNvSpPr txBox="true"/>
          <p:nvPr/>
        </p:nvSpPr>
        <p:spPr>
          <a:xfrm rot="0">
            <a:off x="2591793" y="1744562"/>
            <a:ext cx="4570013" cy="825931"/>
          </a:xfrm>
          <a:prstGeom prst="rect">
            <a:avLst/>
          </a:prstGeom>
        </p:spPr>
        <p:txBody>
          <a:bodyPr anchor="t" rtlCol="false" tIns="0" lIns="0" bIns="0" rIns="0">
            <a:spAutoFit/>
          </a:bodyPr>
          <a:lstStyle/>
          <a:p>
            <a:pPr algn="ctr">
              <a:lnSpc>
                <a:spcPts val="6184"/>
              </a:lnSpc>
            </a:pPr>
            <a:r>
              <a:rPr lang="en-US" sz="6246">
                <a:solidFill>
                  <a:srgbClr val="03989E"/>
                </a:solidFill>
                <a:latin typeface="Aileron Ultra-Bold"/>
              </a:rPr>
              <a:t>Content</a:t>
            </a:r>
          </a:p>
        </p:txBody>
      </p:sp>
      <p:sp>
        <p:nvSpPr>
          <p:cNvPr name="Freeform 10" id="10"/>
          <p:cNvSpPr/>
          <p:nvPr/>
        </p:nvSpPr>
        <p:spPr>
          <a:xfrm flipH="false" flipV="false" rot="0">
            <a:off x="459989" y="468677"/>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313962" y="196099"/>
            <a:ext cx="7476008" cy="630883"/>
          </a:xfrm>
          <a:prstGeom prst="rect">
            <a:avLst/>
          </a:prstGeom>
        </p:spPr>
        <p:txBody>
          <a:bodyPr anchor="t" rtlCol="false" tIns="0" lIns="0" bIns="0" rIns="0">
            <a:spAutoFit/>
          </a:bodyPr>
          <a:lstStyle/>
          <a:p>
            <a:pPr algn="ctr">
              <a:lnSpc>
                <a:spcPts val="4679"/>
              </a:lnSpc>
            </a:pPr>
            <a:r>
              <a:rPr lang="en-US" sz="4726">
                <a:solidFill>
                  <a:srgbClr val="000000"/>
                </a:solidFill>
                <a:latin typeface="Aileron Ultra-Bold"/>
              </a:rPr>
              <a:t>About Me</a:t>
            </a:r>
          </a:p>
        </p:txBody>
      </p:sp>
      <p:sp>
        <p:nvSpPr>
          <p:cNvPr name="AutoShape 3" id="3"/>
          <p:cNvSpPr/>
          <p:nvPr/>
        </p:nvSpPr>
        <p:spPr>
          <a:xfrm flipV="true">
            <a:off x="1479063" y="798715"/>
            <a:ext cx="6206199" cy="53300"/>
          </a:xfrm>
          <a:prstGeom prst="line">
            <a:avLst/>
          </a:prstGeom>
          <a:ln cap="rnd" w="28575">
            <a:solidFill>
              <a:srgbClr val="03989E"/>
            </a:solidFill>
            <a:prstDash val="solid"/>
            <a:headEnd type="oval" len="lg" w="lg"/>
            <a:tailEnd type="oval" len="lg" w="lg"/>
          </a:ln>
        </p:spPr>
      </p:sp>
      <p:sp>
        <p:nvSpPr>
          <p:cNvPr name="Freeform 4" id="4"/>
          <p:cNvSpPr/>
          <p:nvPr/>
        </p:nvSpPr>
        <p:spPr>
          <a:xfrm flipH="false" flipV="false" rot="0">
            <a:off x="8331562" y="-797878"/>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244457" y="4192806"/>
            <a:ext cx="4531903" cy="4540311"/>
          </a:xfrm>
          <a:custGeom>
            <a:avLst/>
            <a:gdLst/>
            <a:ahLst/>
            <a:cxnLst/>
            <a:rect r="r" b="b" t="t" l="l"/>
            <a:pathLst>
              <a:path h="4540311" w="4531903">
                <a:moveTo>
                  <a:pt x="0" y="0"/>
                </a:moveTo>
                <a:lnTo>
                  <a:pt x="4531903" y="0"/>
                </a:lnTo>
                <a:lnTo>
                  <a:pt x="4531903" y="4540311"/>
                </a:lnTo>
                <a:lnTo>
                  <a:pt x="0" y="4540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6185" y="110374"/>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46185" y="1673896"/>
            <a:ext cx="9028146" cy="4426558"/>
          </a:xfrm>
          <a:prstGeom prst="rect">
            <a:avLst/>
          </a:prstGeom>
        </p:spPr>
        <p:txBody>
          <a:bodyPr anchor="t" rtlCol="false" tIns="0" lIns="0" bIns="0" rIns="0">
            <a:spAutoFit/>
          </a:bodyPr>
          <a:lstStyle/>
          <a:p>
            <a:pPr algn="l">
              <a:lnSpc>
                <a:spcPts val="3225"/>
              </a:lnSpc>
            </a:pPr>
            <a:r>
              <a:rPr lang="en-US" sz="1697">
                <a:solidFill>
                  <a:srgbClr val="686869"/>
                </a:solidFill>
                <a:latin typeface="Montserrat"/>
              </a:rPr>
              <a:t>   I am a passionate and driven third-year student pursuing a Bachelor's degree in Computer Science at Symbiosis Institute of Technology. Alongside my regular coursework, I am also actively engaged in an extra course specializing in Data Science. I have always been fascinated by the power of data to drive insights and decision-making, which is why I chose to delve deeper into this field. Throughout my academic journey, I have developed a strong foundation in programming, data analysis, and machine learning techniques. I am enthusiastic about applying my skills to real-world challenges and contributing to meaningful projects that make a positive impact. With a blend of theoretical knowledge and practical experience, I am eager to embark on a career journey in data analytics, where I can continuously learn, grow, and make a difference.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313962" y="196099"/>
            <a:ext cx="7476008" cy="630883"/>
          </a:xfrm>
          <a:prstGeom prst="rect">
            <a:avLst/>
          </a:prstGeom>
        </p:spPr>
        <p:txBody>
          <a:bodyPr anchor="t" rtlCol="false" tIns="0" lIns="0" bIns="0" rIns="0">
            <a:spAutoFit/>
          </a:bodyPr>
          <a:lstStyle/>
          <a:p>
            <a:pPr algn="ctr">
              <a:lnSpc>
                <a:spcPts val="4679"/>
              </a:lnSpc>
            </a:pPr>
            <a:r>
              <a:rPr lang="en-US" sz="4726">
                <a:solidFill>
                  <a:srgbClr val="000000"/>
                </a:solidFill>
                <a:latin typeface="Aileron Ultra-Bold"/>
              </a:rPr>
              <a:t>About Tools</a:t>
            </a:r>
          </a:p>
        </p:txBody>
      </p:sp>
      <p:sp>
        <p:nvSpPr>
          <p:cNvPr name="AutoShape 3" id="3"/>
          <p:cNvSpPr/>
          <p:nvPr/>
        </p:nvSpPr>
        <p:spPr>
          <a:xfrm flipV="true">
            <a:off x="1479063" y="798715"/>
            <a:ext cx="6206199" cy="53300"/>
          </a:xfrm>
          <a:prstGeom prst="line">
            <a:avLst/>
          </a:prstGeom>
          <a:ln cap="rnd" w="28575">
            <a:solidFill>
              <a:srgbClr val="03989E"/>
            </a:solidFill>
            <a:prstDash val="solid"/>
            <a:headEnd type="oval" len="lg" w="lg"/>
            <a:tailEnd type="oval" len="lg" w="lg"/>
          </a:ln>
        </p:spPr>
      </p:sp>
      <p:sp>
        <p:nvSpPr>
          <p:cNvPr name="Freeform 4" id="4"/>
          <p:cNvSpPr/>
          <p:nvPr/>
        </p:nvSpPr>
        <p:spPr>
          <a:xfrm flipH="false" flipV="false" rot="0">
            <a:off x="8331562" y="-797878"/>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244457" y="4192806"/>
            <a:ext cx="4531903" cy="4540311"/>
          </a:xfrm>
          <a:custGeom>
            <a:avLst/>
            <a:gdLst/>
            <a:ahLst/>
            <a:cxnLst/>
            <a:rect r="r" b="b" t="t" l="l"/>
            <a:pathLst>
              <a:path h="4540311" w="4531903">
                <a:moveTo>
                  <a:pt x="0" y="0"/>
                </a:moveTo>
                <a:lnTo>
                  <a:pt x="4531903" y="0"/>
                </a:lnTo>
                <a:lnTo>
                  <a:pt x="4531903" y="4540311"/>
                </a:lnTo>
                <a:lnTo>
                  <a:pt x="0" y="4540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6185" y="110374"/>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46185" y="1430011"/>
            <a:ext cx="9028146" cy="4832301"/>
          </a:xfrm>
          <a:prstGeom prst="rect">
            <a:avLst/>
          </a:prstGeom>
        </p:spPr>
        <p:txBody>
          <a:bodyPr anchor="t" rtlCol="false" tIns="0" lIns="0" bIns="0" rIns="0">
            <a:spAutoFit/>
          </a:bodyPr>
          <a:lstStyle/>
          <a:p>
            <a:pPr algn="l">
              <a:lnSpc>
                <a:spcPts val="3225"/>
              </a:lnSpc>
            </a:pPr>
            <a:r>
              <a:rPr lang="en-US" sz="1697">
                <a:solidFill>
                  <a:srgbClr val="686869"/>
                </a:solidFill>
                <a:latin typeface="Montserrat"/>
              </a:rPr>
              <a:t>Excel, a versatile spreadsheet software developed by Microsoft, offers a wide range of tools and functionalities essential for data analysis and management. Its intuitive interface and powerful features make it a popular choice for professionals across various industries. Excel provides robust capabilities for data organization, manipulation, and visualization, including functions for mathematical calculations, statistical analysis, and financial modeling. PivotTables enable users to summarize and analyze large datasets with ease, while charts and graphs offer dynamic visual representations of data trends and patterns. Additionally, Excel offers advanced features such as conditional formatting, data validation, and macros, allowing users to automate tasks and streamline workflows. With its extensive toolkit and flexibility, Excel remains a cornerstone tool for data analysis and reporting in both academic and professional settings.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313962" y="196099"/>
            <a:ext cx="7476008" cy="630883"/>
          </a:xfrm>
          <a:prstGeom prst="rect">
            <a:avLst/>
          </a:prstGeom>
        </p:spPr>
        <p:txBody>
          <a:bodyPr anchor="t" rtlCol="false" tIns="0" lIns="0" bIns="0" rIns="0">
            <a:spAutoFit/>
          </a:bodyPr>
          <a:lstStyle/>
          <a:p>
            <a:pPr algn="ctr">
              <a:lnSpc>
                <a:spcPts val="4679"/>
              </a:lnSpc>
            </a:pPr>
            <a:r>
              <a:rPr lang="en-US" sz="4726">
                <a:solidFill>
                  <a:srgbClr val="000000"/>
                </a:solidFill>
                <a:latin typeface="Aileron Ultra-Bold"/>
              </a:rPr>
              <a:t>Data Preprocessing </a:t>
            </a:r>
          </a:p>
        </p:txBody>
      </p:sp>
      <p:sp>
        <p:nvSpPr>
          <p:cNvPr name="AutoShape 3" id="3"/>
          <p:cNvSpPr/>
          <p:nvPr/>
        </p:nvSpPr>
        <p:spPr>
          <a:xfrm flipV="true">
            <a:off x="1479063" y="798715"/>
            <a:ext cx="6206199" cy="53300"/>
          </a:xfrm>
          <a:prstGeom prst="line">
            <a:avLst/>
          </a:prstGeom>
          <a:ln cap="rnd" w="28575">
            <a:solidFill>
              <a:srgbClr val="03989E"/>
            </a:solidFill>
            <a:prstDash val="solid"/>
            <a:headEnd type="oval" len="lg" w="lg"/>
            <a:tailEnd type="oval" len="lg" w="lg"/>
          </a:ln>
        </p:spPr>
      </p:sp>
      <p:sp>
        <p:nvSpPr>
          <p:cNvPr name="Freeform 4" id="4"/>
          <p:cNvSpPr/>
          <p:nvPr/>
        </p:nvSpPr>
        <p:spPr>
          <a:xfrm flipH="false" flipV="false" rot="0">
            <a:off x="8331562" y="-797878"/>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244457" y="4192806"/>
            <a:ext cx="4531903" cy="4540311"/>
          </a:xfrm>
          <a:custGeom>
            <a:avLst/>
            <a:gdLst/>
            <a:ahLst/>
            <a:cxnLst/>
            <a:rect r="r" b="b" t="t" l="l"/>
            <a:pathLst>
              <a:path h="4540311" w="4531903">
                <a:moveTo>
                  <a:pt x="0" y="0"/>
                </a:moveTo>
                <a:lnTo>
                  <a:pt x="4531903" y="0"/>
                </a:lnTo>
                <a:lnTo>
                  <a:pt x="4531903" y="4540311"/>
                </a:lnTo>
                <a:lnTo>
                  <a:pt x="0" y="4540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6185" y="110374"/>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46185" y="1430011"/>
            <a:ext cx="9028146" cy="5238044"/>
          </a:xfrm>
          <a:prstGeom prst="rect">
            <a:avLst/>
          </a:prstGeom>
        </p:spPr>
        <p:txBody>
          <a:bodyPr anchor="t" rtlCol="false" tIns="0" lIns="0" bIns="0" rIns="0">
            <a:spAutoFit/>
          </a:bodyPr>
          <a:lstStyle/>
          <a:p>
            <a:pPr algn="l">
              <a:lnSpc>
                <a:spcPts val="3225"/>
              </a:lnSpc>
            </a:pPr>
            <a:r>
              <a:rPr lang="en-US" sz="1697">
                <a:solidFill>
                  <a:srgbClr val="686869"/>
                </a:solidFill>
                <a:latin typeface="Montserrat"/>
              </a:rPr>
              <a:t>During the data preprocessing phase, several steps were undertaken to ensure the quality and integrity of the dataset. Firstly, the dataset was examined for anomalies, revealing the presence of two negative values in the "Total Cost" column. To maintain data consistency, these negative values were removed from the dataset. Subsequently, the profitability of each transaction was calculated by multiplying the unit cost by the number of units sold, and the resulting column was subtracted from the total cost to obtain accurate financial metrics, profit. Various statistical analytics were performed on the dataset to gain insights into the distribution and characteristics of the data, including counts, means, standard deviations, minimum and maximum values, as well as quartiles (25th, 50th, and 75th percentiles). Additionally, null values were identified and addressed to ensure completeness and reliability in the dataset. Through these preprocessing steps, the dataset was refined and prepared for further analysis and interpretation.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282362" y="196099"/>
            <a:ext cx="7476008" cy="630883"/>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Top 5 Findings/Insights</a:t>
            </a:r>
          </a:p>
        </p:txBody>
      </p:sp>
      <p:sp>
        <p:nvSpPr>
          <p:cNvPr name="TextBox 3" id="3"/>
          <p:cNvSpPr txBox="true"/>
          <p:nvPr/>
        </p:nvSpPr>
        <p:spPr>
          <a:xfrm rot="0">
            <a:off x="346185" y="900547"/>
            <a:ext cx="8675895" cy="2416774"/>
          </a:xfrm>
          <a:prstGeom prst="rect">
            <a:avLst/>
          </a:prstGeom>
        </p:spPr>
        <p:txBody>
          <a:bodyPr anchor="t" rtlCol="false" tIns="0" lIns="0" bIns="0" rIns="0">
            <a:spAutoFit/>
          </a:bodyPr>
          <a:lstStyle/>
          <a:p>
            <a:pPr algn="l" marL="371898" indent="-185949" lvl="1">
              <a:lnSpc>
                <a:spcPts val="3272"/>
              </a:lnSpc>
              <a:buAutoNum type="arabicPeriod" startAt="1"/>
            </a:pPr>
            <a:r>
              <a:rPr lang="en-US" sz="1722">
                <a:solidFill>
                  <a:srgbClr val="03989E"/>
                </a:solidFill>
                <a:latin typeface="Montserrat Bold"/>
              </a:rPr>
              <a:t>Highest sales in North America ($10.5 Billion) and Europe ($8.3 Billion):</a:t>
            </a:r>
          </a:p>
          <a:p>
            <a:pPr algn="l" marL="619371" indent="-206457" lvl="2">
              <a:lnSpc>
                <a:spcPts val="2725"/>
              </a:lnSpc>
              <a:buFont typeface="Arial"/>
              <a:buChar char="⚬"/>
            </a:pPr>
            <a:r>
              <a:rPr lang="en-US" sz="1434">
                <a:solidFill>
                  <a:srgbClr val="686869"/>
                </a:solidFill>
                <a:latin typeface="Montserrat Medium"/>
              </a:rPr>
              <a:t>This indicates that North America and Europe are the two most significant regions in terms of sales revenue for the company.</a:t>
            </a:r>
          </a:p>
          <a:p>
            <a:pPr algn="l" marL="619371" indent="-206457" lvl="2">
              <a:lnSpc>
                <a:spcPts val="2725"/>
              </a:lnSpc>
              <a:buFont typeface="Arial"/>
              <a:buChar char="⚬"/>
            </a:pPr>
            <a:r>
              <a:rPr lang="en-US" sz="1434">
                <a:solidFill>
                  <a:srgbClr val="686869"/>
                </a:solidFill>
                <a:latin typeface="Montserrat Medium"/>
              </a:rPr>
              <a:t>North America leads in sales with $10.5 billion, followed by Europe with $8.3 billion.</a:t>
            </a:r>
          </a:p>
          <a:p>
            <a:pPr algn="l" marL="619371" indent="-206457" lvl="2">
              <a:lnSpc>
                <a:spcPts val="2725"/>
              </a:lnSpc>
              <a:buFont typeface="Arial"/>
              <a:buChar char="⚬"/>
            </a:pPr>
            <a:r>
              <a:rPr lang="en-US" sz="1434">
                <a:solidFill>
                  <a:srgbClr val="686869"/>
                </a:solidFill>
                <a:latin typeface="Montserrat Medium"/>
              </a:rPr>
              <a:t>Understanding regional sales performance helps in allocating resources and developing targeted marketing strategies for each region</a:t>
            </a:r>
          </a:p>
          <a:p>
            <a:pPr algn="l">
              <a:lnSpc>
                <a:spcPts val="2725"/>
              </a:lnSpc>
            </a:pPr>
          </a:p>
        </p:txBody>
      </p:sp>
      <p:sp>
        <p:nvSpPr>
          <p:cNvPr name="AutoShape 4" id="4"/>
          <p:cNvSpPr/>
          <p:nvPr/>
        </p:nvSpPr>
        <p:spPr>
          <a:xfrm flipV="true">
            <a:off x="1479063" y="798715"/>
            <a:ext cx="6206199" cy="53300"/>
          </a:xfrm>
          <a:prstGeom prst="line">
            <a:avLst/>
          </a:prstGeom>
          <a:ln cap="rnd" w="28575">
            <a:solidFill>
              <a:srgbClr val="03989E"/>
            </a:solidFill>
            <a:prstDash val="solid"/>
            <a:headEnd type="oval" len="lg" w="lg"/>
            <a:tailEnd type="oval" len="lg" w="lg"/>
          </a:ln>
        </p:spPr>
      </p:sp>
      <p:sp>
        <p:nvSpPr>
          <p:cNvPr name="Freeform 5" id="5"/>
          <p:cNvSpPr/>
          <p:nvPr/>
        </p:nvSpPr>
        <p:spPr>
          <a:xfrm flipH="false" flipV="false" rot="0">
            <a:off x="8331562" y="-797878"/>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44457" y="4192806"/>
            <a:ext cx="4531903" cy="4540311"/>
          </a:xfrm>
          <a:custGeom>
            <a:avLst/>
            <a:gdLst/>
            <a:ahLst/>
            <a:cxnLst/>
            <a:rect r="r" b="b" t="t" l="l"/>
            <a:pathLst>
              <a:path h="4540311" w="4531903">
                <a:moveTo>
                  <a:pt x="0" y="0"/>
                </a:moveTo>
                <a:lnTo>
                  <a:pt x="4531903" y="0"/>
                </a:lnTo>
                <a:lnTo>
                  <a:pt x="4531903" y="4540311"/>
                </a:lnTo>
                <a:lnTo>
                  <a:pt x="0" y="4540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46185" y="110374"/>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16311" y="3119685"/>
            <a:ext cx="9028146" cy="3853108"/>
          </a:xfrm>
          <a:prstGeom prst="rect">
            <a:avLst/>
          </a:prstGeom>
        </p:spPr>
        <p:txBody>
          <a:bodyPr anchor="t" rtlCol="false" tIns="0" lIns="0" bIns="0" rIns="0">
            <a:spAutoFit/>
          </a:bodyPr>
          <a:lstStyle/>
          <a:p>
            <a:pPr algn="l">
              <a:lnSpc>
                <a:spcPts val="3225"/>
              </a:lnSpc>
            </a:pPr>
            <a:r>
              <a:rPr lang="en-US" sz="1697">
                <a:solidFill>
                  <a:srgbClr val="03989E"/>
                </a:solidFill>
                <a:latin typeface="Montserrat Bold"/>
              </a:rPr>
              <a:t>.      2. Significant variation in sales across customer segments:</a:t>
            </a:r>
          </a:p>
          <a:p>
            <a:pPr algn="l" marL="651271" indent="-217090" lvl="2">
              <a:lnSpc>
                <a:spcPts val="2865"/>
              </a:lnSpc>
              <a:buFont typeface="Arial"/>
              <a:buChar char="⚬"/>
            </a:pPr>
            <a:r>
              <a:rPr lang="en-US" sz="1508">
                <a:solidFill>
                  <a:srgbClr val="000000"/>
                </a:solidFill>
                <a:latin typeface="Montserrat Bold"/>
              </a:rPr>
              <a:t>Premium Customers: $12.4 Billion</a:t>
            </a:r>
          </a:p>
          <a:p>
            <a:pPr algn="l" marL="651271" indent="-217090" lvl="2">
              <a:lnSpc>
                <a:spcPts val="2865"/>
              </a:lnSpc>
              <a:buAutoNum type="alphaLcPeriod" startAt="1"/>
            </a:pPr>
            <a:r>
              <a:rPr lang="en-US" sz="1508">
                <a:solidFill>
                  <a:srgbClr val="000000"/>
                </a:solidFill>
                <a:latin typeface="Montserrat Bold"/>
              </a:rPr>
              <a:t> </a:t>
            </a:r>
            <a:r>
              <a:rPr lang="en-US" sz="1508">
                <a:solidFill>
                  <a:srgbClr val="686869"/>
                </a:solidFill>
                <a:latin typeface="Montserrat"/>
              </a:rPr>
              <a:t>Premium customers contribute the highest sales revenue, totaling $12.4 billion.</a:t>
            </a:r>
          </a:p>
          <a:p>
            <a:pPr algn="l" marL="651271" indent="-217090" lvl="2">
              <a:lnSpc>
                <a:spcPts val="2865"/>
              </a:lnSpc>
              <a:buAutoNum type="alphaLcPeriod" startAt="1"/>
            </a:pPr>
            <a:r>
              <a:rPr lang="en-US" sz="1508">
                <a:solidFill>
                  <a:srgbClr val="686869"/>
                </a:solidFill>
                <a:latin typeface="Montserrat"/>
              </a:rPr>
              <a:t>These customers likely purchase high-value products or buy in larger quantities,    indicating strong purchasing power.</a:t>
            </a:r>
          </a:p>
          <a:p>
            <a:pPr algn="l" marL="651271" indent="-217090" lvl="2">
              <a:lnSpc>
                <a:spcPts val="2865"/>
              </a:lnSpc>
              <a:buFont typeface="Arial"/>
              <a:buChar char="⚬"/>
            </a:pPr>
            <a:r>
              <a:rPr lang="en-US" sz="1508">
                <a:solidFill>
                  <a:srgbClr val="000000"/>
                </a:solidFill>
                <a:latin typeface="Montserrat Bold"/>
              </a:rPr>
              <a:t>Standard Customers: $4.1 Billion</a:t>
            </a:r>
          </a:p>
          <a:p>
            <a:pPr algn="l" marL="610398" indent="-203466" lvl="2">
              <a:lnSpc>
                <a:spcPts val="2685"/>
              </a:lnSpc>
              <a:buAutoNum type="alphaLcPeriod" startAt="1"/>
            </a:pPr>
            <a:r>
              <a:rPr lang="en-US" sz="1413">
                <a:solidFill>
                  <a:srgbClr val="686869"/>
                </a:solidFill>
                <a:latin typeface="Montserrat"/>
              </a:rPr>
              <a:t>Standard customers contribute $4.1 billion in sales, indicating a significant but lower contribution compared to premium customers.</a:t>
            </a:r>
          </a:p>
          <a:p>
            <a:pPr algn="l" marL="610398" indent="-203466" lvl="2">
              <a:lnSpc>
                <a:spcPts val="2685"/>
              </a:lnSpc>
              <a:buAutoNum type="alphaLcPeriod" startAt="1"/>
            </a:pPr>
            <a:r>
              <a:rPr lang="en-US" sz="1413">
                <a:solidFill>
                  <a:srgbClr val="686869"/>
                </a:solidFill>
                <a:latin typeface="Montserrat"/>
              </a:rPr>
              <a:t>Understanding sales variations across customer segments helps tailor marketing strategies and customer service approaches to meet the needs of different customer groups.</a:t>
            </a:r>
          </a:p>
          <a:p>
            <a:pPr algn="l">
              <a:lnSpc>
                <a:spcPts val="268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282362" y="196099"/>
            <a:ext cx="7476008" cy="630883"/>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Top 5 Findings/Insights</a:t>
            </a:r>
          </a:p>
        </p:txBody>
      </p:sp>
      <p:sp>
        <p:nvSpPr>
          <p:cNvPr name="TextBox 3" id="3"/>
          <p:cNvSpPr txBox="true"/>
          <p:nvPr/>
        </p:nvSpPr>
        <p:spPr>
          <a:xfrm rot="0">
            <a:off x="227170" y="957121"/>
            <a:ext cx="9299259" cy="3079412"/>
          </a:xfrm>
          <a:prstGeom prst="rect">
            <a:avLst/>
          </a:prstGeom>
        </p:spPr>
        <p:txBody>
          <a:bodyPr anchor="t" rtlCol="false" tIns="0" lIns="0" bIns="0" rIns="0">
            <a:spAutoFit/>
          </a:bodyPr>
          <a:lstStyle/>
          <a:p>
            <a:pPr algn="l">
              <a:lnSpc>
                <a:spcPts val="2840"/>
              </a:lnSpc>
            </a:pPr>
            <a:r>
              <a:rPr lang="en-US" sz="1494">
                <a:solidFill>
                  <a:srgbClr val="03989E"/>
                </a:solidFill>
                <a:latin typeface="Montserrat Bold"/>
              </a:rPr>
              <a:t>        3. Top products by sales:</a:t>
            </a:r>
          </a:p>
          <a:p>
            <a:pPr algn="l" marL="573479" indent="-191160" lvl="2">
              <a:lnSpc>
                <a:spcPts val="2523"/>
              </a:lnSpc>
              <a:buFont typeface="Arial"/>
              <a:buChar char="⚬"/>
            </a:pPr>
            <a:r>
              <a:rPr lang="en-US" sz="1328">
                <a:solidFill>
                  <a:srgbClr val="000000"/>
                </a:solidFill>
                <a:latin typeface="Montserrat Bold"/>
              </a:rPr>
              <a:t>Furniture: $1.75 Billion</a:t>
            </a:r>
          </a:p>
          <a:p>
            <a:pPr algn="l" marL="573479" indent="-191160" lvl="2">
              <a:lnSpc>
                <a:spcPts val="2523"/>
              </a:lnSpc>
              <a:buAutoNum type="alphaLcPeriod" startAt="1"/>
            </a:pPr>
            <a:r>
              <a:rPr lang="en-US" sz="1328">
                <a:solidFill>
                  <a:srgbClr val="686869"/>
                </a:solidFill>
                <a:latin typeface="Montserrat Medium"/>
              </a:rPr>
              <a:t>Furniture emerges as the top-selling product category, generating $1.75 billion in sales.</a:t>
            </a:r>
          </a:p>
          <a:p>
            <a:pPr algn="l" marL="573479" indent="-191160" lvl="2">
              <a:lnSpc>
                <a:spcPts val="2523"/>
              </a:lnSpc>
              <a:buAutoNum type="alphaLcPeriod" startAt="1"/>
            </a:pPr>
            <a:r>
              <a:rPr lang="en-US" sz="1328">
                <a:solidFill>
                  <a:srgbClr val="686869"/>
                </a:solidFill>
                <a:latin typeface="Montserrat Medium"/>
              </a:rPr>
              <a:t>This suggests a high demand for furniture products among customers, indicating potential opportunities for product expansion or targeted marketing efforts within this category.</a:t>
            </a:r>
          </a:p>
          <a:p>
            <a:pPr algn="l" marL="537487" indent="-179162" lvl="2">
              <a:lnSpc>
                <a:spcPts val="2365"/>
              </a:lnSpc>
              <a:buFont typeface="Arial"/>
              <a:buChar char="⚬"/>
            </a:pPr>
            <a:r>
              <a:rPr lang="en-US" sz="1244">
                <a:solidFill>
                  <a:srgbClr val="000000"/>
                </a:solidFill>
                <a:latin typeface="Montserrat Bold"/>
              </a:rPr>
              <a:t>Electronics, electronic appliances: $1.52 Billion</a:t>
            </a:r>
          </a:p>
          <a:p>
            <a:pPr algn="l" marL="537487" indent="-179162" lvl="2">
              <a:lnSpc>
                <a:spcPts val="2365"/>
              </a:lnSpc>
              <a:buAutoNum type="alphaLcPeriod" startAt="1"/>
            </a:pPr>
            <a:r>
              <a:rPr lang="en-US" sz="1244">
                <a:solidFill>
                  <a:srgbClr val="686869"/>
                </a:solidFill>
                <a:latin typeface="Montserrat Medium"/>
              </a:rPr>
              <a:t>Electronics and electronic appliances follow closely behind furniture, contributing $1.52 billion in sales.</a:t>
            </a:r>
          </a:p>
          <a:p>
            <a:pPr algn="l" marL="537487" indent="-179162" lvl="2">
              <a:lnSpc>
                <a:spcPts val="2365"/>
              </a:lnSpc>
              <a:buAutoNum type="alphaLcPeriod" startAt="1"/>
            </a:pPr>
            <a:r>
              <a:rPr lang="en-US" sz="1244">
                <a:solidFill>
                  <a:srgbClr val="686869"/>
                </a:solidFill>
                <a:latin typeface="Montserrat Medium"/>
              </a:rPr>
              <a:t>This highlights the importance of electronics in the company's product portfolio and suggests opportunities for innovation and product development within this category.</a:t>
            </a:r>
          </a:p>
          <a:p>
            <a:pPr algn="l">
              <a:lnSpc>
                <a:spcPts val="2365"/>
              </a:lnSpc>
            </a:pPr>
          </a:p>
        </p:txBody>
      </p:sp>
      <p:sp>
        <p:nvSpPr>
          <p:cNvPr name="AutoShape 4" id="4"/>
          <p:cNvSpPr/>
          <p:nvPr/>
        </p:nvSpPr>
        <p:spPr>
          <a:xfrm flipV="true">
            <a:off x="1479063" y="798715"/>
            <a:ext cx="6206199" cy="53300"/>
          </a:xfrm>
          <a:prstGeom prst="line">
            <a:avLst/>
          </a:prstGeom>
          <a:ln cap="rnd" w="28575">
            <a:solidFill>
              <a:srgbClr val="03989E"/>
            </a:solidFill>
            <a:prstDash val="solid"/>
            <a:headEnd type="oval" len="lg" w="lg"/>
            <a:tailEnd type="oval" len="lg" w="lg"/>
          </a:ln>
        </p:spPr>
      </p:sp>
      <p:sp>
        <p:nvSpPr>
          <p:cNvPr name="Freeform 5" id="5"/>
          <p:cNvSpPr/>
          <p:nvPr/>
        </p:nvSpPr>
        <p:spPr>
          <a:xfrm flipH="false" flipV="false" rot="0">
            <a:off x="8331562" y="-797878"/>
            <a:ext cx="2381154" cy="2342189"/>
          </a:xfrm>
          <a:custGeom>
            <a:avLst/>
            <a:gdLst/>
            <a:ahLst/>
            <a:cxnLst/>
            <a:rect r="r" b="b" t="t" l="l"/>
            <a:pathLst>
              <a:path h="2342189" w="2381154">
                <a:moveTo>
                  <a:pt x="0" y="0"/>
                </a:moveTo>
                <a:lnTo>
                  <a:pt x="2381153" y="0"/>
                </a:lnTo>
                <a:lnTo>
                  <a:pt x="2381153"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44457" y="4192806"/>
            <a:ext cx="4531903" cy="4540311"/>
          </a:xfrm>
          <a:custGeom>
            <a:avLst/>
            <a:gdLst/>
            <a:ahLst/>
            <a:cxnLst/>
            <a:rect r="r" b="b" t="t" l="l"/>
            <a:pathLst>
              <a:path h="4540311" w="4531903">
                <a:moveTo>
                  <a:pt x="0" y="0"/>
                </a:moveTo>
                <a:lnTo>
                  <a:pt x="4531903" y="0"/>
                </a:lnTo>
                <a:lnTo>
                  <a:pt x="4531903" y="4540311"/>
                </a:lnTo>
                <a:lnTo>
                  <a:pt x="0" y="4540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46185" y="110374"/>
            <a:ext cx="770669" cy="795250"/>
          </a:xfrm>
          <a:custGeom>
            <a:avLst/>
            <a:gdLst/>
            <a:ahLst/>
            <a:cxnLst/>
            <a:rect r="r" b="b" t="t" l="l"/>
            <a:pathLst>
              <a:path h="795250" w="770669">
                <a:moveTo>
                  <a:pt x="0" y="0"/>
                </a:moveTo>
                <a:lnTo>
                  <a:pt x="770670" y="0"/>
                </a:lnTo>
                <a:lnTo>
                  <a:pt x="770670" y="795250"/>
                </a:lnTo>
                <a:lnTo>
                  <a:pt x="0" y="795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16311" y="3794024"/>
            <a:ext cx="9537289" cy="3248391"/>
          </a:xfrm>
          <a:prstGeom prst="rect">
            <a:avLst/>
          </a:prstGeom>
        </p:spPr>
        <p:txBody>
          <a:bodyPr anchor="t" rtlCol="false" tIns="0" lIns="0" bIns="0" rIns="0">
            <a:spAutoFit/>
          </a:bodyPr>
          <a:lstStyle/>
          <a:p>
            <a:pPr algn="l">
              <a:lnSpc>
                <a:spcPts val="2977"/>
              </a:lnSpc>
            </a:pPr>
            <a:r>
              <a:rPr lang="en-US" sz="1567">
                <a:solidFill>
                  <a:srgbClr val="03989E"/>
                </a:solidFill>
                <a:latin typeface="Montserrat Bold"/>
              </a:rPr>
              <a:t>.      4. Wide range in cost per unit::</a:t>
            </a:r>
          </a:p>
          <a:p>
            <a:pPr algn="l" marL="563508" indent="-187836" lvl="2">
              <a:lnSpc>
                <a:spcPts val="2479"/>
              </a:lnSpc>
              <a:buFont typeface="Arial"/>
              <a:buChar char="⚬"/>
            </a:pPr>
            <a:r>
              <a:rPr lang="en-US" sz="1305">
                <a:solidFill>
                  <a:srgbClr val="000000"/>
                </a:solidFill>
                <a:latin typeface="Montserrat Bold"/>
              </a:rPr>
              <a:t>Min Cost: $2.01</a:t>
            </a:r>
          </a:p>
          <a:p>
            <a:pPr algn="l" marL="563508" indent="-187836" lvl="2">
              <a:lnSpc>
                <a:spcPts val="2479"/>
              </a:lnSpc>
              <a:buAutoNum type="alphaLcPeriod" startAt="1"/>
            </a:pPr>
            <a:r>
              <a:rPr lang="en-US" sz="1305">
                <a:solidFill>
                  <a:srgbClr val="000000"/>
                </a:solidFill>
                <a:latin typeface="Montserrat"/>
              </a:rPr>
              <a:t>The minimum cost per unit is $2.01, indicating the lowest price point for products offered by the company.</a:t>
            </a:r>
          </a:p>
          <a:p>
            <a:pPr algn="l" marL="563508" indent="-187836" lvl="2">
              <a:lnSpc>
                <a:spcPts val="2479"/>
              </a:lnSpc>
              <a:buAutoNum type="alphaLcPeriod" startAt="1"/>
            </a:pPr>
            <a:r>
              <a:rPr lang="en-US" sz="1305">
                <a:solidFill>
                  <a:srgbClr val="000000"/>
                </a:solidFill>
                <a:latin typeface="Montserrat"/>
              </a:rPr>
              <a:t>This information helps in understanding the pricing range and cost structure of the company's products.</a:t>
            </a:r>
          </a:p>
          <a:p>
            <a:pPr algn="l" marL="601242" indent="-200414" lvl="2">
              <a:lnSpc>
                <a:spcPts val="2645"/>
              </a:lnSpc>
              <a:buFont typeface="Arial"/>
              <a:buChar char="⚬"/>
            </a:pPr>
            <a:r>
              <a:rPr lang="en-US" sz="1392">
                <a:solidFill>
                  <a:srgbClr val="000000"/>
                </a:solidFill>
                <a:latin typeface="Montserrat Bold"/>
              </a:rPr>
              <a:t>Max Cost: $535,950.04</a:t>
            </a:r>
          </a:p>
          <a:p>
            <a:pPr algn="l" marL="601242" indent="-200414" lvl="2">
              <a:lnSpc>
                <a:spcPts val="2645"/>
              </a:lnSpc>
              <a:buAutoNum type="alphaLcPeriod" startAt="1"/>
            </a:pPr>
            <a:r>
              <a:rPr lang="en-US" sz="1392">
                <a:solidFill>
                  <a:srgbClr val="000000"/>
                </a:solidFill>
                <a:latin typeface="Montserrat"/>
              </a:rPr>
              <a:t>The maximum cost per unit is significantly higher at $535,950.04, indicating the presence of high-value or luxury products within the product range.</a:t>
            </a:r>
          </a:p>
          <a:p>
            <a:pPr algn="l" marL="601242" indent="-200414" lvl="2">
              <a:lnSpc>
                <a:spcPts val="2645"/>
              </a:lnSpc>
              <a:buAutoNum type="alphaLcPeriod" startAt="1"/>
            </a:pPr>
            <a:r>
              <a:rPr lang="en-US" sz="1392">
                <a:solidFill>
                  <a:srgbClr val="000000"/>
                </a:solidFill>
                <a:latin typeface="Montserrat"/>
              </a:rPr>
              <a:t>Understanding the cost per unit range helps in pricing strategies, cost management, and product positioning.</a:t>
            </a:r>
          </a:p>
          <a:p>
            <a:pPr algn="l">
              <a:lnSpc>
                <a:spcPts val="24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51142" y="635497"/>
            <a:ext cx="9753600" cy="6543675"/>
          </a:xfrm>
          <a:prstGeom prst="rect">
            <a:avLst/>
          </a:prstGeom>
        </p:spPr>
        <p:txBody>
          <a:bodyPr anchor="t" rtlCol="false" tIns="0" lIns="0" bIns="0" rIns="0">
            <a:spAutoFit/>
          </a:bodyPr>
          <a:lstStyle/>
          <a:p>
            <a:pPr algn="l">
              <a:lnSpc>
                <a:spcPts val="2157"/>
              </a:lnSpc>
            </a:pPr>
          </a:p>
          <a:p>
            <a:pPr algn="l">
              <a:lnSpc>
                <a:spcPts val="2381"/>
              </a:lnSpc>
            </a:pPr>
            <a:r>
              <a:rPr lang="en-US" sz="1984">
                <a:solidFill>
                  <a:srgbClr val="03989E"/>
                </a:solidFill>
                <a:latin typeface="Montserrat Bold"/>
              </a:rPr>
              <a:t>Focus on High-Revenue Areas</a:t>
            </a:r>
            <a:r>
              <a:rPr lang="en-US" sz="1984">
                <a:solidFill>
                  <a:srgbClr val="000000"/>
                </a:solidFill>
                <a:latin typeface="Montserrat Medium"/>
              </a:rPr>
              <a:t>:</a:t>
            </a:r>
          </a:p>
          <a:p>
            <a:pPr algn="l" marL="388087" indent="-194044" lvl="1">
              <a:lnSpc>
                <a:spcPts val="2157"/>
              </a:lnSpc>
              <a:buFont typeface="Arial"/>
              <a:buChar char="•"/>
            </a:pPr>
            <a:r>
              <a:rPr lang="en-US" sz="1797">
                <a:solidFill>
                  <a:srgbClr val="000000"/>
                </a:solidFill>
                <a:latin typeface="Montserrat Bold"/>
              </a:rPr>
              <a:t>Basis:</a:t>
            </a:r>
            <a:r>
              <a:rPr lang="en-US" sz="1797">
                <a:solidFill>
                  <a:srgbClr val="000000"/>
                </a:solidFill>
                <a:latin typeface="Montserrat"/>
              </a:rPr>
              <a:t> The data shows that North America and Europe are the regions contributing the highest sales revenue.</a:t>
            </a:r>
          </a:p>
          <a:p>
            <a:pPr algn="l">
              <a:lnSpc>
                <a:spcPts val="2157"/>
              </a:lnSpc>
            </a:pPr>
          </a:p>
          <a:p>
            <a:pPr algn="l" marL="367874" indent="-183937" lvl="1">
              <a:lnSpc>
                <a:spcPts val="2044"/>
              </a:lnSpc>
              <a:buFont typeface="Arial"/>
              <a:buChar char="•"/>
            </a:pPr>
            <a:r>
              <a:rPr lang="en-US" sz="1703">
                <a:solidFill>
                  <a:srgbClr val="000000"/>
                </a:solidFill>
                <a:latin typeface="Montserrat Bold"/>
              </a:rPr>
              <a:t>Actions</a:t>
            </a:r>
            <a:r>
              <a:rPr lang="en-US" sz="1703">
                <a:solidFill>
                  <a:srgbClr val="000000"/>
                </a:solidFill>
                <a:latin typeface="Montserrat"/>
              </a:rPr>
              <a:t>:</a:t>
            </a:r>
          </a:p>
          <a:p>
            <a:pPr algn="l" marL="367874" indent="-183937" lvl="1">
              <a:lnSpc>
                <a:spcPts val="2044"/>
              </a:lnSpc>
              <a:buFont typeface="Arial"/>
              <a:buChar char="•"/>
            </a:pPr>
            <a:r>
              <a:rPr lang="en-US" sz="1703" u="sng">
                <a:solidFill>
                  <a:srgbClr val="000000"/>
                </a:solidFill>
                <a:latin typeface="Montserrat Bold"/>
              </a:rPr>
              <a:t>Increase Marketing and Sales Efforts:</a:t>
            </a:r>
            <a:r>
              <a:rPr lang="en-US" sz="1703">
                <a:solidFill>
                  <a:srgbClr val="000000"/>
                </a:solidFill>
                <a:latin typeface="Montserrat"/>
              </a:rPr>
              <a:t> Allocate more resources towards marketing campaigns and sales initiatives targeted at these regions to capitalize on their potential.</a:t>
            </a:r>
          </a:p>
          <a:p>
            <a:pPr algn="l" marL="367874" indent="-183937" lvl="1">
              <a:lnSpc>
                <a:spcPts val="2044"/>
              </a:lnSpc>
              <a:buFont typeface="Arial"/>
              <a:buChar char="•"/>
            </a:pPr>
            <a:r>
              <a:rPr lang="en-US" sz="1703" u="sng">
                <a:solidFill>
                  <a:srgbClr val="000000"/>
                </a:solidFill>
                <a:latin typeface="Montserrat Bold"/>
              </a:rPr>
              <a:t>Expand Distribution Channels</a:t>
            </a:r>
            <a:r>
              <a:rPr lang="en-US" sz="1703">
                <a:solidFill>
                  <a:srgbClr val="000000"/>
                </a:solidFill>
                <a:latin typeface="Montserrat"/>
              </a:rPr>
              <a:t>: Explore opportunities to expand distribution networks, such as partnering with more retailers or establishing direct-to-customer sales channels, to reach a broader audience in these high-revenue regions.</a:t>
            </a:r>
          </a:p>
          <a:p>
            <a:pPr algn="l">
              <a:lnSpc>
                <a:spcPts val="2157"/>
              </a:lnSpc>
            </a:pPr>
          </a:p>
          <a:p>
            <a:pPr algn="l">
              <a:lnSpc>
                <a:spcPts val="2381"/>
              </a:lnSpc>
            </a:pPr>
            <a:r>
              <a:rPr lang="en-US" sz="1984">
                <a:solidFill>
                  <a:srgbClr val="03989E"/>
                </a:solidFill>
                <a:latin typeface="Montserrat Bold"/>
              </a:rPr>
              <a:t>Optimize Product Portfolio:</a:t>
            </a:r>
          </a:p>
          <a:p>
            <a:pPr algn="l">
              <a:lnSpc>
                <a:spcPts val="2381"/>
              </a:lnSpc>
            </a:pPr>
          </a:p>
          <a:p>
            <a:pPr algn="l" marL="207166" indent="-103583" lvl="1">
              <a:lnSpc>
                <a:spcPts val="1932"/>
              </a:lnSpc>
              <a:buFont typeface="Arial"/>
              <a:buChar char="•"/>
            </a:pPr>
            <a:r>
              <a:rPr lang="en-US" sz="1610">
                <a:solidFill>
                  <a:srgbClr val="000000"/>
                </a:solidFill>
                <a:latin typeface="Montserrat Bold"/>
              </a:rPr>
              <a:t>Basis</a:t>
            </a:r>
            <a:r>
              <a:rPr lang="en-US" sz="1610">
                <a:solidFill>
                  <a:srgbClr val="000000"/>
                </a:solidFill>
                <a:latin typeface="Montserrat"/>
              </a:rPr>
              <a:t>: The top-selling products, such as Furniture and Electronics, generate significant revenue.</a:t>
            </a:r>
          </a:p>
          <a:p>
            <a:pPr algn="l" marL="207166" indent="-103583" lvl="1">
              <a:lnSpc>
                <a:spcPts val="1932"/>
              </a:lnSpc>
              <a:buFont typeface="Arial"/>
              <a:buChar char="•"/>
            </a:pPr>
            <a:r>
              <a:rPr lang="en-US" sz="1610">
                <a:solidFill>
                  <a:srgbClr val="000000"/>
                </a:solidFill>
                <a:latin typeface="Montserrat Bold"/>
              </a:rPr>
              <a:t>Actions</a:t>
            </a:r>
            <a:r>
              <a:rPr lang="en-US" sz="1610">
                <a:solidFill>
                  <a:srgbClr val="000000"/>
                </a:solidFill>
                <a:latin typeface="Montserrat"/>
              </a:rPr>
              <a:t>:</a:t>
            </a:r>
          </a:p>
          <a:p>
            <a:pPr algn="l" marL="219210" indent="-109605" lvl="1">
              <a:lnSpc>
                <a:spcPts val="2044"/>
              </a:lnSpc>
              <a:buFont typeface="Arial"/>
              <a:buChar char="•"/>
            </a:pPr>
            <a:r>
              <a:rPr lang="en-US" sz="1703" u="sng">
                <a:solidFill>
                  <a:srgbClr val="000000"/>
                </a:solidFill>
                <a:latin typeface="Montserrat Bold"/>
              </a:rPr>
              <a:t>Invest in Top-Performing Products</a:t>
            </a:r>
            <a:r>
              <a:rPr lang="en-US" sz="1703">
                <a:solidFill>
                  <a:srgbClr val="000000"/>
                </a:solidFill>
                <a:latin typeface="Montserrat"/>
              </a:rPr>
              <a:t>: Allocate resources towards further developing and promoting these top-performing products to maintain and potentially increase their market share.</a:t>
            </a:r>
          </a:p>
          <a:p>
            <a:pPr algn="l" marL="219210" indent="-109605" lvl="1">
              <a:lnSpc>
                <a:spcPts val="2044"/>
              </a:lnSpc>
              <a:buFont typeface="Arial"/>
              <a:buChar char="•"/>
            </a:pPr>
            <a:r>
              <a:rPr lang="en-US" sz="1703" u="sng">
                <a:solidFill>
                  <a:srgbClr val="000000"/>
                </a:solidFill>
                <a:latin typeface="Montserrat Bold"/>
              </a:rPr>
              <a:t>Analyze and Prune Low-Performing Products</a:t>
            </a:r>
            <a:r>
              <a:rPr lang="en-US" sz="1703" u="sng">
                <a:solidFill>
                  <a:srgbClr val="000000"/>
                </a:solidFill>
                <a:latin typeface="Montserrat"/>
              </a:rPr>
              <a:t>:</a:t>
            </a:r>
            <a:r>
              <a:rPr lang="en-US" sz="1703">
                <a:solidFill>
                  <a:srgbClr val="000000"/>
                </a:solidFill>
                <a:latin typeface="Montserrat"/>
              </a:rPr>
              <a:t> Conduct a thorough analysis of products with lower sales and profitability. Consider discontinuing or repositioning these products to focus resources on more lucrative areas of the product portfolio.</a:t>
            </a:r>
          </a:p>
          <a:p>
            <a:pPr algn="l">
              <a:lnSpc>
                <a:spcPts val="2157"/>
              </a:lnSpc>
            </a:pPr>
          </a:p>
        </p:txBody>
      </p:sp>
      <p:sp>
        <p:nvSpPr>
          <p:cNvPr name="Freeform 3" id="3"/>
          <p:cNvSpPr/>
          <p:nvPr/>
        </p:nvSpPr>
        <p:spPr>
          <a:xfrm flipH="false" flipV="false" rot="0">
            <a:off x="8563023" y="-908321"/>
            <a:ext cx="2381154" cy="2342189"/>
          </a:xfrm>
          <a:custGeom>
            <a:avLst/>
            <a:gdLst/>
            <a:ahLst/>
            <a:cxnLst/>
            <a:rect r="r" b="b" t="t" l="l"/>
            <a:pathLst>
              <a:path h="2342189" w="2381154">
                <a:moveTo>
                  <a:pt x="0" y="0"/>
                </a:moveTo>
                <a:lnTo>
                  <a:pt x="2381154" y="0"/>
                </a:lnTo>
                <a:lnTo>
                  <a:pt x="2381154"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95193" y="140642"/>
            <a:ext cx="7476008" cy="630883"/>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Top 3 Immediate Actions </a:t>
            </a:r>
          </a:p>
        </p:txBody>
      </p:sp>
      <p:sp>
        <p:nvSpPr>
          <p:cNvPr name="Freeform 5" id="5"/>
          <p:cNvSpPr/>
          <p:nvPr/>
        </p:nvSpPr>
        <p:spPr>
          <a:xfrm flipH="false" flipV="false" rot="0">
            <a:off x="129274" y="15596"/>
            <a:ext cx="770669" cy="795250"/>
          </a:xfrm>
          <a:custGeom>
            <a:avLst/>
            <a:gdLst/>
            <a:ahLst/>
            <a:cxnLst/>
            <a:rect r="r" b="b" t="t" l="l"/>
            <a:pathLst>
              <a:path h="795250" w="770669">
                <a:moveTo>
                  <a:pt x="0" y="0"/>
                </a:moveTo>
                <a:lnTo>
                  <a:pt x="770669" y="0"/>
                </a:lnTo>
                <a:lnTo>
                  <a:pt x="770669" y="795250"/>
                </a:lnTo>
                <a:lnTo>
                  <a:pt x="0" y="795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sp>
        <p:nvSpPr>
          <p:cNvPr name="TextBox 2" id="2"/>
          <p:cNvSpPr txBox="true"/>
          <p:nvPr/>
        </p:nvSpPr>
        <p:spPr>
          <a:xfrm rot="0">
            <a:off x="151142" y="925830"/>
            <a:ext cx="9451317" cy="5657850"/>
          </a:xfrm>
          <a:prstGeom prst="rect">
            <a:avLst/>
          </a:prstGeom>
        </p:spPr>
        <p:txBody>
          <a:bodyPr anchor="t" rtlCol="false" tIns="0" lIns="0" bIns="0" rIns="0">
            <a:spAutoFit/>
          </a:bodyPr>
          <a:lstStyle/>
          <a:p>
            <a:pPr algn="l">
              <a:lnSpc>
                <a:spcPts val="2157"/>
              </a:lnSpc>
            </a:pPr>
          </a:p>
          <a:p>
            <a:pPr algn="l">
              <a:lnSpc>
                <a:spcPts val="2381"/>
              </a:lnSpc>
            </a:pPr>
            <a:r>
              <a:rPr lang="en-US" sz="1984">
                <a:solidFill>
                  <a:srgbClr val="03989E"/>
                </a:solidFill>
                <a:latin typeface="Montserrat Bold"/>
              </a:rPr>
              <a:t>Conduct Cost Analysis and Renegotiation</a:t>
            </a:r>
            <a:r>
              <a:rPr lang="en-US" sz="1984">
                <a:solidFill>
                  <a:srgbClr val="000000"/>
                </a:solidFill>
                <a:latin typeface="Montserrat Medium"/>
              </a:rPr>
              <a:t>:</a:t>
            </a:r>
          </a:p>
          <a:p>
            <a:pPr algn="l">
              <a:lnSpc>
                <a:spcPts val="2157"/>
              </a:lnSpc>
            </a:pPr>
          </a:p>
          <a:p>
            <a:pPr algn="l" marL="388087" indent="-194044" lvl="1">
              <a:lnSpc>
                <a:spcPts val="2157"/>
              </a:lnSpc>
              <a:buFont typeface="Arial"/>
              <a:buChar char="•"/>
            </a:pPr>
            <a:r>
              <a:rPr lang="en-US" sz="1797">
                <a:solidFill>
                  <a:srgbClr val="000000"/>
                </a:solidFill>
                <a:latin typeface="Montserrat Bold"/>
              </a:rPr>
              <a:t>Basis: </a:t>
            </a:r>
            <a:r>
              <a:rPr lang="en-US" sz="1797">
                <a:solidFill>
                  <a:srgbClr val="000000"/>
                </a:solidFill>
                <a:latin typeface="Montserrat"/>
              </a:rPr>
              <a:t>The wide range in cost per unit indicates potential opportunities for cost optimization.</a:t>
            </a:r>
          </a:p>
          <a:p>
            <a:pPr algn="l" marL="388087" indent="-194044" lvl="1">
              <a:lnSpc>
                <a:spcPts val="2157"/>
              </a:lnSpc>
              <a:buFont typeface="Arial"/>
              <a:buChar char="•"/>
            </a:pPr>
            <a:r>
              <a:rPr lang="en-US" sz="1797">
                <a:solidFill>
                  <a:srgbClr val="000000"/>
                </a:solidFill>
                <a:latin typeface="Montserrat Bold"/>
              </a:rPr>
              <a:t>Actions:</a:t>
            </a:r>
          </a:p>
          <a:p>
            <a:pPr algn="l" marL="388087" indent="-194044" lvl="1">
              <a:lnSpc>
                <a:spcPts val="2157"/>
              </a:lnSpc>
              <a:buFont typeface="Arial"/>
              <a:buChar char="•"/>
            </a:pPr>
            <a:r>
              <a:rPr lang="en-US" sz="1797">
                <a:solidFill>
                  <a:srgbClr val="000000"/>
                </a:solidFill>
                <a:latin typeface="Montserrat Bold"/>
              </a:rPr>
              <a:t>Review Cost Structure: </a:t>
            </a:r>
            <a:r>
              <a:rPr lang="en-US" sz="1797">
                <a:solidFill>
                  <a:srgbClr val="000000"/>
                </a:solidFill>
                <a:latin typeface="Montserrat"/>
              </a:rPr>
              <a:t>Conduct a detailed analysis of the cost structure to identify areas where costs can be reduced without compromising product quality or customer satisfaction.</a:t>
            </a:r>
          </a:p>
          <a:p>
            <a:pPr algn="l" marL="388087" indent="-194044" lvl="1">
              <a:lnSpc>
                <a:spcPts val="2157"/>
              </a:lnSpc>
              <a:buFont typeface="Arial"/>
              <a:buChar char="•"/>
            </a:pPr>
            <a:r>
              <a:rPr lang="en-US" sz="1797">
                <a:solidFill>
                  <a:srgbClr val="000000"/>
                </a:solidFill>
                <a:latin typeface="Montserrat Bold"/>
              </a:rPr>
              <a:t>Negotiate with Suppliers for Better Pricing: </a:t>
            </a:r>
            <a:r>
              <a:rPr lang="en-US" sz="1797">
                <a:solidFill>
                  <a:srgbClr val="000000"/>
                </a:solidFill>
                <a:latin typeface="Montserrat"/>
              </a:rPr>
              <a:t>Engage in negotiations with suppliers to secure better pricing terms, volume discounts, or explore alternative sourcing options to lower the cost per unit. Additionally, consider optimizing supply chain processes to reduce operational costs associated with procurement, manufacturing, and distribution.</a:t>
            </a:r>
          </a:p>
          <a:p>
            <a:pPr algn="l">
              <a:lnSpc>
                <a:spcPts val="2157"/>
              </a:lnSpc>
            </a:pPr>
          </a:p>
          <a:p>
            <a:pPr algn="l">
              <a:lnSpc>
                <a:spcPts val="2157"/>
              </a:lnSpc>
            </a:pPr>
            <a:r>
              <a:rPr lang="en-US" sz="1797">
                <a:solidFill>
                  <a:srgbClr val="000000"/>
                </a:solidFill>
                <a:latin typeface="Montserrat Bold"/>
              </a:rPr>
              <a:t>By implementing these actions, the company can strategically leverage its strengths, address areas of improvement, and optimize its operations to enhance profitability and competitiveness in the market.</a:t>
            </a:r>
          </a:p>
          <a:p>
            <a:pPr algn="l" marL="388087" indent="-194044" lvl="1">
              <a:lnSpc>
                <a:spcPts val="2157"/>
              </a:lnSpc>
              <a:buFont typeface="Arial"/>
              <a:buChar char="•"/>
            </a:pPr>
          </a:p>
          <a:p>
            <a:pPr algn="l">
              <a:lnSpc>
                <a:spcPts val="2157"/>
              </a:lnSpc>
            </a:pPr>
          </a:p>
          <a:p>
            <a:pPr algn="l">
              <a:lnSpc>
                <a:spcPts val="2381"/>
              </a:lnSpc>
            </a:pPr>
          </a:p>
        </p:txBody>
      </p:sp>
      <p:sp>
        <p:nvSpPr>
          <p:cNvPr name="Freeform 3" id="3"/>
          <p:cNvSpPr/>
          <p:nvPr/>
        </p:nvSpPr>
        <p:spPr>
          <a:xfrm flipH="false" flipV="false" rot="0">
            <a:off x="8563023" y="-908321"/>
            <a:ext cx="2381154" cy="2342189"/>
          </a:xfrm>
          <a:custGeom>
            <a:avLst/>
            <a:gdLst/>
            <a:ahLst/>
            <a:cxnLst/>
            <a:rect r="r" b="b" t="t" l="l"/>
            <a:pathLst>
              <a:path h="2342189" w="2381154">
                <a:moveTo>
                  <a:pt x="0" y="0"/>
                </a:moveTo>
                <a:lnTo>
                  <a:pt x="2381154" y="0"/>
                </a:lnTo>
                <a:lnTo>
                  <a:pt x="2381154" y="2342189"/>
                </a:lnTo>
                <a:lnTo>
                  <a:pt x="0" y="2342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9274" y="15596"/>
            <a:ext cx="8341927" cy="795250"/>
            <a:chOff x="0" y="0"/>
            <a:chExt cx="11122570" cy="1060333"/>
          </a:xfrm>
        </p:grpSpPr>
        <p:sp>
          <p:nvSpPr>
            <p:cNvPr name="TextBox 5" id="5"/>
            <p:cNvSpPr txBox="true"/>
            <p:nvPr/>
          </p:nvSpPr>
          <p:spPr>
            <a:xfrm rot="0">
              <a:off x="1154559" y="138153"/>
              <a:ext cx="9968010" cy="869752"/>
            </a:xfrm>
            <a:prstGeom prst="rect">
              <a:avLst/>
            </a:prstGeom>
          </p:spPr>
          <p:txBody>
            <a:bodyPr anchor="t" rtlCol="false" tIns="0" lIns="0" bIns="0" rIns="0">
              <a:spAutoFit/>
            </a:bodyPr>
            <a:lstStyle/>
            <a:p>
              <a:pPr algn="l">
                <a:lnSpc>
                  <a:spcPts val="4679"/>
                </a:lnSpc>
              </a:pPr>
              <a:r>
                <a:rPr lang="en-US" sz="4726">
                  <a:solidFill>
                    <a:srgbClr val="000000"/>
                  </a:solidFill>
                  <a:latin typeface="Aileron Ultra-Bold"/>
                </a:rPr>
                <a:t>Top 3 Immediate Actions </a:t>
              </a:r>
            </a:p>
          </p:txBody>
        </p:sp>
        <p:sp>
          <p:nvSpPr>
            <p:cNvPr name="Freeform 6" id="6"/>
            <p:cNvSpPr/>
            <p:nvPr/>
          </p:nvSpPr>
          <p:spPr>
            <a:xfrm flipH="false" flipV="false" rot="0">
              <a:off x="0" y="0"/>
              <a:ext cx="1027559" cy="1060333"/>
            </a:xfrm>
            <a:custGeom>
              <a:avLst/>
              <a:gdLst/>
              <a:ahLst/>
              <a:cxnLst/>
              <a:rect r="r" b="b" t="t" l="l"/>
              <a:pathLst>
                <a:path h="1060333" w="1027559">
                  <a:moveTo>
                    <a:pt x="0" y="0"/>
                  </a:moveTo>
                  <a:lnTo>
                    <a:pt x="1027559" y="0"/>
                  </a:lnTo>
                  <a:lnTo>
                    <a:pt x="1027559" y="1060333"/>
                  </a:lnTo>
                  <a:lnTo>
                    <a:pt x="0" y="1060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DAGE8mpd3Cg</dc:identifier>
  <dcterms:modified xsi:type="dcterms:W3CDTF">2011-08-01T06:04:30Z</dcterms:modified>
  <cp:revision>1</cp:revision>
  <dc:title>Expansion_Shrinkage_Business_Analytics_Presentation.pptx</dc:title>
</cp:coreProperties>
</file>