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9" r:id="rId1"/>
  </p:sldMasterIdLst>
  <p:sldIdLst>
    <p:sldId id="256" r:id="rId2"/>
    <p:sldId id="257" r:id="rId3"/>
    <p:sldId id="258" r:id="rId4"/>
    <p:sldId id="259" r:id="rId5"/>
    <p:sldId id="277" r:id="rId6"/>
    <p:sldId id="278" r:id="rId7"/>
    <p:sldId id="280" r:id="rId8"/>
    <p:sldId id="279" r:id="rId9"/>
    <p:sldId id="263"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y, Ayush" initials="RA" lastIdx="1" clrIdx="0">
    <p:extLst>
      <p:ext uri="{19B8F6BF-5375-455C-9EA6-DF929625EA0E}">
        <p15:presenceInfo xmlns:p15="http://schemas.microsoft.com/office/powerpoint/2012/main" userId="S::ayroy@deloitte.com::db8ae010-9eb4-4e60-8329-891b871b753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B27AD7-3094-4EE3-8076-5D79A6840500}" type="datetimeFigureOut">
              <a:rPr lang="en-IN" smtClean="0"/>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FCF97-BDBD-487B-8007-2672C4A41E05}"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424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DB27AD7-3094-4EE3-8076-5D79A6840500}" type="datetimeFigureOut">
              <a:rPr lang="en-IN" smtClean="0"/>
              <a:t>31-05-2020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FFCF97-BDBD-487B-8007-2672C4A41E05}" type="slidenum">
              <a:rPr lang="en-IN" smtClean="0"/>
              <a:t>‹#›</a:t>
            </a:fld>
            <a:endParaRPr lang="en-IN"/>
          </a:p>
        </p:txBody>
      </p:sp>
    </p:spTree>
    <p:extLst>
      <p:ext uri="{BB962C8B-B14F-4D97-AF65-F5344CB8AC3E}">
        <p14:creationId xmlns:p14="http://schemas.microsoft.com/office/powerpoint/2010/main" val="419404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27AD7-3094-4EE3-8076-5D79A6840500}" type="datetimeFigureOut">
              <a:rPr lang="en-IN" smtClean="0"/>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FCF97-BDBD-487B-8007-2672C4A41E05}" type="slidenum">
              <a:rPr lang="en-IN" smtClean="0"/>
              <a:t>‹#›</a:t>
            </a:fld>
            <a:endParaRPr lang="en-IN"/>
          </a:p>
        </p:txBody>
      </p:sp>
    </p:spTree>
    <p:extLst>
      <p:ext uri="{BB962C8B-B14F-4D97-AF65-F5344CB8AC3E}">
        <p14:creationId xmlns:p14="http://schemas.microsoft.com/office/powerpoint/2010/main" val="3609023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27AD7-3094-4EE3-8076-5D79A6840500}" type="datetimeFigureOut">
              <a:rPr lang="en-IN" smtClean="0"/>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FCF97-BDBD-487B-8007-2672C4A41E05}"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12883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27AD7-3094-4EE3-8076-5D79A6840500}" type="datetimeFigureOut">
              <a:rPr lang="en-IN" smtClean="0"/>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FCF97-BDBD-487B-8007-2672C4A41E05}" type="slidenum">
              <a:rPr lang="en-IN" smtClean="0"/>
              <a:t>‹#›</a:t>
            </a:fld>
            <a:endParaRPr lang="en-IN"/>
          </a:p>
        </p:txBody>
      </p:sp>
    </p:spTree>
    <p:extLst>
      <p:ext uri="{BB962C8B-B14F-4D97-AF65-F5344CB8AC3E}">
        <p14:creationId xmlns:p14="http://schemas.microsoft.com/office/powerpoint/2010/main" val="3764692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27AD7-3094-4EE3-8076-5D79A6840500}" type="datetimeFigureOut">
              <a:rPr lang="en-IN" smtClean="0"/>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FCF97-BDBD-487B-8007-2672C4A41E05}"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58268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27AD7-3094-4EE3-8076-5D79A6840500}" type="datetimeFigureOut">
              <a:rPr lang="en-IN" smtClean="0"/>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FCF97-BDBD-487B-8007-2672C4A41E05}" type="slidenum">
              <a:rPr lang="en-IN" smtClean="0"/>
              <a:t>‹#›</a:t>
            </a:fld>
            <a:endParaRPr lang="en-IN"/>
          </a:p>
        </p:txBody>
      </p:sp>
    </p:spTree>
    <p:extLst>
      <p:ext uri="{BB962C8B-B14F-4D97-AF65-F5344CB8AC3E}">
        <p14:creationId xmlns:p14="http://schemas.microsoft.com/office/powerpoint/2010/main" val="1245460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B27AD7-3094-4EE3-8076-5D79A6840500}" type="datetimeFigureOut">
              <a:rPr lang="en-IN" smtClean="0"/>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FCF97-BDBD-487B-8007-2672C4A41E05}" type="slidenum">
              <a:rPr lang="en-IN" smtClean="0"/>
              <a:t>‹#›</a:t>
            </a:fld>
            <a:endParaRPr lang="en-IN"/>
          </a:p>
        </p:txBody>
      </p:sp>
    </p:spTree>
    <p:extLst>
      <p:ext uri="{BB962C8B-B14F-4D97-AF65-F5344CB8AC3E}">
        <p14:creationId xmlns:p14="http://schemas.microsoft.com/office/powerpoint/2010/main" val="2286280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B27AD7-3094-4EE3-8076-5D79A6840500}" type="datetimeFigureOut">
              <a:rPr lang="en-IN" smtClean="0"/>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FCF97-BDBD-487B-8007-2672C4A41E05}" type="slidenum">
              <a:rPr lang="en-IN" smtClean="0"/>
              <a:t>‹#›</a:t>
            </a:fld>
            <a:endParaRPr lang="en-IN"/>
          </a:p>
        </p:txBody>
      </p:sp>
    </p:spTree>
    <p:extLst>
      <p:ext uri="{BB962C8B-B14F-4D97-AF65-F5344CB8AC3E}">
        <p14:creationId xmlns:p14="http://schemas.microsoft.com/office/powerpoint/2010/main" val="3051284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B27AD7-3094-4EE3-8076-5D79A6840500}" type="datetimeFigureOut">
              <a:rPr lang="en-IN" smtClean="0"/>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FCF97-BDBD-487B-8007-2672C4A41E05}" type="slidenum">
              <a:rPr lang="en-IN" smtClean="0"/>
              <a:t>‹#›</a:t>
            </a:fld>
            <a:endParaRPr lang="en-IN"/>
          </a:p>
        </p:txBody>
      </p:sp>
    </p:spTree>
    <p:extLst>
      <p:ext uri="{BB962C8B-B14F-4D97-AF65-F5344CB8AC3E}">
        <p14:creationId xmlns:p14="http://schemas.microsoft.com/office/powerpoint/2010/main" val="2456574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27AD7-3094-4EE3-8076-5D79A6840500}" type="datetimeFigureOut">
              <a:rPr lang="en-IN" smtClean="0"/>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FCF97-BDBD-487B-8007-2672C4A41E05}" type="slidenum">
              <a:rPr lang="en-IN" smtClean="0"/>
              <a:t>‹#›</a:t>
            </a:fld>
            <a:endParaRPr lang="en-IN"/>
          </a:p>
        </p:txBody>
      </p:sp>
    </p:spTree>
    <p:extLst>
      <p:ext uri="{BB962C8B-B14F-4D97-AF65-F5344CB8AC3E}">
        <p14:creationId xmlns:p14="http://schemas.microsoft.com/office/powerpoint/2010/main" val="390773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B27AD7-3094-4EE3-8076-5D79A6840500}" type="datetimeFigureOut">
              <a:rPr lang="en-IN" smtClean="0"/>
              <a:t>31-05-2020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FFCF97-BDBD-487B-8007-2672C4A41E05}" type="slidenum">
              <a:rPr lang="en-IN" smtClean="0"/>
              <a:t>‹#›</a:t>
            </a:fld>
            <a:endParaRPr lang="en-IN"/>
          </a:p>
        </p:txBody>
      </p:sp>
    </p:spTree>
    <p:extLst>
      <p:ext uri="{BB962C8B-B14F-4D97-AF65-F5344CB8AC3E}">
        <p14:creationId xmlns:p14="http://schemas.microsoft.com/office/powerpoint/2010/main" val="119668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B27AD7-3094-4EE3-8076-5D79A6840500}" type="datetimeFigureOut">
              <a:rPr lang="en-IN" smtClean="0"/>
              <a:t>31-05-2020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FFCF97-BDBD-487B-8007-2672C4A41E05}" type="slidenum">
              <a:rPr lang="en-IN" smtClean="0"/>
              <a:t>‹#›</a:t>
            </a:fld>
            <a:endParaRPr lang="en-IN"/>
          </a:p>
        </p:txBody>
      </p:sp>
    </p:spTree>
    <p:extLst>
      <p:ext uri="{BB962C8B-B14F-4D97-AF65-F5344CB8AC3E}">
        <p14:creationId xmlns:p14="http://schemas.microsoft.com/office/powerpoint/2010/main" val="1164421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B27AD7-3094-4EE3-8076-5D79A6840500}" type="datetimeFigureOut">
              <a:rPr lang="en-IN" smtClean="0"/>
              <a:t>31-05-2020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FFCF97-BDBD-487B-8007-2672C4A41E05}" type="slidenum">
              <a:rPr lang="en-IN" smtClean="0"/>
              <a:t>‹#›</a:t>
            </a:fld>
            <a:endParaRPr lang="en-IN"/>
          </a:p>
        </p:txBody>
      </p:sp>
    </p:spTree>
    <p:extLst>
      <p:ext uri="{BB962C8B-B14F-4D97-AF65-F5344CB8AC3E}">
        <p14:creationId xmlns:p14="http://schemas.microsoft.com/office/powerpoint/2010/main" val="4058592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B27AD7-3094-4EE3-8076-5D79A6840500}" type="datetimeFigureOut">
              <a:rPr lang="en-IN" smtClean="0"/>
              <a:t>31-05-2020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FFCF97-BDBD-487B-8007-2672C4A41E05}" type="slidenum">
              <a:rPr lang="en-IN" smtClean="0"/>
              <a:t>‹#›</a:t>
            </a:fld>
            <a:endParaRPr lang="en-IN"/>
          </a:p>
        </p:txBody>
      </p:sp>
    </p:spTree>
    <p:extLst>
      <p:ext uri="{BB962C8B-B14F-4D97-AF65-F5344CB8AC3E}">
        <p14:creationId xmlns:p14="http://schemas.microsoft.com/office/powerpoint/2010/main" val="2461777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B27AD7-3094-4EE3-8076-5D79A6840500}" type="datetimeFigureOut">
              <a:rPr lang="en-IN" smtClean="0"/>
              <a:t>31-05-2020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FFCF97-BDBD-487B-8007-2672C4A41E05}" type="slidenum">
              <a:rPr lang="en-IN" smtClean="0"/>
              <a:t>‹#›</a:t>
            </a:fld>
            <a:endParaRPr lang="en-IN"/>
          </a:p>
        </p:txBody>
      </p:sp>
    </p:spTree>
    <p:extLst>
      <p:ext uri="{BB962C8B-B14F-4D97-AF65-F5344CB8AC3E}">
        <p14:creationId xmlns:p14="http://schemas.microsoft.com/office/powerpoint/2010/main" val="94560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B27AD7-3094-4EE3-8076-5D79A6840500}" type="datetimeFigureOut">
              <a:rPr lang="en-IN" smtClean="0"/>
              <a:t>31-05-2020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FFCF97-BDBD-487B-8007-2672C4A41E05}" type="slidenum">
              <a:rPr lang="en-IN" smtClean="0"/>
              <a:t>‹#›</a:t>
            </a:fld>
            <a:endParaRPr lang="en-IN"/>
          </a:p>
        </p:txBody>
      </p:sp>
    </p:spTree>
    <p:extLst>
      <p:ext uri="{BB962C8B-B14F-4D97-AF65-F5344CB8AC3E}">
        <p14:creationId xmlns:p14="http://schemas.microsoft.com/office/powerpoint/2010/main" val="1529899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accent1">
                <a:lumMod val="75000"/>
                <a:alpha val="65000"/>
              </a:schemeClr>
            </a:gs>
            <a:gs pos="100000">
              <a:schemeClr val="accent1">
                <a:lumMod val="60000"/>
                <a:lumOff val="40000"/>
                <a:alpha val="83000"/>
              </a:schemeClr>
            </a:gs>
            <a:gs pos="4000">
              <a:schemeClr val="accent1">
                <a:lumMod val="50000"/>
                <a:alpha val="96000"/>
              </a:schemeClr>
            </a:gs>
          </a:gsLst>
          <a:lin ang="360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DB27AD7-3094-4EE3-8076-5D79A6840500}" type="datetimeFigureOut">
              <a:rPr lang="en-IN" smtClean="0"/>
              <a:t>31-05-2020</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5FFCF97-BDBD-487B-8007-2672C4A41E05}" type="slidenum">
              <a:rPr lang="en-IN" smtClean="0"/>
              <a:t>‹#›</a:t>
            </a:fld>
            <a:endParaRPr lang="en-IN"/>
          </a:p>
        </p:txBody>
      </p:sp>
    </p:spTree>
    <p:extLst>
      <p:ext uri="{BB962C8B-B14F-4D97-AF65-F5344CB8AC3E}">
        <p14:creationId xmlns:p14="http://schemas.microsoft.com/office/powerpoint/2010/main" val="1444348540"/>
      </p:ext>
    </p:extLst>
  </p:cSld>
  <p:clrMap bg1="dk1" tx1="lt1" bg2="dk2" tx2="lt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 id="21474840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7000">
              <a:schemeClr val="accent1">
                <a:lumMod val="75000"/>
                <a:alpha val="65000"/>
              </a:schemeClr>
            </a:gs>
            <a:gs pos="100000">
              <a:schemeClr val="accent1">
                <a:lumMod val="60000"/>
                <a:lumOff val="40000"/>
                <a:alpha val="83000"/>
              </a:schemeClr>
            </a:gs>
            <a:gs pos="4000">
              <a:schemeClr val="accent1">
                <a:lumMod val="50000"/>
                <a:alpha val="96000"/>
              </a:schemeClr>
            </a:gs>
          </a:gsLst>
          <a:lin ang="3600000" scaled="0"/>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E8F1FD-FC16-4B0F-BD63-8D5C6D3F6A8B}"/>
              </a:ext>
            </a:extLst>
          </p:cNvPr>
          <p:cNvSpPr txBox="1"/>
          <p:nvPr/>
        </p:nvSpPr>
        <p:spPr>
          <a:xfrm flipH="1">
            <a:off x="5647690" y="3867150"/>
            <a:ext cx="6544310" cy="2785378"/>
          </a:xfrm>
          <a:prstGeom prst="rect">
            <a:avLst/>
          </a:prstGeom>
          <a:noFill/>
        </p:spPr>
        <p:txBody>
          <a:bodyPr wrap="square" rtlCol="0">
            <a:spAutoFit/>
          </a:bodyPr>
          <a:lstStyle/>
          <a:p>
            <a:pPr>
              <a:spcAft>
                <a:spcPts val="600"/>
              </a:spcAft>
            </a:pPr>
            <a:r>
              <a:rPr lang="en-US" sz="2800" b="1" dirty="0">
                <a:ln w="3175">
                  <a:solidFill>
                    <a:schemeClr val="bg1"/>
                  </a:solidFill>
                </a:ln>
                <a:solidFill>
                  <a:schemeClr val="bg2">
                    <a:lumMod val="50000"/>
                  </a:schemeClr>
                </a:solidFill>
                <a:latin typeface="Calibri" panose="020F0502020204030204" pitchFamily="34" charset="0"/>
                <a:cs typeface="Calibri" panose="020F0502020204030204" pitchFamily="34" charset="0"/>
              </a:rPr>
              <a:t>Team Tripling</a:t>
            </a:r>
          </a:p>
          <a:p>
            <a:pPr>
              <a:spcAft>
                <a:spcPts val="600"/>
              </a:spcAft>
            </a:pPr>
            <a:r>
              <a:rPr lang="en-US" sz="2800" dirty="0">
                <a:ln w="3175">
                  <a:solidFill>
                    <a:schemeClr val="bg1"/>
                  </a:solidFill>
                </a:ln>
                <a:solidFill>
                  <a:schemeClr val="bg2">
                    <a:lumMod val="50000"/>
                  </a:schemeClr>
                </a:solidFill>
                <a:latin typeface="Calibri" panose="020F0502020204030204" pitchFamily="34" charset="0"/>
                <a:cs typeface="Calibri" panose="020F0502020204030204" pitchFamily="34" charset="0"/>
              </a:rPr>
              <a:t>Guide: Ms. S. Deepanjali</a:t>
            </a:r>
          </a:p>
          <a:p>
            <a:pPr>
              <a:spcAft>
                <a:spcPts val="600"/>
              </a:spcAft>
            </a:pPr>
            <a:endParaRPr lang="en-US" sz="1400" dirty="0">
              <a:ln w="3175">
                <a:solidFill>
                  <a:schemeClr val="bg1"/>
                </a:solidFill>
              </a:ln>
              <a:solidFill>
                <a:schemeClr val="bg2">
                  <a:lumMod val="50000"/>
                </a:schemeClr>
              </a:solidFill>
              <a:latin typeface="Calibri" panose="020F0502020204030204" pitchFamily="34" charset="0"/>
              <a:cs typeface="Calibri" panose="020F0502020204030204" pitchFamily="34" charset="0"/>
            </a:endParaRPr>
          </a:p>
          <a:p>
            <a:pPr>
              <a:spcAft>
                <a:spcPts val="600"/>
              </a:spcAft>
            </a:pPr>
            <a:r>
              <a:rPr lang="en-US" sz="2800" dirty="0">
                <a:ln w="3175">
                  <a:solidFill>
                    <a:schemeClr val="bg1"/>
                  </a:solidFill>
                </a:ln>
                <a:solidFill>
                  <a:schemeClr val="bg2">
                    <a:lumMod val="50000"/>
                  </a:schemeClr>
                </a:solidFill>
                <a:latin typeface="Calibri" panose="020F0502020204030204" pitchFamily="34" charset="0"/>
                <a:cs typeface="Calibri" panose="020F0502020204030204" pitchFamily="34" charset="0"/>
              </a:rPr>
              <a:t>Ayush Roy (RA1611008010641)</a:t>
            </a:r>
            <a:br>
              <a:rPr lang="en-US" sz="2800" dirty="0">
                <a:ln w="3175">
                  <a:solidFill>
                    <a:schemeClr val="bg1"/>
                  </a:solidFill>
                </a:ln>
                <a:solidFill>
                  <a:schemeClr val="bg2">
                    <a:lumMod val="50000"/>
                  </a:schemeClr>
                </a:solidFill>
                <a:latin typeface="Calibri" panose="020F0502020204030204" pitchFamily="34" charset="0"/>
                <a:cs typeface="Calibri" panose="020F0502020204030204" pitchFamily="34" charset="0"/>
              </a:rPr>
            </a:br>
            <a:r>
              <a:rPr lang="en-US" sz="2800" dirty="0">
                <a:ln w="3175">
                  <a:solidFill>
                    <a:schemeClr val="bg1"/>
                  </a:solidFill>
                </a:ln>
                <a:solidFill>
                  <a:schemeClr val="bg2">
                    <a:lumMod val="50000"/>
                  </a:schemeClr>
                </a:solidFill>
                <a:latin typeface="Calibri" panose="020F0502020204030204" pitchFamily="34" charset="0"/>
                <a:cs typeface="Calibri" panose="020F0502020204030204" pitchFamily="34" charset="0"/>
              </a:rPr>
              <a:t>Saumya Awasthi (RA1611008010414)</a:t>
            </a:r>
            <a:br>
              <a:rPr lang="en-US" sz="2800" dirty="0">
                <a:ln w="3175">
                  <a:solidFill>
                    <a:schemeClr val="bg1"/>
                  </a:solidFill>
                </a:ln>
                <a:solidFill>
                  <a:schemeClr val="bg2">
                    <a:lumMod val="50000"/>
                  </a:schemeClr>
                </a:solidFill>
                <a:latin typeface="Calibri" panose="020F0502020204030204" pitchFamily="34" charset="0"/>
                <a:cs typeface="Calibri" panose="020F0502020204030204" pitchFamily="34" charset="0"/>
              </a:rPr>
            </a:br>
            <a:r>
              <a:rPr lang="en-US" sz="2800" dirty="0">
                <a:ln w="3175">
                  <a:solidFill>
                    <a:schemeClr val="bg1"/>
                  </a:solidFill>
                </a:ln>
                <a:solidFill>
                  <a:schemeClr val="bg2">
                    <a:lumMod val="50000"/>
                  </a:schemeClr>
                </a:solidFill>
                <a:latin typeface="Calibri" panose="020F0502020204030204" pitchFamily="34" charset="0"/>
                <a:cs typeface="Calibri" panose="020F0502020204030204" pitchFamily="34" charset="0"/>
              </a:rPr>
              <a:t>Ansh Vinod Motwani (RA1611008010661)</a:t>
            </a:r>
          </a:p>
        </p:txBody>
      </p:sp>
      <p:sp>
        <p:nvSpPr>
          <p:cNvPr id="2" name="TextBox 1">
            <a:extLst>
              <a:ext uri="{FF2B5EF4-FFF2-40B4-BE49-F238E27FC236}">
                <a16:creationId xmlns:a16="http://schemas.microsoft.com/office/drawing/2014/main" id="{1276A607-2B11-45A1-92A3-6EEB0620B8A8}"/>
              </a:ext>
            </a:extLst>
          </p:cNvPr>
          <p:cNvSpPr txBox="1"/>
          <p:nvPr/>
        </p:nvSpPr>
        <p:spPr>
          <a:xfrm>
            <a:off x="599439" y="1004828"/>
            <a:ext cx="11182985" cy="1015663"/>
          </a:xfrm>
          <a:prstGeom prst="rect">
            <a:avLst/>
          </a:prstGeom>
          <a:noFill/>
        </p:spPr>
        <p:txBody>
          <a:bodyPr wrap="square" rtlCol="0">
            <a:spAutoFit/>
          </a:bodyPr>
          <a:lstStyle/>
          <a:p>
            <a:r>
              <a:rPr lang="en-US" sz="6000" b="1" dirty="0">
                <a:latin typeface="Calibri" panose="020F0502020204030204" pitchFamily="34" charset="0"/>
                <a:cs typeface="Calibri" panose="020F0502020204030204" pitchFamily="34" charset="0"/>
              </a:rPr>
              <a:t>Gesture Controlled Mouse Pointer</a:t>
            </a:r>
          </a:p>
        </p:txBody>
      </p:sp>
    </p:spTree>
    <p:extLst>
      <p:ext uri="{BB962C8B-B14F-4D97-AF65-F5344CB8AC3E}">
        <p14:creationId xmlns:p14="http://schemas.microsoft.com/office/powerpoint/2010/main" val="4060343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D77C67-825C-4A8D-9D74-25D59D9D8E58}"/>
              </a:ext>
            </a:extLst>
          </p:cNvPr>
          <p:cNvSpPr/>
          <p:nvPr/>
        </p:nvSpPr>
        <p:spPr>
          <a:xfrm>
            <a:off x="914399" y="939850"/>
            <a:ext cx="10372725" cy="2431435"/>
          </a:xfrm>
          <a:prstGeom prst="rect">
            <a:avLst/>
          </a:prstGeom>
        </p:spPr>
        <p:txBody>
          <a:bodyPr wrap="square">
            <a:spAutoFit/>
          </a:bodyPr>
          <a:lstStyle/>
          <a:p>
            <a:pPr algn="just"/>
            <a:r>
              <a:rPr lang="en-US" sz="3200" dirty="0">
                <a:latin typeface="Calibri" panose="020F0502020204030204" pitchFamily="34" charset="0"/>
                <a:cs typeface="Calibri" panose="020F0502020204030204" pitchFamily="34" charset="0"/>
              </a:rPr>
              <a:t>Capturing the real time video </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For the system to sense the movement of hand we need a sensor. We used the web camera in our work for that sensing. The web camera captures the real time video that is it gives us the real time news feed. The captured image is at a particular resolution and at a particular frame rate. We can change the frame rate and resolution according to our needs. The web camera captures the real time video. This is divided into different frames. These frames are then processed further. </a:t>
            </a:r>
          </a:p>
        </p:txBody>
      </p:sp>
      <p:sp>
        <p:nvSpPr>
          <p:cNvPr id="3" name="Rectangle 2">
            <a:extLst>
              <a:ext uri="{FF2B5EF4-FFF2-40B4-BE49-F238E27FC236}">
                <a16:creationId xmlns:a16="http://schemas.microsoft.com/office/drawing/2014/main" id="{5C3027A3-2779-4F6E-B995-857EBEFA326C}"/>
              </a:ext>
            </a:extLst>
          </p:cNvPr>
          <p:cNvSpPr/>
          <p:nvPr/>
        </p:nvSpPr>
        <p:spPr>
          <a:xfrm>
            <a:off x="914399" y="3951238"/>
            <a:ext cx="10372724" cy="2123658"/>
          </a:xfrm>
          <a:prstGeom prst="rect">
            <a:avLst/>
          </a:prstGeom>
        </p:spPr>
        <p:txBody>
          <a:bodyPr wrap="square">
            <a:spAutoFit/>
          </a:bodyPr>
          <a:lstStyle/>
          <a:p>
            <a:pPr algn="just"/>
            <a:r>
              <a:rPr lang="en-US" sz="3200" dirty="0">
                <a:latin typeface="Calibri" panose="020F0502020204030204" pitchFamily="34" charset="0"/>
                <a:cs typeface="Calibri" panose="020F0502020204030204" pitchFamily="34" charset="0"/>
              </a:rPr>
              <a:t>Extract the individual frames</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In this step, we extract every frame captured by the camera. Since the camera takes the input in the form of a video, we need to convert that video into multiple individual frames. This is necessary because all the computations are done on individual frames and not on the entire video. Once every frame is extracted, the images can be processed. </a:t>
            </a:r>
          </a:p>
        </p:txBody>
      </p:sp>
    </p:spTree>
    <p:extLst>
      <p:ext uri="{BB962C8B-B14F-4D97-AF65-F5344CB8AC3E}">
        <p14:creationId xmlns:p14="http://schemas.microsoft.com/office/powerpoint/2010/main" val="3342451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590895-24F2-4C74-B724-01F057DD55D1}"/>
              </a:ext>
            </a:extLst>
          </p:cNvPr>
          <p:cNvSpPr/>
          <p:nvPr/>
        </p:nvSpPr>
        <p:spPr>
          <a:xfrm>
            <a:off x="914399" y="939850"/>
            <a:ext cx="10372725" cy="2739211"/>
          </a:xfrm>
          <a:prstGeom prst="rect">
            <a:avLst/>
          </a:prstGeom>
        </p:spPr>
        <p:txBody>
          <a:bodyPr wrap="square">
            <a:spAutoFit/>
          </a:bodyPr>
          <a:lstStyle/>
          <a:p>
            <a:pPr algn="just"/>
            <a:r>
              <a:rPr lang="en-US" sz="3200" dirty="0">
                <a:latin typeface="Calibri" panose="020F0502020204030204" pitchFamily="34" charset="0"/>
                <a:cs typeface="Calibri" panose="020F0502020204030204" pitchFamily="34" charset="0"/>
              </a:rPr>
              <a:t>Resizing the image</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When the camera captures the real time feed and converts it into the frames then the frame obtained might be of different size. So, we need to resize the image to fit our need. Now this image is inverted. It is like the image we get when we stand in front of the mirror. So, if we move our coloured strip to right it will in turn move to left and so will our mouse pointer. This will create a lot of confusion in operating the mouse pointer. Hence, we need to flip each frame. This is done by vertically inverting the frame.</a:t>
            </a:r>
          </a:p>
        </p:txBody>
      </p:sp>
      <p:sp>
        <p:nvSpPr>
          <p:cNvPr id="3" name="Rectangle 2">
            <a:extLst>
              <a:ext uri="{FF2B5EF4-FFF2-40B4-BE49-F238E27FC236}">
                <a16:creationId xmlns:a16="http://schemas.microsoft.com/office/drawing/2014/main" id="{D4DB9D98-2BA9-404B-80E8-68E782DB4B31}"/>
              </a:ext>
            </a:extLst>
          </p:cNvPr>
          <p:cNvSpPr/>
          <p:nvPr/>
        </p:nvSpPr>
        <p:spPr>
          <a:xfrm>
            <a:off x="914399" y="3951238"/>
            <a:ext cx="10372724" cy="2123658"/>
          </a:xfrm>
          <a:prstGeom prst="rect">
            <a:avLst/>
          </a:prstGeom>
        </p:spPr>
        <p:txBody>
          <a:bodyPr wrap="square">
            <a:spAutoFit/>
          </a:bodyPr>
          <a:lstStyle/>
          <a:p>
            <a:pPr algn="just"/>
            <a:r>
              <a:rPr lang="en-US" sz="3200" dirty="0">
                <a:latin typeface="Calibri" panose="020F0502020204030204" pitchFamily="34" charset="0"/>
                <a:cs typeface="Calibri" panose="020F0502020204030204" pitchFamily="34" charset="0"/>
              </a:rPr>
              <a:t>Flipping the Image</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Now this image is inverted. It is like the image we get when we stand in front of the mirror. So, if we move our coloured strip to right it will in turn move to left and so will our mouse pointer. This will create a lot of confusion in operating the mouse pointer. Hence, we need to flip each frame. This is done by vertically inverting the frame.</a:t>
            </a:r>
          </a:p>
        </p:txBody>
      </p:sp>
    </p:spTree>
    <p:extLst>
      <p:ext uri="{BB962C8B-B14F-4D97-AF65-F5344CB8AC3E}">
        <p14:creationId xmlns:p14="http://schemas.microsoft.com/office/powerpoint/2010/main" val="3329667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0DC69-176C-434A-A598-B7CC367363BC}"/>
              </a:ext>
            </a:extLst>
          </p:cNvPr>
          <p:cNvSpPr/>
          <p:nvPr/>
        </p:nvSpPr>
        <p:spPr>
          <a:xfrm>
            <a:off x="914399" y="939850"/>
            <a:ext cx="10372725" cy="2123658"/>
          </a:xfrm>
          <a:prstGeom prst="rect">
            <a:avLst/>
          </a:prstGeom>
        </p:spPr>
        <p:txBody>
          <a:bodyPr wrap="square">
            <a:spAutoFit/>
          </a:bodyPr>
          <a:lstStyle/>
          <a:p>
            <a:pPr algn="just"/>
            <a:r>
              <a:rPr lang="en-US" sz="3200" dirty="0">
                <a:latin typeface="Calibri" panose="020F0502020204030204" pitchFamily="34" charset="0"/>
                <a:cs typeface="Calibri" panose="020F0502020204030204" pitchFamily="34" charset="0"/>
              </a:rPr>
              <a:t>Getting the Region of Interest</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The Region of Interest is a small part of the entire frame which is the actual area where all the processing will be done. The remaining part of the frame is ignored. Only the image inside this region is processed. This is done to remove any unnecessary objects in the background which can cause noise.</a:t>
            </a:r>
          </a:p>
        </p:txBody>
      </p:sp>
      <p:sp>
        <p:nvSpPr>
          <p:cNvPr id="3" name="Rectangle 2">
            <a:extLst>
              <a:ext uri="{FF2B5EF4-FFF2-40B4-BE49-F238E27FC236}">
                <a16:creationId xmlns:a16="http://schemas.microsoft.com/office/drawing/2014/main" id="{7BEC6DF3-F345-4C7F-8E68-12AB928E823B}"/>
              </a:ext>
            </a:extLst>
          </p:cNvPr>
          <p:cNvSpPr/>
          <p:nvPr/>
        </p:nvSpPr>
        <p:spPr>
          <a:xfrm>
            <a:off x="914399" y="3951238"/>
            <a:ext cx="10372724" cy="2123658"/>
          </a:xfrm>
          <a:prstGeom prst="rect">
            <a:avLst/>
          </a:prstGeom>
        </p:spPr>
        <p:txBody>
          <a:bodyPr wrap="square">
            <a:spAutoFit/>
          </a:bodyPr>
          <a:lstStyle/>
          <a:p>
            <a:pPr algn="just"/>
            <a:r>
              <a:rPr lang="en-US" sz="3200" dirty="0">
                <a:latin typeface="Calibri" panose="020F0502020204030204" pitchFamily="34" charset="0"/>
                <a:cs typeface="Calibri" panose="020F0502020204030204" pitchFamily="34" charset="0"/>
              </a:rPr>
              <a:t>Convert the Region of Interest to grayscale</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The image is converted from an RGB image into a grayscale image so that the foreground and background images can be properly differentiated. This helps in easier computation as there is a clear distinction between the hand and the background. This also helps to remove any noise from the image.</a:t>
            </a:r>
          </a:p>
        </p:txBody>
      </p:sp>
    </p:spTree>
    <p:extLst>
      <p:ext uri="{BB962C8B-B14F-4D97-AF65-F5344CB8AC3E}">
        <p14:creationId xmlns:p14="http://schemas.microsoft.com/office/powerpoint/2010/main" val="3160872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88727E-F599-45A5-8AE3-36D85CF6B693}"/>
              </a:ext>
            </a:extLst>
          </p:cNvPr>
          <p:cNvSpPr/>
          <p:nvPr/>
        </p:nvSpPr>
        <p:spPr>
          <a:xfrm>
            <a:off x="914399" y="939850"/>
            <a:ext cx="10372725" cy="1815882"/>
          </a:xfrm>
          <a:prstGeom prst="rect">
            <a:avLst/>
          </a:prstGeom>
          <a:noFill/>
        </p:spPr>
        <p:txBody>
          <a:bodyPr wrap="square">
            <a:spAutoFit/>
          </a:bodyPr>
          <a:lstStyle/>
          <a:p>
            <a:pPr algn="just"/>
            <a:r>
              <a:rPr lang="en-US" sz="3200" dirty="0">
                <a:latin typeface="Calibri" panose="020F0502020204030204" pitchFamily="34" charset="0"/>
                <a:cs typeface="Calibri" panose="020F0502020204030204" pitchFamily="34" charset="0"/>
              </a:rPr>
              <a:t>Eliminate the Background</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In this step, all the background images are removed and only the image of the hand is shown. This is important as based on this image, the different gestures made by the hand will be predicted. The hand is shown in white colour and the remaining background is shown as black colour.</a:t>
            </a:r>
          </a:p>
        </p:txBody>
      </p:sp>
      <p:sp>
        <p:nvSpPr>
          <p:cNvPr id="3" name="Rectangle 2">
            <a:extLst>
              <a:ext uri="{FF2B5EF4-FFF2-40B4-BE49-F238E27FC236}">
                <a16:creationId xmlns:a16="http://schemas.microsoft.com/office/drawing/2014/main" id="{5B226910-9CDE-4E90-BE39-5F55294CE684}"/>
              </a:ext>
            </a:extLst>
          </p:cNvPr>
          <p:cNvSpPr/>
          <p:nvPr/>
        </p:nvSpPr>
        <p:spPr>
          <a:xfrm>
            <a:off x="914399" y="3951238"/>
            <a:ext cx="10372724" cy="1815882"/>
          </a:xfrm>
          <a:prstGeom prst="rect">
            <a:avLst/>
          </a:prstGeom>
        </p:spPr>
        <p:txBody>
          <a:bodyPr wrap="square">
            <a:spAutoFit/>
          </a:bodyPr>
          <a:lstStyle/>
          <a:p>
            <a:pPr algn="just"/>
            <a:r>
              <a:rPr lang="en-US" sz="3200" dirty="0">
                <a:latin typeface="Calibri" panose="020F0502020204030204" pitchFamily="34" charset="0"/>
                <a:cs typeface="Calibri" panose="020F0502020204030204" pitchFamily="34" charset="0"/>
              </a:rPr>
              <a:t>Predict the gesture</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The image then passes through our convolutional neural network. The gesture is predicted on basis of how the neural network is trained previously. This is an important step as a major part of the accuracy of our system depends on it.</a:t>
            </a:r>
          </a:p>
        </p:txBody>
      </p:sp>
    </p:spTree>
    <p:extLst>
      <p:ext uri="{BB962C8B-B14F-4D97-AF65-F5344CB8AC3E}">
        <p14:creationId xmlns:p14="http://schemas.microsoft.com/office/powerpoint/2010/main" val="124735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DCAE3F-77EC-4814-9E95-6136632E87D7}"/>
              </a:ext>
            </a:extLst>
          </p:cNvPr>
          <p:cNvSpPr/>
          <p:nvPr/>
        </p:nvSpPr>
        <p:spPr>
          <a:xfrm>
            <a:off x="914399" y="939850"/>
            <a:ext cx="10372725" cy="1815882"/>
          </a:xfrm>
          <a:prstGeom prst="rect">
            <a:avLst/>
          </a:prstGeom>
        </p:spPr>
        <p:txBody>
          <a:bodyPr wrap="square">
            <a:spAutoFit/>
          </a:bodyPr>
          <a:lstStyle/>
          <a:p>
            <a:pPr algn="just"/>
            <a:r>
              <a:rPr lang="en-US" sz="3200" dirty="0">
                <a:latin typeface="Calibri" panose="020F0502020204030204" pitchFamily="34" charset="0"/>
                <a:cs typeface="Calibri" panose="020F0502020204030204" pitchFamily="34" charset="0"/>
              </a:rPr>
              <a:t>Draw the contours and its centroid</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The contours are drawn around the hand gesture. Contour is the outer line around a certain area. After this we calculate the centroid. It is the center point of the area surrounded by the contour. We control our mouse pointer movement with respect to the calculated centroid.</a:t>
            </a:r>
          </a:p>
        </p:txBody>
      </p:sp>
      <p:sp>
        <p:nvSpPr>
          <p:cNvPr id="3" name="Rectangle 2">
            <a:extLst>
              <a:ext uri="{FF2B5EF4-FFF2-40B4-BE49-F238E27FC236}">
                <a16:creationId xmlns:a16="http://schemas.microsoft.com/office/drawing/2014/main" id="{FFF9793F-BCA5-41B3-AFC1-92C5758B0733}"/>
              </a:ext>
            </a:extLst>
          </p:cNvPr>
          <p:cNvSpPr/>
          <p:nvPr/>
        </p:nvSpPr>
        <p:spPr>
          <a:xfrm>
            <a:off x="914399" y="3951238"/>
            <a:ext cx="10372724" cy="1815882"/>
          </a:xfrm>
          <a:prstGeom prst="rect">
            <a:avLst/>
          </a:prstGeom>
        </p:spPr>
        <p:txBody>
          <a:bodyPr wrap="square">
            <a:spAutoFit/>
          </a:bodyPr>
          <a:lstStyle/>
          <a:p>
            <a:pPr algn="just"/>
            <a:r>
              <a:rPr lang="en-US" sz="3200" dirty="0">
                <a:latin typeface="Calibri" panose="020F0502020204030204" pitchFamily="34" charset="0"/>
                <a:cs typeface="Calibri" panose="020F0502020204030204" pitchFamily="34" charset="0"/>
              </a:rPr>
              <a:t>Tracking and performing different functions</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The tracking and different actions performed are done using the inbuilt library in python named PyAutoGUI. This library has many functions for left click, right click or just moving the pointer and many more.</a:t>
            </a:r>
          </a:p>
        </p:txBody>
      </p:sp>
    </p:spTree>
    <p:extLst>
      <p:ext uri="{BB962C8B-B14F-4D97-AF65-F5344CB8AC3E}">
        <p14:creationId xmlns:p14="http://schemas.microsoft.com/office/powerpoint/2010/main" val="2844424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624FC7-99CE-4394-BA95-46B12506758B}"/>
              </a:ext>
            </a:extLst>
          </p:cNvPr>
          <p:cNvSpPr txBox="1"/>
          <p:nvPr/>
        </p:nvSpPr>
        <p:spPr>
          <a:xfrm>
            <a:off x="1148080" y="932497"/>
            <a:ext cx="8808720" cy="769441"/>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Implementation Procedure</a:t>
            </a:r>
          </a:p>
        </p:txBody>
      </p:sp>
      <p:sp>
        <p:nvSpPr>
          <p:cNvPr id="3" name="TextBox 2">
            <a:extLst>
              <a:ext uri="{FF2B5EF4-FFF2-40B4-BE49-F238E27FC236}">
                <a16:creationId xmlns:a16="http://schemas.microsoft.com/office/drawing/2014/main" id="{500FD939-877D-47B4-AA53-7FDF5E9310CD}"/>
              </a:ext>
            </a:extLst>
          </p:cNvPr>
          <p:cNvSpPr txBox="1"/>
          <p:nvPr/>
        </p:nvSpPr>
        <p:spPr>
          <a:xfrm>
            <a:off x="1148080" y="2162173"/>
            <a:ext cx="8662670" cy="707886"/>
          </a:xfrm>
          <a:prstGeom prst="rect">
            <a:avLst/>
          </a:prstGeom>
          <a:noFill/>
        </p:spPr>
        <p:txBody>
          <a:bodyPr wrap="square" rtlCol="0">
            <a:spAutoFit/>
          </a:bodyPr>
          <a:lstStyle/>
          <a:p>
            <a:pPr algn="just"/>
            <a:r>
              <a:rPr lang="en-IN" sz="2000" dirty="0">
                <a:latin typeface="Calibri" panose="020F0502020204030204" pitchFamily="34" charset="0"/>
                <a:cs typeface="Calibri" panose="020F0502020204030204" pitchFamily="34" charset="0"/>
              </a:rPr>
              <a:t>The program runs when the Main.py file is run. It opens three separate windows which help in the execution of the program.</a:t>
            </a:r>
          </a:p>
        </p:txBody>
      </p:sp>
      <p:pic>
        <p:nvPicPr>
          <p:cNvPr id="5" name="Picture 4" descr="A screenshot of a computer screen&#10;&#10;Description automatically generated">
            <a:extLst>
              <a:ext uri="{FF2B5EF4-FFF2-40B4-BE49-F238E27FC236}">
                <a16:creationId xmlns:a16="http://schemas.microsoft.com/office/drawing/2014/main" id="{9CA371C8-4221-4F54-B450-70E1C589A78B}"/>
              </a:ext>
            </a:extLst>
          </p:cNvPr>
          <p:cNvPicPr>
            <a:picLocks noChangeAspect="1"/>
          </p:cNvPicPr>
          <p:nvPr/>
        </p:nvPicPr>
        <p:blipFill rotWithShape="1">
          <a:blip r:embed="rId2">
            <a:extLst>
              <a:ext uri="{28A0092B-C50C-407E-A947-70E740481C1C}">
                <a14:useLocalDpi xmlns:a14="http://schemas.microsoft.com/office/drawing/2010/main" val="0"/>
              </a:ext>
            </a:extLst>
          </a:blip>
          <a:srcRect r="9341" b="39658"/>
          <a:stretch/>
        </p:blipFill>
        <p:spPr>
          <a:xfrm>
            <a:off x="1341119" y="3330294"/>
            <a:ext cx="7780655" cy="3138170"/>
          </a:xfrm>
          <a:prstGeom prst="rect">
            <a:avLst/>
          </a:prstGeom>
        </p:spPr>
      </p:pic>
    </p:spTree>
    <p:extLst>
      <p:ext uri="{BB962C8B-B14F-4D97-AF65-F5344CB8AC3E}">
        <p14:creationId xmlns:p14="http://schemas.microsoft.com/office/powerpoint/2010/main" val="455574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021F1E-7E85-45C5-BF2C-41F791B252F2}"/>
              </a:ext>
            </a:extLst>
          </p:cNvPr>
          <p:cNvSpPr txBox="1"/>
          <p:nvPr/>
        </p:nvSpPr>
        <p:spPr>
          <a:xfrm>
            <a:off x="1148080" y="932497"/>
            <a:ext cx="8808720" cy="769441"/>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Implementation Procedure</a:t>
            </a:r>
          </a:p>
        </p:txBody>
      </p:sp>
      <p:sp>
        <p:nvSpPr>
          <p:cNvPr id="3" name="TextBox 2">
            <a:extLst>
              <a:ext uri="{FF2B5EF4-FFF2-40B4-BE49-F238E27FC236}">
                <a16:creationId xmlns:a16="http://schemas.microsoft.com/office/drawing/2014/main" id="{729B770D-37F1-4099-B100-D8BBA2D31D00}"/>
              </a:ext>
            </a:extLst>
          </p:cNvPr>
          <p:cNvSpPr txBox="1"/>
          <p:nvPr/>
        </p:nvSpPr>
        <p:spPr>
          <a:xfrm>
            <a:off x="1148080" y="2162173"/>
            <a:ext cx="10383520" cy="3785652"/>
          </a:xfrm>
          <a:prstGeom prst="rect">
            <a:avLst/>
          </a:prstGeom>
          <a:noFill/>
        </p:spPr>
        <p:txBody>
          <a:bodyPr wrap="square" rtlCol="0">
            <a:spAutoFit/>
          </a:bodyPr>
          <a:lstStyle/>
          <a:p>
            <a:pPr algn="just"/>
            <a:r>
              <a:rPr lang="en-US" sz="2000" dirty="0">
                <a:latin typeface="Calibri" panose="020F0502020204030204" pitchFamily="34" charset="0"/>
                <a:cs typeface="Calibri" panose="020F0502020204030204" pitchFamily="34" charset="0"/>
              </a:rPr>
              <a:t>The tracking and different actions performed are done using the inbuilt library in python named PyAutoGUI. This library has many functions for left click, right click or just moving the pointer and many more.</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The following are the different functions which are performed</a:t>
            </a:r>
          </a:p>
          <a:p>
            <a:pPr algn="just"/>
            <a:endParaRPr lang="en-US" sz="2000" dirty="0">
              <a:latin typeface="Calibri" panose="020F0502020204030204" pitchFamily="34" charset="0"/>
              <a:cs typeface="Calibri" panose="020F0502020204030204" pitchFamily="34" charset="0"/>
            </a:endParaRP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Mouse Movement</a:t>
            </a: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Left Click</a:t>
            </a: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Right Click</a:t>
            </a: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Double Click</a:t>
            </a: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Scroll Up</a:t>
            </a: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Scroll Down</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3604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197F79-3C1C-4C7E-9CF7-1BBD0B47608C}"/>
              </a:ext>
            </a:extLst>
          </p:cNvPr>
          <p:cNvSpPr txBox="1"/>
          <p:nvPr/>
        </p:nvSpPr>
        <p:spPr>
          <a:xfrm>
            <a:off x="1148080" y="932497"/>
            <a:ext cx="8808720" cy="769441"/>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Tools Used</a:t>
            </a:r>
          </a:p>
        </p:txBody>
      </p:sp>
      <p:sp>
        <p:nvSpPr>
          <p:cNvPr id="3" name="TextBox 2">
            <a:extLst>
              <a:ext uri="{FF2B5EF4-FFF2-40B4-BE49-F238E27FC236}">
                <a16:creationId xmlns:a16="http://schemas.microsoft.com/office/drawing/2014/main" id="{32C7A384-DCE7-4A4B-AA97-12191CD96D4C}"/>
              </a:ext>
            </a:extLst>
          </p:cNvPr>
          <p:cNvSpPr txBox="1"/>
          <p:nvPr/>
        </p:nvSpPr>
        <p:spPr>
          <a:xfrm>
            <a:off x="1148080" y="2162173"/>
            <a:ext cx="10383520" cy="2616101"/>
          </a:xfrm>
          <a:prstGeom prst="rect">
            <a:avLst/>
          </a:prstGeom>
          <a:noFill/>
        </p:spPr>
        <p:txBody>
          <a:bodyPr wrap="square" rtlCol="0">
            <a:spAutoFit/>
          </a:bodyPr>
          <a:lstStyle/>
          <a:p>
            <a:pPr algn="just"/>
            <a:r>
              <a:rPr lang="en-US" sz="2000" dirty="0">
                <a:latin typeface="Calibri" panose="020F0502020204030204" pitchFamily="34" charset="0"/>
                <a:cs typeface="Calibri" panose="020F0502020204030204" pitchFamily="34" charset="0"/>
              </a:rPr>
              <a:t>The tools used to execute the code are as follows.</a:t>
            </a:r>
          </a:p>
          <a:p>
            <a:pPr algn="just"/>
            <a:endParaRPr lang="en-US"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dirty="0" err="1">
                <a:latin typeface="Calibri" panose="020F0502020204030204" pitchFamily="34" charset="0"/>
                <a:cs typeface="Calibri" panose="020F0502020204030204" pitchFamily="34" charset="0"/>
              </a:rPr>
              <a:t>Pycharm</a:t>
            </a:r>
            <a:r>
              <a:rPr lang="en-US" sz="2000">
                <a:latin typeface="Calibri" panose="020F0502020204030204" pitchFamily="34" charset="0"/>
                <a:cs typeface="Calibri" panose="020F0502020204030204" pitchFamily="34" charset="0"/>
              </a:rPr>
              <a:t> IDE</a:t>
            </a:r>
          </a:p>
          <a:p>
            <a:pPr marL="342900" indent="-342900" algn="just">
              <a:buFont typeface="Arial" panose="020B0604020202020204" pitchFamily="34" charset="0"/>
              <a:buChar char="•"/>
            </a:pPr>
            <a:r>
              <a:rPr lang="en-US" sz="2000">
                <a:latin typeface="Calibri" panose="020F0502020204030204" pitchFamily="34" charset="0"/>
                <a:cs typeface="Calibri" panose="020F0502020204030204" pitchFamily="34" charset="0"/>
              </a:rPr>
              <a:t>Python </a:t>
            </a:r>
            <a:r>
              <a:rPr lang="en-US" sz="2000" dirty="0">
                <a:latin typeface="Calibri" panose="020F0502020204030204" pitchFamily="34" charset="0"/>
                <a:cs typeface="Calibri" panose="020F0502020204030204" pitchFamily="34" charset="0"/>
              </a:rPr>
              <a:t>3.0</a:t>
            </a: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OpenCV Library</a:t>
            </a: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PyAutoGUI Library</a:t>
            </a:r>
          </a:p>
          <a:p>
            <a:pPr algn="just"/>
            <a:endParaRPr lang="en-US" sz="2000" dirty="0">
              <a:latin typeface="Calibri" panose="020F0502020204030204" pitchFamily="34" charset="0"/>
              <a:cs typeface="Calibri" panose="020F0502020204030204" pitchFamily="34" charset="0"/>
            </a:endParaRPr>
          </a:p>
          <a:p>
            <a:pPr algn="just"/>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8319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655DA1-A376-4532-95DB-8BB08C37D952}"/>
              </a:ext>
            </a:extLst>
          </p:cNvPr>
          <p:cNvSpPr txBox="1"/>
          <p:nvPr/>
        </p:nvSpPr>
        <p:spPr>
          <a:xfrm>
            <a:off x="530747" y="306332"/>
            <a:ext cx="8808720" cy="769441"/>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Code Snippets</a:t>
            </a:r>
          </a:p>
        </p:txBody>
      </p:sp>
      <p:grpSp>
        <p:nvGrpSpPr>
          <p:cNvPr id="4" name="Group 4">
            <a:extLst>
              <a:ext uri="{FF2B5EF4-FFF2-40B4-BE49-F238E27FC236}">
                <a16:creationId xmlns:a16="http://schemas.microsoft.com/office/drawing/2014/main" id="{2A268824-B451-4C9F-B536-796729AEF6ED}"/>
              </a:ext>
            </a:extLst>
          </p:cNvPr>
          <p:cNvGrpSpPr>
            <a:grpSpLocks noChangeAspect="1"/>
          </p:cNvGrpSpPr>
          <p:nvPr/>
        </p:nvGrpSpPr>
        <p:grpSpPr bwMode="auto">
          <a:xfrm>
            <a:off x="530747" y="1343567"/>
            <a:ext cx="4039596" cy="5082890"/>
            <a:chOff x="723" y="1350"/>
            <a:chExt cx="1754" cy="2207"/>
          </a:xfrm>
        </p:grpSpPr>
        <p:sp>
          <p:nvSpPr>
            <p:cNvPr id="5" name="AutoShape 3">
              <a:extLst>
                <a:ext uri="{FF2B5EF4-FFF2-40B4-BE49-F238E27FC236}">
                  <a16:creationId xmlns:a16="http://schemas.microsoft.com/office/drawing/2014/main" id="{D04E9B85-18ED-42EE-A785-6A9B585E1EEC}"/>
                </a:ext>
              </a:extLst>
            </p:cNvPr>
            <p:cNvSpPr>
              <a:spLocks noChangeAspect="1" noChangeArrowheads="1" noTextEdit="1"/>
            </p:cNvSpPr>
            <p:nvPr/>
          </p:nvSpPr>
          <p:spPr bwMode="auto">
            <a:xfrm>
              <a:off x="723" y="1350"/>
              <a:ext cx="1754" cy="2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latin typeface="Calibri" panose="020F0502020204030204" pitchFamily="34" charset="0"/>
                <a:cs typeface="Calibri" panose="020F0502020204030204" pitchFamily="34" charset="0"/>
              </a:endParaRPr>
            </a:p>
          </p:txBody>
        </p:sp>
        <p:pic>
          <p:nvPicPr>
            <p:cNvPr id="1029" name="Picture 5">
              <a:extLst>
                <a:ext uri="{FF2B5EF4-FFF2-40B4-BE49-F238E27FC236}">
                  <a16:creationId xmlns:a16="http://schemas.microsoft.com/office/drawing/2014/main" id="{456C5BBA-3F2D-4BEE-BE2F-99251A8C5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 y="1350"/>
              <a:ext cx="1759" cy="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a:extLst>
              <a:ext uri="{FF2B5EF4-FFF2-40B4-BE49-F238E27FC236}">
                <a16:creationId xmlns:a16="http://schemas.microsoft.com/office/drawing/2014/main" id="{176C2189-8E0E-4510-8FAD-B4868E244AF6}"/>
              </a:ext>
            </a:extLst>
          </p:cNvPr>
          <p:cNvPicPr>
            <a:picLocks noChangeAspect="1"/>
          </p:cNvPicPr>
          <p:nvPr/>
        </p:nvPicPr>
        <p:blipFill>
          <a:blip r:embed="rId3"/>
          <a:stretch>
            <a:fillRect/>
          </a:stretch>
        </p:blipFill>
        <p:spPr>
          <a:xfrm>
            <a:off x="5700419" y="1343567"/>
            <a:ext cx="4735667" cy="2299478"/>
          </a:xfrm>
          <a:prstGeom prst="rect">
            <a:avLst/>
          </a:prstGeom>
        </p:spPr>
      </p:pic>
      <p:pic>
        <p:nvPicPr>
          <p:cNvPr id="7" name="Picture 6">
            <a:extLst>
              <a:ext uri="{FF2B5EF4-FFF2-40B4-BE49-F238E27FC236}">
                <a16:creationId xmlns:a16="http://schemas.microsoft.com/office/drawing/2014/main" id="{A0721456-499A-42C7-9DCF-223A24BF54AD}"/>
              </a:ext>
            </a:extLst>
          </p:cNvPr>
          <p:cNvPicPr>
            <a:picLocks noChangeAspect="1"/>
          </p:cNvPicPr>
          <p:nvPr/>
        </p:nvPicPr>
        <p:blipFill>
          <a:blip r:embed="rId4"/>
          <a:stretch>
            <a:fillRect/>
          </a:stretch>
        </p:blipFill>
        <p:spPr>
          <a:xfrm>
            <a:off x="5700419" y="4446716"/>
            <a:ext cx="4735667" cy="1896310"/>
          </a:xfrm>
          <a:prstGeom prst="rect">
            <a:avLst/>
          </a:prstGeom>
        </p:spPr>
      </p:pic>
      <p:sp>
        <p:nvSpPr>
          <p:cNvPr id="8" name="TextBox 7">
            <a:extLst>
              <a:ext uri="{FF2B5EF4-FFF2-40B4-BE49-F238E27FC236}">
                <a16:creationId xmlns:a16="http://schemas.microsoft.com/office/drawing/2014/main" id="{FB848F12-A477-4DAD-B6AE-1B6427A89DB8}"/>
              </a:ext>
            </a:extLst>
          </p:cNvPr>
          <p:cNvSpPr txBox="1"/>
          <p:nvPr/>
        </p:nvSpPr>
        <p:spPr>
          <a:xfrm>
            <a:off x="1002460" y="6435669"/>
            <a:ext cx="3096169"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Code for dataset generation</a:t>
            </a:r>
          </a:p>
        </p:txBody>
      </p:sp>
      <p:sp>
        <p:nvSpPr>
          <p:cNvPr id="10" name="TextBox 9">
            <a:extLst>
              <a:ext uri="{FF2B5EF4-FFF2-40B4-BE49-F238E27FC236}">
                <a16:creationId xmlns:a16="http://schemas.microsoft.com/office/drawing/2014/main" id="{858F7CC0-AB8F-464F-ADC5-2012C62875FD}"/>
              </a:ext>
            </a:extLst>
          </p:cNvPr>
          <p:cNvSpPr txBox="1"/>
          <p:nvPr/>
        </p:nvSpPr>
        <p:spPr>
          <a:xfrm>
            <a:off x="5926542" y="3684957"/>
            <a:ext cx="4283417"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Code for Convolutional Neural Network</a:t>
            </a:r>
          </a:p>
        </p:txBody>
      </p:sp>
      <p:sp>
        <p:nvSpPr>
          <p:cNvPr id="11" name="TextBox 10">
            <a:extLst>
              <a:ext uri="{FF2B5EF4-FFF2-40B4-BE49-F238E27FC236}">
                <a16:creationId xmlns:a16="http://schemas.microsoft.com/office/drawing/2014/main" id="{DC7C3C5F-D384-4459-973A-912468CD30B5}"/>
              </a:ext>
            </a:extLst>
          </p:cNvPr>
          <p:cNvSpPr txBox="1"/>
          <p:nvPr/>
        </p:nvSpPr>
        <p:spPr>
          <a:xfrm>
            <a:off x="6693130" y="6422297"/>
            <a:ext cx="2750239"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Code for resizing images</a:t>
            </a:r>
          </a:p>
        </p:txBody>
      </p:sp>
    </p:spTree>
    <p:extLst>
      <p:ext uri="{BB962C8B-B14F-4D97-AF65-F5344CB8AC3E}">
        <p14:creationId xmlns:p14="http://schemas.microsoft.com/office/powerpoint/2010/main" val="3672424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86C9B5-14CF-4F7C-84F2-54F89257BF47}"/>
              </a:ext>
            </a:extLst>
          </p:cNvPr>
          <p:cNvSpPr txBox="1"/>
          <p:nvPr/>
        </p:nvSpPr>
        <p:spPr>
          <a:xfrm>
            <a:off x="530747" y="306332"/>
            <a:ext cx="8808720" cy="769441"/>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Output</a:t>
            </a:r>
          </a:p>
        </p:txBody>
      </p:sp>
      <p:pic>
        <p:nvPicPr>
          <p:cNvPr id="4" name="Picture 3">
            <a:extLst>
              <a:ext uri="{FF2B5EF4-FFF2-40B4-BE49-F238E27FC236}">
                <a16:creationId xmlns:a16="http://schemas.microsoft.com/office/drawing/2014/main" id="{450816BF-A744-46B2-848E-E2D92B4230BF}"/>
              </a:ext>
            </a:extLst>
          </p:cNvPr>
          <p:cNvPicPr>
            <a:picLocks noChangeAspect="1"/>
          </p:cNvPicPr>
          <p:nvPr/>
        </p:nvPicPr>
        <p:blipFill>
          <a:blip r:embed="rId2"/>
          <a:stretch>
            <a:fillRect/>
          </a:stretch>
        </p:blipFill>
        <p:spPr>
          <a:xfrm>
            <a:off x="530747" y="1478665"/>
            <a:ext cx="5620550" cy="2159058"/>
          </a:xfrm>
          <a:prstGeom prst="rect">
            <a:avLst/>
          </a:prstGeom>
        </p:spPr>
      </p:pic>
      <p:pic>
        <p:nvPicPr>
          <p:cNvPr id="5" name="Picture 4">
            <a:extLst>
              <a:ext uri="{FF2B5EF4-FFF2-40B4-BE49-F238E27FC236}">
                <a16:creationId xmlns:a16="http://schemas.microsoft.com/office/drawing/2014/main" id="{CB2FA269-E31C-4C04-B115-D1AF0C684F29}"/>
              </a:ext>
            </a:extLst>
          </p:cNvPr>
          <p:cNvPicPr>
            <a:picLocks noChangeAspect="1"/>
          </p:cNvPicPr>
          <p:nvPr/>
        </p:nvPicPr>
        <p:blipFill>
          <a:blip r:embed="rId3"/>
          <a:stretch>
            <a:fillRect/>
          </a:stretch>
        </p:blipFill>
        <p:spPr>
          <a:xfrm>
            <a:off x="530746" y="4149941"/>
            <a:ext cx="5620549" cy="2304001"/>
          </a:xfrm>
          <a:prstGeom prst="rect">
            <a:avLst/>
          </a:prstGeom>
        </p:spPr>
      </p:pic>
      <p:sp>
        <p:nvSpPr>
          <p:cNvPr id="7" name="TextBox 6">
            <a:extLst>
              <a:ext uri="{FF2B5EF4-FFF2-40B4-BE49-F238E27FC236}">
                <a16:creationId xmlns:a16="http://schemas.microsoft.com/office/drawing/2014/main" id="{2828ED45-938A-43FD-B3A6-687F908B870F}"/>
              </a:ext>
            </a:extLst>
          </p:cNvPr>
          <p:cNvSpPr txBox="1"/>
          <p:nvPr/>
        </p:nvSpPr>
        <p:spPr>
          <a:xfrm>
            <a:off x="7647287" y="2412802"/>
            <a:ext cx="4090825"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Mouse Movement Gesture</a:t>
            </a:r>
          </a:p>
        </p:txBody>
      </p:sp>
      <p:sp>
        <p:nvSpPr>
          <p:cNvPr id="8" name="TextBox 7">
            <a:extLst>
              <a:ext uri="{FF2B5EF4-FFF2-40B4-BE49-F238E27FC236}">
                <a16:creationId xmlns:a16="http://schemas.microsoft.com/office/drawing/2014/main" id="{9F137711-6C0D-4DC7-89FC-DC1DC9BFBBA4}"/>
              </a:ext>
            </a:extLst>
          </p:cNvPr>
          <p:cNvSpPr txBox="1"/>
          <p:nvPr/>
        </p:nvSpPr>
        <p:spPr>
          <a:xfrm>
            <a:off x="7647287" y="5101886"/>
            <a:ext cx="3595515"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Left Click Gesture</a:t>
            </a:r>
          </a:p>
        </p:txBody>
      </p:sp>
    </p:spTree>
    <p:extLst>
      <p:ext uri="{BB962C8B-B14F-4D97-AF65-F5344CB8AC3E}">
        <p14:creationId xmlns:p14="http://schemas.microsoft.com/office/powerpoint/2010/main" val="2141090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48080" y="1701937"/>
            <a:ext cx="9895840" cy="4346437"/>
          </a:xfrm>
        </p:spPr>
        <p:txBody>
          <a:bodyPr>
            <a:normAutofit/>
          </a:bodyPr>
          <a:lstStyle/>
          <a:p>
            <a:pPr marL="0" indent="0" algn="just">
              <a:buNone/>
            </a:pPr>
            <a:r>
              <a:rPr lang="en-IN" dirty="0">
                <a:solidFill>
                  <a:schemeClr val="tx1"/>
                </a:solidFill>
                <a:effectLst/>
                <a:latin typeface="Calibri" panose="020F0502020204030204" pitchFamily="34" charset="0"/>
                <a:cs typeface="Calibri" panose="020F0502020204030204" pitchFamily="34" charset="0"/>
              </a:rPr>
              <a:t>PC innovation has massively grown over the previous decade and has turned into a vital piece of ordinary life. The essential PC hardware for Human Computer Interaction (HCI) is the mouse. The mouse isn't appropriate for HCI in some genuine circumstances, for example, with Human Robot Interaction (HRI). Most workstations today are outfitted with webcams, which have as of late been utilized instability applications using face acknowledgment. So as to tackle the maximum capacity of a webcam, it tends to be utilized for vision-based CC, which would adequately dispose of the requirement for a PC mouse or mouse cushion. Our project deals with controlling the mouse pointer and carrying out the functions of a trackpad with the help of hand gestures. Moving our hand would allow us to change tabs, double click an item, drag objects and carry out other simple tasks.</a:t>
            </a:r>
          </a:p>
        </p:txBody>
      </p:sp>
      <p:sp>
        <p:nvSpPr>
          <p:cNvPr id="4" name="TextBox 3">
            <a:extLst>
              <a:ext uri="{FF2B5EF4-FFF2-40B4-BE49-F238E27FC236}">
                <a16:creationId xmlns:a16="http://schemas.microsoft.com/office/drawing/2014/main" id="{9596594A-22BB-4FA5-A530-47627C1011AB}"/>
              </a:ext>
            </a:extLst>
          </p:cNvPr>
          <p:cNvSpPr txBox="1"/>
          <p:nvPr/>
        </p:nvSpPr>
        <p:spPr>
          <a:xfrm>
            <a:off x="1148080" y="932497"/>
            <a:ext cx="8808720" cy="769441"/>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Introduction and Objective</a:t>
            </a:r>
          </a:p>
        </p:txBody>
      </p:sp>
    </p:spTree>
    <p:extLst>
      <p:ext uri="{BB962C8B-B14F-4D97-AF65-F5344CB8AC3E}">
        <p14:creationId xmlns:p14="http://schemas.microsoft.com/office/powerpoint/2010/main" val="303324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86C9B5-14CF-4F7C-84F2-54F89257BF47}"/>
              </a:ext>
            </a:extLst>
          </p:cNvPr>
          <p:cNvSpPr txBox="1"/>
          <p:nvPr/>
        </p:nvSpPr>
        <p:spPr>
          <a:xfrm>
            <a:off x="530747" y="306332"/>
            <a:ext cx="8808720" cy="769441"/>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Output</a:t>
            </a:r>
          </a:p>
        </p:txBody>
      </p:sp>
      <p:pic>
        <p:nvPicPr>
          <p:cNvPr id="2" name="Picture 1">
            <a:extLst>
              <a:ext uri="{FF2B5EF4-FFF2-40B4-BE49-F238E27FC236}">
                <a16:creationId xmlns:a16="http://schemas.microsoft.com/office/drawing/2014/main" id="{D686FA3B-F7F9-4038-AEBA-BD1FE76D204C}"/>
              </a:ext>
            </a:extLst>
          </p:cNvPr>
          <p:cNvPicPr>
            <a:picLocks noChangeAspect="1"/>
          </p:cNvPicPr>
          <p:nvPr/>
        </p:nvPicPr>
        <p:blipFill>
          <a:blip r:embed="rId2"/>
          <a:stretch>
            <a:fillRect/>
          </a:stretch>
        </p:blipFill>
        <p:spPr>
          <a:xfrm>
            <a:off x="530745" y="1478662"/>
            <a:ext cx="5576013" cy="2069608"/>
          </a:xfrm>
          <a:prstGeom prst="rect">
            <a:avLst/>
          </a:prstGeom>
        </p:spPr>
      </p:pic>
      <p:pic>
        <p:nvPicPr>
          <p:cNvPr id="6" name="Picture 5">
            <a:extLst>
              <a:ext uri="{FF2B5EF4-FFF2-40B4-BE49-F238E27FC236}">
                <a16:creationId xmlns:a16="http://schemas.microsoft.com/office/drawing/2014/main" id="{1DD4F2A3-29A7-496D-9F57-F65DD57DE1BF}"/>
              </a:ext>
            </a:extLst>
          </p:cNvPr>
          <p:cNvPicPr>
            <a:picLocks noChangeAspect="1"/>
          </p:cNvPicPr>
          <p:nvPr/>
        </p:nvPicPr>
        <p:blipFill>
          <a:blip r:embed="rId3"/>
          <a:stretch>
            <a:fillRect/>
          </a:stretch>
        </p:blipFill>
        <p:spPr>
          <a:xfrm>
            <a:off x="530744" y="4149941"/>
            <a:ext cx="5544331" cy="2069608"/>
          </a:xfrm>
          <a:prstGeom prst="rect">
            <a:avLst/>
          </a:prstGeom>
        </p:spPr>
      </p:pic>
      <p:sp>
        <p:nvSpPr>
          <p:cNvPr id="7" name="TextBox 6">
            <a:extLst>
              <a:ext uri="{FF2B5EF4-FFF2-40B4-BE49-F238E27FC236}">
                <a16:creationId xmlns:a16="http://schemas.microsoft.com/office/drawing/2014/main" id="{14147ECB-32D3-442B-B43D-987E6702C691}"/>
              </a:ext>
            </a:extLst>
          </p:cNvPr>
          <p:cNvSpPr txBox="1"/>
          <p:nvPr/>
        </p:nvSpPr>
        <p:spPr>
          <a:xfrm>
            <a:off x="7647288" y="2412802"/>
            <a:ext cx="4111568"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Right Click Gesture</a:t>
            </a:r>
          </a:p>
        </p:txBody>
      </p:sp>
      <p:sp>
        <p:nvSpPr>
          <p:cNvPr id="8" name="TextBox 7">
            <a:extLst>
              <a:ext uri="{FF2B5EF4-FFF2-40B4-BE49-F238E27FC236}">
                <a16:creationId xmlns:a16="http://schemas.microsoft.com/office/drawing/2014/main" id="{E39A658C-CA1B-4165-B4F3-99F6CB3BF9EA}"/>
              </a:ext>
            </a:extLst>
          </p:cNvPr>
          <p:cNvSpPr txBox="1"/>
          <p:nvPr/>
        </p:nvSpPr>
        <p:spPr>
          <a:xfrm>
            <a:off x="7647287" y="5101886"/>
            <a:ext cx="3613747"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Double Click Gesture</a:t>
            </a:r>
          </a:p>
        </p:txBody>
      </p:sp>
    </p:spTree>
    <p:extLst>
      <p:ext uri="{BB962C8B-B14F-4D97-AF65-F5344CB8AC3E}">
        <p14:creationId xmlns:p14="http://schemas.microsoft.com/office/powerpoint/2010/main" val="729569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86C9B5-14CF-4F7C-84F2-54F89257BF47}"/>
              </a:ext>
            </a:extLst>
          </p:cNvPr>
          <p:cNvSpPr txBox="1"/>
          <p:nvPr/>
        </p:nvSpPr>
        <p:spPr>
          <a:xfrm>
            <a:off x="530747" y="306332"/>
            <a:ext cx="8808720" cy="769441"/>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Output</a:t>
            </a:r>
          </a:p>
        </p:txBody>
      </p:sp>
      <p:pic>
        <p:nvPicPr>
          <p:cNvPr id="6" name="Picture 5">
            <a:extLst>
              <a:ext uri="{FF2B5EF4-FFF2-40B4-BE49-F238E27FC236}">
                <a16:creationId xmlns:a16="http://schemas.microsoft.com/office/drawing/2014/main" id="{DF449B9F-A941-4192-BD46-54FCBAABFC9F}"/>
              </a:ext>
            </a:extLst>
          </p:cNvPr>
          <p:cNvPicPr>
            <a:picLocks noChangeAspect="1"/>
          </p:cNvPicPr>
          <p:nvPr/>
        </p:nvPicPr>
        <p:blipFill>
          <a:blip r:embed="rId2"/>
          <a:stretch>
            <a:fillRect/>
          </a:stretch>
        </p:blipFill>
        <p:spPr>
          <a:xfrm>
            <a:off x="530746" y="1478662"/>
            <a:ext cx="5565254" cy="2083269"/>
          </a:xfrm>
          <a:prstGeom prst="rect">
            <a:avLst/>
          </a:prstGeom>
        </p:spPr>
      </p:pic>
      <p:pic>
        <p:nvPicPr>
          <p:cNvPr id="8" name="Picture 7">
            <a:extLst>
              <a:ext uri="{FF2B5EF4-FFF2-40B4-BE49-F238E27FC236}">
                <a16:creationId xmlns:a16="http://schemas.microsoft.com/office/drawing/2014/main" id="{3995A863-C133-4CBA-A061-0936CE7498D8}"/>
              </a:ext>
            </a:extLst>
          </p:cNvPr>
          <p:cNvPicPr>
            <a:picLocks noChangeAspect="1"/>
          </p:cNvPicPr>
          <p:nvPr/>
        </p:nvPicPr>
        <p:blipFill>
          <a:blip r:embed="rId3"/>
          <a:stretch>
            <a:fillRect/>
          </a:stretch>
        </p:blipFill>
        <p:spPr>
          <a:xfrm>
            <a:off x="530746" y="4227336"/>
            <a:ext cx="5565254" cy="2125243"/>
          </a:xfrm>
          <a:prstGeom prst="rect">
            <a:avLst/>
          </a:prstGeom>
        </p:spPr>
      </p:pic>
      <p:sp>
        <p:nvSpPr>
          <p:cNvPr id="9" name="TextBox 8">
            <a:extLst>
              <a:ext uri="{FF2B5EF4-FFF2-40B4-BE49-F238E27FC236}">
                <a16:creationId xmlns:a16="http://schemas.microsoft.com/office/drawing/2014/main" id="{3CCB68AC-D50C-4FD3-8D23-DE3FBE4B83B3}"/>
              </a:ext>
            </a:extLst>
          </p:cNvPr>
          <p:cNvSpPr txBox="1"/>
          <p:nvPr/>
        </p:nvSpPr>
        <p:spPr>
          <a:xfrm>
            <a:off x="7647288" y="2412802"/>
            <a:ext cx="4566920"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Scroll Up Gesture</a:t>
            </a:r>
          </a:p>
        </p:txBody>
      </p:sp>
      <p:sp>
        <p:nvSpPr>
          <p:cNvPr id="10" name="TextBox 9">
            <a:extLst>
              <a:ext uri="{FF2B5EF4-FFF2-40B4-BE49-F238E27FC236}">
                <a16:creationId xmlns:a16="http://schemas.microsoft.com/office/drawing/2014/main" id="{9B45BD20-8AFC-4686-A63A-65C7389208BF}"/>
              </a:ext>
            </a:extLst>
          </p:cNvPr>
          <p:cNvSpPr txBox="1"/>
          <p:nvPr/>
        </p:nvSpPr>
        <p:spPr>
          <a:xfrm>
            <a:off x="7647288" y="5101886"/>
            <a:ext cx="4013966"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Scroll Down Gesture</a:t>
            </a:r>
          </a:p>
        </p:txBody>
      </p:sp>
    </p:spTree>
    <p:extLst>
      <p:ext uri="{BB962C8B-B14F-4D97-AF65-F5344CB8AC3E}">
        <p14:creationId xmlns:p14="http://schemas.microsoft.com/office/powerpoint/2010/main" val="279446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EA08F5-CAFE-4A83-B485-356C5C0AE034}"/>
              </a:ext>
            </a:extLst>
          </p:cNvPr>
          <p:cNvSpPr txBox="1"/>
          <p:nvPr/>
        </p:nvSpPr>
        <p:spPr>
          <a:xfrm>
            <a:off x="1148080" y="932497"/>
            <a:ext cx="8808720" cy="769441"/>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Conclusion</a:t>
            </a:r>
          </a:p>
        </p:txBody>
      </p:sp>
      <p:sp>
        <p:nvSpPr>
          <p:cNvPr id="6" name="Rectangle 5">
            <a:extLst>
              <a:ext uri="{FF2B5EF4-FFF2-40B4-BE49-F238E27FC236}">
                <a16:creationId xmlns:a16="http://schemas.microsoft.com/office/drawing/2014/main" id="{DBC11112-B07F-4319-8D7F-046A72D62051}"/>
              </a:ext>
            </a:extLst>
          </p:cNvPr>
          <p:cNvSpPr/>
          <p:nvPr/>
        </p:nvSpPr>
        <p:spPr>
          <a:xfrm>
            <a:off x="1148080" y="2162701"/>
            <a:ext cx="10192469" cy="3170099"/>
          </a:xfrm>
          <a:prstGeom prst="rect">
            <a:avLst/>
          </a:prstGeom>
        </p:spPr>
        <p:txBody>
          <a:bodyPr wrap="square">
            <a:spAutoFit/>
          </a:bodyPr>
          <a:lstStyle/>
          <a:p>
            <a:pPr algn="just"/>
            <a:r>
              <a:rPr lang="en-US" sz="2000" dirty="0">
                <a:latin typeface="Calibri" panose="020F0502020204030204" pitchFamily="34" charset="0"/>
                <a:cs typeface="Calibri" panose="020F0502020204030204" pitchFamily="34" charset="0"/>
              </a:rPr>
              <a:t>We have developed a hand gesture-controlled mouse pointer by using web camera. We have used OpenCV and Tensorflow software to implement our project. Along with OpenCV we coded in Python language, we used convolutional neural network to recognize different gestures and we have used PyAutoGUI, an inbuilt library in python to programmatically control the mouse and keyboard. This technology has great applications in the fields of computer graphics, gaming, prosthetics, and many more. This technology can be used to help patients who are physically challenged. Most of the earlier applications developed required additional hardware which is often very costly. Our aim was to create this technology in the cheapest all possible way and to create it on a standardized operating system. Various application can be developed using this technology with the minimum requirement of resources. </a:t>
            </a:r>
          </a:p>
        </p:txBody>
      </p:sp>
    </p:spTree>
    <p:extLst>
      <p:ext uri="{BB962C8B-B14F-4D97-AF65-F5344CB8AC3E}">
        <p14:creationId xmlns:p14="http://schemas.microsoft.com/office/powerpoint/2010/main" val="1425712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48080" y="2120264"/>
            <a:ext cx="9958070" cy="4594861"/>
          </a:xfrm>
        </p:spPr>
        <p:txBody>
          <a:bodyPr>
            <a:normAutofit/>
          </a:bodyPr>
          <a:lstStyle/>
          <a:p>
            <a:pPr marL="0" indent="0" algn="just">
              <a:buNone/>
            </a:pPr>
            <a:r>
              <a:rPr lang="en-US" dirty="0">
                <a:solidFill>
                  <a:schemeClr val="tx1"/>
                </a:solidFill>
                <a:effectLst/>
                <a:latin typeface="Calibri" panose="020F0502020204030204" pitchFamily="34" charset="0"/>
                <a:cs typeface="Calibri" panose="020F0502020204030204" pitchFamily="34" charset="0"/>
              </a:rPr>
              <a:t>The existing cursor control techniques are becoming obsolete over time. Using the mouse in small spaces like car seats or while travelling by flights becomes very tedious. Touchscreens confine the user to a very limited working space and the user must always be present in very close proximity of the computer. Therefore we need to come up with a solution which can be feasible in all situations and it is economically viable.</a:t>
            </a:r>
            <a:endParaRPr lang="en-IN" dirty="0">
              <a:solidFill>
                <a:schemeClr val="tx1"/>
              </a:solidFill>
              <a:effectLst/>
              <a:latin typeface="Calibri" panose="020F0502020204030204" pitchFamily="34" charset="0"/>
              <a:cs typeface="Calibri" panose="020F0502020204030204" pitchFamily="34" charset="0"/>
            </a:endParaRPr>
          </a:p>
          <a:p>
            <a:pPr marL="0" indent="0">
              <a:buNone/>
            </a:pPr>
            <a:endParaRPr lang="en-US" b="1" dirty="0">
              <a:solidFill>
                <a:schemeClr val="tx1"/>
              </a:solidFill>
              <a:effectLst/>
              <a:latin typeface="Calibri" panose="020F0502020204030204" pitchFamily="34" charset="0"/>
              <a:cs typeface="Calibri" panose="020F0502020204030204" pitchFamily="34" charset="0"/>
            </a:endParaRPr>
          </a:p>
          <a:p>
            <a:pPr marL="0" indent="0">
              <a:buNone/>
            </a:pPr>
            <a:r>
              <a:rPr lang="en-US" b="1" dirty="0">
                <a:solidFill>
                  <a:schemeClr val="tx1"/>
                </a:solidFill>
                <a:effectLst/>
                <a:latin typeface="Calibri" panose="020F0502020204030204" pitchFamily="34" charset="0"/>
                <a:cs typeface="Calibri" panose="020F0502020204030204" pitchFamily="34" charset="0"/>
              </a:rPr>
              <a:t>Issues in existing technology</a:t>
            </a:r>
          </a:p>
          <a:p>
            <a:pPr marL="342900" indent="-342900">
              <a:buFont typeface="Arial" panose="020B0604020202020204" pitchFamily="34" charset="0"/>
              <a:buChar char="•"/>
            </a:pPr>
            <a:r>
              <a:rPr lang="en-US" dirty="0">
                <a:solidFill>
                  <a:schemeClr val="tx1"/>
                </a:solidFill>
                <a:effectLst/>
                <a:latin typeface="Calibri" panose="020F0502020204030204" pitchFamily="34" charset="0"/>
                <a:cs typeface="Calibri" panose="020F0502020204030204" pitchFamily="34" charset="0"/>
              </a:rPr>
              <a:t>Use of external webcam</a:t>
            </a:r>
          </a:p>
          <a:p>
            <a:pPr marL="342900" indent="-342900">
              <a:buFont typeface="Arial" panose="020B0604020202020204" pitchFamily="34" charset="0"/>
              <a:buChar char="•"/>
            </a:pPr>
            <a:r>
              <a:rPr lang="en-US" dirty="0">
                <a:solidFill>
                  <a:schemeClr val="tx1"/>
                </a:solidFill>
                <a:effectLst/>
                <a:latin typeface="Calibri" panose="020F0502020204030204" pitchFamily="34" charset="0"/>
                <a:cs typeface="Calibri" panose="020F0502020204030204" pitchFamily="34" charset="0"/>
              </a:rPr>
              <a:t>Use of colour strips </a:t>
            </a:r>
          </a:p>
          <a:p>
            <a:pPr marL="342900" indent="-342900">
              <a:buFont typeface="Arial" panose="020B0604020202020204" pitchFamily="34" charset="0"/>
              <a:buChar char="•"/>
            </a:pPr>
            <a:r>
              <a:rPr lang="en-US" dirty="0">
                <a:solidFill>
                  <a:schemeClr val="tx1"/>
                </a:solidFill>
                <a:effectLst/>
                <a:latin typeface="Calibri" panose="020F0502020204030204" pitchFamily="34" charset="0"/>
                <a:cs typeface="Calibri" panose="020F0502020204030204" pitchFamily="34" charset="0"/>
              </a:rPr>
              <a:t>Inaccuracy due to improper lighting</a:t>
            </a:r>
          </a:p>
          <a:p>
            <a:pPr marL="342900" indent="-342900">
              <a:buFont typeface="Arial" panose="020B0604020202020204" pitchFamily="34" charset="0"/>
              <a:buChar char="•"/>
            </a:pPr>
            <a:r>
              <a:rPr lang="en-US" dirty="0">
                <a:solidFill>
                  <a:schemeClr val="tx1"/>
                </a:solidFill>
                <a:effectLst/>
                <a:latin typeface="Calibri" panose="020F0502020204030204" pitchFamily="34" charset="0"/>
                <a:cs typeface="Calibri" panose="020F0502020204030204" pitchFamily="34" charset="0"/>
              </a:rPr>
              <a:t>Problems caused due to unwanted objects in the background</a:t>
            </a:r>
          </a:p>
          <a:p>
            <a:endParaRPr lang="en-IN" dirty="0">
              <a:solidFill>
                <a:schemeClr val="tx1"/>
              </a:solidFill>
              <a:effectLst/>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931843-ADDD-4100-9CFB-02A979C32956}"/>
              </a:ext>
            </a:extLst>
          </p:cNvPr>
          <p:cNvSpPr txBox="1"/>
          <p:nvPr/>
        </p:nvSpPr>
        <p:spPr>
          <a:xfrm>
            <a:off x="1148080" y="932497"/>
            <a:ext cx="10891520" cy="769441"/>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Existing System and Issues in Existing System</a:t>
            </a:r>
          </a:p>
        </p:txBody>
      </p:sp>
    </p:spTree>
    <p:extLst>
      <p:ext uri="{BB962C8B-B14F-4D97-AF65-F5344CB8AC3E}">
        <p14:creationId xmlns:p14="http://schemas.microsoft.com/office/powerpoint/2010/main" val="133548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ACED42-9AB1-46A4-B963-D1267034DC4A}"/>
              </a:ext>
            </a:extLst>
          </p:cNvPr>
          <p:cNvSpPr/>
          <p:nvPr/>
        </p:nvSpPr>
        <p:spPr>
          <a:xfrm>
            <a:off x="1153257" y="3038583"/>
            <a:ext cx="2233310" cy="554591"/>
          </a:xfrm>
          <a:prstGeom prst="rect">
            <a:avLst/>
          </a:prstGeom>
          <a:gradFill>
            <a:gsLst>
              <a:gs pos="100000">
                <a:schemeClr val="tx1">
                  <a:lumMod val="85000"/>
                </a:schemeClr>
              </a:gs>
              <a:gs pos="100000">
                <a:schemeClr val="bg2">
                  <a:lumMod val="75000"/>
                  <a:lumOff val="25000"/>
                </a:schemeClr>
              </a:gs>
              <a:gs pos="100000">
                <a:schemeClr val="tx1">
                  <a:lumMod val="95000"/>
                </a:schemeClr>
              </a:gs>
            </a:gsLst>
            <a:lin ang="5400000" scaled="1"/>
          </a:gradFill>
          <a:ln>
            <a:solidFill>
              <a:schemeClr val="accent1">
                <a:lumMod val="50000"/>
              </a:schemeClr>
            </a:solidFill>
          </a:ln>
          <a:scene3d>
            <a:camera prst="orthographicFront"/>
            <a:lightRig rig="threePt" dir="t"/>
          </a:scene3d>
          <a:sp3d>
            <a:bevelT w="1143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Capture the real time video.</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A8E8C27E-02DB-4539-ABB6-D192B36C1862}"/>
              </a:ext>
            </a:extLst>
          </p:cNvPr>
          <p:cNvSpPr/>
          <p:nvPr/>
        </p:nvSpPr>
        <p:spPr>
          <a:xfrm>
            <a:off x="6453535" y="3075418"/>
            <a:ext cx="2233310" cy="554591"/>
          </a:xfrm>
          <a:prstGeom prst="rect">
            <a:avLst/>
          </a:prstGeom>
          <a:gradFill>
            <a:gsLst>
              <a:gs pos="100000">
                <a:schemeClr val="tx1">
                  <a:lumMod val="85000"/>
                </a:schemeClr>
              </a:gs>
              <a:gs pos="100000">
                <a:schemeClr val="bg2">
                  <a:lumMod val="75000"/>
                  <a:lumOff val="25000"/>
                </a:schemeClr>
              </a:gs>
              <a:gs pos="100000">
                <a:schemeClr val="tx1">
                  <a:lumMod val="95000"/>
                </a:schemeClr>
              </a:gs>
            </a:gsLst>
            <a:lin ang="5400000" scaled="1"/>
          </a:gradFill>
          <a:ln>
            <a:solidFill>
              <a:schemeClr val="accent1">
                <a:lumMod val="50000"/>
              </a:schemeClr>
            </a:solidFill>
          </a:ln>
          <a:scene3d>
            <a:camera prst="orthographicFront"/>
            <a:lightRig rig="threePt" dir="t"/>
          </a:scene3d>
          <a:sp3d>
            <a:bevelT w="1143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Flip the frame.</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42CD1B02-9487-41BF-8D0C-19DA23D25829}"/>
              </a:ext>
            </a:extLst>
          </p:cNvPr>
          <p:cNvSpPr/>
          <p:nvPr/>
        </p:nvSpPr>
        <p:spPr>
          <a:xfrm>
            <a:off x="3818500" y="3055057"/>
            <a:ext cx="2233310" cy="554591"/>
          </a:xfrm>
          <a:prstGeom prst="rect">
            <a:avLst/>
          </a:prstGeom>
          <a:gradFill>
            <a:gsLst>
              <a:gs pos="100000">
                <a:schemeClr val="tx1">
                  <a:lumMod val="85000"/>
                </a:schemeClr>
              </a:gs>
              <a:gs pos="100000">
                <a:schemeClr val="bg2">
                  <a:lumMod val="75000"/>
                  <a:lumOff val="25000"/>
                </a:schemeClr>
              </a:gs>
              <a:gs pos="100000">
                <a:schemeClr val="tx1">
                  <a:lumMod val="95000"/>
                </a:schemeClr>
              </a:gs>
            </a:gsLst>
            <a:lin ang="5400000" scaled="1"/>
          </a:gradFill>
          <a:ln>
            <a:solidFill>
              <a:schemeClr val="accent1">
                <a:lumMod val="50000"/>
              </a:schemeClr>
            </a:solidFill>
          </a:ln>
          <a:scene3d>
            <a:camera prst="orthographicFront"/>
            <a:lightRig rig="threePt" dir="t"/>
          </a:scene3d>
          <a:sp3d>
            <a:bevelT w="1143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Extract individual frames.</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5412E2DF-643E-43B7-A57A-3926924D06BF}"/>
              </a:ext>
            </a:extLst>
          </p:cNvPr>
          <p:cNvSpPr/>
          <p:nvPr/>
        </p:nvSpPr>
        <p:spPr>
          <a:xfrm>
            <a:off x="1150443" y="4055621"/>
            <a:ext cx="2233310" cy="554591"/>
          </a:xfrm>
          <a:prstGeom prst="rect">
            <a:avLst/>
          </a:prstGeom>
          <a:gradFill>
            <a:gsLst>
              <a:gs pos="100000">
                <a:schemeClr val="tx1">
                  <a:lumMod val="85000"/>
                </a:schemeClr>
              </a:gs>
              <a:gs pos="100000">
                <a:schemeClr val="bg2">
                  <a:lumMod val="75000"/>
                  <a:lumOff val="25000"/>
                </a:schemeClr>
              </a:gs>
              <a:gs pos="100000">
                <a:schemeClr val="tx1">
                  <a:lumMod val="95000"/>
                </a:schemeClr>
              </a:gs>
            </a:gsLst>
            <a:lin ang="5400000" scaled="1"/>
          </a:gradFill>
          <a:ln>
            <a:solidFill>
              <a:schemeClr val="accent1">
                <a:lumMod val="50000"/>
              </a:schemeClr>
            </a:solidFill>
          </a:ln>
          <a:scene3d>
            <a:camera prst="orthographicFront"/>
            <a:lightRig rig="threePt" dir="t"/>
          </a:scene3d>
          <a:sp3d>
            <a:bevelT w="1143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Perform various functions.</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2281F8A3-0719-4FF0-86E2-6942D744CE74}"/>
              </a:ext>
            </a:extLst>
          </p:cNvPr>
          <p:cNvSpPr/>
          <p:nvPr/>
        </p:nvSpPr>
        <p:spPr>
          <a:xfrm>
            <a:off x="9119296" y="3055057"/>
            <a:ext cx="2211198" cy="1605775"/>
          </a:xfrm>
          <a:prstGeom prst="rect">
            <a:avLst/>
          </a:prstGeom>
          <a:gradFill>
            <a:gsLst>
              <a:gs pos="100000">
                <a:schemeClr val="tx1">
                  <a:lumMod val="85000"/>
                </a:schemeClr>
              </a:gs>
              <a:gs pos="100000">
                <a:schemeClr val="bg2">
                  <a:lumMod val="75000"/>
                  <a:lumOff val="25000"/>
                </a:schemeClr>
              </a:gs>
              <a:gs pos="100000">
                <a:schemeClr val="tx1">
                  <a:lumMod val="95000"/>
                </a:schemeClr>
              </a:gs>
            </a:gsLst>
            <a:lin ang="5400000" scaled="1"/>
          </a:gradFill>
          <a:ln>
            <a:solidFill>
              <a:schemeClr val="accent1">
                <a:lumMod val="50000"/>
              </a:schemeClr>
            </a:solidFill>
          </a:ln>
          <a:scene3d>
            <a:camera prst="orthographicFront"/>
            <a:lightRig rig="threePt" dir="t"/>
          </a:scene3d>
          <a:sp3d>
            <a:bevelT w="1143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Apply Machine Learning to identify different fingers</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0A7B21AE-A704-40C8-A882-E684D34116C3}"/>
              </a:ext>
            </a:extLst>
          </p:cNvPr>
          <p:cNvSpPr/>
          <p:nvPr/>
        </p:nvSpPr>
        <p:spPr>
          <a:xfrm>
            <a:off x="6430539" y="4055622"/>
            <a:ext cx="2233310" cy="554591"/>
          </a:xfrm>
          <a:prstGeom prst="rect">
            <a:avLst/>
          </a:prstGeom>
          <a:gradFill>
            <a:gsLst>
              <a:gs pos="100000">
                <a:schemeClr val="tx1">
                  <a:lumMod val="85000"/>
                </a:schemeClr>
              </a:gs>
              <a:gs pos="100000">
                <a:schemeClr val="bg2">
                  <a:lumMod val="75000"/>
                  <a:lumOff val="25000"/>
                </a:schemeClr>
              </a:gs>
              <a:gs pos="100000">
                <a:schemeClr val="tx1">
                  <a:lumMod val="95000"/>
                </a:schemeClr>
              </a:gs>
            </a:gsLst>
            <a:lin ang="5400000" scaled="1"/>
          </a:gradFill>
          <a:ln>
            <a:solidFill>
              <a:schemeClr val="accent1">
                <a:lumMod val="50000"/>
              </a:schemeClr>
            </a:solidFill>
          </a:ln>
          <a:scene3d>
            <a:camera prst="orthographicFront"/>
            <a:lightRig rig="threePt" dir="t"/>
          </a:scene3d>
          <a:sp3d>
            <a:bevelT w="1143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Find the center point</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14EF9C72-18E5-4A47-B2DC-ECEE55604C33}"/>
              </a:ext>
            </a:extLst>
          </p:cNvPr>
          <p:cNvSpPr/>
          <p:nvPr/>
        </p:nvSpPr>
        <p:spPr>
          <a:xfrm>
            <a:off x="3780400" y="4055622"/>
            <a:ext cx="2233310" cy="554591"/>
          </a:xfrm>
          <a:prstGeom prst="rect">
            <a:avLst/>
          </a:prstGeom>
          <a:gradFill>
            <a:gsLst>
              <a:gs pos="100000">
                <a:schemeClr val="tx1">
                  <a:lumMod val="85000"/>
                </a:schemeClr>
              </a:gs>
              <a:gs pos="100000">
                <a:schemeClr val="bg2">
                  <a:lumMod val="75000"/>
                  <a:lumOff val="25000"/>
                </a:schemeClr>
              </a:gs>
              <a:gs pos="100000">
                <a:schemeClr val="tx1">
                  <a:lumMod val="95000"/>
                </a:schemeClr>
              </a:gs>
            </a:gsLst>
            <a:lin ang="5400000" scaled="1"/>
          </a:gradFill>
          <a:ln>
            <a:solidFill>
              <a:schemeClr val="accent1">
                <a:lumMod val="50000"/>
              </a:schemeClr>
            </a:solidFill>
          </a:ln>
          <a:scene3d>
            <a:camera prst="orthographicFront"/>
            <a:lightRig rig="threePt" dir="t"/>
          </a:scene3d>
          <a:sp3d>
            <a:bevelT w="1143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Track the pointer</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24" name="Down Arrow 18">
            <a:extLst>
              <a:ext uri="{FF2B5EF4-FFF2-40B4-BE49-F238E27FC236}">
                <a16:creationId xmlns:a16="http://schemas.microsoft.com/office/drawing/2014/main" id="{5B23126F-F7D3-4DC7-B4EA-0E76DDEFD190}"/>
              </a:ext>
            </a:extLst>
          </p:cNvPr>
          <p:cNvSpPr/>
          <p:nvPr/>
        </p:nvSpPr>
        <p:spPr>
          <a:xfrm rot="16200000">
            <a:off x="3490386" y="3152993"/>
            <a:ext cx="234133" cy="313344"/>
          </a:xfrm>
          <a:prstGeom prst="downArrow">
            <a:avLst/>
          </a:prstGeom>
          <a:gradFill>
            <a:gsLst>
              <a:gs pos="100000">
                <a:schemeClr val="tx1">
                  <a:lumMod val="85000"/>
                </a:schemeClr>
              </a:gs>
              <a:gs pos="100000">
                <a:schemeClr val="bg2">
                  <a:lumMod val="75000"/>
                  <a:lumOff val="25000"/>
                </a:schemeClr>
              </a:gs>
              <a:gs pos="100000">
                <a:schemeClr val="tx1">
                  <a:lumMod val="95000"/>
                </a:schemeClr>
              </a:gs>
            </a:gsLst>
            <a:lin ang="5400000" scaled="1"/>
          </a:gradFill>
          <a:ln>
            <a:solidFill>
              <a:schemeClr val="accent1">
                <a:lumMod val="50000"/>
              </a:schemeClr>
            </a:solidFill>
          </a:ln>
          <a:scene3d>
            <a:camera prst="orthographicFront"/>
            <a:lightRig rig="threePt" dir="t"/>
          </a:scene3d>
          <a:sp3d>
            <a:bevelT w="1143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solidFill>
                <a:schemeClr val="bg1"/>
              </a:solidFill>
              <a:latin typeface="Times New Roman" panose="02020603050405020304" pitchFamily="18" charset="0"/>
              <a:cs typeface="Times New Roman" panose="02020603050405020304" pitchFamily="18" charset="0"/>
            </a:endParaRPr>
          </a:p>
        </p:txBody>
      </p:sp>
      <p:sp>
        <p:nvSpPr>
          <p:cNvPr id="25" name="Down Arrow 18">
            <a:extLst>
              <a:ext uri="{FF2B5EF4-FFF2-40B4-BE49-F238E27FC236}">
                <a16:creationId xmlns:a16="http://schemas.microsoft.com/office/drawing/2014/main" id="{6448A63B-456D-4905-A92B-6D55CE180E7A}"/>
              </a:ext>
            </a:extLst>
          </p:cNvPr>
          <p:cNvSpPr/>
          <p:nvPr/>
        </p:nvSpPr>
        <p:spPr>
          <a:xfrm rot="16200000">
            <a:off x="6135606" y="3155261"/>
            <a:ext cx="234133" cy="313344"/>
          </a:xfrm>
          <a:prstGeom prst="downArrow">
            <a:avLst/>
          </a:prstGeom>
          <a:gradFill>
            <a:gsLst>
              <a:gs pos="100000">
                <a:schemeClr val="tx1">
                  <a:lumMod val="85000"/>
                </a:schemeClr>
              </a:gs>
              <a:gs pos="100000">
                <a:schemeClr val="bg2">
                  <a:lumMod val="75000"/>
                  <a:lumOff val="25000"/>
                </a:schemeClr>
              </a:gs>
              <a:gs pos="100000">
                <a:schemeClr val="tx1">
                  <a:lumMod val="95000"/>
                </a:schemeClr>
              </a:gs>
            </a:gsLst>
            <a:lin ang="5400000" scaled="1"/>
          </a:gradFill>
          <a:ln>
            <a:solidFill>
              <a:schemeClr val="accent1">
                <a:lumMod val="50000"/>
              </a:schemeClr>
            </a:solidFill>
          </a:ln>
          <a:scene3d>
            <a:camera prst="orthographicFront"/>
            <a:lightRig rig="threePt" dir="t"/>
          </a:scene3d>
          <a:sp3d>
            <a:bevelT w="1143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solidFill>
                <a:schemeClr val="bg1"/>
              </a:solidFill>
              <a:latin typeface="Times New Roman" panose="02020603050405020304" pitchFamily="18" charset="0"/>
              <a:cs typeface="Times New Roman" panose="02020603050405020304" pitchFamily="18" charset="0"/>
            </a:endParaRPr>
          </a:p>
        </p:txBody>
      </p:sp>
      <p:sp>
        <p:nvSpPr>
          <p:cNvPr id="26" name="Down Arrow 18">
            <a:extLst>
              <a:ext uri="{FF2B5EF4-FFF2-40B4-BE49-F238E27FC236}">
                <a16:creationId xmlns:a16="http://schemas.microsoft.com/office/drawing/2014/main" id="{47A568D3-08B3-40AA-8731-52FAC7056F8D}"/>
              </a:ext>
            </a:extLst>
          </p:cNvPr>
          <p:cNvSpPr/>
          <p:nvPr/>
        </p:nvSpPr>
        <p:spPr>
          <a:xfrm rot="16200000">
            <a:off x="8795530" y="3152993"/>
            <a:ext cx="234133" cy="313344"/>
          </a:xfrm>
          <a:prstGeom prst="downArrow">
            <a:avLst/>
          </a:prstGeom>
          <a:gradFill>
            <a:gsLst>
              <a:gs pos="100000">
                <a:schemeClr val="tx1">
                  <a:lumMod val="85000"/>
                </a:schemeClr>
              </a:gs>
              <a:gs pos="100000">
                <a:schemeClr val="bg2">
                  <a:lumMod val="75000"/>
                  <a:lumOff val="25000"/>
                </a:schemeClr>
              </a:gs>
              <a:gs pos="100000">
                <a:schemeClr val="tx1">
                  <a:lumMod val="95000"/>
                </a:schemeClr>
              </a:gs>
            </a:gsLst>
            <a:lin ang="5400000" scaled="1"/>
          </a:gradFill>
          <a:ln>
            <a:solidFill>
              <a:schemeClr val="accent1">
                <a:lumMod val="50000"/>
              </a:schemeClr>
            </a:solidFill>
          </a:ln>
          <a:scene3d>
            <a:camera prst="orthographicFront"/>
            <a:lightRig rig="threePt" dir="t"/>
          </a:scene3d>
          <a:sp3d>
            <a:bevelT w="1143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solidFill>
                <a:schemeClr val="bg1"/>
              </a:solidFill>
              <a:latin typeface="Times New Roman" panose="02020603050405020304" pitchFamily="18" charset="0"/>
              <a:cs typeface="Times New Roman" panose="02020603050405020304" pitchFamily="18" charset="0"/>
            </a:endParaRPr>
          </a:p>
        </p:txBody>
      </p:sp>
      <p:sp>
        <p:nvSpPr>
          <p:cNvPr id="27" name="Down Arrow 18">
            <a:extLst>
              <a:ext uri="{FF2B5EF4-FFF2-40B4-BE49-F238E27FC236}">
                <a16:creationId xmlns:a16="http://schemas.microsoft.com/office/drawing/2014/main" id="{3F683AF4-86D6-4A63-B577-37E1D44BA514}"/>
              </a:ext>
            </a:extLst>
          </p:cNvPr>
          <p:cNvSpPr/>
          <p:nvPr/>
        </p:nvSpPr>
        <p:spPr>
          <a:xfrm rot="5400000">
            <a:off x="8728594" y="4120515"/>
            <a:ext cx="234134" cy="313342"/>
          </a:xfrm>
          <a:prstGeom prst="downArrow">
            <a:avLst/>
          </a:prstGeom>
          <a:gradFill>
            <a:gsLst>
              <a:gs pos="100000">
                <a:schemeClr val="tx1">
                  <a:lumMod val="85000"/>
                </a:schemeClr>
              </a:gs>
              <a:gs pos="100000">
                <a:schemeClr val="bg2">
                  <a:lumMod val="75000"/>
                  <a:lumOff val="25000"/>
                </a:schemeClr>
              </a:gs>
              <a:gs pos="100000">
                <a:schemeClr val="tx1">
                  <a:lumMod val="95000"/>
                </a:schemeClr>
              </a:gs>
            </a:gsLst>
            <a:lin ang="5400000" scaled="1"/>
          </a:gradFill>
          <a:ln>
            <a:solidFill>
              <a:schemeClr val="accent1">
                <a:lumMod val="50000"/>
              </a:schemeClr>
            </a:solidFill>
          </a:ln>
          <a:scene3d>
            <a:camera prst="orthographicFront"/>
            <a:lightRig rig="threePt" dir="t"/>
          </a:scene3d>
          <a:sp3d>
            <a:bevelT w="1143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solidFill>
                <a:schemeClr val="bg1"/>
              </a:solidFill>
              <a:latin typeface="Times New Roman" panose="02020603050405020304" pitchFamily="18" charset="0"/>
              <a:cs typeface="Times New Roman" panose="02020603050405020304" pitchFamily="18" charset="0"/>
            </a:endParaRPr>
          </a:p>
        </p:txBody>
      </p:sp>
      <p:sp>
        <p:nvSpPr>
          <p:cNvPr id="28" name="Down Arrow 18">
            <a:extLst>
              <a:ext uri="{FF2B5EF4-FFF2-40B4-BE49-F238E27FC236}">
                <a16:creationId xmlns:a16="http://schemas.microsoft.com/office/drawing/2014/main" id="{A38099B6-DCF4-45B6-ABC4-D63AAA333690}"/>
              </a:ext>
            </a:extLst>
          </p:cNvPr>
          <p:cNvSpPr/>
          <p:nvPr/>
        </p:nvSpPr>
        <p:spPr>
          <a:xfrm rot="5400000">
            <a:off x="6103800" y="4143271"/>
            <a:ext cx="234134" cy="313342"/>
          </a:xfrm>
          <a:prstGeom prst="downArrow">
            <a:avLst/>
          </a:prstGeom>
          <a:gradFill>
            <a:gsLst>
              <a:gs pos="100000">
                <a:schemeClr val="tx1">
                  <a:lumMod val="85000"/>
                </a:schemeClr>
              </a:gs>
              <a:gs pos="100000">
                <a:schemeClr val="bg2">
                  <a:lumMod val="75000"/>
                  <a:lumOff val="25000"/>
                </a:schemeClr>
              </a:gs>
              <a:gs pos="100000">
                <a:schemeClr val="tx1">
                  <a:lumMod val="95000"/>
                </a:schemeClr>
              </a:gs>
            </a:gsLst>
            <a:lin ang="5400000" scaled="1"/>
          </a:gradFill>
          <a:ln>
            <a:solidFill>
              <a:schemeClr val="accent1">
                <a:lumMod val="50000"/>
              </a:schemeClr>
            </a:solidFill>
          </a:ln>
          <a:scene3d>
            <a:camera prst="orthographicFront"/>
            <a:lightRig rig="threePt" dir="t"/>
          </a:scene3d>
          <a:sp3d>
            <a:bevelT w="1143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solidFill>
                <a:schemeClr val="bg1"/>
              </a:solidFill>
              <a:latin typeface="Times New Roman" panose="02020603050405020304" pitchFamily="18" charset="0"/>
              <a:cs typeface="Times New Roman" panose="02020603050405020304" pitchFamily="18" charset="0"/>
            </a:endParaRPr>
          </a:p>
        </p:txBody>
      </p:sp>
      <p:sp>
        <p:nvSpPr>
          <p:cNvPr id="29" name="Down Arrow 18">
            <a:extLst>
              <a:ext uri="{FF2B5EF4-FFF2-40B4-BE49-F238E27FC236}">
                <a16:creationId xmlns:a16="http://schemas.microsoft.com/office/drawing/2014/main" id="{DFE0A58B-3176-449A-B96B-70E4496E2764}"/>
              </a:ext>
            </a:extLst>
          </p:cNvPr>
          <p:cNvSpPr/>
          <p:nvPr/>
        </p:nvSpPr>
        <p:spPr>
          <a:xfrm rot="5400000">
            <a:off x="3451125" y="4133746"/>
            <a:ext cx="234134" cy="313342"/>
          </a:xfrm>
          <a:prstGeom prst="downArrow">
            <a:avLst/>
          </a:prstGeom>
          <a:gradFill>
            <a:gsLst>
              <a:gs pos="100000">
                <a:schemeClr val="tx1">
                  <a:lumMod val="85000"/>
                </a:schemeClr>
              </a:gs>
              <a:gs pos="100000">
                <a:schemeClr val="bg2">
                  <a:lumMod val="75000"/>
                  <a:lumOff val="25000"/>
                </a:schemeClr>
              </a:gs>
              <a:gs pos="100000">
                <a:schemeClr val="tx1">
                  <a:lumMod val="95000"/>
                </a:schemeClr>
              </a:gs>
            </a:gsLst>
            <a:lin ang="5400000" scaled="1"/>
          </a:gradFill>
          <a:ln>
            <a:solidFill>
              <a:schemeClr val="accent1">
                <a:lumMod val="50000"/>
              </a:schemeClr>
            </a:solidFill>
          </a:ln>
          <a:scene3d>
            <a:camera prst="orthographicFront"/>
            <a:lightRig rig="threePt" dir="t"/>
          </a:scene3d>
          <a:sp3d>
            <a:bevelT w="1143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solidFill>
                <a:schemeClr val="bg1"/>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6CB29C59-14E0-4F0D-A69A-BF1FB0C342C2}"/>
              </a:ext>
            </a:extLst>
          </p:cNvPr>
          <p:cNvSpPr txBox="1"/>
          <p:nvPr/>
        </p:nvSpPr>
        <p:spPr>
          <a:xfrm>
            <a:off x="1148080" y="932497"/>
            <a:ext cx="8808720" cy="769441"/>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System Architecture</a:t>
            </a:r>
          </a:p>
        </p:txBody>
      </p:sp>
    </p:spTree>
    <p:extLst>
      <p:ext uri="{BB962C8B-B14F-4D97-AF65-F5344CB8AC3E}">
        <p14:creationId xmlns:p14="http://schemas.microsoft.com/office/powerpoint/2010/main" val="324752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7B77AE-4045-4B60-AFB4-5AF3286F97AF}"/>
              </a:ext>
            </a:extLst>
          </p:cNvPr>
          <p:cNvSpPr txBox="1"/>
          <p:nvPr/>
        </p:nvSpPr>
        <p:spPr>
          <a:xfrm>
            <a:off x="1148080" y="932497"/>
            <a:ext cx="8808720" cy="769441"/>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System Workflow</a:t>
            </a:r>
          </a:p>
        </p:txBody>
      </p:sp>
      <p:sp>
        <p:nvSpPr>
          <p:cNvPr id="4" name="TextBox 3">
            <a:extLst>
              <a:ext uri="{FF2B5EF4-FFF2-40B4-BE49-F238E27FC236}">
                <a16:creationId xmlns:a16="http://schemas.microsoft.com/office/drawing/2014/main" id="{B15B3ED8-1898-4938-97F8-C9DECF9D9B4A}"/>
              </a:ext>
            </a:extLst>
          </p:cNvPr>
          <p:cNvSpPr txBox="1"/>
          <p:nvPr/>
        </p:nvSpPr>
        <p:spPr>
          <a:xfrm>
            <a:off x="1148080" y="2162173"/>
            <a:ext cx="8662670" cy="1631216"/>
          </a:xfrm>
          <a:prstGeom prst="rect">
            <a:avLst/>
          </a:prstGeom>
          <a:noFill/>
        </p:spPr>
        <p:txBody>
          <a:bodyPr wrap="square" rtlCol="0">
            <a:spAutoFit/>
          </a:bodyPr>
          <a:lstStyle/>
          <a:p>
            <a:pPr algn="just"/>
            <a:r>
              <a:rPr lang="en-IN" sz="2000" dirty="0">
                <a:latin typeface="Calibri" panose="020F0502020204030204" pitchFamily="34" charset="0"/>
                <a:cs typeface="Calibri" panose="020F0502020204030204" pitchFamily="34" charset="0"/>
              </a:rPr>
              <a:t>The system workflow can be broadly explained in the following steps.</a:t>
            </a:r>
          </a:p>
          <a:p>
            <a:pPr algn="just"/>
            <a:endParaRPr lang="en-IN" sz="20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IN" sz="2000" dirty="0">
                <a:latin typeface="Calibri" panose="020F0502020204030204" pitchFamily="34" charset="0"/>
                <a:cs typeface="Calibri" panose="020F0502020204030204" pitchFamily="34" charset="0"/>
              </a:rPr>
              <a:t>Dataset Gathering</a:t>
            </a:r>
          </a:p>
          <a:p>
            <a:pPr marL="285750" indent="-285750" algn="just">
              <a:buFont typeface="Arial" panose="020B0604020202020204" pitchFamily="34" charset="0"/>
              <a:buChar char="•"/>
            </a:pPr>
            <a:r>
              <a:rPr lang="en-IN" sz="2000" dirty="0">
                <a:latin typeface="Calibri" panose="020F0502020204030204" pitchFamily="34" charset="0"/>
                <a:cs typeface="Calibri" panose="020F0502020204030204" pitchFamily="34" charset="0"/>
              </a:rPr>
              <a:t>Pre-processing Dataset</a:t>
            </a:r>
          </a:p>
          <a:p>
            <a:pPr marL="285750" indent="-285750" algn="just">
              <a:buFont typeface="Arial" panose="020B0604020202020204" pitchFamily="34" charset="0"/>
              <a:buChar char="•"/>
            </a:pPr>
            <a:r>
              <a:rPr lang="en-IN" sz="2000" dirty="0">
                <a:latin typeface="Calibri" panose="020F0502020204030204" pitchFamily="34" charset="0"/>
                <a:cs typeface="Calibri" panose="020F0502020204030204" pitchFamily="34" charset="0"/>
              </a:rPr>
              <a:t>Model Training using Neural Network</a:t>
            </a:r>
          </a:p>
        </p:txBody>
      </p:sp>
    </p:spTree>
    <p:extLst>
      <p:ext uri="{BB962C8B-B14F-4D97-AF65-F5344CB8AC3E}">
        <p14:creationId xmlns:p14="http://schemas.microsoft.com/office/powerpoint/2010/main" val="3297693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F63746-2929-405D-8451-37F8AAC2A6E5}"/>
              </a:ext>
            </a:extLst>
          </p:cNvPr>
          <p:cNvSpPr txBox="1"/>
          <p:nvPr/>
        </p:nvSpPr>
        <p:spPr>
          <a:xfrm>
            <a:off x="1148080" y="2125193"/>
            <a:ext cx="8808720" cy="3539430"/>
          </a:xfrm>
          <a:prstGeom prst="rect">
            <a:avLst/>
          </a:prstGeom>
          <a:noFill/>
        </p:spPr>
        <p:txBody>
          <a:bodyPr wrap="square" rtlCol="0">
            <a:spAutoFit/>
          </a:bodyPr>
          <a:lstStyle/>
          <a:p>
            <a:pPr algn="just"/>
            <a:r>
              <a:rPr lang="en-US" sz="3200" dirty="0">
                <a:latin typeface="Calibri" panose="020F0502020204030204" pitchFamily="34" charset="0"/>
                <a:cs typeface="Calibri" panose="020F0502020204030204" pitchFamily="34" charset="0"/>
              </a:rPr>
              <a:t>Dataset Gathering</a:t>
            </a:r>
          </a:p>
          <a:p>
            <a:pPr algn="just"/>
            <a:endParaRPr lang="en-US" sz="32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To train the system, a dataset is required comprising of testing and training data. The dataset used in this project is self-generated. The testing dataset comprises of 6 sets of 1000 images each in which each set denotes a different gesture. The training data comprises of 6 sets of 100 images each in which each set denotes a different gesture. For capturing the data, the camera clicks the image in a loop depending on which type of image it is. Every image gets automatically numbered based on the iteration value. </a:t>
            </a:r>
            <a:endParaRPr lang="en-IN" sz="2400" dirty="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A89C970-A52E-4F20-84AB-76F6A1BB377C}"/>
              </a:ext>
            </a:extLst>
          </p:cNvPr>
          <p:cNvSpPr txBox="1"/>
          <p:nvPr/>
        </p:nvSpPr>
        <p:spPr>
          <a:xfrm>
            <a:off x="1148080" y="932497"/>
            <a:ext cx="8808720" cy="769441"/>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System Workflow</a:t>
            </a:r>
          </a:p>
        </p:txBody>
      </p:sp>
    </p:spTree>
    <p:extLst>
      <p:ext uri="{BB962C8B-B14F-4D97-AF65-F5344CB8AC3E}">
        <p14:creationId xmlns:p14="http://schemas.microsoft.com/office/powerpoint/2010/main" val="1828104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E67667-B5D4-4C6D-9FE1-CC76A2F05251}"/>
              </a:ext>
            </a:extLst>
          </p:cNvPr>
          <p:cNvSpPr txBox="1"/>
          <p:nvPr/>
        </p:nvSpPr>
        <p:spPr>
          <a:xfrm>
            <a:off x="1148080" y="2125193"/>
            <a:ext cx="8808720" cy="2893100"/>
          </a:xfrm>
          <a:prstGeom prst="rect">
            <a:avLst/>
          </a:prstGeom>
          <a:noFill/>
        </p:spPr>
        <p:txBody>
          <a:bodyPr wrap="square" rtlCol="0">
            <a:spAutoFit/>
          </a:bodyPr>
          <a:lstStyle/>
          <a:p>
            <a:pPr algn="just"/>
            <a:r>
              <a:rPr lang="en-US" sz="3200" dirty="0">
                <a:latin typeface="Calibri" panose="020F0502020204030204" pitchFamily="34" charset="0"/>
                <a:cs typeface="Calibri" panose="020F0502020204030204" pitchFamily="34" charset="0"/>
              </a:rPr>
              <a:t>Preprocessing Dataset</a:t>
            </a:r>
          </a:p>
          <a:p>
            <a:pPr algn="just"/>
            <a:endParaRPr lang="en-US" sz="32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Once the dataset is generated, all the images must be resized to a fixed size for all the computations to take place. Same sized images are required for all the computations to take place. It eases the computation process if the size of the images is known. Every image is converted to 100 x 89 pixels and the previous image is overwritten with the new resized image. </a:t>
            </a:r>
            <a:endParaRPr lang="en-IN" sz="2000" dirty="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D09A0DE-201B-4AEC-B1B0-67A8DD10736A}"/>
              </a:ext>
            </a:extLst>
          </p:cNvPr>
          <p:cNvSpPr txBox="1"/>
          <p:nvPr/>
        </p:nvSpPr>
        <p:spPr>
          <a:xfrm>
            <a:off x="1148080" y="932497"/>
            <a:ext cx="8808720" cy="769441"/>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System Workflow</a:t>
            </a:r>
          </a:p>
        </p:txBody>
      </p:sp>
    </p:spTree>
    <p:extLst>
      <p:ext uri="{BB962C8B-B14F-4D97-AF65-F5344CB8AC3E}">
        <p14:creationId xmlns:p14="http://schemas.microsoft.com/office/powerpoint/2010/main" val="28558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3AFF7C-44EA-4FCD-A330-9A458B6B2AEE}"/>
              </a:ext>
            </a:extLst>
          </p:cNvPr>
          <p:cNvSpPr txBox="1"/>
          <p:nvPr/>
        </p:nvSpPr>
        <p:spPr>
          <a:xfrm>
            <a:off x="1148080" y="2120949"/>
            <a:ext cx="9396095" cy="2616101"/>
          </a:xfrm>
          <a:prstGeom prst="rect">
            <a:avLst/>
          </a:prstGeom>
          <a:noFill/>
        </p:spPr>
        <p:txBody>
          <a:bodyPr wrap="square" rtlCol="0">
            <a:spAutoFit/>
          </a:bodyPr>
          <a:lstStyle/>
          <a:p>
            <a:pPr algn="just"/>
            <a:r>
              <a:rPr lang="en-US" sz="3200" dirty="0">
                <a:latin typeface="Calibri" panose="020F0502020204030204" pitchFamily="34" charset="0"/>
                <a:cs typeface="Calibri" panose="020F0502020204030204" pitchFamily="34" charset="0"/>
              </a:rPr>
              <a:t>Model Training using Machine Learning</a:t>
            </a:r>
          </a:p>
          <a:p>
            <a:pPr algn="just"/>
            <a:endParaRPr lang="en-US" sz="32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In Machine Learning, Deep Neural Networks (DNN) is a supervised learning algorithm where the machine recurrently performs the same task on every element of the sequence of where the output of each task is dependent on every previous calculation. This method learns in a sequence called feature hierarchy. Where the features on the top of the hierarchy are computed by the help of features at the bottom of the hierarchy. </a:t>
            </a:r>
            <a:endParaRPr lang="en-IN"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BC588C0-60D9-4AAE-BE97-56A4E3727E8F}"/>
              </a:ext>
            </a:extLst>
          </p:cNvPr>
          <p:cNvSpPr txBox="1"/>
          <p:nvPr/>
        </p:nvSpPr>
        <p:spPr>
          <a:xfrm>
            <a:off x="1148080" y="932497"/>
            <a:ext cx="8808720" cy="769441"/>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System Workflow</a:t>
            </a:r>
          </a:p>
        </p:txBody>
      </p:sp>
    </p:spTree>
    <p:extLst>
      <p:ext uri="{BB962C8B-B14F-4D97-AF65-F5344CB8AC3E}">
        <p14:creationId xmlns:p14="http://schemas.microsoft.com/office/powerpoint/2010/main" val="1405963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9344A9-424D-4097-8E13-9F705595945D}"/>
              </a:ext>
            </a:extLst>
          </p:cNvPr>
          <p:cNvSpPr txBox="1"/>
          <p:nvPr/>
        </p:nvSpPr>
        <p:spPr>
          <a:xfrm>
            <a:off x="1148080" y="932497"/>
            <a:ext cx="8808720" cy="769441"/>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Module Split</a:t>
            </a:r>
          </a:p>
        </p:txBody>
      </p:sp>
      <p:sp>
        <p:nvSpPr>
          <p:cNvPr id="7" name="TextBox 6">
            <a:extLst>
              <a:ext uri="{FF2B5EF4-FFF2-40B4-BE49-F238E27FC236}">
                <a16:creationId xmlns:a16="http://schemas.microsoft.com/office/drawing/2014/main" id="{3615CC92-A9AA-4188-BB3B-E2D041297F45}"/>
              </a:ext>
            </a:extLst>
          </p:cNvPr>
          <p:cNvSpPr txBox="1"/>
          <p:nvPr/>
        </p:nvSpPr>
        <p:spPr>
          <a:xfrm>
            <a:off x="1148080" y="2162173"/>
            <a:ext cx="8662670" cy="4093428"/>
          </a:xfrm>
          <a:prstGeom prst="rect">
            <a:avLst/>
          </a:prstGeom>
          <a:noFill/>
        </p:spPr>
        <p:txBody>
          <a:bodyPr wrap="square" rtlCol="0">
            <a:spAutoFit/>
          </a:bodyPr>
          <a:lstStyle/>
          <a:p>
            <a:pPr algn="just"/>
            <a:r>
              <a:rPr lang="en-IN" sz="2000" dirty="0">
                <a:latin typeface="Calibri" panose="020F0502020204030204" pitchFamily="34" charset="0"/>
                <a:cs typeface="Calibri" panose="020F0502020204030204" pitchFamily="34" charset="0"/>
              </a:rPr>
              <a:t>The modules could be broadly split into the following parts.</a:t>
            </a:r>
          </a:p>
          <a:p>
            <a:pPr algn="just"/>
            <a:endParaRPr lang="en-IN" sz="2000" dirty="0">
              <a:latin typeface="Calibri" panose="020F0502020204030204" pitchFamily="34" charset="0"/>
              <a:cs typeface="Calibri" panose="020F0502020204030204" pitchFamily="34" charset="0"/>
            </a:endParaRPr>
          </a:p>
          <a:p>
            <a:pPr marL="457200" indent="-457200">
              <a:buFont typeface="+mj-lt"/>
              <a:buAutoNum type="arabicPeriod"/>
            </a:pPr>
            <a:r>
              <a:rPr lang="en-US" sz="2000" dirty="0">
                <a:latin typeface="Calibri" panose="020F0502020204030204" pitchFamily="34" charset="0"/>
                <a:cs typeface="Calibri" panose="020F0502020204030204" pitchFamily="34" charset="0"/>
              </a:rPr>
              <a:t>Capture the real time video. </a:t>
            </a:r>
          </a:p>
          <a:p>
            <a:pPr marL="457200" indent="-457200">
              <a:buFont typeface="+mj-lt"/>
              <a:buAutoNum type="arabicPeriod"/>
            </a:pPr>
            <a:r>
              <a:rPr lang="en-US" sz="2000" dirty="0">
                <a:latin typeface="Calibri" panose="020F0502020204030204" pitchFamily="34" charset="0"/>
                <a:cs typeface="Calibri" panose="020F0502020204030204" pitchFamily="34" charset="0"/>
              </a:rPr>
              <a:t>Extract the individual frames. </a:t>
            </a:r>
          </a:p>
          <a:p>
            <a:pPr marL="457200" indent="-457200">
              <a:buFont typeface="+mj-lt"/>
              <a:buAutoNum type="arabicPeriod"/>
            </a:pPr>
            <a:r>
              <a:rPr lang="en-US" sz="2000" dirty="0">
                <a:latin typeface="Calibri" panose="020F0502020204030204" pitchFamily="34" charset="0"/>
                <a:cs typeface="Calibri" panose="020F0502020204030204" pitchFamily="34" charset="0"/>
              </a:rPr>
              <a:t>Resize the frame. </a:t>
            </a:r>
          </a:p>
          <a:p>
            <a:pPr marL="457200" indent="-457200">
              <a:buFont typeface="+mj-lt"/>
              <a:buAutoNum type="arabicPeriod"/>
            </a:pPr>
            <a:r>
              <a:rPr lang="en-US" sz="2000" dirty="0">
                <a:latin typeface="Calibri" panose="020F0502020204030204" pitchFamily="34" charset="0"/>
                <a:cs typeface="Calibri" panose="020F0502020204030204" pitchFamily="34" charset="0"/>
              </a:rPr>
              <a:t>Flip the frames. </a:t>
            </a:r>
          </a:p>
          <a:p>
            <a:pPr marL="457200" indent="-457200">
              <a:buFont typeface="+mj-lt"/>
              <a:buAutoNum type="arabicPeriod"/>
            </a:pPr>
            <a:r>
              <a:rPr lang="en-US" sz="2000" dirty="0">
                <a:latin typeface="Calibri" panose="020F0502020204030204" pitchFamily="34" charset="0"/>
                <a:cs typeface="Calibri" panose="020F0502020204030204" pitchFamily="34" charset="0"/>
              </a:rPr>
              <a:t>Get the ROI (Region of Interest). </a:t>
            </a:r>
          </a:p>
          <a:p>
            <a:pPr marL="457200" indent="-457200">
              <a:buFont typeface="+mj-lt"/>
              <a:buAutoNum type="arabicPeriod"/>
            </a:pPr>
            <a:r>
              <a:rPr lang="en-US" sz="2000" dirty="0">
                <a:latin typeface="Calibri" panose="020F0502020204030204" pitchFamily="34" charset="0"/>
                <a:cs typeface="Calibri" panose="020F0502020204030204" pitchFamily="34" charset="0"/>
              </a:rPr>
              <a:t>Convert the ROI to grayscale. </a:t>
            </a:r>
          </a:p>
          <a:p>
            <a:pPr marL="457200" indent="-457200">
              <a:buFont typeface="+mj-lt"/>
              <a:buAutoNum type="arabicPeriod"/>
            </a:pPr>
            <a:r>
              <a:rPr lang="en-US" sz="2000" dirty="0">
                <a:latin typeface="Calibri" panose="020F0502020204030204" pitchFamily="34" charset="0"/>
                <a:cs typeface="Calibri" panose="020F0502020204030204" pitchFamily="34" charset="0"/>
              </a:rPr>
              <a:t>Eliminate the background. </a:t>
            </a:r>
          </a:p>
          <a:p>
            <a:pPr marL="457200" indent="-457200">
              <a:buFont typeface="+mj-lt"/>
              <a:buAutoNum type="arabicPeriod"/>
            </a:pPr>
            <a:r>
              <a:rPr lang="en-US" sz="2000" dirty="0">
                <a:latin typeface="Calibri" panose="020F0502020204030204" pitchFamily="34" charset="0"/>
                <a:cs typeface="Calibri" panose="020F0502020204030204" pitchFamily="34" charset="0"/>
              </a:rPr>
              <a:t>Predict the gesture. </a:t>
            </a:r>
          </a:p>
          <a:p>
            <a:pPr marL="457200" indent="-457200">
              <a:buFont typeface="+mj-lt"/>
              <a:buAutoNum type="arabicPeriod"/>
            </a:pPr>
            <a:r>
              <a:rPr lang="en-US" sz="2000" dirty="0">
                <a:latin typeface="Calibri" panose="020F0502020204030204" pitchFamily="34" charset="0"/>
                <a:cs typeface="Calibri" panose="020F0502020204030204" pitchFamily="34" charset="0"/>
              </a:rPr>
              <a:t>Draw the contours and calculate the center point. </a:t>
            </a:r>
          </a:p>
          <a:p>
            <a:pPr marL="457200" indent="-457200">
              <a:buFont typeface="+mj-lt"/>
              <a:buAutoNum type="arabicPeriod"/>
            </a:pPr>
            <a:r>
              <a:rPr lang="en-US" sz="2000" dirty="0">
                <a:latin typeface="Calibri" panose="020F0502020204030204" pitchFamily="34" charset="0"/>
                <a:cs typeface="Calibri" panose="020F0502020204030204" pitchFamily="34" charset="0"/>
              </a:rPr>
              <a:t>Track pointer according to the centroid movement. </a:t>
            </a:r>
          </a:p>
          <a:p>
            <a:pPr marL="457200" indent="-457200">
              <a:buFont typeface="+mj-lt"/>
              <a:buAutoNum type="arabicPeriod"/>
            </a:pPr>
            <a:r>
              <a:rPr lang="en-US" sz="2000" dirty="0">
                <a:latin typeface="Calibri" panose="020F0502020204030204" pitchFamily="34" charset="0"/>
                <a:cs typeface="Calibri" panose="020F0502020204030204" pitchFamily="34" charset="0"/>
              </a:rPr>
              <a:t>Perform different actions with the different contours extracted. </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992497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1591</TotalTime>
  <Words>1682</Words>
  <Application>Microsoft Office PowerPoint</Application>
  <PresentationFormat>Widescreen</PresentationFormat>
  <Paragraphs>120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Ayush</dc:creator>
  <cp:lastModifiedBy>Roy, Ayush</cp:lastModifiedBy>
  <cp:revision>30</cp:revision>
  <dcterms:created xsi:type="dcterms:W3CDTF">2020-05-19T19:57:12Z</dcterms:created>
  <dcterms:modified xsi:type="dcterms:W3CDTF">2020-05-31T21:57:16Z</dcterms:modified>
</cp:coreProperties>
</file>