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D47CD-4FE5-4FDD-B55A-B63818E60980}" type="doc">
      <dgm:prSet loTypeId="urn:microsoft.com/office/officeart/2005/8/layout/bProcess3" loCatId="process" qsTypeId="urn:microsoft.com/office/officeart/2005/8/quickstyle/simple1" qsCatId="simple" csTypeId="urn:microsoft.com/office/officeart/2005/8/colors/accent0_1" csCatId="mainScheme" phldr="1"/>
      <dgm:spPr/>
      <dgm:t>
        <a:bodyPr/>
        <a:lstStyle/>
        <a:p>
          <a:endParaRPr lang="en-GB"/>
        </a:p>
      </dgm:t>
    </dgm:pt>
    <dgm:pt modelId="{25BF089A-9954-40DE-A835-D288EC4E2C99}">
      <dgm:prSet phldrT="[Text]" custT="1"/>
      <dgm:spPr/>
      <dgm:t>
        <a:bodyPr/>
        <a:lstStyle/>
        <a:p>
          <a:pPr algn="ctr"/>
          <a:r>
            <a:rPr lang="en-GB" sz="1600" dirty="0">
              <a:latin typeface="Times New Roman" panose="02020603050405020304" pitchFamily="18" charset="0"/>
              <a:cs typeface="Times New Roman" panose="02020603050405020304" pitchFamily="18" charset="0"/>
            </a:rPr>
            <a:t>Capture real time video</a:t>
          </a:r>
        </a:p>
      </dgm:t>
    </dgm:pt>
    <dgm:pt modelId="{38EC9A5A-12DA-4B5B-9E33-31214A5618A0}" type="parTrans" cxnId="{DE1CDB2F-EA2F-4A02-ABF1-CFD6AF0A457B}">
      <dgm:prSet/>
      <dgm:spPr/>
      <dgm:t>
        <a:bodyPr/>
        <a:lstStyle/>
        <a:p>
          <a:pPr algn="ctr"/>
          <a:endParaRPr lang="en-GB" sz="1600">
            <a:latin typeface="Times New Roman" panose="02020603050405020304" pitchFamily="18" charset="0"/>
            <a:cs typeface="Times New Roman" panose="02020603050405020304" pitchFamily="18" charset="0"/>
          </a:endParaRPr>
        </a:p>
      </dgm:t>
    </dgm:pt>
    <dgm:pt modelId="{6706E405-8D30-4BC6-9DB7-6252DCC8A545}" type="sibTrans" cxnId="{DE1CDB2F-EA2F-4A02-ABF1-CFD6AF0A457B}">
      <dgm:prSet custT="1"/>
      <dgm:spPr/>
      <dgm:t>
        <a:bodyPr/>
        <a:lstStyle/>
        <a:p>
          <a:pPr algn="ctr"/>
          <a:endParaRPr lang="en-GB" sz="1600">
            <a:latin typeface="Times New Roman" panose="02020603050405020304" pitchFamily="18" charset="0"/>
            <a:cs typeface="Times New Roman" panose="02020603050405020304" pitchFamily="18" charset="0"/>
          </a:endParaRPr>
        </a:p>
      </dgm:t>
    </dgm:pt>
    <dgm:pt modelId="{BF49F0E2-EDA4-475A-99AD-DD22671DAAE5}">
      <dgm:prSet phldrT="[Text]" custT="1"/>
      <dgm:spPr/>
      <dgm:t>
        <a:bodyPr/>
        <a:lstStyle/>
        <a:p>
          <a:pPr algn="ctr"/>
          <a:r>
            <a:rPr lang="en-GB" sz="1600">
              <a:latin typeface="Times New Roman" panose="02020603050405020304" pitchFamily="18" charset="0"/>
              <a:cs typeface="Times New Roman" panose="02020603050405020304" pitchFamily="18" charset="0"/>
            </a:rPr>
            <a:t>Extract individual frames</a:t>
          </a:r>
        </a:p>
      </dgm:t>
    </dgm:pt>
    <dgm:pt modelId="{3B9892A5-330C-4F9D-91BA-40F5AA21F7B9}" type="parTrans" cxnId="{844C9A62-1271-4535-A477-5B6D80F56D30}">
      <dgm:prSet/>
      <dgm:spPr/>
      <dgm:t>
        <a:bodyPr/>
        <a:lstStyle/>
        <a:p>
          <a:pPr algn="ctr"/>
          <a:endParaRPr lang="en-GB" sz="1600">
            <a:latin typeface="Times New Roman" panose="02020603050405020304" pitchFamily="18" charset="0"/>
            <a:cs typeface="Times New Roman" panose="02020603050405020304" pitchFamily="18" charset="0"/>
          </a:endParaRPr>
        </a:p>
      </dgm:t>
    </dgm:pt>
    <dgm:pt modelId="{280FF9F6-57C0-4D84-9973-73AAF2D160EE}" type="sibTrans" cxnId="{844C9A62-1271-4535-A477-5B6D80F56D30}">
      <dgm:prSet custT="1"/>
      <dgm:spPr/>
      <dgm:t>
        <a:bodyPr/>
        <a:lstStyle/>
        <a:p>
          <a:pPr algn="ctr"/>
          <a:endParaRPr lang="en-GB" sz="1600">
            <a:latin typeface="Times New Roman" panose="02020603050405020304" pitchFamily="18" charset="0"/>
            <a:cs typeface="Times New Roman" panose="02020603050405020304" pitchFamily="18" charset="0"/>
          </a:endParaRPr>
        </a:p>
      </dgm:t>
    </dgm:pt>
    <dgm:pt modelId="{CA432584-D98B-46C3-97DF-7D813BBC5EB5}">
      <dgm:prSet phldrT="[Text]" custT="1"/>
      <dgm:spPr/>
      <dgm:t>
        <a:bodyPr/>
        <a:lstStyle/>
        <a:p>
          <a:pPr algn="ctr"/>
          <a:r>
            <a:rPr lang="en-GB" sz="1600">
              <a:latin typeface="Times New Roman" panose="02020603050405020304" pitchFamily="18" charset="0"/>
              <a:cs typeface="Times New Roman" panose="02020603050405020304" pitchFamily="18" charset="0"/>
            </a:rPr>
            <a:t>Resize the frame</a:t>
          </a:r>
        </a:p>
      </dgm:t>
    </dgm:pt>
    <dgm:pt modelId="{F6B56325-C6D7-4A78-BB69-86EB1A8A2BF8}" type="parTrans" cxnId="{E162ABCA-0E9A-4D04-BF3C-EBA3675C1DFF}">
      <dgm:prSet/>
      <dgm:spPr/>
      <dgm:t>
        <a:bodyPr/>
        <a:lstStyle/>
        <a:p>
          <a:pPr algn="ctr"/>
          <a:endParaRPr lang="en-GB" sz="1600">
            <a:latin typeface="Times New Roman" panose="02020603050405020304" pitchFamily="18" charset="0"/>
            <a:cs typeface="Times New Roman" panose="02020603050405020304" pitchFamily="18" charset="0"/>
          </a:endParaRPr>
        </a:p>
      </dgm:t>
    </dgm:pt>
    <dgm:pt modelId="{F62CE82F-8EC5-4B59-A58A-770EA6006AB9}" type="sibTrans" cxnId="{E162ABCA-0E9A-4D04-BF3C-EBA3675C1DFF}">
      <dgm:prSet custT="1"/>
      <dgm:spPr/>
      <dgm:t>
        <a:bodyPr/>
        <a:lstStyle/>
        <a:p>
          <a:pPr algn="ctr"/>
          <a:endParaRPr lang="en-GB" sz="1600">
            <a:latin typeface="Times New Roman" panose="02020603050405020304" pitchFamily="18" charset="0"/>
            <a:cs typeface="Times New Roman" panose="02020603050405020304" pitchFamily="18" charset="0"/>
          </a:endParaRPr>
        </a:p>
      </dgm:t>
    </dgm:pt>
    <dgm:pt modelId="{174D94F8-BF06-4434-ADC0-8DB066443E7B}">
      <dgm:prSet phldrT="[Text]" custT="1"/>
      <dgm:spPr/>
      <dgm:t>
        <a:bodyPr/>
        <a:lstStyle/>
        <a:p>
          <a:pPr algn="ctr"/>
          <a:r>
            <a:rPr lang="en-GB" sz="1600">
              <a:latin typeface="Times New Roman" panose="02020603050405020304" pitchFamily="18" charset="0"/>
              <a:cs typeface="Times New Roman" panose="02020603050405020304" pitchFamily="18" charset="0"/>
            </a:rPr>
            <a:t>Flip the frames</a:t>
          </a:r>
        </a:p>
      </dgm:t>
    </dgm:pt>
    <dgm:pt modelId="{3762663A-FC62-46C2-98C9-DDD3448FCB50}" type="parTrans" cxnId="{094E714B-B854-47D5-A8FF-13ECC8DB0AFB}">
      <dgm:prSet/>
      <dgm:spPr/>
      <dgm:t>
        <a:bodyPr/>
        <a:lstStyle/>
        <a:p>
          <a:pPr algn="ctr"/>
          <a:endParaRPr lang="en-GB" sz="1600">
            <a:latin typeface="Times New Roman" panose="02020603050405020304" pitchFamily="18" charset="0"/>
            <a:cs typeface="Times New Roman" panose="02020603050405020304" pitchFamily="18" charset="0"/>
          </a:endParaRPr>
        </a:p>
      </dgm:t>
    </dgm:pt>
    <dgm:pt modelId="{C5C0394E-8CD6-45BF-B9A3-8F17F5812CA0}" type="sibTrans" cxnId="{094E714B-B854-47D5-A8FF-13ECC8DB0AFB}">
      <dgm:prSet custT="1"/>
      <dgm:spPr/>
      <dgm:t>
        <a:bodyPr/>
        <a:lstStyle/>
        <a:p>
          <a:pPr algn="ctr"/>
          <a:endParaRPr lang="en-GB" sz="1600">
            <a:latin typeface="Times New Roman" panose="02020603050405020304" pitchFamily="18" charset="0"/>
            <a:cs typeface="Times New Roman" panose="02020603050405020304" pitchFamily="18" charset="0"/>
          </a:endParaRPr>
        </a:p>
      </dgm:t>
    </dgm:pt>
    <dgm:pt modelId="{A32BD43A-C904-4260-9816-1FB79C4CD2DE}">
      <dgm:prSet phldrT="[Text]" custT="1"/>
      <dgm:spPr/>
      <dgm:t>
        <a:bodyPr/>
        <a:lstStyle/>
        <a:p>
          <a:pPr algn="ctr"/>
          <a:r>
            <a:rPr lang="en-GB" sz="1600">
              <a:latin typeface="Times New Roman" panose="02020603050405020304" pitchFamily="18" charset="0"/>
              <a:cs typeface="Times New Roman" panose="02020603050405020304" pitchFamily="18" charset="0"/>
            </a:rPr>
            <a:t>Get the ROI</a:t>
          </a:r>
        </a:p>
      </dgm:t>
    </dgm:pt>
    <dgm:pt modelId="{2A3FAFA5-88CE-4D82-BC5E-F3564144DD43}" type="parTrans" cxnId="{93EDA06C-E447-481E-882F-7F13BB6877F1}">
      <dgm:prSet/>
      <dgm:spPr/>
      <dgm:t>
        <a:bodyPr/>
        <a:lstStyle/>
        <a:p>
          <a:pPr algn="ctr"/>
          <a:endParaRPr lang="en-GB" sz="1600">
            <a:latin typeface="Times New Roman" panose="02020603050405020304" pitchFamily="18" charset="0"/>
            <a:cs typeface="Times New Roman" panose="02020603050405020304" pitchFamily="18" charset="0"/>
          </a:endParaRPr>
        </a:p>
      </dgm:t>
    </dgm:pt>
    <dgm:pt modelId="{F424BC4F-EB8E-4044-B791-682C34E94D73}" type="sibTrans" cxnId="{93EDA06C-E447-481E-882F-7F13BB6877F1}">
      <dgm:prSet custT="1"/>
      <dgm:spPr/>
      <dgm:t>
        <a:bodyPr/>
        <a:lstStyle/>
        <a:p>
          <a:pPr algn="ctr"/>
          <a:endParaRPr lang="en-GB" sz="1600">
            <a:latin typeface="Times New Roman" panose="02020603050405020304" pitchFamily="18" charset="0"/>
            <a:cs typeface="Times New Roman" panose="02020603050405020304" pitchFamily="18" charset="0"/>
          </a:endParaRPr>
        </a:p>
      </dgm:t>
    </dgm:pt>
    <dgm:pt modelId="{F4C0B8E5-8856-48DD-8097-8DFF17E6934B}">
      <dgm:prSet phldrT="[Text]" custT="1"/>
      <dgm:spPr/>
      <dgm:t>
        <a:bodyPr/>
        <a:lstStyle/>
        <a:p>
          <a:pPr algn="ctr"/>
          <a:r>
            <a:rPr lang="en-GB" sz="1600">
              <a:latin typeface="Times New Roman" panose="02020603050405020304" pitchFamily="18" charset="0"/>
              <a:cs typeface="Times New Roman" panose="02020603050405020304" pitchFamily="18" charset="0"/>
            </a:rPr>
            <a:t>Convert the ROI to grayscale </a:t>
          </a:r>
        </a:p>
      </dgm:t>
    </dgm:pt>
    <dgm:pt modelId="{CA35DCDD-33ED-4350-B24B-8E9BD1EF7EA9}" type="parTrans" cxnId="{6E48B6AA-A5CA-431B-8496-C6179313FF14}">
      <dgm:prSet/>
      <dgm:spPr/>
      <dgm:t>
        <a:bodyPr/>
        <a:lstStyle/>
        <a:p>
          <a:pPr algn="ctr"/>
          <a:endParaRPr lang="en-GB" sz="1600">
            <a:latin typeface="Times New Roman" panose="02020603050405020304" pitchFamily="18" charset="0"/>
            <a:cs typeface="Times New Roman" panose="02020603050405020304" pitchFamily="18" charset="0"/>
          </a:endParaRPr>
        </a:p>
      </dgm:t>
    </dgm:pt>
    <dgm:pt modelId="{E3EA8E28-A0B2-4966-B1AC-55166F80E16B}" type="sibTrans" cxnId="{6E48B6AA-A5CA-431B-8496-C6179313FF14}">
      <dgm:prSet custT="1"/>
      <dgm:spPr/>
      <dgm:t>
        <a:bodyPr/>
        <a:lstStyle/>
        <a:p>
          <a:pPr algn="ctr"/>
          <a:endParaRPr lang="en-GB" sz="1600">
            <a:latin typeface="Times New Roman" panose="02020603050405020304" pitchFamily="18" charset="0"/>
            <a:cs typeface="Times New Roman" panose="02020603050405020304" pitchFamily="18" charset="0"/>
          </a:endParaRPr>
        </a:p>
      </dgm:t>
    </dgm:pt>
    <dgm:pt modelId="{958B0BCC-781C-4FF2-831A-ADED135A7D05}">
      <dgm:prSet phldrT="[Text]" custT="1"/>
      <dgm:spPr/>
      <dgm:t>
        <a:bodyPr/>
        <a:lstStyle/>
        <a:p>
          <a:pPr algn="ctr"/>
          <a:r>
            <a:rPr lang="en-GB" sz="1600">
              <a:latin typeface="Times New Roman" panose="02020603050405020304" pitchFamily="18" charset="0"/>
              <a:cs typeface="Times New Roman" panose="02020603050405020304" pitchFamily="18" charset="0"/>
            </a:rPr>
            <a:t>Predict the gesture class</a:t>
          </a:r>
        </a:p>
      </dgm:t>
    </dgm:pt>
    <dgm:pt modelId="{11B93A5C-E84D-4325-84E4-504FDCBE32F7}" type="parTrans" cxnId="{D8148F85-C3C0-4A05-9FF5-24169FED5742}">
      <dgm:prSet/>
      <dgm:spPr/>
      <dgm:t>
        <a:bodyPr/>
        <a:lstStyle/>
        <a:p>
          <a:pPr algn="ctr"/>
          <a:endParaRPr lang="en-GB" sz="1600">
            <a:latin typeface="Times New Roman" panose="02020603050405020304" pitchFamily="18" charset="0"/>
            <a:cs typeface="Times New Roman" panose="02020603050405020304" pitchFamily="18" charset="0"/>
          </a:endParaRPr>
        </a:p>
      </dgm:t>
    </dgm:pt>
    <dgm:pt modelId="{DE65FD0E-AE07-4BA8-B83A-02D579CEF4CD}" type="sibTrans" cxnId="{D8148F85-C3C0-4A05-9FF5-24169FED5742}">
      <dgm:prSet custT="1"/>
      <dgm:spPr/>
      <dgm:t>
        <a:bodyPr/>
        <a:lstStyle/>
        <a:p>
          <a:pPr algn="ctr"/>
          <a:endParaRPr lang="en-GB" sz="1600">
            <a:latin typeface="Times New Roman" panose="02020603050405020304" pitchFamily="18" charset="0"/>
            <a:cs typeface="Times New Roman" panose="02020603050405020304" pitchFamily="18" charset="0"/>
          </a:endParaRPr>
        </a:p>
      </dgm:t>
    </dgm:pt>
    <dgm:pt modelId="{1D79059F-C354-47C1-A00E-C23A4EAD0E0C}">
      <dgm:prSet phldrT="[Text]" custT="1"/>
      <dgm:spPr/>
      <dgm:t>
        <a:bodyPr/>
        <a:lstStyle/>
        <a:p>
          <a:pPr algn="ctr"/>
          <a:r>
            <a:rPr lang="en-GB" sz="1600">
              <a:latin typeface="Times New Roman" panose="02020603050405020304" pitchFamily="18" charset="0"/>
              <a:cs typeface="Times New Roman" panose="02020603050405020304" pitchFamily="18" charset="0"/>
            </a:rPr>
            <a:t>Draw the countous and get the center point.</a:t>
          </a:r>
        </a:p>
      </dgm:t>
    </dgm:pt>
    <dgm:pt modelId="{86F0DC17-55CA-45CC-96BE-4E7F10637FAF}" type="parTrans" cxnId="{6E1D1792-EDC0-46DE-9519-A7EBED15F328}">
      <dgm:prSet/>
      <dgm:spPr/>
      <dgm:t>
        <a:bodyPr/>
        <a:lstStyle/>
        <a:p>
          <a:pPr algn="ctr"/>
          <a:endParaRPr lang="en-GB" sz="1600">
            <a:latin typeface="Times New Roman" panose="02020603050405020304" pitchFamily="18" charset="0"/>
            <a:cs typeface="Times New Roman" panose="02020603050405020304" pitchFamily="18" charset="0"/>
          </a:endParaRPr>
        </a:p>
      </dgm:t>
    </dgm:pt>
    <dgm:pt modelId="{C8512BB6-E28A-4205-BCEB-13B13F730F27}" type="sibTrans" cxnId="{6E1D1792-EDC0-46DE-9519-A7EBED15F328}">
      <dgm:prSet custT="1"/>
      <dgm:spPr/>
      <dgm:t>
        <a:bodyPr/>
        <a:lstStyle/>
        <a:p>
          <a:pPr algn="ctr"/>
          <a:endParaRPr lang="en-GB" sz="1600">
            <a:latin typeface="Times New Roman" panose="02020603050405020304" pitchFamily="18" charset="0"/>
            <a:cs typeface="Times New Roman" panose="02020603050405020304" pitchFamily="18" charset="0"/>
          </a:endParaRPr>
        </a:p>
      </dgm:t>
    </dgm:pt>
    <dgm:pt modelId="{E86082B3-A50B-4C9F-9B38-091FEA5F4DCA}">
      <dgm:prSet phldrT="[Text]" custT="1"/>
      <dgm:spPr/>
      <dgm:t>
        <a:bodyPr/>
        <a:lstStyle/>
        <a:p>
          <a:pPr algn="ctr"/>
          <a:r>
            <a:rPr lang="en-GB" sz="1600">
              <a:latin typeface="Times New Roman" panose="02020603050405020304" pitchFamily="18" charset="0"/>
              <a:cs typeface="Times New Roman" panose="02020603050405020304" pitchFamily="18" charset="0"/>
            </a:rPr>
            <a:t>Track and perform actions based on different colours</a:t>
          </a:r>
        </a:p>
      </dgm:t>
    </dgm:pt>
    <dgm:pt modelId="{5217FFD8-6C5A-4EE1-98A1-A82B710560A0}" type="parTrans" cxnId="{E9868D6C-995F-484C-A5D2-F675E136E3B4}">
      <dgm:prSet/>
      <dgm:spPr/>
      <dgm:t>
        <a:bodyPr/>
        <a:lstStyle/>
        <a:p>
          <a:pPr algn="ctr"/>
          <a:endParaRPr lang="en-GB" sz="1600">
            <a:latin typeface="Times New Roman" panose="02020603050405020304" pitchFamily="18" charset="0"/>
            <a:cs typeface="Times New Roman" panose="02020603050405020304" pitchFamily="18" charset="0"/>
          </a:endParaRPr>
        </a:p>
      </dgm:t>
    </dgm:pt>
    <dgm:pt modelId="{5E20674F-FB1B-4BE7-8B89-D158C8CAFB7B}" type="sibTrans" cxnId="{E9868D6C-995F-484C-A5D2-F675E136E3B4}">
      <dgm:prSet/>
      <dgm:spPr/>
      <dgm:t>
        <a:bodyPr/>
        <a:lstStyle/>
        <a:p>
          <a:pPr algn="ctr"/>
          <a:endParaRPr lang="en-GB" sz="1600">
            <a:latin typeface="Times New Roman" panose="02020603050405020304" pitchFamily="18" charset="0"/>
            <a:cs typeface="Times New Roman" panose="02020603050405020304" pitchFamily="18" charset="0"/>
          </a:endParaRPr>
        </a:p>
      </dgm:t>
    </dgm:pt>
    <dgm:pt modelId="{BACBB299-358A-448B-904C-8F7F58FABB0D}">
      <dgm:prSet phldrT="[Text]" custT="1"/>
      <dgm:spPr/>
      <dgm:t>
        <a:bodyPr/>
        <a:lstStyle/>
        <a:p>
          <a:pPr algn="ctr"/>
          <a:r>
            <a:rPr lang="en-GB" sz="1600">
              <a:latin typeface="Times New Roman" panose="02020603050405020304" pitchFamily="18" charset="0"/>
              <a:cs typeface="Times New Roman" panose="02020603050405020304" pitchFamily="18" charset="0"/>
            </a:rPr>
            <a:t>Eliminate the background</a:t>
          </a:r>
        </a:p>
      </dgm:t>
    </dgm:pt>
    <dgm:pt modelId="{9B90DC2C-78AC-48DD-83BC-0DB8AED9F6F4}" type="sibTrans" cxnId="{7942EF63-9B69-467D-85C2-B3926F609271}">
      <dgm:prSet custT="1"/>
      <dgm:spPr/>
      <dgm:t>
        <a:bodyPr/>
        <a:lstStyle/>
        <a:p>
          <a:pPr algn="ctr"/>
          <a:endParaRPr lang="en-GB" sz="1600">
            <a:latin typeface="Times New Roman" panose="02020603050405020304" pitchFamily="18" charset="0"/>
            <a:cs typeface="Times New Roman" panose="02020603050405020304" pitchFamily="18" charset="0"/>
          </a:endParaRPr>
        </a:p>
      </dgm:t>
    </dgm:pt>
    <dgm:pt modelId="{D7AF826C-B4C2-4256-9ABB-3D523E411A20}" type="parTrans" cxnId="{7942EF63-9B69-467D-85C2-B3926F609271}">
      <dgm:prSet/>
      <dgm:spPr/>
      <dgm:t>
        <a:bodyPr/>
        <a:lstStyle/>
        <a:p>
          <a:pPr algn="ctr"/>
          <a:endParaRPr lang="en-GB" sz="1600">
            <a:latin typeface="Times New Roman" panose="02020603050405020304" pitchFamily="18" charset="0"/>
            <a:cs typeface="Times New Roman" panose="02020603050405020304" pitchFamily="18" charset="0"/>
          </a:endParaRPr>
        </a:p>
      </dgm:t>
    </dgm:pt>
    <dgm:pt modelId="{E5BB8E80-0343-4D67-8CA3-E6BA14AA2404}" type="pres">
      <dgm:prSet presAssocID="{F66D47CD-4FE5-4FDD-B55A-B63818E60980}" presName="Name0" presStyleCnt="0">
        <dgm:presLayoutVars>
          <dgm:dir/>
          <dgm:resizeHandles val="exact"/>
        </dgm:presLayoutVars>
      </dgm:prSet>
      <dgm:spPr/>
    </dgm:pt>
    <dgm:pt modelId="{FD55AE19-E817-4A39-9A6E-D7B6E17CC5BC}" type="pres">
      <dgm:prSet presAssocID="{25BF089A-9954-40DE-A835-D288EC4E2C99}" presName="node" presStyleLbl="node1" presStyleIdx="0" presStyleCnt="10" custScaleX="94943" custScaleY="36326" custLinFactNeighborX="5130" custLinFactNeighborY="-155">
        <dgm:presLayoutVars>
          <dgm:bulletEnabled val="1"/>
        </dgm:presLayoutVars>
      </dgm:prSet>
      <dgm:spPr/>
    </dgm:pt>
    <dgm:pt modelId="{FA1BD407-C05B-4186-A3F8-0D7F8634BB3B}" type="pres">
      <dgm:prSet presAssocID="{6706E405-8D30-4BC6-9DB7-6252DCC8A545}" presName="sibTrans" presStyleLbl="sibTrans1D1" presStyleIdx="0" presStyleCnt="9"/>
      <dgm:spPr/>
    </dgm:pt>
    <dgm:pt modelId="{FE492146-11EE-4A9D-B9CC-CEE7BABBE960}" type="pres">
      <dgm:prSet presAssocID="{6706E405-8D30-4BC6-9DB7-6252DCC8A545}" presName="connectorText" presStyleLbl="sibTrans1D1" presStyleIdx="0" presStyleCnt="9"/>
      <dgm:spPr/>
    </dgm:pt>
    <dgm:pt modelId="{E7DBB387-447A-42DC-BE6A-76CB032DEC5D}" type="pres">
      <dgm:prSet presAssocID="{BF49F0E2-EDA4-475A-99AD-DD22671DAAE5}" presName="node" presStyleLbl="node1" presStyleIdx="1" presStyleCnt="10" custScaleX="94924" custScaleY="39825" custLinFactNeighborX="5074" custLinFactNeighborY="-4805">
        <dgm:presLayoutVars>
          <dgm:bulletEnabled val="1"/>
        </dgm:presLayoutVars>
      </dgm:prSet>
      <dgm:spPr/>
    </dgm:pt>
    <dgm:pt modelId="{0508D701-AC83-4519-87E8-F3988E6C1F54}" type="pres">
      <dgm:prSet presAssocID="{280FF9F6-57C0-4D84-9973-73AAF2D160EE}" presName="sibTrans" presStyleLbl="sibTrans1D1" presStyleIdx="1" presStyleCnt="9"/>
      <dgm:spPr/>
    </dgm:pt>
    <dgm:pt modelId="{F740935D-4748-446D-B078-DD77383C433B}" type="pres">
      <dgm:prSet presAssocID="{280FF9F6-57C0-4D84-9973-73AAF2D160EE}" presName="connectorText" presStyleLbl="sibTrans1D1" presStyleIdx="1" presStyleCnt="9"/>
      <dgm:spPr/>
    </dgm:pt>
    <dgm:pt modelId="{CF3A2D74-B777-4827-9DA7-B23F33B9DB86}" type="pres">
      <dgm:prSet presAssocID="{CA432584-D98B-46C3-97DF-7D813BBC5EB5}" presName="node" presStyleLbl="node1" presStyleIdx="2" presStyleCnt="10" custScaleX="96192" custScaleY="36797" custLinFactNeighborX="4375" custLinFactNeighborY="-6410">
        <dgm:presLayoutVars>
          <dgm:bulletEnabled val="1"/>
        </dgm:presLayoutVars>
      </dgm:prSet>
      <dgm:spPr/>
    </dgm:pt>
    <dgm:pt modelId="{937BD320-B851-484A-92C9-8741BD398B07}" type="pres">
      <dgm:prSet presAssocID="{F62CE82F-8EC5-4B59-A58A-770EA6006AB9}" presName="sibTrans" presStyleLbl="sibTrans1D1" presStyleIdx="2" presStyleCnt="9"/>
      <dgm:spPr/>
    </dgm:pt>
    <dgm:pt modelId="{1313B852-4FB9-4A82-80E7-3C8E1FB67FC7}" type="pres">
      <dgm:prSet presAssocID="{F62CE82F-8EC5-4B59-A58A-770EA6006AB9}" presName="connectorText" presStyleLbl="sibTrans1D1" presStyleIdx="2" presStyleCnt="9"/>
      <dgm:spPr/>
    </dgm:pt>
    <dgm:pt modelId="{D7C785AC-C0E2-414A-8153-812C64D60726}" type="pres">
      <dgm:prSet presAssocID="{174D94F8-BF06-4434-ADC0-8DB066443E7B}" presName="node" presStyleLbl="node1" presStyleIdx="3" presStyleCnt="10" custScaleX="93683" custScaleY="40171" custLinFactNeighborX="5650" custLinFactNeighborY="-8491">
        <dgm:presLayoutVars>
          <dgm:bulletEnabled val="1"/>
        </dgm:presLayoutVars>
      </dgm:prSet>
      <dgm:spPr/>
    </dgm:pt>
    <dgm:pt modelId="{590AA011-EAAF-4FBC-A298-AB995479FE41}" type="pres">
      <dgm:prSet presAssocID="{C5C0394E-8CD6-45BF-B9A3-8F17F5812CA0}" presName="sibTrans" presStyleLbl="sibTrans1D1" presStyleIdx="3" presStyleCnt="9"/>
      <dgm:spPr/>
    </dgm:pt>
    <dgm:pt modelId="{FB98003F-0200-476B-89E2-E30AF3895B39}" type="pres">
      <dgm:prSet presAssocID="{C5C0394E-8CD6-45BF-B9A3-8F17F5812CA0}" presName="connectorText" presStyleLbl="sibTrans1D1" presStyleIdx="3" presStyleCnt="9"/>
      <dgm:spPr/>
    </dgm:pt>
    <dgm:pt modelId="{6BBB4B83-3C06-4D62-A1C8-7D3F123AE164}" type="pres">
      <dgm:prSet presAssocID="{A32BD43A-C904-4260-9816-1FB79C4CD2DE}" presName="node" presStyleLbl="node1" presStyleIdx="4" presStyleCnt="10" custScaleX="90423" custScaleY="38929" custLinFactNeighborX="7450" custLinFactNeighborY="-14617">
        <dgm:presLayoutVars>
          <dgm:bulletEnabled val="1"/>
        </dgm:presLayoutVars>
      </dgm:prSet>
      <dgm:spPr/>
    </dgm:pt>
    <dgm:pt modelId="{DE9CB9B5-6B3A-43B9-9029-7BCC152A9C21}" type="pres">
      <dgm:prSet presAssocID="{F424BC4F-EB8E-4044-B791-682C34E94D73}" presName="sibTrans" presStyleLbl="sibTrans1D1" presStyleIdx="4" presStyleCnt="9"/>
      <dgm:spPr/>
    </dgm:pt>
    <dgm:pt modelId="{2EE56CB1-56D1-4B3B-B130-52D4720B88D8}" type="pres">
      <dgm:prSet presAssocID="{F424BC4F-EB8E-4044-B791-682C34E94D73}" presName="connectorText" presStyleLbl="sibTrans1D1" presStyleIdx="4" presStyleCnt="9"/>
      <dgm:spPr/>
    </dgm:pt>
    <dgm:pt modelId="{FFCB7212-1A5A-4B63-A09C-B824F6D26080}" type="pres">
      <dgm:prSet presAssocID="{F4C0B8E5-8856-48DD-8097-8DFF17E6934B}" presName="node" presStyleLbl="node1" presStyleIdx="5" presStyleCnt="10" custScaleX="89943" custScaleY="40635" custLinFactNeighborX="7737" custLinFactNeighborY="-19567">
        <dgm:presLayoutVars>
          <dgm:bulletEnabled val="1"/>
        </dgm:presLayoutVars>
      </dgm:prSet>
      <dgm:spPr/>
    </dgm:pt>
    <dgm:pt modelId="{C26EB972-4AED-4AE0-B08D-3A136E07773C}" type="pres">
      <dgm:prSet presAssocID="{E3EA8E28-A0B2-4966-B1AC-55166F80E16B}" presName="sibTrans" presStyleLbl="sibTrans1D1" presStyleIdx="5" presStyleCnt="9"/>
      <dgm:spPr/>
    </dgm:pt>
    <dgm:pt modelId="{DAA13752-FEEC-4D88-B1D7-1C64A03B52CB}" type="pres">
      <dgm:prSet presAssocID="{E3EA8E28-A0B2-4966-B1AC-55166F80E16B}" presName="connectorText" presStyleLbl="sibTrans1D1" presStyleIdx="5" presStyleCnt="9"/>
      <dgm:spPr/>
    </dgm:pt>
    <dgm:pt modelId="{199D9680-D218-422E-AD35-0C3EAA3CE9EE}" type="pres">
      <dgm:prSet presAssocID="{BACBB299-358A-448B-904C-8F7F58FABB0D}" presName="node" presStyleLbl="node1" presStyleIdx="6" presStyleCnt="10" custScaleX="89943" custScaleY="40635" custLinFactNeighborX="7737" custLinFactNeighborY="-19567">
        <dgm:presLayoutVars>
          <dgm:bulletEnabled val="1"/>
        </dgm:presLayoutVars>
      </dgm:prSet>
      <dgm:spPr/>
    </dgm:pt>
    <dgm:pt modelId="{69166439-5F4F-45B5-A9BD-9DC04AC62593}" type="pres">
      <dgm:prSet presAssocID="{9B90DC2C-78AC-48DD-83BC-0DB8AED9F6F4}" presName="sibTrans" presStyleLbl="sibTrans1D1" presStyleIdx="6" presStyleCnt="9"/>
      <dgm:spPr/>
    </dgm:pt>
    <dgm:pt modelId="{E5671789-6A67-41B5-8CB5-7A4C4A0D0596}" type="pres">
      <dgm:prSet presAssocID="{9B90DC2C-78AC-48DD-83BC-0DB8AED9F6F4}" presName="connectorText" presStyleLbl="sibTrans1D1" presStyleIdx="6" presStyleCnt="9"/>
      <dgm:spPr/>
    </dgm:pt>
    <dgm:pt modelId="{FAC8DBAD-94CB-4708-BAB6-13B5E89C8ECE}" type="pres">
      <dgm:prSet presAssocID="{958B0BCC-781C-4FF2-831A-ADED135A7D05}" presName="node" presStyleLbl="node1" presStyleIdx="7" presStyleCnt="10" custScaleX="89943" custScaleY="40635" custLinFactNeighborX="7737" custLinFactNeighborY="-19567">
        <dgm:presLayoutVars>
          <dgm:bulletEnabled val="1"/>
        </dgm:presLayoutVars>
      </dgm:prSet>
      <dgm:spPr/>
    </dgm:pt>
    <dgm:pt modelId="{7A401C7F-D59E-4948-8C2E-7BE4ACD0FCF7}" type="pres">
      <dgm:prSet presAssocID="{DE65FD0E-AE07-4BA8-B83A-02D579CEF4CD}" presName="sibTrans" presStyleLbl="sibTrans1D1" presStyleIdx="7" presStyleCnt="9"/>
      <dgm:spPr/>
    </dgm:pt>
    <dgm:pt modelId="{D0F19ABC-123B-4979-90D7-E5E88568D2EF}" type="pres">
      <dgm:prSet presAssocID="{DE65FD0E-AE07-4BA8-B83A-02D579CEF4CD}" presName="connectorText" presStyleLbl="sibTrans1D1" presStyleIdx="7" presStyleCnt="9"/>
      <dgm:spPr/>
    </dgm:pt>
    <dgm:pt modelId="{59AFA82F-3551-4244-B92B-304F8FDDA2D7}" type="pres">
      <dgm:prSet presAssocID="{1D79059F-C354-47C1-A00E-C23A4EAD0E0C}" presName="node" presStyleLbl="node1" presStyleIdx="8" presStyleCnt="10" custScaleX="89943" custScaleY="40635" custLinFactNeighborX="7737" custLinFactNeighborY="-19567">
        <dgm:presLayoutVars>
          <dgm:bulletEnabled val="1"/>
        </dgm:presLayoutVars>
      </dgm:prSet>
      <dgm:spPr/>
    </dgm:pt>
    <dgm:pt modelId="{931F5010-09AF-4162-997E-1ADB897405B3}" type="pres">
      <dgm:prSet presAssocID="{C8512BB6-E28A-4205-BCEB-13B13F730F27}" presName="sibTrans" presStyleLbl="sibTrans1D1" presStyleIdx="8" presStyleCnt="9"/>
      <dgm:spPr/>
    </dgm:pt>
    <dgm:pt modelId="{47210384-B254-4410-A37E-534610EC23FA}" type="pres">
      <dgm:prSet presAssocID="{C8512BB6-E28A-4205-BCEB-13B13F730F27}" presName="connectorText" presStyleLbl="sibTrans1D1" presStyleIdx="8" presStyleCnt="9"/>
      <dgm:spPr/>
    </dgm:pt>
    <dgm:pt modelId="{B22158A1-0788-4285-8E79-9C0EDBB0BA5E}" type="pres">
      <dgm:prSet presAssocID="{E86082B3-A50B-4C9F-9B38-091FEA5F4DCA}" presName="node" presStyleLbl="node1" presStyleIdx="9" presStyleCnt="10" custScaleX="89943" custScaleY="40635" custLinFactNeighborX="7737" custLinFactNeighborY="-19567">
        <dgm:presLayoutVars>
          <dgm:bulletEnabled val="1"/>
        </dgm:presLayoutVars>
      </dgm:prSet>
      <dgm:spPr/>
    </dgm:pt>
  </dgm:ptLst>
  <dgm:cxnLst>
    <dgm:cxn modelId="{00C93910-230D-4426-A540-7587F5AA6B65}" type="presOf" srcId="{F4C0B8E5-8856-48DD-8097-8DFF17E6934B}" destId="{FFCB7212-1A5A-4B63-A09C-B824F6D26080}" srcOrd="0" destOrd="0" presId="urn:microsoft.com/office/officeart/2005/8/layout/bProcess3"/>
    <dgm:cxn modelId="{485FDF1C-26A6-48BC-AC96-AA11F0D63860}" type="presOf" srcId="{BACBB299-358A-448B-904C-8F7F58FABB0D}" destId="{199D9680-D218-422E-AD35-0C3EAA3CE9EE}" srcOrd="0" destOrd="0" presId="urn:microsoft.com/office/officeart/2005/8/layout/bProcess3"/>
    <dgm:cxn modelId="{D33FCA27-6BCB-48FB-A150-48F691883E30}" type="presOf" srcId="{C5C0394E-8CD6-45BF-B9A3-8F17F5812CA0}" destId="{590AA011-EAAF-4FBC-A298-AB995479FE41}" srcOrd="0" destOrd="0" presId="urn:microsoft.com/office/officeart/2005/8/layout/bProcess3"/>
    <dgm:cxn modelId="{F805092A-6BD3-4929-8B99-AE5EC55EFCA7}" type="presOf" srcId="{E86082B3-A50B-4C9F-9B38-091FEA5F4DCA}" destId="{B22158A1-0788-4285-8E79-9C0EDBB0BA5E}" srcOrd="0" destOrd="0" presId="urn:microsoft.com/office/officeart/2005/8/layout/bProcess3"/>
    <dgm:cxn modelId="{DE1CDB2F-EA2F-4A02-ABF1-CFD6AF0A457B}" srcId="{F66D47CD-4FE5-4FDD-B55A-B63818E60980}" destId="{25BF089A-9954-40DE-A835-D288EC4E2C99}" srcOrd="0" destOrd="0" parTransId="{38EC9A5A-12DA-4B5B-9E33-31214A5618A0}" sibTransId="{6706E405-8D30-4BC6-9DB7-6252DCC8A545}"/>
    <dgm:cxn modelId="{9BB12234-DFB7-4539-94E4-C8089061C36D}" type="presOf" srcId="{F62CE82F-8EC5-4B59-A58A-770EA6006AB9}" destId="{1313B852-4FB9-4A82-80E7-3C8E1FB67FC7}" srcOrd="1" destOrd="0" presId="urn:microsoft.com/office/officeart/2005/8/layout/bProcess3"/>
    <dgm:cxn modelId="{0118623A-0453-4D46-A142-A33C84EB08F6}" type="presOf" srcId="{CA432584-D98B-46C3-97DF-7D813BBC5EB5}" destId="{CF3A2D74-B777-4827-9DA7-B23F33B9DB86}" srcOrd="0" destOrd="0" presId="urn:microsoft.com/office/officeart/2005/8/layout/bProcess3"/>
    <dgm:cxn modelId="{D6F3513C-AA0D-4743-9585-ABEE02BA0EAA}" type="presOf" srcId="{F424BC4F-EB8E-4044-B791-682C34E94D73}" destId="{DE9CB9B5-6B3A-43B9-9029-7BCC152A9C21}" srcOrd="0" destOrd="0" presId="urn:microsoft.com/office/officeart/2005/8/layout/bProcess3"/>
    <dgm:cxn modelId="{D9F5D65F-71A0-4DD6-B5F8-F540A32DB507}" type="presOf" srcId="{C5C0394E-8CD6-45BF-B9A3-8F17F5812CA0}" destId="{FB98003F-0200-476B-89E2-E30AF3895B39}" srcOrd="1" destOrd="0" presId="urn:microsoft.com/office/officeart/2005/8/layout/bProcess3"/>
    <dgm:cxn modelId="{844C9A62-1271-4535-A477-5B6D80F56D30}" srcId="{F66D47CD-4FE5-4FDD-B55A-B63818E60980}" destId="{BF49F0E2-EDA4-475A-99AD-DD22671DAAE5}" srcOrd="1" destOrd="0" parTransId="{3B9892A5-330C-4F9D-91BA-40F5AA21F7B9}" sibTransId="{280FF9F6-57C0-4D84-9973-73AAF2D160EE}"/>
    <dgm:cxn modelId="{A1762143-811D-4E4C-8F5D-59CA34A18805}" type="presOf" srcId="{6706E405-8D30-4BC6-9DB7-6252DCC8A545}" destId="{FA1BD407-C05B-4186-A3F8-0D7F8634BB3B}" srcOrd="0" destOrd="0" presId="urn:microsoft.com/office/officeart/2005/8/layout/bProcess3"/>
    <dgm:cxn modelId="{7942EF63-9B69-467D-85C2-B3926F609271}" srcId="{F66D47CD-4FE5-4FDD-B55A-B63818E60980}" destId="{BACBB299-358A-448B-904C-8F7F58FABB0D}" srcOrd="6" destOrd="0" parTransId="{D7AF826C-B4C2-4256-9ABB-3D523E411A20}" sibTransId="{9B90DC2C-78AC-48DD-83BC-0DB8AED9F6F4}"/>
    <dgm:cxn modelId="{8B588348-44CF-4021-9774-63C26BF6AE68}" type="presOf" srcId="{E3EA8E28-A0B2-4966-B1AC-55166F80E16B}" destId="{C26EB972-4AED-4AE0-B08D-3A136E07773C}" srcOrd="0" destOrd="0" presId="urn:microsoft.com/office/officeart/2005/8/layout/bProcess3"/>
    <dgm:cxn modelId="{3866554A-E376-407F-8929-16F9D8B9804F}" type="presOf" srcId="{280FF9F6-57C0-4D84-9973-73AAF2D160EE}" destId="{F740935D-4748-446D-B078-DD77383C433B}" srcOrd="1" destOrd="0" presId="urn:microsoft.com/office/officeart/2005/8/layout/bProcess3"/>
    <dgm:cxn modelId="{094E714B-B854-47D5-A8FF-13ECC8DB0AFB}" srcId="{F66D47CD-4FE5-4FDD-B55A-B63818E60980}" destId="{174D94F8-BF06-4434-ADC0-8DB066443E7B}" srcOrd="3" destOrd="0" parTransId="{3762663A-FC62-46C2-98C9-DDD3448FCB50}" sibTransId="{C5C0394E-8CD6-45BF-B9A3-8F17F5812CA0}"/>
    <dgm:cxn modelId="{E9868D6C-995F-484C-A5D2-F675E136E3B4}" srcId="{F66D47CD-4FE5-4FDD-B55A-B63818E60980}" destId="{E86082B3-A50B-4C9F-9B38-091FEA5F4DCA}" srcOrd="9" destOrd="0" parTransId="{5217FFD8-6C5A-4EE1-98A1-A82B710560A0}" sibTransId="{5E20674F-FB1B-4BE7-8B89-D158C8CAFB7B}"/>
    <dgm:cxn modelId="{93EDA06C-E447-481E-882F-7F13BB6877F1}" srcId="{F66D47CD-4FE5-4FDD-B55A-B63818E60980}" destId="{A32BD43A-C904-4260-9816-1FB79C4CD2DE}" srcOrd="4" destOrd="0" parTransId="{2A3FAFA5-88CE-4D82-BC5E-F3564144DD43}" sibTransId="{F424BC4F-EB8E-4044-B791-682C34E94D73}"/>
    <dgm:cxn modelId="{39B63271-C625-41B9-9356-CDC23A0FC611}" type="presOf" srcId="{1D79059F-C354-47C1-A00E-C23A4EAD0E0C}" destId="{59AFA82F-3551-4244-B92B-304F8FDDA2D7}" srcOrd="0" destOrd="0" presId="urn:microsoft.com/office/officeart/2005/8/layout/bProcess3"/>
    <dgm:cxn modelId="{EE2B0B5A-A025-4FA9-B825-C08C93455844}" type="presOf" srcId="{A32BD43A-C904-4260-9816-1FB79C4CD2DE}" destId="{6BBB4B83-3C06-4D62-A1C8-7D3F123AE164}" srcOrd="0" destOrd="0" presId="urn:microsoft.com/office/officeart/2005/8/layout/bProcess3"/>
    <dgm:cxn modelId="{66275E7A-73FA-489E-AFCF-35D50AE42B08}" type="presOf" srcId="{C8512BB6-E28A-4205-BCEB-13B13F730F27}" destId="{47210384-B254-4410-A37E-534610EC23FA}" srcOrd="1" destOrd="0" presId="urn:microsoft.com/office/officeart/2005/8/layout/bProcess3"/>
    <dgm:cxn modelId="{D8148F85-C3C0-4A05-9FF5-24169FED5742}" srcId="{F66D47CD-4FE5-4FDD-B55A-B63818E60980}" destId="{958B0BCC-781C-4FF2-831A-ADED135A7D05}" srcOrd="7" destOrd="0" parTransId="{11B93A5C-E84D-4325-84E4-504FDCBE32F7}" sibTransId="{DE65FD0E-AE07-4BA8-B83A-02D579CEF4CD}"/>
    <dgm:cxn modelId="{AEBE6188-3737-4581-9479-F450F5E7225C}" type="presOf" srcId="{C8512BB6-E28A-4205-BCEB-13B13F730F27}" destId="{931F5010-09AF-4162-997E-1ADB897405B3}" srcOrd="0" destOrd="0" presId="urn:microsoft.com/office/officeart/2005/8/layout/bProcess3"/>
    <dgm:cxn modelId="{0094AD88-A1B7-4B21-AC29-E702403AF8F0}" type="presOf" srcId="{E3EA8E28-A0B2-4966-B1AC-55166F80E16B}" destId="{DAA13752-FEEC-4D88-B1D7-1C64A03B52CB}" srcOrd="1" destOrd="0" presId="urn:microsoft.com/office/officeart/2005/8/layout/bProcess3"/>
    <dgm:cxn modelId="{5C38748A-2C60-4EE5-BC47-F772A9D690DC}" type="presOf" srcId="{DE65FD0E-AE07-4BA8-B83A-02D579CEF4CD}" destId="{7A401C7F-D59E-4948-8C2E-7BE4ACD0FCF7}" srcOrd="0" destOrd="0" presId="urn:microsoft.com/office/officeart/2005/8/layout/bProcess3"/>
    <dgm:cxn modelId="{6E1D1792-EDC0-46DE-9519-A7EBED15F328}" srcId="{F66D47CD-4FE5-4FDD-B55A-B63818E60980}" destId="{1D79059F-C354-47C1-A00E-C23A4EAD0E0C}" srcOrd="8" destOrd="0" parTransId="{86F0DC17-55CA-45CC-96BE-4E7F10637FAF}" sibTransId="{C8512BB6-E28A-4205-BCEB-13B13F730F27}"/>
    <dgm:cxn modelId="{30335D97-E4DB-4AF5-8703-A78573499288}" type="presOf" srcId="{DE65FD0E-AE07-4BA8-B83A-02D579CEF4CD}" destId="{D0F19ABC-123B-4979-90D7-E5E88568D2EF}" srcOrd="1" destOrd="0" presId="urn:microsoft.com/office/officeart/2005/8/layout/bProcess3"/>
    <dgm:cxn modelId="{B0164A98-4888-4B81-BC78-1839655CC1AD}" type="presOf" srcId="{958B0BCC-781C-4FF2-831A-ADED135A7D05}" destId="{FAC8DBAD-94CB-4708-BAB6-13B5E89C8ECE}" srcOrd="0" destOrd="0" presId="urn:microsoft.com/office/officeart/2005/8/layout/bProcess3"/>
    <dgm:cxn modelId="{ED02DCA7-F4C9-4167-BB87-933B4F93C180}" type="presOf" srcId="{9B90DC2C-78AC-48DD-83BC-0DB8AED9F6F4}" destId="{69166439-5F4F-45B5-A9BD-9DC04AC62593}" srcOrd="0" destOrd="0" presId="urn:microsoft.com/office/officeart/2005/8/layout/bProcess3"/>
    <dgm:cxn modelId="{6E48B6AA-A5CA-431B-8496-C6179313FF14}" srcId="{F66D47CD-4FE5-4FDD-B55A-B63818E60980}" destId="{F4C0B8E5-8856-48DD-8097-8DFF17E6934B}" srcOrd="5" destOrd="0" parTransId="{CA35DCDD-33ED-4350-B24B-8E9BD1EF7EA9}" sibTransId="{E3EA8E28-A0B2-4966-B1AC-55166F80E16B}"/>
    <dgm:cxn modelId="{2FDE59B7-CE5C-47E4-A697-DEBC274E752B}" type="presOf" srcId="{F62CE82F-8EC5-4B59-A58A-770EA6006AB9}" destId="{937BD320-B851-484A-92C9-8741BD398B07}" srcOrd="0" destOrd="0" presId="urn:microsoft.com/office/officeart/2005/8/layout/bProcess3"/>
    <dgm:cxn modelId="{4D94E9C6-4683-480A-A403-00DE2EC777B7}" type="presOf" srcId="{174D94F8-BF06-4434-ADC0-8DB066443E7B}" destId="{D7C785AC-C0E2-414A-8153-812C64D60726}" srcOrd="0" destOrd="0" presId="urn:microsoft.com/office/officeart/2005/8/layout/bProcess3"/>
    <dgm:cxn modelId="{E162ABCA-0E9A-4D04-BF3C-EBA3675C1DFF}" srcId="{F66D47CD-4FE5-4FDD-B55A-B63818E60980}" destId="{CA432584-D98B-46C3-97DF-7D813BBC5EB5}" srcOrd="2" destOrd="0" parTransId="{F6B56325-C6D7-4A78-BB69-86EB1A8A2BF8}" sibTransId="{F62CE82F-8EC5-4B59-A58A-770EA6006AB9}"/>
    <dgm:cxn modelId="{2B481BCE-3140-420C-AA92-7B5CA77D1F47}" type="presOf" srcId="{6706E405-8D30-4BC6-9DB7-6252DCC8A545}" destId="{FE492146-11EE-4A9D-B9CC-CEE7BABBE960}" srcOrd="1" destOrd="0" presId="urn:microsoft.com/office/officeart/2005/8/layout/bProcess3"/>
    <dgm:cxn modelId="{9874B2E4-2D12-4B96-8DAF-75B859C71BCB}" type="presOf" srcId="{9B90DC2C-78AC-48DD-83BC-0DB8AED9F6F4}" destId="{E5671789-6A67-41B5-8CB5-7A4C4A0D0596}" srcOrd="1" destOrd="0" presId="urn:microsoft.com/office/officeart/2005/8/layout/bProcess3"/>
    <dgm:cxn modelId="{ABF726E8-C386-4B60-98C4-25331EAD4796}" type="presOf" srcId="{F424BC4F-EB8E-4044-B791-682C34E94D73}" destId="{2EE56CB1-56D1-4B3B-B130-52D4720B88D8}" srcOrd="1" destOrd="0" presId="urn:microsoft.com/office/officeart/2005/8/layout/bProcess3"/>
    <dgm:cxn modelId="{735103F2-1F3E-4E54-8AF7-60D7B87BD894}" type="presOf" srcId="{BF49F0E2-EDA4-475A-99AD-DD22671DAAE5}" destId="{E7DBB387-447A-42DC-BE6A-76CB032DEC5D}" srcOrd="0" destOrd="0" presId="urn:microsoft.com/office/officeart/2005/8/layout/bProcess3"/>
    <dgm:cxn modelId="{10F603F4-4540-474D-B5FB-25B8A8A107D3}" type="presOf" srcId="{25BF089A-9954-40DE-A835-D288EC4E2C99}" destId="{FD55AE19-E817-4A39-9A6E-D7B6E17CC5BC}" srcOrd="0" destOrd="0" presId="urn:microsoft.com/office/officeart/2005/8/layout/bProcess3"/>
    <dgm:cxn modelId="{618211F4-65A4-4419-9BB4-F00129930E4E}" type="presOf" srcId="{F66D47CD-4FE5-4FDD-B55A-B63818E60980}" destId="{E5BB8E80-0343-4D67-8CA3-E6BA14AA2404}" srcOrd="0" destOrd="0" presId="urn:microsoft.com/office/officeart/2005/8/layout/bProcess3"/>
    <dgm:cxn modelId="{07BB8CFA-1410-4638-9722-380A31C438C2}" type="presOf" srcId="{280FF9F6-57C0-4D84-9973-73AAF2D160EE}" destId="{0508D701-AC83-4519-87E8-F3988E6C1F54}" srcOrd="0" destOrd="0" presId="urn:microsoft.com/office/officeart/2005/8/layout/bProcess3"/>
    <dgm:cxn modelId="{B24C57B8-76D3-4D3D-AC9A-00AC72D3F173}" type="presParOf" srcId="{E5BB8E80-0343-4D67-8CA3-E6BA14AA2404}" destId="{FD55AE19-E817-4A39-9A6E-D7B6E17CC5BC}" srcOrd="0" destOrd="0" presId="urn:microsoft.com/office/officeart/2005/8/layout/bProcess3"/>
    <dgm:cxn modelId="{13AF7F96-4D5F-4428-AFAA-DCAF5C76DB5D}" type="presParOf" srcId="{E5BB8E80-0343-4D67-8CA3-E6BA14AA2404}" destId="{FA1BD407-C05B-4186-A3F8-0D7F8634BB3B}" srcOrd="1" destOrd="0" presId="urn:microsoft.com/office/officeart/2005/8/layout/bProcess3"/>
    <dgm:cxn modelId="{9067CC27-8323-4507-8D3D-94CC064F90B3}" type="presParOf" srcId="{FA1BD407-C05B-4186-A3F8-0D7F8634BB3B}" destId="{FE492146-11EE-4A9D-B9CC-CEE7BABBE960}" srcOrd="0" destOrd="0" presId="urn:microsoft.com/office/officeart/2005/8/layout/bProcess3"/>
    <dgm:cxn modelId="{B2BF01E1-5FD7-48E0-81B3-0D6AC2EE1CD1}" type="presParOf" srcId="{E5BB8E80-0343-4D67-8CA3-E6BA14AA2404}" destId="{E7DBB387-447A-42DC-BE6A-76CB032DEC5D}" srcOrd="2" destOrd="0" presId="urn:microsoft.com/office/officeart/2005/8/layout/bProcess3"/>
    <dgm:cxn modelId="{20E756AE-6C9D-46D2-BBBD-D8BD929AA9B0}" type="presParOf" srcId="{E5BB8E80-0343-4D67-8CA3-E6BA14AA2404}" destId="{0508D701-AC83-4519-87E8-F3988E6C1F54}" srcOrd="3" destOrd="0" presId="urn:microsoft.com/office/officeart/2005/8/layout/bProcess3"/>
    <dgm:cxn modelId="{83111E4A-1360-4A0F-A355-CDDD8EE145D0}" type="presParOf" srcId="{0508D701-AC83-4519-87E8-F3988E6C1F54}" destId="{F740935D-4748-446D-B078-DD77383C433B}" srcOrd="0" destOrd="0" presId="urn:microsoft.com/office/officeart/2005/8/layout/bProcess3"/>
    <dgm:cxn modelId="{C87972A8-F8C3-4E03-B7CE-C6CD9D33CAFD}" type="presParOf" srcId="{E5BB8E80-0343-4D67-8CA3-E6BA14AA2404}" destId="{CF3A2D74-B777-4827-9DA7-B23F33B9DB86}" srcOrd="4" destOrd="0" presId="urn:microsoft.com/office/officeart/2005/8/layout/bProcess3"/>
    <dgm:cxn modelId="{A3DFC0D6-A407-4F25-B85A-EDA438D9B2A3}" type="presParOf" srcId="{E5BB8E80-0343-4D67-8CA3-E6BA14AA2404}" destId="{937BD320-B851-484A-92C9-8741BD398B07}" srcOrd="5" destOrd="0" presId="urn:microsoft.com/office/officeart/2005/8/layout/bProcess3"/>
    <dgm:cxn modelId="{815C0A13-7092-411F-AB51-187B764A6DE1}" type="presParOf" srcId="{937BD320-B851-484A-92C9-8741BD398B07}" destId="{1313B852-4FB9-4A82-80E7-3C8E1FB67FC7}" srcOrd="0" destOrd="0" presId="urn:microsoft.com/office/officeart/2005/8/layout/bProcess3"/>
    <dgm:cxn modelId="{91DA796D-4544-4B59-BC37-2547A9C3464E}" type="presParOf" srcId="{E5BB8E80-0343-4D67-8CA3-E6BA14AA2404}" destId="{D7C785AC-C0E2-414A-8153-812C64D60726}" srcOrd="6" destOrd="0" presId="urn:microsoft.com/office/officeart/2005/8/layout/bProcess3"/>
    <dgm:cxn modelId="{FBCE7E51-7DD3-42CB-94CF-7A496FDB8C2B}" type="presParOf" srcId="{E5BB8E80-0343-4D67-8CA3-E6BA14AA2404}" destId="{590AA011-EAAF-4FBC-A298-AB995479FE41}" srcOrd="7" destOrd="0" presId="urn:microsoft.com/office/officeart/2005/8/layout/bProcess3"/>
    <dgm:cxn modelId="{698234A1-A242-4B85-887E-BCE2EA2CA6B1}" type="presParOf" srcId="{590AA011-EAAF-4FBC-A298-AB995479FE41}" destId="{FB98003F-0200-476B-89E2-E30AF3895B39}" srcOrd="0" destOrd="0" presId="urn:microsoft.com/office/officeart/2005/8/layout/bProcess3"/>
    <dgm:cxn modelId="{9BD775FA-2AA1-45C4-AA0A-61450951694F}" type="presParOf" srcId="{E5BB8E80-0343-4D67-8CA3-E6BA14AA2404}" destId="{6BBB4B83-3C06-4D62-A1C8-7D3F123AE164}" srcOrd="8" destOrd="0" presId="urn:microsoft.com/office/officeart/2005/8/layout/bProcess3"/>
    <dgm:cxn modelId="{F7A450CB-777C-44A8-BCB2-A604601AC976}" type="presParOf" srcId="{E5BB8E80-0343-4D67-8CA3-E6BA14AA2404}" destId="{DE9CB9B5-6B3A-43B9-9029-7BCC152A9C21}" srcOrd="9" destOrd="0" presId="urn:microsoft.com/office/officeart/2005/8/layout/bProcess3"/>
    <dgm:cxn modelId="{001B7EA8-BC15-4E30-AF8F-0B88D0060ED6}" type="presParOf" srcId="{DE9CB9B5-6B3A-43B9-9029-7BCC152A9C21}" destId="{2EE56CB1-56D1-4B3B-B130-52D4720B88D8}" srcOrd="0" destOrd="0" presId="urn:microsoft.com/office/officeart/2005/8/layout/bProcess3"/>
    <dgm:cxn modelId="{F8497C74-DD2D-421E-A236-2EA01073682D}" type="presParOf" srcId="{E5BB8E80-0343-4D67-8CA3-E6BA14AA2404}" destId="{FFCB7212-1A5A-4B63-A09C-B824F6D26080}" srcOrd="10" destOrd="0" presId="urn:microsoft.com/office/officeart/2005/8/layout/bProcess3"/>
    <dgm:cxn modelId="{8E2A5910-26E6-4C49-A3DE-7D2F2528C6DB}" type="presParOf" srcId="{E5BB8E80-0343-4D67-8CA3-E6BA14AA2404}" destId="{C26EB972-4AED-4AE0-B08D-3A136E07773C}" srcOrd="11" destOrd="0" presId="urn:microsoft.com/office/officeart/2005/8/layout/bProcess3"/>
    <dgm:cxn modelId="{201A6EAF-C266-4542-ABD0-DA64E21A9F93}" type="presParOf" srcId="{C26EB972-4AED-4AE0-B08D-3A136E07773C}" destId="{DAA13752-FEEC-4D88-B1D7-1C64A03B52CB}" srcOrd="0" destOrd="0" presId="urn:microsoft.com/office/officeart/2005/8/layout/bProcess3"/>
    <dgm:cxn modelId="{4D9DD6BF-10FD-4894-A361-37D937293D4F}" type="presParOf" srcId="{E5BB8E80-0343-4D67-8CA3-E6BA14AA2404}" destId="{199D9680-D218-422E-AD35-0C3EAA3CE9EE}" srcOrd="12" destOrd="0" presId="urn:microsoft.com/office/officeart/2005/8/layout/bProcess3"/>
    <dgm:cxn modelId="{9DF637A6-F57C-4BDE-920D-3E7EE2FD22BF}" type="presParOf" srcId="{E5BB8E80-0343-4D67-8CA3-E6BA14AA2404}" destId="{69166439-5F4F-45B5-A9BD-9DC04AC62593}" srcOrd="13" destOrd="0" presId="urn:microsoft.com/office/officeart/2005/8/layout/bProcess3"/>
    <dgm:cxn modelId="{B81BDF51-307C-404A-B4EC-DD77CC892253}" type="presParOf" srcId="{69166439-5F4F-45B5-A9BD-9DC04AC62593}" destId="{E5671789-6A67-41B5-8CB5-7A4C4A0D0596}" srcOrd="0" destOrd="0" presId="urn:microsoft.com/office/officeart/2005/8/layout/bProcess3"/>
    <dgm:cxn modelId="{C4C747F3-3139-4DC7-ABB1-1E180073D652}" type="presParOf" srcId="{E5BB8E80-0343-4D67-8CA3-E6BA14AA2404}" destId="{FAC8DBAD-94CB-4708-BAB6-13B5E89C8ECE}" srcOrd="14" destOrd="0" presId="urn:microsoft.com/office/officeart/2005/8/layout/bProcess3"/>
    <dgm:cxn modelId="{46106322-DA3D-4067-8B58-421DDC533D56}" type="presParOf" srcId="{E5BB8E80-0343-4D67-8CA3-E6BA14AA2404}" destId="{7A401C7F-D59E-4948-8C2E-7BE4ACD0FCF7}" srcOrd="15" destOrd="0" presId="urn:microsoft.com/office/officeart/2005/8/layout/bProcess3"/>
    <dgm:cxn modelId="{459BD391-9DDF-4278-BFDD-795FF5FA52DD}" type="presParOf" srcId="{7A401C7F-D59E-4948-8C2E-7BE4ACD0FCF7}" destId="{D0F19ABC-123B-4979-90D7-E5E88568D2EF}" srcOrd="0" destOrd="0" presId="urn:microsoft.com/office/officeart/2005/8/layout/bProcess3"/>
    <dgm:cxn modelId="{1D6C5CF0-8836-47F4-9D6E-A2E1092BB37F}" type="presParOf" srcId="{E5BB8E80-0343-4D67-8CA3-E6BA14AA2404}" destId="{59AFA82F-3551-4244-B92B-304F8FDDA2D7}" srcOrd="16" destOrd="0" presId="urn:microsoft.com/office/officeart/2005/8/layout/bProcess3"/>
    <dgm:cxn modelId="{A3B35CB2-D6BF-4311-A140-90E667969E3D}" type="presParOf" srcId="{E5BB8E80-0343-4D67-8CA3-E6BA14AA2404}" destId="{931F5010-09AF-4162-997E-1ADB897405B3}" srcOrd="17" destOrd="0" presId="urn:microsoft.com/office/officeart/2005/8/layout/bProcess3"/>
    <dgm:cxn modelId="{1194B458-A5DA-479D-A884-367C88FF9283}" type="presParOf" srcId="{931F5010-09AF-4162-997E-1ADB897405B3}" destId="{47210384-B254-4410-A37E-534610EC23FA}" srcOrd="0" destOrd="0" presId="urn:microsoft.com/office/officeart/2005/8/layout/bProcess3"/>
    <dgm:cxn modelId="{1DB25475-2B7B-427A-A70E-224380433B05}" type="presParOf" srcId="{E5BB8E80-0343-4D67-8CA3-E6BA14AA2404}" destId="{B22158A1-0788-4285-8E79-9C0EDBB0BA5E}" srcOrd="1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BD407-C05B-4186-A3F8-0D7F8634BB3B}">
      <dsp:nvSpPr>
        <dsp:cNvPr id="0" name=""/>
        <dsp:cNvSpPr/>
      </dsp:nvSpPr>
      <dsp:spPr>
        <a:xfrm>
          <a:off x="2812102" y="783388"/>
          <a:ext cx="614136" cy="91440"/>
        </a:xfrm>
        <a:custGeom>
          <a:avLst/>
          <a:gdLst/>
          <a:ahLst/>
          <a:cxnLst/>
          <a:rect l="0" t="0" r="0" b="0"/>
          <a:pathLst>
            <a:path>
              <a:moveTo>
                <a:pt x="0" y="124120"/>
              </a:moveTo>
              <a:lnTo>
                <a:pt x="324168" y="124120"/>
              </a:lnTo>
              <a:lnTo>
                <a:pt x="324168" y="45720"/>
              </a:lnTo>
              <a:lnTo>
                <a:pt x="614136"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GB" sz="1600" kern="1200">
            <a:latin typeface="Times New Roman" panose="02020603050405020304" pitchFamily="18" charset="0"/>
            <a:cs typeface="Times New Roman" panose="02020603050405020304" pitchFamily="18" charset="0"/>
          </a:endParaRPr>
        </a:p>
      </dsp:txBody>
      <dsp:txXfrm>
        <a:off x="3102933" y="825877"/>
        <a:ext cx="32474" cy="6463"/>
      </dsp:txXfrm>
    </dsp:sp>
    <dsp:sp modelId="{FD55AE19-E817-4A39-9A6E-D7B6E17CC5BC}">
      <dsp:nvSpPr>
        <dsp:cNvPr id="0" name=""/>
        <dsp:cNvSpPr/>
      </dsp:nvSpPr>
      <dsp:spPr>
        <a:xfrm>
          <a:off x="145961" y="601275"/>
          <a:ext cx="2667941" cy="612466"/>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Times New Roman" panose="02020603050405020304" pitchFamily="18" charset="0"/>
              <a:cs typeface="Times New Roman" panose="02020603050405020304" pitchFamily="18" charset="0"/>
            </a:rPr>
            <a:t>Capture real time video</a:t>
          </a:r>
        </a:p>
      </dsp:txBody>
      <dsp:txXfrm>
        <a:off x="145961" y="601275"/>
        <a:ext cx="2667941" cy="612466"/>
      </dsp:txXfrm>
    </dsp:sp>
    <dsp:sp modelId="{0508D701-AC83-4519-87E8-F3988E6C1F54}">
      <dsp:nvSpPr>
        <dsp:cNvPr id="0" name=""/>
        <dsp:cNvSpPr/>
      </dsp:nvSpPr>
      <dsp:spPr>
        <a:xfrm>
          <a:off x="6124247" y="756327"/>
          <a:ext cx="596068" cy="91440"/>
        </a:xfrm>
        <a:custGeom>
          <a:avLst/>
          <a:gdLst/>
          <a:ahLst/>
          <a:cxnLst/>
          <a:rect l="0" t="0" r="0" b="0"/>
          <a:pathLst>
            <a:path>
              <a:moveTo>
                <a:pt x="0" y="72780"/>
              </a:moveTo>
              <a:lnTo>
                <a:pt x="315134" y="72780"/>
              </a:lnTo>
              <a:lnTo>
                <a:pt x="315134" y="45720"/>
              </a:lnTo>
              <a:lnTo>
                <a:pt x="596068"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GB" sz="1600" kern="1200">
            <a:latin typeface="Times New Roman" panose="02020603050405020304" pitchFamily="18" charset="0"/>
            <a:cs typeface="Times New Roman" panose="02020603050405020304" pitchFamily="18" charset="0"/>
          </a:endParaRPr>
        </a:p>
      </dsp:txBody>
      <dsp:txXfrm>
        <a:off x="6406599" y="798816"/>
        <a:ext cx="31362" cy="6463"/>
      </dsp:txXfrm>
    </dsp:sp>
    <dsp:sp modelId="{E7DBB387-447A-42DC-BE6A-76CB032DEC5D}">
      <dsp:nvSpPr>
        <dsp:cNvPr id="0" name=""/>
        <dsp:cNvSpPr/>
      </dsp:nvSpPr>
      <dsp:spPr>
        <a:xfrm>
          <a:off x="3458639" y="493378"/>
          <a:ext cx="2667407" cy="67146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a:latin typeface="Times New Roman" panose="02020603050405020304" pitchFamily="18" charset="0"/>
              <a:cs typeface="Times New Roman" panose="02020603050405020304" pitchFamily="18" charset="0"/>
            </a:rPr>
            <a:t>Extract individual frames</a:t>
          </a:r>
        </a:p>
      </dsp:txBody>
      <dsp:txXfrm>
        <a:off x="3458639" y="493378"/>
        <a:ext cx="2667407" cy="671460"/>
      </dsp:txXfrm>
    </dsp:sp>
    <dsp:sp modelId="{937BD320-B851-484A-92C9-8741BD398B07}">
      <dsp:nvSpPr>
        <dsp:cNvPr id="0" name=""/>
        <dsp:cNvSpPr/>
      </dsp:nvSpPr>
      <dsp:spPr>
        <a:xfrm>
          <a:off x="1476840" y="1110451"/>
          <a:ext cx="6627394" cy="610062"/>
        </a:xfrm>
        <a:custGeom>
          <a:avLst/>
          <a:gdLst/>
          <a:ahLst/>
          <a:cxnLst/>
          <a:rect l="0" t="0" r="0" b="0"/>
          <a:pathLst>
            <a:path>
              <a:moveTo>
                <a:pt x="6627394" y="0"/>
              </a:moveTo>
              <a:lnTo>
                <a:pt x="6627394" y="322131"/>
              </a:lnTo>
              <a:lnTo>
                <a:pt x="0" y="322131"/>
              </a:lnTo>
              <a:lnTo>
                <a:pt x="0" y="610062"/>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GB" sz="1600" kern="1200">
            <a:latin typeface="Times New Roman" panose="02020603050405020304" pitchFamily="18" charset="0"/>
            <a:cs typeface="Times New Roman" panose="02020603050405020304" pitchFamily="18" charset="0"/>
          </a:endParaRPr>
        </a:p>
      </dsp:txBody>
      <dsp:txXfrm>
        <a:off x="4624080" y="1412251"/>
        <a:ext cx="332914" cy="6463"/>
      </dsp:txXfrm>
    </dsp:sp>
    <dsp:sp modelId="{CF3A2D74-B777-4827-9DA7-B23F33B9DB86}">
      <dsp:nvSpPr>
        <dsp:cNvPr id="0" name=""/>
        <dsp:cNvSpPr/>
      </dsp:nvSpPr>
      <dsp:spPr>
        <a:xfrm>
          <a:off x="6752715" y="491844"/>
          <a:ext cx="2703038" cy="620407"/>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a:latin typeface="Times New Roman" panose="02020603050405020304" pitchFamily="18" charset="0"/>
              <a:cs typeface="Times New Roman" panose="02020603050405020304" pitchFamily="18" charset="0"/>
            </a:rPr>
            <a:t>Resize the frame</a:t>
          </a:r>
        </a:p>
      </dsp:txBody>
      <dsp:txXfrm>
        <a:off x="6752715" y="491844"/>
        <a:ext cx="2703038" cy="620407"/>
      </dsp:txXfrm>
    </dsp:sp>
    <dsp:sp modelId="{590AA011-EAAF-4FBC-A298-AB995479FE41}">
      <dsp:nvSpPr>
        <dsp:cNvPr id="0" name=""/>
        <dsp:cNvSpPr/>
      </dsp:nvSpPr>
      <dsp:spPr>
        <a:xfrm>
          <a:off x="2791308" y="1988274"/>
          <a:ext cx="666291" cy="103286"/>
        </a:xfrm>
        <a:custGeom>
          <a:avLst/>
          <a:gdLst/>
          <a:ahLst/>
          <a:cxnLst/>
          <a:rect l="0" t="0" r="0" b="0"/>
          <a:pathLst>
            <a:path>
              <a:moveTo>
                <a:pt x="0" y="103286"/>
              </a:moveTo>
              <a:lnTo>
                <a:pt x="350245" y="103286"/>
              </a:lnTo>
              <a:lnTo>
                <a:pt x="350245" y="0"/>
              </a:lnTo>
              <a:lnTo>
                <a:pt x="666291" y="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GB" sz="1600" kern="1200">
            <a:latin typeface="Times New Roman" panose="02020603050405020304" pitchFamily="18" charset="0"/>
            <a:cs typeface="Times New Roman" panose="02020603050405020304" pitchFamily="18" charset="0"/>
          </a:endParaRPr>
        </a:p>
      </dsp:txBody>
      <dsp:txXfrm>
        <a:off x="3106841" y="2036686"/>
        <a:ext cx="35225" cy="6463"/>
      </dsp:txXfrm>
    </dsp:sp>
    <dsp:sp modelId="{D7C785AC-C0E2-414A-8153-812C64D60726}">
      <dsp:nvSpPr>
        <dsp:cNvPr id="0" name=""/>
        <dsp:cNvSpPr/>
      </dsp:nvSpPr>
      <dsp:spPr>
        <a:xfrm>
          <a:off x="160573" y="1752913"/>
          <a:ext cx="2632534" cy="677294"/>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a:latin typeface="Times New Roman" panose="02020603050405020304" pitchFamily="18" charset="0"/>
              <a:cs typeface="Times New Roman" panose="02020603050405020304" pitchFamily="18" charset="0"/>
            </a:rPr>
            <a:t>Flip the frames</a:t>
          </a:r>
        </a:p>
      </dsp:txBody>
      <dsp:txXfrm>
        <a:off x="160573" y="1752913"/>
        <a:ext cx="2632534" cy="677294"/>
      </dsp:txXfrm>
    </dsp:sp>
    <dsp:sp modelId="{DE9CB9B5-6B3A-43B9-9029-7BCC152A9C21}">
      <dsp:nvSpPr>
        <dsp:cNvPr id="0" name=""/>
        <dsp:cNvSpPr/>
      </dsp:nvSpPr>
      <dsp:spPr>
        <a:xfrm>
          <a:off x="6029127" y="1859096"/>
          <a:ext cx="623775" cy="91440"/>
        </a:xfrm>
        <a:custGeom>
          <a:avLst/>
          <a:gdLst/>
          <a:ahLst/>
          <a:cxnLst/>
          <a:rect l="0" t="0" r="0" b="0"/>
          <a:pathLst>
            <a:path>
              <a:moveTo>
                <a:pt x="0" y="129178"/>
              </a:moveTo>
              <a:lnTo>
                <a:pt x="328987" y="129178"/>
              </a:lnTo>
              <a:lnTo>
                <a:pt x="328987" y="45720"/>
              </a:lnTo>
              <a:lnTo>
                <a:pt x="623775"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GB" sz="1600" kern="1200">
            <a:latin typeface="Times New Roman" panose="02020603050405020304" pitchFamily="18" charset="0"/>
            <a:cs typeface="Times New Roman" panose="02020603050405020304" pitchFamily="18" charset="0"/>
          </a:endParaRPr>
        </a:p>
      </dsp:txBody>
      <dsp:txXfrm>
        <a:off x="6324522" y="1901585"/>
        <a:ext cx="32983" cy="6463"/>
      </dsp:txXfrm>
    </dsp:sp>
    <dsp:sp modelId="{6BBB4B83-3C06-4D62-A1C8-7D3F123AE164}">
      <dsp:nvSpPr>
        <dsp:cNvPr id="0" name=""/>
        <dsp:cNvSpPr/>
      </dsp:nvSpPr>
      <dsp:spPr>
        <a:xfrm>
          <a:off x="3489999" y="1660098"/>
          <a:ext cx="2540927" cy="65635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a:latin typeface="Times New Roman" panose="02020603050405020304" pitchFamily="18" charset="0"/>
              <a:cs typeface="Times New Roman" panose="02020603050405020304" pitchFamily="18" charset="0"/>
            </a:rPr>
            <a:t>Get the ROI</a:t>
          </a:r>
        </a:p>
      </dsp:txBody>
      <dsp:txXfrm>
        <a:off x="3489999" y="1660098"/>
        <a:ext cx="2540927" cy="656353"/>
      </dsp:txXfrm>
    </dsp:sp>
    <dsp:sp modelId="{C26EB972-4AED-4AE0-B08D-3A136E07773C}">
      <dsp:nvSpPr>
        <dsp:cNvPr id="0" name=""/>
        <dsp:cNvSpPr/>
      </dsp:nvSpPr>
      <dsp:spPr>
        <a:xfrm>
          <a:off x="1482938" y="2245575"/>
          <a:ext cx="6466083" cy="615710"/>
        </a:xfrm>
        <a:custGeom>
          <a:avLst/>
          <a:gdLst/>
          <a:ahLst/>
          <a:cxnLst/>
          <a:rect l="0" t="0" r="0" b="0"/>
          <a:pathLst>
            <a:path>
              <a:moveTo>
                <a:pt x="6466083" y="0"/>
              </a:moveTo>
              <a:lnTo>
                <a:pt x="6466083" y="324955"/>
              </a:lnTo>
              <a:lnTo>
                <a:pt x="0" y="324955"/>
              </a:lnTo>
              <a:lnTo>
                <a:pt x="0" y="61571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GB" sz="1600" kern="1200">
            <a:latin typeface="Times New Roman" panose="02020603050405020304" pitchFamily="18" charset="0"/>
            <a:cs typeface="Times New Roman" panose="02020603050405020304" pitchFamily="18" charset="0"/>
          </a:endParaRPr>
        </a:p>
      </dsp:txBody>
      <dsp:txXfrm>
        <a:off x="4553522" y="2550198"/>
        <a:ext cx="324915" cy="6463"/>
      </dsp:txXfrm>
    </dsp:sp>
    <dsp:sp modelId="{FFCB7212-1A5A-4B63-A09C-B824F6D26080}">
      <dsp:nvSpPr>
        <dsp:cNvPr id="0" name=""/>
        <dsp:cNvSpPr/>
      </dsp:nvSpPr>
      <dsp:spPr>
        <a:xfrm>
          <a:off x="6685302" y="1562258"/>
          <a:ext cx="2527439" cy="685117"/>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a:latin typeface="Times New Roman" panose="02020603050405020304" pitchFamily="18" charset="0"/>
              <a:cs typeface="Times New Roman" panose="02020603050405020304" pitchFamily="18" charset="0"/>
            </a:rPr>
            <a:t>Convert the ROI to grayscale </a:t>
          </a:r>
        </a:p>
      </dsp:txBody>
      <dsp:txXfrm>
        <a:off x="6685302" y="1562258"/>
        <a:ext cx="2527439" cy="685117"/>
      </dsp:txXfrm>
    </dsp:sp>
    <dsp:sp modelId="{69166439-5F4F-45B5-A9BD-9DC04AC62593}">
      <dsp:nvSpPr>
        <dsp:cNvPr id="0" name=""/>
        <dsp:cNvSpPr/>
      </dsp:nvSpPr>
      <dsp:spPr>
        <a:xfrm>
          <a:off x="2744858" y="3190524"/>
          <a:ext cx="615710" cy="91440"/>
        </a:xfrm>
        <a:custGeom>
          <a:avLst/>
          <a:gdLst/>
          <a:ahLst/>
          <a:cxnLst/>
          <a:rect l="0" t="0" r="0" b="0"/>
          <a:pathLst>
            <a:path>
              <a:moveTo>
                <a:pt x="0" y="45720"/>
              </a:moveTo>
              <a:lnTo>
                <a:pt x="615710"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GB" sz="1600" kern="1200">
            <a:latin typeface="Times New Roman" panose="02020603050405020304" pitchFamily="18" charset="0"/>
            <a:cs typeface="Times New Roman" panose="02020603050405020304" pitchFamily="18" charset="0"/>
          </a:endParaRPr>
        </a:p>
      </dsp:txBody>
      <dsp:txXfrm>
        <a:off x="3036555" y="3233012"/>
        <a:ext cx="32315" cy="6463"/>
      </dsp:txXfrm>
    </dsp:sp>
    <dsp:sp modelId="{199D9680-D218-422E-AD35-0C3EAA3CE9EE}">
      <dsp:nvSpPr>
        <dsp:cNvPr id="0" name=""/>
        <dsp:cNvSpPr/>
      </dsp:nvSpPr>
      <dsp:spPr>
        <a:xfrm>
          <a:off x="219219" y="2893685"/>
          <a:ext cx="2527439" cy="685117"/>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a:latin typeface="Times New Roman" panose="02020603050405020304" pitchFamily="18" charset="0"/>
              <a:cs typeface="Times New Roman" panose="02020603050405020304" pitchFamily="18" charset="0"/>
            </a:rPr>
            <a:t>Eliminate the background</a:t>
          </a:r>
        </a:p>
      </dsp:txBody>
      <dsp:txXfrm>
        <a:off x="219219" y="2893685"/>
        <a:ext cx="2527439" cy="685117"/>
      </dsp:txXfrm>
    </dsp:sp>
    <dsp:sp modelId="{7A401C7F-D59E-4948-8C2E-7BE4ACD0FCF7}">
      <dsp:nvSpPr>
        <dsp:cNvPr id="0" name=""/>
        <dsp:cNvSpPr/>
      </dsp:nvSpPr>
      <dsp:spPr>
        <a:xfrm>
          <a:off x="5918607" y="3190524"/>
          <a:ext cx="615710" cy="91440"/>
        </a:xfrm>
        <a:custGeom>
          <a:avLst/>
          <a:gdLst/>
          <a:ahLst/>
          <a:cxnLst/>
          <a:rect l="0" t="0" r="0" b="0"/>
          <a:pathLst>
            <a:path>
              <a:moveTo>
                <a:pt x="0" y="45720"/>
              </a:moveTo>
              <a:lnTo>
                <a:pt x="615710"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GB" sz="1600" kern="1200">
            <a:latin typeface="Times New Roman" panose="02020603050405020304" pitchFamily="18" charset="0"/>
            <a:cs typeface="Times New Roman" panose="02020603050405020304" pitchFamily="18" charset="0"/>
          </a:endParaRPr>
        </a:p>
      </dsp:txBody>
      <dsp:txXfrm>
        <a:off x="6210305" y="3233012"/>
        <a:ext cx="32315" cy="6463"/>
      </dsp:txXfrm>
    </dsp:sp>
    <dsp:sp modelId="{FAC8DBAD-94CB-4708-BAB6-13B5E89C8ECE}">
      <dsp:nvSpPr>
        <dsp:cNvPr id="0" name=""/>
        <dsp:cNvSpPr/>
      </dsp:nvSpPr>
      <dsp:spPr>
        <a:xfrm>
          <a:off x="3392968" y="2893685"/>
          <a:ext cx="2527439" cy="685117"/>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a:latin typeface="Times New Roman" panose="02020603050405020304" pitchFamily="18" charset="0"/>
              <a:cs typeface="Times New Roman" panose="02020603050405020304" pitchFamily="18" charset="0"/>
            </a:rPr>
            <a:t>Predict the gesture class</a:t>
          </a:r>
        </a:p>
      </dsp:txBody>
      <dsp:txXfrm>
        <a:off x="3392968" y="2893685"/>
        <a:ext cx="2527439" cy="685117"/>
      </dsp:txXfrm>
    </dsp:sp>
    <dsp:sp modelId="{931F5010-09AF-4162-997E-1ADB897405B3}">
      <dsp:nvSpPr>
        <dsp:cNvPr id="0" name=""/>
        <dsp:cNvSpPr/>
      </dsp:nvSpPr>
      <dsp:spPr>
        <a:xfrm>
          <a:off x="9092357" y="3190524"/>
          <a:ext cx="400103" cy="91440"/>
        </a:xfrm>
        <a:custGeom>
          <a:avLst/>
          <a:gdLst/>
          <a:ahLst/>
          <a:cxnLst/>
          <a:rect l="0" t="0" r="0" b="0"/>
          <a:pathLst>
            <a:path>
              <a:moveTo>
                <a:pt x="0" y="45720"/>
              </a:moveTo>
              <a:lnTo>
                <a:pt x="400103"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GB" sz="1600" kern="1200">
            <a:latin typeface="Times New Roman" panose="02020603050405020304" pitchFamily="18" charset="0"/>
            <a:cs typeface="Times New Roman" panose="02020603050405020304" pitchFamily="18" charset="0"/>
          </a:endParaRPr>
        </a:p>
      </dsp:txBody>
      <dsp:txXfrm>
        <a:off x="9281641" y="3233012"/>
        <a:ext cx="21535" cy="6463"/>
      </dsp:txXfrm>
    </dsp:sp>
    <dsp:sp modelId="{59AFA82F-3551-4244-B92B-304F8FDDA2D7}">
      <dsp:nvSpPr>
        <dsp:cNvPr id="0" name=""/>
        <dsp:cNvSpPr/>
      </dsp:nvSpPr>
      <dsp:spPr>
        <a:xfrm>
          <a:off x="6566718" y="2893685"/>
          <a:ext cx="2527439" cy="685117"/>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a:latin typeface="Times New Roman" panose="02020603050405020304" pitchFamily="18" charset="0"/>
              <a:cs typeface="Times New Roman" panose="02020603050405020304" pitchFamily="18" charset="0"/>
            </a:rPr>
            <a:t>Draw the countous and get the center point.</a:t>
          </a:r>
        </a:p>
      </dsp:txBody>
      <dsp:txXfrm>
        <a:off x="6566718" y="2893685"/>
        <a:ext cx="2527439" cy="685117"/>
      </dsp:txXfrm>
    </dsp:sp>
    <dsp:sp modelId="{B22158A1-0788-4285-8E79-9C0EDBB0BA5E}">
      <dsp:nvSpPr>
        <dsp:cNvPr id="0" name=""/>
        <dsp:cNvSpPr/>
      </dsp:nvSpPr>
      <dsp:spPr>
        <a:xfrm>
          <a:off x="9524860" y="2893685"/>
          <a:ext cx="2527439" cy="685117"/>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a:latin typeface="Times New Roman" panose="02020603050405020304" pitchFamily="18" charset="0"/>
              <a:cs typeface="Times New Roman" panose="02020603050405020304" pitchFamily="18" charset="0"/>
            </a:rPr>
            <a:t>Track and perform actions based on different colours</a:t>
          </a:r>
        </a:p>
      </dsp:txBody>
      <dsp:txXfrm>
        <a:off x="9524860" y="2893685"/>
        <a:ext cx="2527439" cy="68511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ate.net/publication/336304431_Design_and_Development_of_Hand_Gesture_Based_Virtual_Mouse" TargetMode="External"/><Relationship Id="rId2" Type="http://schemas.openxmlformats.org/officeDocument/2006/relationships/hyperlink" Target="https://ieeexplore.ieee.org/document/545384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ijesrt.com/issues%20pdf%20file/Archive-2017/March-2017/34.pdf" TargetMode="External"/><Relationship Id="rId2" Type="http://schemas.openxmlformats.org/officeDocument/2006/relationships/hyperlink" Target="https://www.researchgate.net/publication/259625051_Gesture_Recognition_Based_Mouse_Even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rjet.net/archives/V5/i4/IRJET-V5I4872.pdf" TargetMode="External"/><Relationship Id="rId2" Type="http://schemas.openxmlformats.org/officeDocument/2006/relationships/hyperlink" Target="https://www.ijcsmc.com/docs/papers/March2015/V4I3201582.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rjet.net/archives/V3/i10/IRJET-V3I10233.pdf" TargetMode="External"/><Relationship Id="rId2" Type="http://schemas.openxmlformats.org/officeDocument/2006/relationships/hyperlink" Target="https://www.sciencedirect.com/science/article/pii/S221201731600138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science/article/pii/S2351978918304438" TargetMode="External"/><Relationship Id="rId2" Type="http://schemas.openxmlformats.org/officeDocument/2006/relationships/hyperlink" Target="https://pdfs.semanticscholar.org/4999/50dd0062ef2320fc84a46b10c5b04e8e2083.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xfrm>
            <a:off x="1524000" y="262825"/>
            <a:ext cx="9144000" cy="4135439"/>
          </a:xfrm>
          <a:prstGeom prst="rect">
            <a:avLst/>
          </a:prstGeom>
        </p:spPr>
        <p:txBody>
          <a:bodyPr/>
          <a:lstStyle/>
          <a:p>
            <a:pPr defTabSz="758951">
              <a:lnSpc>
                <a:spcPct val="85000"/>
              </a:lnSpc>
              <a:spcBef>
                <a:spcPts val="400"/>
              </a:spcBef>
              <a:defRPr sz="4980" spc="-83"/>
            </a:pPr>
            <a:r>
              <a:t>Major Project</a:t>
            </a:r>
            <a:br/>
            <a:br/>
            <a:r>
              <a:t>Third Review</a:t>
            </a:r>
            <a:br/>
            <a:br/>
            <a:r>
              <a:t>Gesture Controlled Mouse Pointer </a:t>
            </a:r>
          </a:p>
        </p:txBody>
      </p:sp>
      <p:sp>
        <p:nvSpPr>
          <p:cNvPr id="95" name="Subtitle 2"/>
          <p:cNvSpPr txBox="1">
            <a:spLocks noGrp="1"/>
          </p:cNvSpPr>
          <p:nvPr>
            <p:ph type="subTitle" sz="quarter" idx="1"/>
          </p:nvPr>
        </p:nvSpPr>
        <p:spPr>
          <a:xfrm>
            <a:off x="1524000" y="5202237"/>
            <a:ext cx="9144000" cy="1655762"/>
          </a:xfrm>
          <a:prstGeom prst="rect">
            <a:avLst/>
          </a:prstGeom>
        </p:spPr>
        <p:txBody>
          <a:bodyPr/>
          <a:lstStyle/>
          <a:p>
            <a:pPr algn="r">
              <a:lnSpc>
                <a:spcPct val="107000"/>
              </a:lnSpc>
              <a:spcBef>
                <a:spcPts val="800"/>
              </a:spcBef>
              <a:defRPr>
                <a:latin typeface="Times New Roman"/>
                <a:ea typeface="Times New Roman"/>
                <a:cs typeface="Times New Roman"/>
                <a:sym typeface="Times New Roman"/>
              </a:defRPr>
            </a:pPr>
            <a:r>
              <a:t>Ansh Vinod Motwani (RA1611008010661)</a:t>
            </a:r>
            <a:endParaRPr sz="1600"/>
          </a:p>
          <a:p>
            <a:pPr algn="r">
              <a:lnSpc>
                <a:spcPct val="107000"/>
              </a:lnSpc>
              <a:spcBef>
                <a:spcPts val="800"/>
              </a:spcBef>
              <a:defRPr>
                <a:latin typeface="Times New Roman"/>
                <a:ea typeface="Times New Roman"/>
                <a:cs typeface="Times New Roman"/>
                <a:sym typeface="Times New Roman"/>
              </a:defRPr>
            </a:pPr>
            <a:r>
              <a:t>Ayush Roy (RA1611008010641)</a:t>
            </a:r>
            <a:endParaRPr sz="1600"/>
          </a:p>
          <a:p>
            <a:pPr algn="r">
              <a:lnSpc>
                <a:spcPct val="107000"/>
              </a:lnSpc>
              <a:spcBef>
                <a:spcPts val="800"/>
              </a:spcBef>
              <a:defRPr>
                <a:latin typeface="Times New Roman"/>
                <a:ea typeface="Times New Roman"/>
                <a:cs typeface="Times New Roman"/>
                <a:sym typeface="Times New Roman"/>
              </a:defRPr>
            </a:pPr>
            <a:r>
              <a:t>Saumya Awasthi (RA1611008010414)</a:t>
            </a:r>
            <a:r>
              <a:rPr sz="1600">
                <a:latin typeface="+mj-lt"/>
                <a:ea typeface="+mj-ea"/>
                <a:cs typeface="+mj-cs"/>
                <a:sym typeface="Calibri"/>
              </a:rPr>
              <a:t>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LITERATURE SURVEY"/>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rPr dirty="0"/>
              <a:t>LITERATURE SURVEY</a:t>
            </a:r>
          </a:p>
        </p:txBody>
      </p:sp>
      <p:sp>
        <p:nvSpPr>
          <p:cNvPr id="2" name="Rectangle 1">
            <a:extLst>
              <a:ext uri="{FF2B5EF4-FFF2-40B4-BE49-F238E27FC236}">
                <a16:creationId xmlns:a16="http://schemas.microsoft.com/office/drawing/2014/main" id="{D04027A7-FEBA-47F9-BB62-61AAAF02E3FA}"/>
              </a:ext>
            </a:extLst>
          </p:cNvPr>
          <p:cNvSpPr/>
          <p:nvPr/>
        </p:nvSpPr>
        <p:spPr>
          <a:xfrm>
            <a:off x="0" y="1690688"/>
            <a:ext cx="12192000" cy="2387513"/>
          </a:xfrm>
          <a:prstGeom prst="rect">
            <a:avLst/>
          </a:prstGeom>
        </p:spPr>
        <p:txBody>
          <a:bodyPr wrap="square">
            <a:spAutoFit/>
          </a:bodyPr>
          <a:lstStyle/>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Advanced mouse pointer control using trajectory-based gesture recognition</a:t>
            </a:r>
            <a:br>
              <a:rPr lang="en-US" sz="1600" dirty="0">
                <a:latin typeface="Times New Roman" panose="02020603050405020304" pitchFamily="18" charset="0"/>
                <a:ea typeface="Calibri" panose="020F0502020204030204" pitchFamily="34" charset="0"/>
                <a:cs typeface="Times New Roman" panose="02020603050405020304" pitchFamily="18" charset="0"/>
              </a:rPr>
            </a:br>
            <a:r>
              <a:rPr lang="en-US"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2"/>
              </a:rPr>
              <a:t>https://ieeexplore.ieee.org/document/5453841</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Authors: </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Kabeer Manchanda, Benny Bing</a:t>
            </a: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Abstract: </a:t>
            </a:r>
            <a:r>
              <a:rPr lang="en-US" sz="16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In this paper, a method to control the movement of a mouse pointer using simple hand gestures and a webcam is proposed. A real-time tracking algorithm is implemented based on adaptive skin detection and motion analysis. Using the history of motion, the trajectory of the movement of the hand is drawn and then used to identify a gesture. A region of interest algorithm is proposed, in order to scale the motion when the user is located far away from the point of capture. The motion of the mouse pointer is scaled accordingly. Demonstrations using our prototype clearly illustrate the benefits of our system.</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B20F25A7-F342-44C3-B94D-1482D6AA4FE9}"/>
              </a:ext>
            </a:extLst>
          </p:cNvPr>
          <p:cNvSpPr/>
          <p:nvPr/>
        </p:nvSpPr>
        <p:spPr>
          <a:xfrm>
            <a:off x="0" y="4432301"/>
            <a:ext cx="12192000" cy="2387513"/>
          </a:xfrm>
          <a:prstGeom prst="rect">
            <a:avLst/>
          </a:prstGeom>
        </p:spPr>
        <p:txBody>
          <a:bodyPr wrap="square">
            <a:spAutoFit/>
          </a:bodyPr>
          <a:lstStyle/>
          <a:p>
            <a:pPr>
              <a:lnSpc>
                <a:spcPct val="107000"/>
              </a:lnSpc>
              <a:spcAft>
                <a:spcPts val="800"/>
              </a:spcAft>
            </a:pPr>
            <a:r>
              <a:rPr lang="en-US" sz="1600"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Design and Development of Hand Gesture Based Virtual Mouse</a:t>
            </a:r>
            <a:br>
              <a:rPr lang="en-US" sz="1600"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br>
            <a:r>
              <a:rPr lang="en-US"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3"/>
              </a:rPr>
              <a:t>https://www.researchgate.net/publication/336304431_Design_and_Development_of_Hand_Gesture_Based_Virtual_Mouse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Authors: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Kabid</a:t>
            </a:r>
            <a:r>
              <a:rPr lang="en-US" sz="1600" dirty="0">
                <a:latin typeface="Times New Roman" panose="02020603050405020304" pitchFamily="18" charset="0"/>
                <a:ea typeface="Calibri" panose="020F0502020204030204" pitchFamily="34" charset="0"/>
                <a:cs typeface="Times New Roman" panose="02020603050405020304" pitchFamily="18" charset="0"/>
              </a:rPr>
              <a:t> Hassan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Shibly</a:t>
            </a:r>
            <a:r>
              <a:rPr lang="en-US" sz="1600" dirty="0">
                <a:latin typeface="Times New Roman" panose="02020603050405020304" pitchFamily="18" charset="0"/>
                <a:ea typeface="Calibri" panose="020F0502020204030204" pitchFamily="34" charset="0"/>
                <a:cs typeface="Times New Roman" panose="02020603050405020304" pitchFamily="18" charset="0"/>
              </a:rPr>
              <a:t>, Samrat Kumar Dey, Md.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Aminul</a:t>
            </a:r>
            <a:r>
              <a:rPr lang="en-US" sz="1600" dirty="0">
                <a:latin typeface="Times New Roman" panose="02020603050405020304" pitchFamily="18" charset="0"/>
                <a:ea typeface="Calibri" panose="020F0502020204030204" pitchFamily="34" charset="0"/>
                <a:cs typeface="Times New Roman" panose="02020603050405020304" pitchFamily="18" charset="0"/>
              </a:rPr>
              <a:t> Islam, Shahriar Iftekhar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Showrav</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Abstract: This paper proposes a virtual mouse system based on HCI using computer vision and hand gestures. Gestures captured with a built-in camera or webcam and processed with color segmentation &amp; detection technique. The user will be allowed to control some of the computer cursor functions with their hands which bear colored caps on fingertips. Primarily, a user can perform left clicks, right clicks, and double clicks, scrolling up or down using their hand in different gestures. This system captures frames using a webcam or built-in cam and processes the frames to make them track-able and after that recognizes different gestures made by users and perform the mouse function.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LITERATURE SURVEY"/>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LITERATURE SURVEY</a:t>
            </a:r>
          </a:p>
        </p:txBody>
      </p:sp>
      <p:sp>
        <p:nvSpPr>
          <p:cNvPr id="2" name="Rectangle 1">
            <a:extLst>
              <a:ext uri="{FF2B5EF4-FFF2-40B4-BE49-F238E27FC236}">
                <a16:creationId xmlns:a16="http://schemas.microsoft.com/office/drawing/2014/main" id="{EA3469E1-9F56-4E68-A5F2-F9D920D53C36}"/>
              </a:ext>
            </a:extLst>
          </p:cNvPr>
          <p:cNvSpPr/>
          <p:nvPr/>
        </p:nvSpPr>
        <p:spPr>
          <a:xfrm>
            <a:off x="0" y="1406043"/>
            <a:ext cx="12192000" cy="1860574"/>
          </a:xfrm>
          <a:prstGeom prst="rect">
            <a:avLst/>
          </a:prstGeom>
        </p:spPr>
        <p:txBody>
          <a:bodyPr wrap="square">
            <a:spAutoFit/>
          </a:bodyPr>
          <a:lstStyle/>
          <a:p>
            <a:pPr>
              <a:lnSpc>
                <a:spcPct val="107000"/>
              </a:lnSpc>
              <a:spcAft>
                <a:spcPts val="800"/>
              </a:spcAft>
            </a:pPr>
            <a:r>
              <a:rPr lang="en-US" sz="1600"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Gesture Recognition Based Mouse Events</a:t>
            </a:r>
            <a:br>
              <a:rPr lang="en-US" sz="1600"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br>
            <a:r>
              <a:rPr lang="en-US"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2"/>
              </a:rPr>
              <a:t>https://www.researchgate.net/publication/259625051_Gesture_Recognition_Based_Mouse_Events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Authors: </a:t>
            </a:r>
            <a:r>
              <a:rPr lang="en-US" sz="1600" dirty="0" err="1">
                <a:latin typeface="Times New Roman" panose="02020603050405020304" pitchFamily="18" charset="0"/>
                <a:ea typeface="Calibri" panose="020F0502020204030204" pitchFamily="34" charset="0"/>
                <a:cs typeface="Times New Roman" panose="02020603050405020304" pitchFamily="18" charset="0"/>
              </a:rPr>
              <a:t>Rachit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Puri</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Abstract: This paper presents the maneuver of mouse pointer and performs various mouse operations such as left click, right click, double click, drag </a:t>
            </a:r>
            <a:r>
              <a:rPr lang="en-US" sz="1600" dirty="0" err="1">
                <a:latin typeface="Times New Roman" panose="02020603050405020304" pitchFamily="18" charset="0"/>
                <a:ea typeface="Calibri" panose="020F0502020204030204" pitchFamily="34" charset="0"/>
                <a:cs typeface="Times New Roman" panose="02020603050405020304" pitchFamily="18" charset="0"/>
              </a:rPr>
              <a:t>etc</a:t>
            </a:r>
            <a:r>
              <a:rPr lang="en-US" sz="1600" dirty="0">
                <a:latin typeface="Times New Roman" panose="02020603050405020304" pitchFamily="18" charset="0"/>
                <a:ea typeface="Calibri" panose="020F0502020204030204" pitchFamily="34" charset="0"/>
                <a:cs typeface="Times New Roman" panose="02020603050405020304" pitchFamily="18" charset="0"/>
              </a:rPr>
              <a:t> using gestures recognition technique. Recognizing gestures is a complex task which involves many aspects such as motion modeling, motion analysis, pattern recognition and machine learning.</a:t>
            </a:r>
          </a:p>
        </p:txBody>
      </p:sp>
      <p:sp>
        <p:nvSpPr>
          <p:cNvPr id="3" name="Rectangle 2">
            <a:extLst>
              <a:ext uri="{FF2B5EF4-FFF2-40B4-BE49-F238E27FC236}">
                <a16:creationId xmlns:a16="http://schemas.microsoft.com/office/drawing/2014/main" id="{F93E9994-14B0-43E4-A3AB-F981FF675307}"/>
              </a:ext>
            </a:extLst>
          </p:cNvPr>
          <p:cNvSpPr/>
          <p:nvPr/>
        </p:nvSpPr>
        <p:spPr>
          <a:xfrm>
            <a:off x="0" y="3887745"/>
            <a:ext cx="12192000" cy="1860574"/>
          </a:xfrm>
          <a:prstGeom prst="rect">
            <a:avLst/>
          </a:prstGeom>
        </p:spPr>
        <p:txBody>
          <a:bodyPr wrap="square">
            <a:spAutoFit/>
          </a:bodyPr>
          <a:lstStyle/>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Cursor Movement by Hand Gesture</a:t>
            </a:r>
            <a:br>
              <a:rPr lang="en-US" sz="1600" dirty="0">
                <a:latin typeface="Times New Roman" panose="02020603050405020304" pitchFamily="18" charset="0"/>
                <a:ea typeface="Calibri" panose="020F0502020204030204" pitchFamily="34" charset="0"/>
                <a:cs typeface="Times New Roman" panose="02020603050405020304" pitchFamily="18" charset="0"/>
              </a:rPr>
            </a:br>
            <a:r>
              <a:rPr lang="en-US"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3"/>
              </a:rPr>
              <a:t>http://www.ijesrt.com/issues%20pdf%20file/Archive-2017/March-2017/34.pdf</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Authors: Onkar Yadav, Sagar Makwana,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Pandhari</a:t>
            </a:r>
            <a:r>
              <a:rPr lang="en-US" sz="1600" dirty="0">
                <a:latin typeface="Times New Roman" panose="02020603050405020304" pitchFamily="18" charset="0"/>
                <a:ea typeface="Calibri" panose="020F0502020204030204" pitchFamily="34" charset="0"/>
                <a:cs typeface="Times New Roman" panose="02020603050405020304" pitchFamily="18" charset="0"/>
              </a:rPr>
              <a:t> Yadav, Prof. Leena Raut.</a:t>
            </a: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Abstract: The paper proposes hand tracking based a virtual mouse application, which can be implemented using a regular webcam. Our method is to use a camera and computer vision technology, such as image segmentation and gesture recognition, to manage mouse tasks (left and right clicking, double-clicking, and scrolling) and we show how it can perform everything current mouse devices can.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LITERATURE SURVEY"/>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LITERATURE SURVEY</a:t>
            </a:r>
          </a:p>
        </p:txBody>
      </p:sp>
      <p:sp>
        <p:nvSpPr>
          <p:cNvPr id="2" name="Rectangle 1">
            <a:extLst>
              <a:ext uri="{FF2B5EF4-FFF2-40B4-BE49-F238E27FC236}">
                <a16:creationId xmlns:a16="http://schemas.microsoft.com/office/drawing/2014/main" id="{788AB4D3-6F24-437D-82BC-D8F4809006BD}"/>
              </a:ext>
            </a:extLst>
          </p:cNvPr>
          <p:cNvSpPr/>
          <p:nvPr/>
        </p:nvSpPr>
        <p:spPr>
          <a:xfrm>
            <a:off x="0" y="1690689"/>
            <a:ext cx="12192000" cy="2124043"/>
          </a:xfrm>
          <a:prstGeom prst="rect">
            <a:avLst/>
          </a:prstGeom>
        </p:spPr>
        <p:txBody>
          <a:bodyPr wrap="square">
            <a:spAutoFit/>
          </a:bodyPr>
          <a:lstStyle/>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Computer Cursor Control Mechanism by Using Hand Gesture Recognition</a:t>
            </a:r>
            <a:br>
              <a:rPr lang="en-US" sz="1600" dirty="0">
                <a:latin typeface="Times New Roman" panose="02020603050405020304" pitchFamily="18" charset="0"/>
                <a:ea typeface="Calibri" panose="020F0502020204030204" pitchFamily="34" charset="0"/>
                <a:cs typeface="Times New Roman" panose="02020603050405020304" pitchFamily="18" charset="0"/>
              </a:rPr>
            </a:br>
            <a:r>
              <a:rPr lang="en-US"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2"/>
              </a:rPr>
              <a:t>https://www.ijcsmc.com/docs/papers/March2015/V4I3201582.pdf</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Authors: Kalyani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Pendke</a:t>
            </a:r>
            <a:r>
              <a:rPr lang="en-US" sz="1600" dirty="0">
                <a:latin typeface="Times New Roman" panose="02020603050405020304" pitchFamily="18" charset="0"/>
                <a:ea typeface="Calibri" panose="020F0502020204030204" pitchFamily="34" charset="0"/>
                <a:cs typeface="Times New Roman" panose="02020603050405020304" pitchFamily="18" charset="0"/>
              </a:rPr>
              <a:t>, Prasanna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Khuje</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Smita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Narnaware</a:t>
            </a:r>
            <a:r>
              <a:rPr lang="en-US" sz="1600" dirty="0">
                <a:latin typeface="Times New Roman" panose="02020603050405020304" pitchFamily="18" charset="0"/>
                <a:ea typeface="Calibri" panose="020F0502020204030204" pitchFamily="34" charset="0"/>
                <a:cs typeface="Times New Roman" panose="02020603050405020304" pitchFamily="18" charset="0"/>
              </a:rPr>
              <a:t>, Shweta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Thool</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Sachin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Nimje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Abstract: The project mainly aims at mouse cursor movements and click events based on skin detection technique. It is a cost-effective real time working system. Then it can be used for general purpose or at work places. Even there is a demand of more and more application-based devices, where the latest example can be of smart phones. Traditionally, we use hardware devices i.e. the mouse and keyboard to interact with the system. But due to the growth of technology and demand of virtualization, this technique has been proposed.</a:t>
            </a:r>
          </a:p>
        </p:txBody>
      </p:sp>
      <p:sp>
        <p:nvSpPr>
          <p:cNvPr id="3" name="Rectangle 2">
            <a:extLst>
              <a:ext uri="{FF2B5EF4-FFF2-40B4-BE49-F238E27FC236}">
                <a16:creationId xmlns:a16="http://schemas.microsoft.com/office/drawing/2014/main" id="{F2554226-266C-4042-A72C-61E004FE81E4}"/>
              </a:ext>
            </a:extLst>
          </p:cNvPr>
          <p:cNvSpPr/>
          <p:nvPr/>
        </p:nvSpPr>
        <p:spPr>
          <a:xfrm>
            <a:off x="0" y="4368800"/>
            <a:ext cx="12192000" cy="1826590"/>
          </a:xfrm>
          <a:prstGeom prst="rect">
            <a:avLst/>
          </a:prstGeom>
        </p:spPr>
        <p:txBody>
          <a:bodyPr wrap="square">
            <a:spAutoFit/>
          </a:bodyPr>
          <a:lstStyle/>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Virtual Mouse Using Hand Gesture</a:t>
            </a:r>
            <a:br>
              <a:rPr lang="en-US" sz="1600" dirty="0">
                <a:latin typeface="Times New Roman" panose="02020603050405020304" pitchFamily="18" charset="0"/>
                <a:ea typeface="Calibri" panose="020F0502020204030204" pitchFamily="34" charset="0"/>
                <a:cs typeface="Times New Roman" panose="02020603050405020304" pitchFamily="18" charset="0"/>
              </a:rPr>
            </a:br>
            <a:r>
              <a:rPr lang="en-US"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3"/>
              </a:rPr>
              <a:t>https://www.irjet.net/archives/V5/i4/IRJET-V5I4872.pdf</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Authors: Abhilash S ,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Lisho</a:t>
            </a:r>
            <a:r>
              <a:rPr lang="en-US" sz="1600" dirty="0">
                <a:latin typeface="Times New Roman" panose="02020603050405020304" pitchFamily="18" charset="0"/>
                <a:ea typeface="Calibri" panose="020F0502020204030204" pitchFamily="34" charset="0"/>
                <a:cs typeface="Times New Roman" panose="02020603050405020304" pitchFamily="18" charset="0"/>
              </a:rPr>
              <a:t> Thomas, Naveen Wilson,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Chaithanya</a:t>
            </a:r>
            <a:r>
              <a:rPr lang="en-US" sz="1600" dirty="0">
                <a:latin typeface="Times New Roman" panose="02020603050405020304" pitchFamily="18" charset="0"/>
                <a:ea typeface="Calibri" panose="020F0502020204030204" pitchFamily="34" charset="0"/>
                <a:cs typeface="Times New Roman" panose="02020603050405020304" pitchFamily="18" charset="0"/>
              </a:rPr>
              <a:t> C</a:t>
            </a:r>
          </a:p>
          <a:p>
            <a:r>
              <a:rPr lang="en-US" sz="1600" dirty="0">
                <a:latin typeface="Times New Roman" panose="02020603050405020304" pitchFamily="18" charset="0"/>
                <a:ea typeface="Calibri" panose="020F0502020204030204" pitchFamily="34" charset="0"/>
                <a:cs typeface="Times New Roman" panose="02020603050405020304" pitchFamily="18" charset="0"/>
              </a:rPr>
              <a:t>Abstract: - This paper proposes a novel camera vision based cursor control system, using hand gestures captured from a webcam through a color detection technique. The system will allow the user to navigate the computer cursor using their hand bearing color caps or tapes and left click and dragging will be performed using different hand gestures. And also it performs file transfer between two systems in a single same network. </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YSTEM ARCHITECTURE &amp; WORKFLOW"/>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SYSTEM ARCHITECTURE &amp; WORKFLOW</a:t>
            </a:r>
          </a:p>
        </p:txBody>
      </p:sp>
      <p:sp>
        <p:nvSpPr>
          <p:cNvPr id="134" name="The Gesture controlled mouse cursor actions were achieved by capturing the real time video with the help of in-built web camera (an external webcam in case of desktop). This captured video feed had frames. We took each frame and defined our area of interest and processed that to predict the gesture made by the hand. This was done by the help of convolutional neural network. According to the gesture predicted we performed different mouse actions like mouse movement, right click, left click etc."/>
          <p:cNvSpPr txBox="1">
            <a:spLocks noGrp="1"/>
          </p:cNvSpPr>
          <p:nvPr>
            <p:ph type="body" idx="1"/>
          </p:nvPr>
        </p:nvSpPr>
        <p:spPr>
          <a:xfrm>
            <a:off x="838200" y="2105025"/>
            <a:ext cx="10515600" cy="4351338"/>
          </a:xfrm>
          <a:prstGeom prst="rect">
            <a:avLst/>
          </a:prstGeom>
        </p:spPr>
        <p:txBody>
          <a:bodyPr/>
          <a:lstStyle>
            <a:lvl1pPr marL="0" indent="0" algn="just">
              <a:buSzTx/>
              <a:buFontTx/>
              <a:buNone/>
              <a:defRPr sz="2500">
                <a:latin typeface="Times New Roman"/>
                <a:ea typeface="Times New Roman"/>
                <a:cs typeface="Times New Roman"/>
                <a:sym typeface="Times New Roman"/>
              </a:defRPr>
            </a:lvl1pPr>
          </a:lstStyle>
          <a:p>
            <a:r>
              <a:rPr dirty="0"/>
              <a:t>The Gesture controlled mouse cursor actions were achieved by capturing the real time video with the help of in-built web camera (an external webcam in case of desktop). This captured video feed had frames. We took each frame and defined our area of interest and processed that to predict the gesture made by the hand. This was done by the help of convolutional neural network. According to the gesture predicted we performed different mouse actions like mouse movement, right click, left click etc.</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YSTEM ARCHITECTURE &amp; WORKFLOW"/>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SYSTEM ARCHITECTURE &amp; WORKFLOW</a:t>
            </a:r>
          </a:p>
        </p:txBody>
      </p:sp>
      <p:sp>
        <p:nvSpPr>
          <p:cNvPr id="137" name="Diagram"/>
          <p:cNvSpPr txBox="1">
            <a:spLocks noGrp="1"/>
          </p:cNvSpPr>
          <p:nvPr>
            <p:ph type="body" idx="1"/>
          </p:nvPr>
        </p:nvSpPr>
        <p:spPr>
          <a:prstGeom prst="rect">
            <a:avLst/>
          </a:prstGeom>
        </p:spPr>
        <p:txBody>
          <a:bodyPr/>
          <a:lstStyle>
            <a:lvl1pPr marL="0" indent="0">
              <a:buSzTx/>
              <a:buFontTx/>
              <a:buNone/>
            </a:lvl1pPr>
          </a:lstStyle>
          <a:p>
            <a:r>
              <a:t>Diagram</a:t>
            </a:r>
          </a:p>
        </p:txBody>
      </p:sp>
      <p:graphicFrame>
        <p:nvGraphicFramePr>
          <p:cNvPr id="4" name="Diagram 3">
            <a:extLst>
              <a:ext uri="{FF2B5EF4-FFF2-40B4-BE49-F238E27FC236}">
                <a16:creationId xmlns:a16="http://schemas.microsoft.com/office/drawing/2014/main" id="{375AF59E-2DA4-43D1-B425-985BDBB8EE62}"/>
              </a:ext>
            </a:extLst>
          </p:cNvPr>
          <p:cNvGraphicFramePr/>
          <p:nvPr>
            <p:extLst>
              <p:ext uri="{D42A27DB-BD31-4B8C-83A1-F6EECF244321}">
                <p14:modId xmlns:p14="http://schemas.microsoft.com/office/powerpoint/2010/main" val="1059619487"/>
              </p:ext>
            </p:extLst>
          </p:nvPr>
        </p:nvGraphicFramePr>
        <p:xfrm>
          <a:off x="139700" y="2374900"/>
          <a:ext cx="12052300" cy="4483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YSTEM ARCHITECTURE &amp; WORKFLOW"/>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SYSTEM ARCHITECTURE &amp; WORKFLOW</a:t>
            </a:r>
          </a:p>
        </p:txBody>
      </p:sp>
      <p:sp>
        <p:nvSpPr>
          <p:cNvPr id="140" name="Following are the steps we used:…"/>
          <p:cNvSpPr txBox="1">
            <a:spLocks noGrp="1"/>
          </p:cNvSpPr>
          <p:nvPr>
            <p:ph type="body" idx="1"/>
          </p:nvPr>
        </p:nvSpPr>
        <p:spPr>
          <a:prstGeom prst="rect">
            <a:avLst/>
          </a:prstGeom>
        </p:spPr>
        <p:txBody>
          <a:bodyPr>
            <a:normAutofit lnSpcReduction="10000"/>
          </a:bodyPr>
          <a:lstStyle/>
          <a:p>
            <a:pPr marL="0" indent="142646" algn="just" defTabSz="356615">
              <a:lnSpc>
                <a:spcPct val="95000"/>
              </a:lnSpc>
              <a:spcBef>
                <a:spcPts val="400"/>
              </a:spcBef>
              <a:buSzTx/>
              <a:buFontTx/>
              <a:buNone/>
              <a:defRPr sz="1950" spc="-9">
                <a:uFill>
                  <a:solidFill>
                    <a:srgbClr val="000000"/>
                  </a:solidFill>
                </a:uFill>
                <a:latin typeface="Times New Roman"/>
                <a:ea typeface="Times New Roman"/>
                <a:cs typeface="Times New Roman"/>
                <a:sym typeface="Times New Roman"/>
              </a:defRPr>
            </a:pPr>
            <a:r>
              <a:t>Following are the steps we used:</a:t>
            </a:r>
          </a:p>
          <a:p>
            <a:pPr marL="356615" indent="-178307" algn="just" defTabSz="356615">
              <a:lnSpc>
                <a:spcPct val="95000"/>
              </a:lnSpc>
              <a:spcBef>
                <a:spcPts val="400"/>
              </a:spcBef>
              <a:buFont typeface="Symbol"/>
              <a:buChar char="·"/>
              <a:defRPr sz="1950" spc="-9">
                <a:uFill>
                  <a:solidFill>
                    <a:srgbClr val="000000"/>
                  </a:solidFill>
                </a:uFill>
                <a:latin typeface="Times New Roman"/>
                <a:ea typeface="Times New Roman"/>
                <a:cs typeface="Times New Roman"/>
                <a:sym typeface="Times New Roman"/>
              </a:defRPr>
            </a:pPr>
            <a:r>
              <a:t>Capture the real time video.</a:t>
            </a:r>
          </a:p>
          <a:p>
            <a:pPr marL="356615" indent="-178307" algn="just" defTabSz="356615">
              <a:lnSpc>
                <a:spcPct val="95000"/>
              </a:lnSpc>
              <a:spcBef>
                <a:spcPts val="400"/>
              </a:spcBef>
              <a:buFont typeface="Symbol"/>
              <a:buChar char="·"/>
              <a:defRPr sz="1950" spc="-9">
                <a:uFill>
                  <a:solidFill>
                    <a:srgbClr val="000000"/>
                  </a:solidFill>
                </a:uFill>
                <a:latin typeface="Times New Roman"/>
                <a:ea typeface="Times New Roman"/>
                <a:cs typeface="Times New Roman"/>
                <a:sym typeface="Times New Roman"/>
              </a:defRPr>
            </a:pPr>
            <a:r>
              <a:t>Extract the individual frames.</a:t>
            </a:r>
          </a:p>
          <a:p>
            <a:pPr marL="356615" indent="-178307" algn="just" defTabSz="356615">
              <a:lnSpc>
                <a:spcPct val="95000"/>
              </a:lnSpc>
              <a:spcBef>
                <a:spcPts val="400"/>
              </a:spcBef>
              <a:buFont typeface="Symbol"/>
              <a:buChar char="·"/>
              <a:defRPr sz="1950" spc="-9">
                <a:uFill>
                  <a:solidFill>
                    <a:srgbClr val="000000"/>
                  </a:solidFill>
                </a:uFill>
                <a:latin typeface="Times New Roman"/>
                <a:ea typeface="Times New Roman"/>
                <a:cs typeface="Times New Roman"/>
                <a:sym typeface="Times New Roman"/>
              </a:defRPr>
            </a:pPr>
            <a:r>
              <a:t>Resize the frame.</a:t>
            </a:r>
          </a:p>
          <a:p>
            <a:pPr marL="356615" indent="-178307" algn="just" defTabSz="356615">
              <a:lnSpc>
                <a:spcPct val="95000"/>
              </a:lnSpc>
              <a:spcBef>
                <a:spcPts val="400"/>
              </a:spcBef>
              <a:buFont typeface="Symbol"/>
              <a:buChar char="·"/>
              <a:defRPr sz="1950" spc="-9">
                <a:uFill>
                  <a:solidFill>
                    <a:srgbClr val="000000"/>
                  </a:solidFill>
                </a:uFill>
                <a:latin typeface="Times New Roman"/>
                <a:ea typeface="Times New Roman"/>
                <a:cs typeface="Times New Roman"/>
                <a:sym typeface="Times New Roman"/>
              </a:defRPr>
            </a:pPr>
            <a:r>
              <a:t>Flip the frames.</a:t>
            </a:r>
          </a:p>
          <a:p>
            <a:pPr marL="356615" indent="-178307" algn="just" defTabSz="356615">
              <a:lnSpc>
                <a:spcPct val="95000"/>
              </a:lnSpc>
              <a:spcBef>
                <a:spcPts val="400"/>
              </a:spcBef>
              <a:buFont typeface="Symbol"/>
              <a:buChar char="·"/>
              <a:defRPr sz="1950" spc="-9">
                <a:uFill>
                  <a:solidFill>
                    <a:srgbClr val="000000"/>
                  </a:solidFill>
                </a:uFill>
                <a:latin typeface="Times New Roman"/>
                <a:ea typeface="Times New Roman"/>
                <a:cs typeface="Times New Roman"/>
                <a:sym typeface="Times New Roman"/>
              </a:defRPr>
            </a:pPr>
            <a:r>
              <a:t>Get the ROI (Region of Interest).</a:t>
            </a:r>
          </a:p>
          <a:p>
            <a:pPr marL="356615" indent="-178307" algn="just" defTabSz="356615">
              <a:lnSpc>
                <a:spcPct val="95000"/>
              </a:lnSpc>
              <a:spcBef>
                <a:spcPts val="400"/>
              </a:spcBef>
              <a:buFont typeface="Symbol"/>
              <a:buChar char="·"/>
              <a:defRPr sz="1950" spc="-9">
                <a:uFill>
                  <a:solidFill>
                    <a:srgbClr val="000000"/>
                  </a:solidFill>
                </a:uFill>
                <a:latin typeface="Times New Roman"/>
                <a:ea typeface="Times New Roman"/>
                <a:cs typeface="Times New Roman"/>
                <a:sym typeface="Times New Roman"/>
              </a:defRPr>
            </a:pPr>
            <a:r>
              <a:t>Convert the ROI to grayscale.</a:t>
            </a:r>
          </a:p>
          <a:p>
            <a:pPr marL="356615" indent="-178307" algn="just" defTabSz="356615">
              <a:lnSpc>
                <a:spcPct val="95000"/>
              </a:lnSpc>
              <a:spcBef>
                <a:spcPts val="400"/>
              </a:spcBef>
              <a:buFont typeface="Symbol"/>
              <a:buChar char="·"/>
              <a:defRPr sz="1950" spc="-9">
                <a:uFill>
                  <a:solidFill>
                    <a:srgbClr val="000000"/>
                  </a:solidFill>
                </a:uFill>
                <a:latin typeface="Times New Roman"/>
                <a:ea typeface="Times New Roman"/>
                <a:cs typeface="Times New Roman"/>
                <a:sym typeface="Times New Roman"/>
              </a:defRPr>
            </a:pPr>
            <a:r>
              <a:t>Blur the ROI.</a:t>
            </a:r>
          </a:p>
          <a:p>
            <a:pPr marL="356615" indent="-178307" algn="just" defTabSz="356615">
              <a:lnSpc>
                <a:spcPct val="95000"/>
              </a:lnSpc>
              <a:spcBef>
                <a:spcPts val="400"/>
              </a:spcBef>
              <a:buFont typeface="Symbol"/>
              <a:buChar char="·"/>
              <a:defRPr sz="1950" spc="-9">
                <a:uFill>
                  <a:solidFill>
                    <a:srgbClr val="000000"/>
                  </a:solidFill>
                </a:uFill>
                <a:latin typeface="Times New Roman"/>
                <a:ea typeface="Times New Roman"/>
                <a:cs typeface="Times New Roman"/>
                <a:sym typeface="Times New Roman"/>
              </a:defRPr>
            </a:pPr>
            <a:r>
              <a:t>Eliminate the background.</a:t>
            </a:r>
          </a:p>
          <a:p>
            <a:pPr marL="356615" indent="-178307" algn="just" defTabSz="356615">
              <a:lnSpc>
                <a:spcPct val="95000"/>
              </a:lnSpc>
              <a:spcBef>
                <a:spcPts val="400"/>
              </a:spcBef>
              <a:buFont typeface="Symbol"/>
              <a:buChar char="·"/>
              <a:defRPr sz="1950" spc="-9">
                <a:uFill>
                  <a:solidFill>
                    <a:srgbClr val="000000"/>
                  </a:solidFill>
                </a:uFill>
                <a:latin typeface="Times New Roman"/>
                <a:ea typeface="Times New Roman"/>
                <a:cs typeface="Times New Roman"/>
                <a:sym typeface="Times New Roman"/>
              </a:defRPr>
            </a:pPr>
            <a:r>
              <a:t>Predict the gesture.</a:t>
            </a:r>
          </a:p>
          <a:p>
            <a:pPr marL="356615" indent="-178307" algn="just" defTabSz="356615">
              <a:lnSpc>
                <a:spcPct val="95000"/>
              </a:lnSpc>
              <a:spcBef>
                <a:spcPts val="400"/>
              </a:spcBef>
              <a:buFont typeface="Symbol"/>
              <a:buChar char="·"/>
              <a:defRPr sz="1950" spc="-9">
                <a:uFill>
                  <a:solidFill>
                    <a:srgbClr val="000000"/>
                  </a:solidFill>
                </a:uFill>
                <a:latin typeface="Times New Roman"/>
                <a:ea typeface="Times New Roman"/>
                <a:cs typeface="Times New Roman"/>
                <a:sym typeface="Times New Roman"/>
              </a:defRPr>
            </a:pPr>
            <a:r>
              <a:t>Draw the counters and calculate the center point.</a:t>
            </a:r>
          </a:p>
          <a:p>
            <a:pPr marL="356615" indent="-178307" algn="just" defTabSz="356615">
              <a:lnSpc>
                <a:spcPct val="95000"/>
              </a:lnSpc>
              <a:spcBef>
                <a:spcPts val="400"/>
              </a:spcBef>
              <a:buFont typeface="Symbol"/>
              <a:buChar char="·"/>
              <a:defRPr sz="1950" spc="-9">
                <a:uFill>
                  <a:solidFill>
                    <a:srgbClr val="000000"/>
                  </a:solidFill>
                </a:uFill>
                <a:latin typeface="Times New Roman"/>
                <a:ea typeface="Times New Roman"/>
                <a:cs typeface="Times New Roman"/>
                <a:sym typeface="Times New Roman"/>
              </a:defRPr>
            </a:pPr>
            <a:r>
              <a:t>Track pointer according to the centroid movement.</a:t>
            </a:r>
          </a:p>
          <a:p>
            <a:pPr marL="356615" indent="-178307" algn="just" defTabSz="356615">
              <a:lnSpc>
                <a:spcPct val="95000"/>
              </a:lnSpc>
              <a:spcBef>
                <a:spcPts val="400"/>
              </a:spcBef>
              <a:buFont typeface="Symbol"/>
              <a:buChar char="·"/>
              <a:defRPr sz="1950" spc="-9">
                <a:uFill>
                  <a:solidFill>
                    <a:srgbClr val="000000"/>
                  </a:solidFill>
                </a:uFill>
                <a:latin typeface="Times New Roman"/>
                <a:ea typeface="Times New Roman"/>
                <a:cs typeface="Times New Roman"/>
                <a:sym typeface="Times New Roman"/>
              </a:defRPr>
            </a:pPr>
            <a:r>
              <a:t>Perform different actions with the different colours extracted.</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MODULE SPLITUP"/>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MODULE SPLITUP</a:t>
            </a:r>
          </a:p>
        </p:txBody>
      </p:sp>
      <p:sp>
        <p:nvSpPr>
          <p:cNvPr id="143" name="The module split-up for the project is as follows:-…"/>
          <p:cNvSpPr txBox="1">
            <a:spLocks noGrp="1"/>
          </p:cNvSpPr>
          <p:nvPr>
            <p:ph type="body" idx="1"/>
          </p:nvPr>
        </p:nvSpPr>
        <p:spPr>
          <a:prstGeom prst="rect">
            <a:avLst/>
          </a:prstGeom>
        </p:spPr>
        <p:txBody>
          <a:bodyPr/>
          <a:lstStyle/>
          <a:p>
            <a:pPr marL="0" indent="0">
              <a:buSzTx/>
              <a:buFontTx/>
              <a:buNone/>
              <a:defRPr sz="2500">
                <a:latin typeface="Times New Roman"/>
                <a:ea typeface="Times New Roman"/>
                <a:cs typeface="Times New Roman"/>
                <a:sym typeface="Times New Roman"/>
              </a:defRPr>
            </a:pPr>
            <a:r>
              <a:t>The module split-up for the project is as follows:-</a:t>
            </a:r>
          </a:p>
          <a:p>
            <a:pPr marL="250657" indent="-250657">
              <a:buFontTx/>
              <a:defRPr sz="2500">
                <a:latin typeface="Times New Roman"/>
                <a:ea typeface="Times New Roman"/>
                <a:cs typeface="Times New Roman"/>
                <a:sym typeface="Times New Roman"/>
              </a:defRPr>
            </a:pPr>
            <a:r>
              <a:t>The data collection and training stage.</a:t>
            </a:r>
          </a:p>
          <a:p>
            <a:pPr marL="250657" indent="-250657">
              <a:buFontTx/>
              <a:defRPr sz="2500">
                <a:latin typeface="Times New Roman"/>
                <a:ea typeface="Times New Roman"/>
                <a:cs typeface="Times New Roman"/>
                <a:sym typeface="Times New Roman"/>
              </a:defRPr>
            </a:pPr>
            <a:r>
              <a:t>Real time video capture and processing.</a:t>
            </a:r>
          </a:p>
          <a:p>
            <a:pPr marL="250657" indent="-250657">
              <a:buFontTx/>
              <a:defRPr sz="2500">
                <a:latin typeface="Times New Roman"/>
                <a:ea typeface="Times New Roman"/>
                <a:cs typeface="Times New Roman"/>
                <a:sym typeface="Times New Roman"/>
              </a:defRPr>
            </a:pPr>
            <a:r>
              <a:t>Prediction of gesture.</a:t>
            </a:r>
          </a:p>
          <a:p>
            <a:pPr marL="250657" indent="-250657">
              <a:buFontTx/>
              <a:defRPr sz="2500">
                <a:latin typeface="Times New Roman"/>
                <a:ea typeface="Times New Roman"/>
                <a:cs typeface="Times New Roman"/>
                <a:sym typeface="Times New Roman"/>
              </a:defRPr>
            </a:pPr>
            <a:r>
              <a:t>Mouse cursor action.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MODULE SPLITUP"/>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MODULE SPLITUP</a:t>
            </a:r>
          </a:p>
        </p:txBody>
      </p:sp>
      <p:sp>
        <p:nvSpPr>
          <p:cNvPr id="146" name="The data collection and training stage:…"/>
          <p:cNvSpPr txBox="1">
            <a:spLocks noGrp="1"/>
          </p:cNvSpPr>
          <p:nvPr>
            <p:ph type="body" idx="1"/>
          </p:nvPr>
        </p:nvSpPr>
        <p:spPr>
          <a:prstGeom prst="rect">
            <a:avLst/>
          </a:prstGeom>
        </p:spPr>
        <p:txBody>
          <a:bodyPr/>
          <a:lstStyle/>
          <a:p>
            <a:pPr marL="0" indent="0">
              <a:buSzTx/>
              <a:buFontTx/>
              <a:buNone/>
              <a:defRPr sz="3000" b="1">
                <a:latin typeface="Times New Roman"/>
                <a:ea typeface="Times New Roman"/>
                <a:cs typeface="Times New Roman"/>
                <a:sym typeface="Times New Roman"/>
              </a:defRPr>
            </a:pPr>
            <a:r>
              <a:t>The data collection and training stage:</a:t>
            </a:r>
          </a:p>
          <a:p>
            <a:pPr marL="0" indent="0" algn="just">
              <a:buSzTx/>
              <a:buFontTx/>
              <a:buNone/>
              <a:defRPr sz="2500">
                <a:latin typeface="Times New Roman"/>
                <a:ea typeface="Times New Roman"/>
                <a:cs typeface="Times New Roman"/>
                <a:sym typeface="Times New Roman"/>
              </a:defRPr>
            </a:pPr>
            <a:r>
              <a:t>At this stage the images for different gestures are captured and stored in their respective folders. We captured 1000 images for each hand gesture. Then some random test images are collected (in our case there are 100 test images for each gesture). Then with the help of these images our convolutional neural network is trained. We have trained our network upto 50 epoch.</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MODULE SPLITUP"/>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MODULE SPLITUP</a:t>
            </a:r>
          </a:p>
        </p:txBody>
      </p:sp>
      <p:sp>
        <p:nvSpPr>
          <p:cNvPr id="149" name="Real time video capture and processing:…"/>
          <p:cNvSpPr txBox="1">
            <a:spLocks noGrp="1"/>
          </p:cNvSpPr>
          <p:nvPr>
            <p:ph type="body" idx="1"/>
          </p:nvPr>
        </p:nvSpPr>
        <p:spPr>
          <a:prstGeom prst="rect">
            <a:avLst/>
          </a:prstGeom>
        </p:spPr>
        <p:txBody>
          <a:bodyPr/>
          <a:lstStyle/>
          <a:p>
            <a:pPr marL="0" indent="0">
              <a:buSzTx/>
              <a:buFontTx/>
              <a:buNone/>
              <a:defRPr sz="3000" b="1">
                <a:latin typeface="Times New Roman"/>
                <a:ea typeface="Times New Roman"/>
                <a:cs typeface="Times New Roman"/>
                <a:sym typeface="Times New Roman"/>
              </a:defRPr>
            </a:pPr>
            <a:r>
              <a:t>Real time video capture and processing:</a:t>
            </a:r>
          </a:p>
          <a:p>
            <a:pPr marL="0" indent="0" algn="just">
              <a:buSzTx/>
              <a:buFontTx/>
              <a:buNone/>
              <a:defRPr sz="2500">
                <a:latin typeface="Times New Roman"/>
                <a:ea typeface="Times New Roman"/>
                <a:cs typeface="Times New Roman"/>
                <a:sym typeface="Times New Roman"/>
              </a:defRPr>
            </a:pPr>
            <a:r>
              <a:t>The real time video is captured and each frame from it is taken out. Then each of this frame is processed further. First we flipped the frame and took out the region of interest of each frame. Then this region of interest was further processed.  First the background elimination is done. After that the image is converted into the gray scale and that image is blurred.</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MODULE SPLITUP"/>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MODULE SPLITUP</a:t>
            </a:r>
          </a:p>
        </p:txBody>
      </p:sp>
      <p:sp>
        <p:nvSpPr>
          <p:cNvPr id="152" name="Prediction of gesture:…"/>
          <p:cNvSpPr txBox="1">
            <a:spLocks noGrp="1"/>
          </p:cNvSpPr>
          <p:nvPr>
            <p:ph type="body" idx="1"/>
          </p:nvPr>
        </p:nvSpPr>
        <p:spPr>
          <a:prstGeom prst="rect">
            <a:avLst/>
          </a:prstGeom>
        </p:spPr>
        <p:txBody>
          <a:bodyPr/>
          <a:lstStyle/>
          <a:p>
            <a:pPr marL="0" indent="0">
              <a:buSzTx/>
              <a:buFontTx/>
              <a:buNone/>
              <a:defRPr sz="3000" b="1">
                <a:latin typeface="Times New Roman"/>
                <a:ea typeface="Times New Roman"/>
                <a:cs typeface="Times New Roman"/>
                <a:sym typeface="Times New Roman"/>
              </a:defRPr>
            </a:pPr>
            <a:r>
              <a:t>Prediction of gesture:</a:t>
            </a:r>
          </a:p>
          <a:p>
            <a:pPr marL="0" indent="0" algn="just">
              <a:buSzTx/>
              <a:buFontTx/>
              <a:buNone/>
              <a:defRPr sz="2500">
                <a:latin typeface="Times New Roman"/>
                <a:ea typeface="Times New Roman"/>
                <a:cs typeface="Times New Roman"/>
                <a:sym typeface="Times New Roman"/>
              </a:defRPr>
            </a:pPr>
            <a:r>
              <a:t>The background eliminated picture that extracted in the gray scale mode in the last stage is now used for the gesture prediction. This picture is first resized. Then this resized picture is passed through the convolutional neural network. This neural network then predicts the image sent to it and tells the hand gesture made.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INTRODUCTION"/>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INTRODUCTION</a:t>
            </a:r>
          </a:p>
        </p:txBody>
      </p:sp>
      <p:sp>
        <p:nvSpPr>
          <p:cNvPr id="98" name="PC innovation has massively grown over the previous decade and has turned into a vital piece of ordinary life. The essential PC hardware for Human Computer Interaction (HCI) is the mouse. The mouse isn't appropriate for HCI in some genuine circumstances, for example, with Human Robot Interaction (HRI). There have been numerous explores on elective strategies to the PC mouse for HCI. The most characteristic and natural strategy for HCI, that is a reasonable swap for the PC mouse and other existing technologies like track-pad, Joystick etc, is with the utilisation of hand motions."/>
          <p:cNvSpPr txBox="1">
            <a:spLocks noGrp="1"/>
          </p:cNvSpPr>
          <p:nvPr>
            <p:ph type="body" idx="1"/>
          </p:nvPr>
        </p:nvSpPr>
        <p:spPr>
          <a:prstGeom prst="rect">
            <a:avLst/>
          </a:prstGeom>
        </p:spPr>
        <p:txBody>
          <a:bodyPr/>
          <a:lstStyle>
            <a:lvl1pPr marL="0" indent="182879" algn="just" defTabSz="457200">
              <a:lnSpc>
                <a:spcPct val="95000"/>
              </a:lnSpc>
              <a:spcBef>
                <a:spcPts val="600"/>
              </a:spcBef>
              <a:buSzTx/>
              <a:buFontTx/>
              <a:buNone/>
              <a:defRPr sz="2500" spc="-12">
                <a:uFill>
                  <a:solidFill>
                    <a:srgbClr val="000000"/>
                  </a:solidFill>
                </a:uFill>
                <a:latin typeface="Times New Roman"/>
                <a:ea typeface="Times New Roman"/>
                <a:cs typeface="Times New Roman"/>
                <a:sym typeface="Times New Roman"/>
              </a:defRPr>
            </a:lvl1pPr>
          </a:lstStyle>
          <a:p>
            <a:r>
              <a:t>PC innovation has massively grown over the previous decade and has turned into a vital piece of ordinary life. The essential PC hardware for Human Computer Interaction (HCI) is the mouse. The mouse isn't appropriate for HCI in some genuine circumstances, for example, with Human Robot Interaction (HRI). There have been numerous explores on elective strategies to the PC mouse for HCI. The most characteristic and natural strategy for HCI, that is a reasonable swap for the PC mouse and other existing technologies like track-pad, Joystick etc, is with the utilisation of hand motions.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MODULE SPLITUP"/>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MODULE SPLITUP</a:t>
            </a:r>
          </a:p>
        </p:txBody>
      </p:sp>
      <p:sp>
        <p:nvSpPr>
          <p:cNvPr id="155" name="Mouse cursor action:…"/>
          <p:cNvSpPr txBox="1">
            <a:spLocks noGrp="1"/>
          </p:cNvSpPr>
          <p:nvPr>
            <p:ph type="body" idx="1"/>
          </p:nvPr>
        </p:nvSpPr>
        <p:spPr>
          <a:prstGeom prst="rect">
            <a:avLst/>
          </a:prstGeom>
        </p:spPr>
        <p:txBody>
          <a:bodyPr/>
          <a:lstStyle/>
          <a:p>
            <a:pPr marL="0" indent="0">
              <a:buSzTx/>
              <a:buFontTx/>
              <a:buNone/>
              <a:defRPr sz="3000" b="1">
                <a:latin typeface="Times New Roman"/>
                <a:ea typeface="Times New Roman"/>
                <a:cs typeface="Times New Roman"/>
                <a:sym typeface="Times New Roman"/>
              </a:defRPr>
            </a:pPr>
            <a:r>
              <a:t>Mouse cursor action:</a:t>
            </a:r>
          </a:p>
          <a:p>
            <a:pPr marL="0" indent="0" algn="just">
              <a:buSzTx/>
              <a:buFontTx/>
              <a:buNone/>
              <a:defRPr sz="2500">
                <a:latin typeface="Times New Roman"/>
                <a:ea typeface="Times New Roman"/>
                <a:cs typeface="Times New Roman"/>
                <a:sym typeface="Times New Roman"/>
              </a:defRPr>
            </a:pPr>
            <a:r>
              <a:t>According to the predicted gesture by the neural network we move the cursor and perform various mouse actions. This is done by the help of the centroid calculation. The centroid is taken of the area surrounding by the contour of the hand. According to the movement of this centroid the cursor is also moved. We have performed cursor movement, left click, right click, double click and scroll up and scroll down.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OOLS USED"/>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TOOLS USED</a:t>
            </a:r>
          </a:p>
        </p:txBody>
      </p:sp>
      <p:sp>
        <p:nvSpPr>
          <p:cNvPr id="158" name="Software Requirements:…"/>
          <p:cNvSpPr txBox="1">
            <a:spLocks noGrp="1"/>
          </p:cNvSpPr>
          <p:nvPr>
            <p:ph type="body" idx="1"/>
          </p:nvPr>
        </p:nvSpPr>
        <p:spPr>
          <a:prstGeom prst="rect">
            <a:avLst/>
          </a:prstGeom>
        </p:spPr>
        <p:txBody>
          <a:bodyPr/>
          <a:lstStyle/>
          <a:p>
            <a:pPr marL="0" lvl="1" indent="228600" defTabSz="457200">
              <a:lnSpc>
                <a:spcPct val="100000"/>
              </a:lnSpc>
              <a:spcBef>
                <a:spcPts val="600"/>
              </a:spcBef>
              <a:buSzTx/>
              <a:buFontTx/>
              <a:buNone/>
              <a:tabLst>
                <a:tab pos="228600" algn="l"/>
              </a:tabLst>
              <a:defRPr sz="2500" b="1">
                <a:uFill>
                  <a:solidFill>
                    <a:srgbClr val="000000"/>
                  </a:solidFill>
                </a:uFill>
                <a:latin typeface="Times New Roman"/>
                <a:ea typeface="Times New Roman"/>
                <a:cs typeface="Times New Roman"/>
                <a:sym typeface="Times New Roman"/>
              </a:defRPr>
            </a:pPr>
            <a:r>
              <a:t>Software Requirements:</a:t>
            </a:r>
          </a:p>
          <a:p>
            <a:pPr marL="480059" indent="-251459" defTabSz="457200">
              <a:lnSpc>
                <a:spcPct val="107916"/>
              </a:lnSpc>
              <a:spcBef>
                <a:spcPts val="800"/>
              </a:spcBef>
              <a:buSzPct val="110000"/>
              <a:buFont typeface="Symbol"/>
              <a:buChar char="·"/>
              <a:defRPr sz="2500">
                <a:uFill>
                  <a:solidFill>
                    <a:srgbClr val="000000"/>
                  </a:solidFill>
                </a:uFill>
              </a:defRPr>
            </a:pPr>
            <a:r>
              <a:rPr>
                <a:latin typeface="Times New Roman"/>
                <a:ea typeface="Times New Roman"/>
                <a:cs typeface="Times New Roman"/>
                <a:sym typeface="Times New Roman"/>
              </a:rPr>
              <a:t>OpenCV</a:t>
            </a:r>
          </a:p>
          <a:p>
            <a:pPr marL="480059" indent="-251459" defTabSz="457200">
              <a:lnSpc>
                <a:spcPct val="107916"/>
              </a:lnSpc>
              <a:spcBef>
                <a:spcPts val="800"/>
              </a:spcBef>
              <a:buSzPct val="110000"/>
              <a:buFont typeface="Symbol"/>
              <a:buChar char="·"/>
              <a:defRPr sz="2500">
                <a:uFill>
                  <a:solidFill>
                    <a:srgbClr val="000000"/>
                  </a:solidFill>
                </a:uFill>
              </a:defRPr>
            </a:pPr>
            <a:r>
              <a:rPr>
                <a:latin typeface="Times New Roman"/>
                <a:ea typeface="Times New Roman"/>
                <a:cs typeface="Times New Roman"/>
                <a:sym typeface="Times New Roman"/>
              </a:rPr>
              <a:t>Python 3</a:t>
            </a:r>
          </a:p>
          <a:p>
            <a:pPr marL="480059" indent="-251459" defTabSz="457200">
              <a:lnSpc>
                <a:spcPct val="107916"/>
              </a:lnSpc>
              <a:spcBef>
                <a:spcPts val="800"/>
              </a:spcBef>
              <a:buSzPct val="110000"/>
              <a:buFont typeface="Symbol"/>
              <a:buChar char="·"/>
              <a:defRPr sz="2500">
                <a:uFill>
                  <a:solidFill>
                    <a:srgbClr val="000000"/>
                  </a:solidFill>
                </a:uFill>
              </a:defRPr>
            </a:pPr>
            <a:r>
              <a:rPr>
                <a:latin typeface="Times New Roman"/>
                <a:ea typeface="Times New Roman"/>
                <a:cs typeface="Times New Roman"/>
                <a:sym typeface="Times New Roman"/>
              </a:rPr>
              <a:t>Tensorflow</a:t>
            </a:r>
          </a:p>
          <a:p>
            <a:pPr marL="480059" indent="-251459" defTabSz="457200">
              <a:lnSpc>
                <a:spcPct val="107916"/>
              </a:lnSpc>
              <a:spcBef>
                <a:spcPts val="800"/>
              </a:spcBef>
              <a:buSzPct val="110000"/>
              <a:buFont typeface="Symbol"/>
              <a:buChar char="·"/>
              <a:defRPr sz="2500">
                <a:uFill>
                  <a:solidFill>
                    <a:srgbClr val="000000"/>
                  </a:solidFill>
                </a:uFill>
              </a:defRPr>
            </a:pPr>
            <a:r>
              <a:rPr>
                <a:latin typeface="Times New Roman"/>
                <a:ea typeface="Times New Roman"/>
                <a:cs typeface="Times New Roman"/>
                <a:sym typeface="Times New Roman"/>
              </a:rPr>
              <a:t>Numpy</a:t>
            </a:r>
          </a:p>
          <a:p>
            <a:pPr marL="480059" indent="-251459" defTabSz="457200">
              <a:lnSpc>
                <a:spcPct val="107916"/>
              </a:lnSpc>
              <a:spcBef>
                <a:spcPts val="800"/>
              </a:spcBef>
              <a:buSzPct val="110000"/>
              <a:buFont typeface="Symbol"/>
              <a:buChar char="·"/>
              <a:defRPr sz="2500">
                <a:uFill>
                  <a:solidFill>
                    <a:srgbClr val="000000"/>
                  </a:solidFill>
                </a:uFill>
              </a:defRPr>
            </a:pPr>
            <a:r>
              <a:rPr>
                <a:latin typeface="Times New Roman"/>
                <a:ea typeface="Times New Roman"/>
                <a:cs typeface="Times New Roman"/>
                <a:sym typeface="Times New Roman"/>
              </a:rPr>
              <a:t>PyAutoGUI</a:t>
            </a:r>
          </a:p>
          <a:p>
            <a:pPr marL="0" indent="0" defTabSz="457200">
              <a:lnSpc>
                <a:spcPct val="107916"/>
              </a:lnSpc>
              <a:spcBef>
                <a:spcPts val="800"/>
              </a:spcBef>
              <a:buSzTx/>
              <a:buFontTx/>
              <a:buNone/>
              <a:defRPr sz="2500" b="1">
                <a:uFill>
                  <a:solidFill>
                    <a:srgbClr val="000000"/>
                  </a:solidFill>
                </a:uFill>
              </a:defRPr>
            </a:pPr>
            <a:r>
              <a:rPr>
                <a:latin typeface="Times New Roman"/>
                <a:ea typeface="Times New Roman"/>
                <a:cs typeface="Times New Roman"/>
                <a:sym typeface="Times New Roman"/>
              </a:rPr>
              <a:t>  Platform used to develop:</a:t>
            </a:r>
          </a:p>
          <a:p>
            <a:pPr marL="0" indent="0" defTabSz="457200">
              <a:lnSpc>
                <a:spcPct val="107916"/>
              </a:lnSpc>
              <a:spcBef>
                <a:spcPts val="800"/>
              </a:spcBef>
              <a:buSzTx/>
              <a:buFontTx/>
              <a:buNone/>
              <a:defRPr sz="2500">
                <a:uFill>
                  <a:solidFill>
                    <a:srgbClr val="000000"/>
                  </a:solidFill>
                </a:uFill>
              </a:defRPr>
            </a:pPr>
            <a:r>
              <a:rPr>
                <a:latin typeface="Times New Roman"/>
                <a:ea typeface="Times New Roman"/>
                <a:cs typeface="Times New Roman"/>
                <a:sym typeface="Times New Roman"/>
              </a:rPr>
              <a:t>  PyCharm</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OOLS USED"/>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TOOLS USED</a:t>
            </a:r>
          </a:p>
        </p:txBody>
      </p:sp>
      <p:sp>
        <p:nvSpPr>
          <p:cNvPr id="161" name="Hardware Requirements:…"/>
          <p:cNvSpPr txBox="1">
            <a:spLocks noGrp="1"/>
          </p:cNvSpPr>
          <p:nvPr>
            <p:ph type="body" idx="1"/>
          </p:nvPr>
        </p:nvSpPr>
        <p:spPr>
          <a:prstGeom prst="rect">
            <a:avLst/>
          </a:prstGeom>
        </p:spPr>
        <p:txBody>
          <a:bodyPr/>
          <a:lstStyle/>
          <a:p>
            <a:pPr marL="0" lvl="1" indent="228600" defTabSz="457200">
              <a:lnSpc>
                <a:spcPct val="100000"/>
              </a:lnSpc>
              <a:spcBef>
                <a:spcPts val="600"/>
              </a:spcBef>
              <a:buSzTx/>
              <a:buFontTx/>
              <a:buNone/>
              <a:tabLst>
                <a:tab pos="228600" algn="l"/>
              </a:tabLst>
              <a:defRPr sz="2500" b="1">
                <a:uFill>
                  <a:solidFill>
                    <a:srgbClr val="000000"/>
                  </a:solidFill>
                </a:uFill>
                <a:latin typeface="Times New Roman"/>
                <a:ea typeface="Times New Roman"/>
                <a:cs typeface="Times New Roman"/>
                <a:sym typeface="Times New Roman"/>
              </a:defRPr>
            </a:pPr>
            <a:r>
              <a:t>Hardware Requirements:</a:t>
            </a:r>
          </a:p>
          <a:p>
            <a:pPr marL="480059" indent="-251459" defTabSz="457200">
              <a:lnSpc>
                <a:spcPct val="107916"/>
              </a:lnSpc>
              <a:spcBef>
                <a:spcPts val="800"/>
              </a:spcBef>
              <a:buSzPct val="110000"/>
              <a:buFont typeface="Symbol"/>
              <a:buChar char="·"/>
              <a:defRPr sz="2500">
                <a:uFill>
                  <a:solidFill>
                    <a:srgbClr val="000000"/>
                  </a:solidFill>
                </a:uFill>
              </a:defRPr>
            </a:pPr>
            <a:r>
              <a:rPr>
                <a:latin typeface="Times New Roman"/>
                <a:ea typeface="Times New Roman"/>
                <a:cs typeface="Times New Roman"/>
                <a:sym typeface="Times New Roman"/>
              </a:rPr>
              <a:t>Minimum of 4GB RAM, (8 GB RAM recommended)</a:t>
            </a:r>
          </a:p>
          <a:p>
            <a:pPr marL="480059" indent="-251459" defTabSz="457200">
              <a:lnSpc>
                <a:spcPct val="107916"/>
              </a:lnSpc>
              <a:spcBef>
                <a:spcPts val="800"/>
              </a:spcBef>
              <a:buSzPct val="110000"/>
              <a:buFont typeface="Symbol"/>
              <a:buChar char="·"/>
              <a:defRPr sz="2500">
                <a:uFill>
                  <a:solidFill>
                    <a:srgbClr val="000000"/>
                  </a:solidFill>
                </a:uFill>
              </a:defRPr>
            </a:pPr>
            <a:r>
              <a:rPr>
                <a:latin typeface="Times New Roman"/>
                <a:ea typeface="Times New Roman"/>
                <a:cs typeface="Times New Roman"/>
                <a:sym typeface="Times New Roman"/>
              </a:rPr>
              <a:t>Microsoft Windows 7/8/10</a:t>
            </a:r>
          </a:p>
          <a:p>
            <a:pPr marL="480059" indent="-251459" defTabSz="457200">
              <a:lnSpc>
                <a:spcPct val="107916"/>
              </a:lnSpc>
              <a:spcBef>
                <a:spcPts val="800"/>
              </a:spcBef>
              <a:buSzPct val="110000"/>
              <a:buFont typeface="Symbol"/>
              <a:buChar char="·"/>
              <a:defRPr sz="2500">
                <a:uFill>
                  <a:solidFill>
                    <a:srgbClr val="000000"/>
                  </a:solidFill>
                </a:uFill>
              </a:defRPr>
            </a:pPr>
            <a:r>
              <a:rPr>
                <a:latin typeface="Times New Roman"/>
                <a:ea typeface="Times New Roman"/>
                <a:cs typeface="Times New Roman"/>
                <a:sym typeface="Times New Roman"/>
              </a:rPr>
              <a:t>Integrated Web Camera (1.3 Megapixels) </a:t>
            </a:r>
          </a:p>
          <a:p>
            <a:pPr marL="457200" defTabSz="457200">
              <a:lnSpc>
                <a:spcPct val="107916"/>
              </a:lnSpc>
              <a:spcBef>
                <a:spcPts val="800"/>
              </a:spcBef>
              <a:buFont typeface="Symbol"/>
              <a:buChar char="·"/>
              <a:defRPr sz="2500">
                <a:uFill>
                  <a:solidFill>
                    <a:srgbClr val="000000"/>
                  </a:solidFill>
                </a:uFill>
                <a:latin typeface="Times New Roman"/>
                <a:ea typeface="Times New Roman"/>
                <a:cs typeface="Times New Roman"/>
                <a:sym typeface="Times New Roman"/>
              </a:defRPr>
            </a:pPr>
            <a:r>
              <a:t>4 GB of available disk space minimum, 16 GB recommended</a:t>
            </a:r>
          </a:p>
          <a:p>
            <a:pPr marL="480059" indent="-251459" defTabSz="457200">
              <a:lnSpc>
                <a:spcPct val="107916"/>
              </a:lnSpc>
              <a:spcBef>
                <a:spcPts val="800"/>
              </a:spcBef>
              <a:buSzPct val="110000"/>
              <a:buFont typeface="Symbol"/>
              <a:buChar char="·"/>
              <a:defRPr sz="2500">
                <a:uFill>
                  <a:solidFill>
                    <a:srgbClr val="000000"/>
                  </a:solidFill>
                </a:uFill>
              </a:defRPr>
            </a:pPr>
            <a:r>
              <a:rPr>
                <a:latin typeface="Times New Roman"/>
                <a:ea typeface="Times New Roman"/>
                <a:cs typeface="Times New Roman"/>
                <a:sym typeface="Times New Roman"/>
              </a:rPr>
              <a:t>1280 x 800 minimum screen resolution</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IMPLEMENTION PROCEDURE"/>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rPr dirty="0"/>
              <a:t>IMPLEMENT</a:t>
            </a:r>
            <a:r>
              <a:rPr lang="en-US" dirty="0"/>
              <a:t>AT</a:t>
            </a:r>
            <a:r>
              <a:rPr dirty="0"/>
              <a:t>ION PROCEDURE</a:t>
            </a:r>
          </a:p>
        </p:txBody>
      </p:sp>
      <p:sp>
        <p:nvSpPr>
          <p:cNvPr id="7" name="Rectangle 6">
            <a:extLst>
              <a:ext uri="{FF2B5EF4-FFF2-40B4-BE49-F238E27FC236}">
                <a16:creationId xmlns:a16="http://schemas.microsoft.com/office/drawing/2014/main" id="{DAA91188-5E6E-48A2-8A43-DAD58AC50E3D}"/>
              </a:ext>
            </a:extLst>
          </p:cNvPr>
          <p:cNvSpPr/>
          <p:nvPr/>
        </p:nvSpPr>
        <p:spPr>
          <a:xfrm>
            <a:off x="736600" y="1509268"/>
            <a:ext cx="10998200" cy="1592744"/>
          </a:xfrm>
          <a:prstGeom prst="rect">
            <a:avLst/>
          </a:prstGeom>
        </p:spPr>
        <p:txBody>
          <a:bodyPr wrap="square">
            <a:spAutoFit/>
          </a:bodyPr>
          <a:lstStyle/>
          <a:p>
            <a:pPr marL="457200" lvl="1" indent="0" fontAlgn="base">
              <a:spcBef>
                <a:spcPts val="600"/>
              </a:spcBef>
              <a:spcAft>
                <a:spcPts val="300"/>
              </a:spcAft>
              <a:buSzPts val="1200"/>
              <a:tabLst>
                <a:tab pos="228600" algn="l"/>
              </a:tabLst>
            </a:pPr>
            <a:r>
              <a:rPr lang="en-US" b="1" dirty="0">
                <a:latin typeface="Times New Roman" panose="02020603050405020304" pitchFamily="18" charset="0"/>
                <a:ea typeface="SimSun" panose="02010600030101010101" pitchFamily="2" charset="-122"/>
              </a:rPr>
              <a:t>Capturing the real time video</a:t>
            </a:r>
            <a:endParaRPr lang="en-US" b="1" i="1" dirty="0">
              <a:latin typeface="Times New Roman" panose="02020603050405020304" pitchFamily="18" charset="0"/>
              <a:ea typeface="SimSun" panose="02010600030101010101" pitchFamily="2" charset="-122"/>
            </a:endParaRPr>
          </a:p>
          <a:p>
            <a:pPr marL="457200" lvl="1" indent="0" fontAlgn="base">
              <a:spcBef>
                <a:spcPts val="600"/>
              </a:spcBef>
              <a:spcAft>
                <a:spcPts val="300"/>
              </a:spcAft>
              <a:buSzPts val="1200"/>
              <a:tabLst>
                <a:tab pos="22860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For the system to sense the movement of hand we need a sensor. We used the web camera in our work for that sensing. The web camera captures the real time video that is it gives us the real time news feed. The captured image is at a particular resolution and at a particular frame rate. We can change the frame rate and resolution according to our needs.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04F3B2AD-03C2-4109-ABDA-866D8325747D}"/>
              </a:ext>
            </a:extLst>
          </p:cNvPr>
          <p:cNvSpPr/>
          <p:nvPr/>
        </p:nvSpPr>
        <p:spPr>
          <a:xfrm>
            <a:off x="736600" y="3307080"/>
            <a:ext cx="10998200" cy="1869743"/>
          </a:xfrm>
          <a:prstGeom prst="rect">
            <a:avLst/>
          </a:prstGeom>
        </p:spPr>
        <p:txBody>
          <a:bodyPr wrap="square">
            <a:spAutoFit/>
          </a:bodyPr>
          <a:lstStyle/>
          <a:p>
            <a:pPr marL="457200" lvl="1" indent="0" fontAlgn="base">
              <a:spcBef>
                <a:spcPts val="600"/>
              </a:spcBef>
              <a:spcAft>
                <a:spcPts val="300"/>
              </a:spcAft>
              <a:buSzPts val="1200"/>
              <a:tabLst>
                <a:tab pos="228600" algn="l"/>
              </a:tabLst>
            </a:pPr>
            <a:r>
              <a:rPr lang="en-US" b="1" dirty="0">
                <a:latin typeface="Times New Roman" panose="02020603050405020304" pitchFamily="18" charset="0"/>
                <a:ea typeface="SimSun" panose="02010600030101010101" pitchFamily="2" charset="-122"/>
              </a:rPr>
              <a:t>Resizing the image</a:t>
            </a:r>
            <a:endParaRPr lang="en-US" b="1" i="1" dirty="0">
              <a:latin typeface="Times New Roman" panose="02020603050405020304" pitchFamily="18" charset="0"/>
              <a:ea typeface="SimSun" panose="02010600030101010101" pitchFamily="2" charset="-122"/>
            </a:endParaRPr>
          </a:p>
          <a:p>
            <a:pPr marL="457200" lvl="1" indent="0" fontAlgn="base">
              <a:spcBef>
                <a:spcPts val="600"/>
              </a:spcBef>
              <a:spcAft>
                <a:spcPts val="300"/>
              </a:spcAft>
              <a:buSzPts val="1200"/>
              <a:tabLst>
                <a:tab pos="22860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When the camera captures the real time feed and converts it into the frames then the frame obtained might be of different size. So, we need to resize the image to fit our need. Now this image is inverted. It is like the image we get when we stand in front of the mirror. So, if we move our coloured strip to right it will in turn move to left and so will our mouse pointer. This will create a lot of confusion in operating the mouse pointer. Hence, we need to flip each frame. This is done by vertically inverting the frame.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F12E5FA8-AB2E-46A8-91D3-6E2758078548}"/>
              </a:ext>
            </a:extLst>
          </p:cNvPr>
          <p:cNvSpPr/>
          <p:nvPr/>
        </p:nvSpPr>
        <p:spPr>
          <a:xfrm>
            <a:off x="736600" y="5348732"/>
            <a:ext cx="10998200" cy="1592744"/>
          </a:xfrm>
          <a:prstGeom prst="rect">
            <a:avLst/>
          </a:prstGeom>
        </p:spPr>
        <p:txBody>
          <a:bodyPr wrap="square">
            <a:spAutoFit/>
          </a:bodyPr>
          <a:lstStyle/>
          <a:p>
            <a:pPr marL="457200" lvl="1" indent="0" fontAlgn="base">
              <a:spcBef>
                <a:spcPts val="600"/>
              </a:spcBef>
              <a:spcAft>
                <a:spcPts val="300"/>
              </a:spcAft>
              <a:buSzPts val="1200"/>
              <a:tabLst>
                <a:tab pos="228600" algn="l"/>
              </a:tabLst>
            </a:pPr>
            <a:r>
              <a:rPr lang="en-US" b="1" dirty="0">
                <a:latin typeface="Times New Roman" panose="02020603050405020304" pitchFamily="18" charset="0"/>
                <a:ea typeface="SimSun" panose="02010600030101010101" pitchFamily="2" charset="-122"/>
              </a:rPr>
              <a:t>Flipping the Image</a:t>
            </a:r>
            <a:endParaRPr lang="en-US" b="1" i="1" dirty="0">
              <a:latin typeface="Times New Roman" panose="02020603050405020304" pitchFamily="18" charset="0"/>
              <a:ea typeface="SimSun" panose="02010600030101010101" pitchFamily="2" charset="-122"/>
            </a:endParaRPr>
          </a:p>
          <a:p>
            <a:pPr marL="457200" lvl="1" indent="0" fontAlgn="base">
              <a:spcBef>
                <a:spcPts val="600"/>
              </a:spcBef>
              <a:spcAft>
                <a:spcPts val="300"/>
              </a:spcAft>
              <a:buSzPts val="1200"/>
              <a:tabLst>
                <a:tab pos="22860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Now this image is inverted. It is like the image we get when we stand in front of the mirror. So, if we move our coloured strip to right it will in turn move to left and so will our mouse pointer. This will create a lot of confusion in operating the mouse pointer. Hence, we need to flip each frame. This is done by vertically inverting the frame.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IMPLEMENTION PROCEDURE"/>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IMPLEMENTION PROCEDURE</a:t>
            </a:r>
          </a:p>
        </p:txBody>
      </p:sp>
      <p:sp>
        <p:nvSpPr>
          <p:cNvPr id="2" name="Rectangle 1">
            <a:extLst>
              <a:ext uri="{FF2B5EF4-FFF2-40B4-BE49-F238E27FC236}">
                <a16:creationId xmlns:a16="http://schemas.microsoft.com/office/drawing/2014/main" id="{40A3F1E1-CF41-437D-A956-CDE46701A127}"/>
              </a:ext>
            </a:extLst>
          </p:cNvPr>
          <p:cNvSpPr/>
          <p:nvPr/>
        </p:nvSpPr>
        <p:spPr>
          <a:xfrm>
            <a:off x="838200" y="1721168"/>
            <a:ext cx="10515600" cy="1315745"/>
          </a:xfrm>
          <a:prstGeom prst="rect">
            <a:avLst/>
          </a:prstGeom>
        </p:spPr>
        <p:txBody>
          <a:bodyPr wrap="square">
            <a:spAutoFit/>
          </a:bodyPr>
          <a:lstStyle/>
          <a:p>
            <a:pPr marL="457200" lvl="1" indent="0" fontAlgn="base">
              <a:spcBef>
                <a:spcPts val="600"/>
              </a:spcBef>
              <a:spcAft>
                <a:spcPts val="300"/>
              </a:spcAft>
              <a:buSzPts val="1200"/>
              <a:tabLst>
                <a:tab pos="228600" algn="l"/>
              </a:tabLst>
            </a:pPr>
            <a:r>
              <a:rPr lang="en-US" b="1" dirty="0">
                <a:latin typeface="Times New Roman" panose="02020603050405020304" pitchFamily="18" charset="0"/>
                <a:ea typeface="SimSun" panose="02010600030101010101" pitchFamily="2" charset="-122"/>
              </a:rPr>
              <a:t>Getting the Region of Interest</a:t>
            </a:r>
            <a:endParaRPr lang="en-US" b="1" i="1" dirty="0">
              <a:latin typeface="Times New Roman" panose="02020603050405020304" pitchFamily="18" charset="0"/>
              <a:ea typeface="SimSun" panose="02010600030101010101" pitchFamily="2" charset="-122"/>
            </a:endParaRPr>
          </a:p>
          <a:p>
            <a:pPr marL="457200" lvl="1" indent="0" fontAlgn="base">
              <a:spcBef>
                <a:spcPts val="600"/>
              </a:spcBef>
              <a:spcAft>
                <a:spcPts val="300"/>
              </a:spcAft>
              <a:buSzPts val="1200"/>
              <a:tabLst>
                <a:tab pos="22860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The Region of Interest is a small part of the entire frame which is the actual area where all the processing will be done. The remaining part of the frame is ignored. Only the image inside this region is processed. This is done to remove any unnecessary objects in the background which can cause noise.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A61BACD5-7387-4CBB-9ECD-BC13F6564001}"/>
              </a:ext>
            </a:extLst>
          </p:cNvPr>
          <p:cNvSpPr/>
          <p:nvPr/>
        </p:nvSpPr>
        <p:spPr>
          <a:xfrm>
            <a:off x="838200" y="3200398"/>
            <a:ext cx="10515600" cy="1315745"/>
          </a:xfrm>
          <a:prstGeom prst="rect">
            <a:avLst/>
          </a:prstGeom>
        </p:spPr>
        <p:txBody>
          <a:bodyPr wrap="square">
            <a:spAutoFit/>
          </a:bodyPr>
          <a:lstStyle/>
          <a:p>
            <a:pPr marL="457200" lvl="1" indent="0" fontAlgn="base">
              <a:spcBef>
                <a:spcPts val="600"/>
              </a:spcBef>
              <a:spcAft>
                <a:spcPts val="300"/>
              </a:spcAft>
              <a:buSzPts val="1200"/>
              <a:tabLst>
                <a:tab pos="228600" algn="l"/>
              </a:tabLst>
            </a:pPr>
            <a:r>
              <a:rPr lang="en-US" b="1" dirty="0">
                <a:latin typeface="Times New Roman" panose="02020603050405020304" pitchFamily="18" charset="0"/>
                <a:ea typeface="SimSun" panose="02010600030101010101" pitchFamily="2" charset="-122"/>
              </a:rPr>
              <a:t>Eliminate the Background</a:t>
            </a:r>
            <a:endParaRPr lang="en-US" b="1" i="1" dirty="0">
              <a:latin typeface="Times New Roman" panose="02020603050405020304" pitchFamily="18" charset="0"/>
              <a:ea typeface="SimSun" panose="02010600030101010101" pitchFamily="2" charset="-122"/>
            </a:endParaRPr>
          </a:p>
          <a:p>
            <a:pPr marL="457200" lvl="1" indent="0" fontAlgn="base">
              <a:spcBef>
                <a:spcPts val="600"/>
              </a:spcBef>
              <a:spcAft>
                <a:spcPts val="300"/>
              </a:spcAft>
              <a:buSzPts val="1200"/>
              <a:tabLst>
                <a:tab pos="22860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In this step, all the background images are removed and only the image of the hand is shown. This is important as based on this image, the different gestures made by the hand will be predicted. The hand is shown in white colour and the remaining background is shown as black colour.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17EAF4C8-4876-476D-B243-00218843C530}"/>
              </a:ext>
            </a:extLst>
          </p:cNvPr>
          <p:cNvSpPr/>
          <p:nvPr/>
        </p:nvSpPr>
        <p:spPr>
          <a:xfrm>
            <a:off x="838200" y="4849118"/>
            <a:ext cx="10515600" cy="1315745"/>
          </a:xfrm>
          <a:prstGeom prst="rect">
            <a:avLst/>
          </a:prstGeom>
        </p:spPr>
        <p:txBody>
          <a:bodyPr wrap="square">
            <a:spAutoFit/>
          </a:bodyPr>
          <a:lstStyle/>
          <a:p>
            <a:pPr marL="457200" lvl="1" indent="0" fontAlgn="base">
              <a:spcBef>
                <a:spcPts val="600"/>
              </a:spcBef>
              <a:spcAft>
                <a:spcPts val="300"/>
              </a:spcAft>
              <a:buSzPts val="1200"/>
              <a:tabLst>
                <a:tab pos="228600" algn="l"/>
              </a:tabLst>
            </a:pPr>
            <a:r>
              <a:rPr lang="en-US" b="1" dirty="0">
                <a:latin typeface="Times New Roman" panose="02020603050405020304" pitchFamily="18" charset="0"/>
                <a:ea typeface="SimSun" panose="02010600030101010101" pitchFamily="2" charset="-122"/>
              </a:rPr>
              <a:t>Predict the gesture</a:t>
            </a:r>
          </a:p>
          <a:p>
            <a:pPr marL="457200" lvl="1" indent="0" fontAlgn="base">
              <a:spcBef>
                <a:spcPts val="600"/>
              </a:spcBef>
              <a:spcAft>
                <a:spcPts val="300"/>
              </a:spcAft>
              <a:buSzPts val="1200"/>
              <a:tabLst>
                <a:tab pos="22860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The image then passes through our convolutional neural network. The gesture is predicted on basis of how the neural network is trained previously. This is an important step as a major part of the accuracy of our system depends on it.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IMPLEMENTION PROCEDURE"/>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IMPLEMENTION PROCEDURE</a:t>
            </a:r>
          </a:p>
        </p:txBody>
      </p:sp>
      <p:sp>
        <p:nvSpPr>
          <p:cNvPr id="2" name="Rectangle 1">
            <a:extLst>
              <a:ext uri="{FF2B5EF4-FFF2-40B4-BE49-F238E27FC236}">
                <a16:creationId xmlns:a16="http://schemas.microsoft.com/office/drawing/2014/main" id="{0F241401-2083-41EC-B416-323C36366437}"/>
              </a:ext>
            </a:extLst>
          </p:cNvPr>
          <p:cNvSpPr/>
          <p:nvPr/>
        </p:nvSpPr>
        <p:spPr>
          <a:xfrm>
            <a:off x="487680" y="1872239"/>
            <a:ext cx="10866120" cy="1315745"/>
          </a:xfrm>
          <a:prstGeom prst="rect">
            <a:avLst/>
          </a:prstGeom>
        </p:spPr>
        <p:txBody>
          <a:bodyPr wrap="square">
            <a:spAutoFit/>
          </a:bodyPr>
          <a:lstStyle/>
          <a:p>
            <a:pPr marL="457200" lvl="1" indent="0" fontAlgn="base">
              <a:spcBef>
                <a:spcPts val="600"/>
              </a:spcBef>
              <a:spcAft>
                <a:spcPts val="300"/>
              </a:spcAft>
              <a:buSzPts val="1200"/>
              <a:tabLst>
                <a:tab pos="228600" algn="l"/>
              </a:tabLst>
            </a:pPr>
            <a:r>
              <a:rPr lang="en-US" b="1" dirty="0">
                <a:latin typeface="Times New Roman" panose="02020603050405020304" pitchFamily="18" charset="0"/>
                <a:ea typeface="SimSun" panose="02010600030101010101" pitchFamily="2" charset="-122"/>
              </a:rPr>
              <a:t>Draw the contours and its centroid</a:t>
            </a:r>
            <a:endParaRPr lang="en-US" b="1" i="1" dirty="0">
              <a:latin typeface="Times New Roman" panose="02020603050405020304" pitchFamily="18" charset="0"/>
              <a:ea typeface="SimSun" panose="02010600030101010101" pitchFamily="2" charset="-122"/>
            </a:endParaRPr>
          </a:p>
          <a:p>
            <a:pPr marL="457200" lvl="1" indent="0" fontAlgn="base">
              <a:spcBef>
                <a:spcPts val="600"/>
              </a:spcBef>
              <a:spcAft>
                <a:spcPts val="300"/>
              </a:spcAft>
              <a:buSzPts val="1200"/>
              <a:tabLst>
                <a:tab pos="22860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The contours are drawn around the hand gesture. Contour is the outer line around a certain area. After this we calculate the centroid. It is the center point of the area surrounded by the contour. We control our mouse pointer movement with respect to the calculated centroid.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ED347C6-D224-4103-98CC-E61ACA293A2C}"/>
              </a:ext>
            </a:extLst>
          </p:cNvPr>
          <p:cNvSpPr/>
          <p:nvPr/>
        </p:nvSpPr>
        <p:spPr>
          <a:xfrm>
            <a:off x="487680" y="3505201"/>
            <a:ext cx="10866120" cy="1038746"/>
          </a:xfrm>
          <a:prstGeom prst="rect">
            <a:avLst/>
          </a:prstGeom>
        </p:spPr>
        <p:txBody>
          <a:bodyPr wrap="square">
            <a:spAutoFit/>
          </a:bodyPr>
          <a:lstStyle/>
          <a:p>
            <a:pPr marL="457200" lvl="1" indent="0" fontAlgn="base">
              <a:spcBef>
                <a:spcPts val="600"/>
              </a:spcBef>
              <a:spcAft>
                <a:spcPts val="300"/>
              </a:spcAft>
              <a:buSzPts val="1200"/>
              <a:tabLst>
                <a:tab pos="228600" algn="l"/>
              </a:tabLst>
            </a:pPr>
            <a:r>
              <a:rPr lang="en-US" b="1" dirty="0">
                <a:latin typeface="Times New Roman" panose="02020603050405020304" pitchFamily="18" charset="0"/>
                <a:ea typeface="SimSun" panose="02010600030101010101" pitchFamily="2" charset="-122"/>
              </a:rPr>
              <a:t>Tracking and performing different actions</a:t>
            </a:r>
            <a:endParaRPr lang="en-US" b="1" i="1" dirty="0">
              <a:latin typeface="Times New Roman" panose="02020603050405020304" pitchFamily="18" charset="0"/>
              <a:ea typeface="SimSun" panose="02010600030101010101" pitchFamily="2" charset="-122"/>
            </a:endParaRPr>
          </a:p>
          <a:p>
            <a:pPr marL="457200" lvl="1" indent="0" fontAlgn="base">
              <a:spcBef>
                <a:spcPts val="600"/>
              </a:spcBef>
              <a:spcAft>
                <a:spcPts val="300"/>
              </a:spcAft>
              <a:buSzPts val="1200"/>
              <a:tabLst>
                <a:tab pos="22860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The tracking and different actions performed are done using the inbuilt library in python named PyAutoGUI. This library has many functions for left click, right click or just moving the pointer and many more.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OUTPUT"/>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OUTPUT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OUTPUT"/>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OUTPUT</a:t>
            </a:r>
          </a:p>
        </p:txBody>
      </p:sp>
      <p:sp>
        <p:nvSpPr>
          <p:cNvPr id="176" name="Body"/>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OUTPUT"/>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OUTPUT</a:t>
            </a:r>
          </a:p>
        </p:txBody>
      </p:sp>
      <p:sp>
        <p:nvSpPr>
          <p:cNvPr id="179" name="Body"/>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UTPUT"/>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OUTPUT</a:t>
            </a:r>
          </a:p>
        </p:txBody>
      </p:sp>
      <p:sp>
        <p:nvSpPr>
          <p:cNvPr id="182" name="Body"/>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INTRODUCTION continued…"/>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rPr dirty="0"/>
              <a:t>INTRODUCTION</a:t>
            </a:r>
          </a:p>
        </p:txBody>
      </p:sp>
      <p:sp>
        <p:nvSpPr>
          <p:cNvPr id="101" name="Nowadays touchscreen technology is available for devices like mobile phones. But this technology is still costly when used in the personal computers. And the devices currently used to interact are frequently breakable. Our objective was to make an alternative technology to interact with the computer which not as costly as the touchscreen technology and is easy to operate with. Here we have tried to control the mouse pointer using our hand gestures and perform various tasks such as a single click, double click etc."/>
          <p:cNvSpPr txBox="1">
            <a:spLocks noGrp="1"/>
          </p:cNvSpPr>
          <p:nvPr>
            <p:ph type="body" idx="1"/>
          </p:nvPr>
        </p:nvSpPr>
        <p:spPr>
          <a:prstGeom prst="rect">
            <a:avLst/>
          </a:prstGeom>
        </p:spPr>
        <p:txBody>
          <a:bodyPr/>
          <a:lstStyle>
            <a:lvl1pPr marL="0" indent="182879" algn="just" defTabSz="457200">
              <a:lnSpc>
                <a:spcPct val="95000"/>
              </a:lnSpc>
              <a:spcBef>
                <a:spcPts val="600"/>
              </a:spcBef>
              <a:buSzTx/>
              <a:buFontTx/>
              <a:buNone/>
              <a:defRPr sz="2500" spc="-12">
                <a:uFill>
                  <a:solidFill>
                    <a:srgbClr val="000000"/>
                  </a:solidFill>
                </a:uFill>
                <a:latin typeface="Times New Roman"/>
                <a:ea typeface="Times New Roman"/>
                <a:cs typeface="Times New Roman"/>
                <a:sym typeface="Times New Roman"/>
              </a:defRPr>
            </a:lvl1pPr>
          </a:lstStyle>
          <a:p>
            <a:r>
              <a:rPr dirty="0"/>
              <a:t>Nowadays touchscreen technology is available for devices like mobile phones. But this technology is still costly when used in the personal computers. And the devices currently used to interact are frequently breakable. Our objective was to make an alternative technology to interact with the computer which not as costly as the touchscreen technology and is easy to operate with. Here we have tried to control the mouse pointer using our hand gestures and perform various tasks such as a single click, double click etc.</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OUTPUT"/>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OUTPUT</a:t>
            </a:r>
          </a:p>
        </p:txBody>
      </p:sp>
      <p:sp>
        <p:nvSpPr>
          <p:cNvPr id="185" name="Body"/>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ONCLUSION"/>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CONCLUSION</a:t>
            </a:r>
          </a:p>
        </p:txBody>
      </p:sp>
      <p:sp>
        <p:nvSpPr>
          <p:cNvPr id="2" name="Rectangle 1">
            <a:extLst>
              <a:ext uri="{FF2B5EF4-FFF2-40B4-BE49-F238E27FC236}">
                <a16:creationId xmlns:a16="http://schemas.microsoft.com/office/drawing/2014/main" id="{5B313213-71FE-4E8F-85B9-33903C8B7E19}"/>
              </a:ext>
            </a:extLst>
          </p:cNvPr>
          <p:cNvSpPr/>
          <p:nvPr/>
        </p:nvSpPr>
        <p:spPr>
          <a:xfrm>
            <a:off x="838200" y="1727198"/>
            <a:ext cx="10515600" cy="3536224"/>
          </a:xfrm>
          <a:prstGeom prst="rect">
            <a:avLst/>
          </a:prstGeom>
        </p:spPr>
        <p:txBody>
          <a:bodyPr wrap="square">
            <a:spAutoFit/>
          </a:bodyPr>
          <a:lstStyle/>
          <a:p>
            <a:pPr algn="just">
              <a:lnSpc>
                <a:spcPct val="107000"/>
              </a:lnSpc>
              <a:spcAft>
                <a:spcPts val="800"/>
              </a:spcAft>
            </a:pPr>
            <a:r>
              <a:rPr lang="en-GB" dirty="0">
                <a:latin typeface="Times New Roman" panose="02020603050405020304" pitchFamily="18" charset="0"/>
                <a:ea typeface="Calibri" panose="020F0502020204030204" pitchFamily="34" charset="0"/>
                <a:cs typeface="Times New Roman" panose="02020603050405020304" pitchFamily="18" charset="0"/>
              </a:rPr>
              <a:t>In this project, we have developed a hand gesture-controlled mouse pointer by using web camera. We have used OpenCV and Tensorflow software to implement our project. Along with OpenCV we coded in Python language, we used convolutional neural network to recognise different gestures and we have used PyAutoGUI, an inbuilt library in python to programmatically control the mouse and keyboard. This technology has great applications in the fields of computer graphics, gaming, prosthetics, and many more. This technology can be used to help patients who are physically challenged. In case of computer graphics and gaming this technology has been applied in modern gaming consoles to create interactive games where a person’s motions are tracked and interpreted as commands.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dirty="0">
                <a:latin typeface="Times New Roman" panose="02020603050405020304" pitchFamily="18" charset="0"/>
                <a:ea typeface="Calibri" panose="020F0502020204030204" pitchFamily="34" charset="0"/>
                <a:cs typeface="Times New Roman" panose="02020603050405020304" pitchFamily="18" charset="0"/>
              </a:rPr>
              <a:t>Most of the earlier applications developed required additional hardware which is often very costly. Our aim was to create this technology in the cheapest all possible way and to create it on a standardized operating system. Various application can be developed using this technology with the minimum requirement of resources.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OUR OBJECTIVE"/>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rPr dirty="0"/>
              <a:t>OBJECTIVE</a:t>
            </a:r>
          </a:p>
        </p:txBody>
      </p:sp>
      <p:sp>
        <p:nvSpPr>
          <p:cNvPr id="104" name="The project focuses on controlling the mouse pointer and carrying out the functions of a track-pad with the help of hand gestures. Here we have tried to control the mouse pointer movement and click events of the mouse using our different hand gestures. Hand gestures were recognised using convolutional neural network. Following method mainly focuses on the use of web camera to develop a way to interact with computer using our hand gestures. And we have used different gestures to perform common mouse actions."/>
          <p:cNvSpPr txBox="1">
            <a:spLocks noGrp="1"/>
          </p:cNvSpPr>
          <p:nvPr>
            <p:ph type="body" idx="1"/>
          </p:nvPr>
        </p:nvSpPr>
        <p:spPr>
          <a:prstGeom prst="rect">
            <a:avLst/>
          </a:prstGeom>
        </p:spPr>
        <p:txBody>
          <a:bodyPr/>
          <a:lstStyle>
            <a:lvl1pPr marL="0" indent="0" algn="just" defTabSz="457200">
              <a:lnSpc>
                <a:spcPct val="100000"/>
              </a:lnSpc>
              <a:buSzTx/>
              <a:buFontTx/>
              <a:buNone/>
              <a:defRPr sz="2500">
                <a:uFill>
                  <a:solidFill>
                    <a:srgbClr val="000000"/>
                  </a:solidFill>
                </a:uFill>
                <a:latin typeface="Times New Roman"/>
                <a:ea typeface="Times New Roman"/>
                <a:cs typeface="Times New Roman"/>
                <a:sym typeface="Times New Roman"/>
              </a:defRPr>
            </a:lvl1pPr>
          </a:lstStyle>
          <a:p>
            <a:r>
              <a:rPr dirty="0"/>
              <a:t>The project focuses on controlling the mouse pointer and carrying out the functions of a track-pad with the help of hand gestures. Here we have tried to control the mouse pointer movement and click events of the mouse using our different hand gestures. Hand gestures were </a:t>
            </a:r>
            <a:r>
              <a:rPr lang="en-US" dirty="0"/>
              <a:t>recognized</a:t>
            </a:r>
            <a:r>
              <a:rPr dirty="0"/>
              <a:t> using convolutional neural network. Following method mainly focuses on the use of web camera to develop a way to interact with computer using our hand gestures. And we have used different gestures to perform common mouse actions.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EXISTING SYSTEM continued…"/>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rPr dirty="0"/>
              <a:t>EXISTING SYSTEM</a:t>
            </a:r>
          </a:p>
        </p:txBody>
      </p:sp>
      <p:sp>
        <p:nvSpPr>
          <p:cNvPr id="110" name="The earlier versions of this project used colour strips to detect the different gestures. The mouse movements were made based on the movement of a specific colour. The combination of different colour strips led to detection of different actions to be performed. This was unfeasible as it is not always possible to carry colour strips. This led to the concept of gesture detection which can be made anytime and this does not require an external hardware, just the computer’s web camera is sufficient."/>
          <p:cNvSpPr txBox="1">
            <a:spLocks noGrp="1"/>
          </p:cNvSpPr>
          <p:nvPr>
            <p:ph type="body" idx="1"/>
          </p:nvPr>
        </p:nvSpPr>
        <p:spPr>
          <a:prstGeom prst="rect">
            <a:avLst/>
          </a:prstGeom>
        </p:spPr>
        <p:txBody>
          <a:bodyPr/>
          <a:lstStyle>
            <a:lvl1pPr marL="0" indent="0" algn="just" defTabSz="457200">
              <a:lnSpc>
                <a:spcPct val="107916"/>
              </a:lnSpc>
              <a:spcBef>
                <a:spcPts val="800"/>
              </a:spcBef>
              <a:buSzTx/>
              <a:buFontTx/>
              <a:buNone/>
              <a:defRPr sz="2500">
                <a:uFill>
                  <a:solidFill>
                    <a:srgbClr val="000000"/>
                  </a:solidFill>
                </a:uFill>
                <a:latin typeface="Times New Roman"/>
                <a:ea typeface="Times New Roman"/>
                <a:cs typeface="Times New Roman"/>
                <a:sym typeface="Times New Roman"/>
              </a:defRPr>
            </a:lvl1pPr>
          </a:lstStyle>
          <a:p>
            <a:pPr>
              <a:defRPr>
                <a:latin typeface="+mj-lt"/>
                <a:ea typeface="+mj-ea"/>
                <a:cs typeface="+mj-cs"/>
                <a:sym typeface="Calibri"/>
              </a:defRPr>
            </a:pPr>
            <a:r>
              <a:rPr dirty="0">
                <a:latin typeface="Times New Roman"/>
                <a:ea typeface="Times New Roman"/>
                <a:cs typeface="Times New Roman"/>
                <a:sym typeface="Times New Roman"/>
              </a:rPr>
              <a:t>The earlier versions of this project used colour strips to detect the different gestures. The mouse movements were made based on the movement of a specific colour. The combination of different colour strips led to detection of different actions to be performed. This was unfeasible as it is not always possible to carry colour strips. This led to the concept of gesture detection which can be made anytime and this does not require an external hardware, just the computer’s web camera is sufficient.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ISSUES IN EXISTING SYSTEM"/>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ISSUES IN EXISTING SYSTEM</a:t>
            </a:r>
          </a:p>
        </p:txBody>
      </p:sp>
      <p:sp>
        <p:nvSpPr>
          <p:cNvPr id="4" name="The earlier versions of this project used colour strips to detect the different gestures. The mouse movements were made based on the movement of a specific colour. The combination of different colour strips led to detection of different actions to be performed. This was unfeasible as it is not always possible to carry colour strips. This led to the concept of gesture detection which can be made anytime and this does not require an external hardware, just the computer’s web camera is sufficient.">
            <a:extLst>
              <a:ext uri="{FF2B5EF4-FFF2-40B4-BE49-F238E27FC236}">
                <a16:creationId xmlns:a16="http://schemas.microsoft.com/office/drawing/2014/main" id="{BE0F6D25-1C9B-49B1-9567-31B323BC57FE}"/>
              </a:ext>
            </a:extLst>
          </p:cNvPr>
          <p:cNvSpPr txBox="1">
            <a:spLocks noGrp="1"/>
          </p:cNvSpPr>
          <p:nvPr>
            <p:ph type="body" idx="1"/>
          </p:nvPr>
        </p:nvSpPr>
        <p:spPr>
          <a:xfrm>
            <a:off x="838200" y="1825625"/>
            <a:ext cx="10515600" cy="4351338"/>
          </a:xfrm>
          <a:prstGeom prst="rect">
            <a:avLst/>
          </a:prstGeom>
        </p:spPr>
        <p:txBody>
          <a:bodyPr/>
          <a:lstStyle>
            <a:lvl1pPr marL="0" indent="0" algn="just" defTabSz="457200">
              <a:lnSpc>
                <a:spcPct val="107916"/>
              </a:lnSpc>
              <a:spcBef>
                <a:spcPts val="800"/>
              </a:spcBef>
              <a:buSzTx/>
              <a:buFontTx/>
              <a:buNone/>
              <a:defRPr sz="2500">
                <a:uFill>
                  <a:solidFill>
                    <a:srgbClr val="000000"/>
                  </a:solidFill>
                </a:uFill>
                <a:latin typeface="Times New Roman"/>
                <a:ea typeface="Times New Roman"/>
                <a:cs typeface="Times New Roman"/>
                <a:sym typeface="Times New Roman"/>
              </a:defRPr>
            </a:lvl1pPr>
          </a:lstStyle>
          <a:p>
            <a:pPr>
              <a:defRPr>
                <a:latin typeface="+mj-lt"/>
                <a:ea typeface="+mj-ea"/>
                <a:cs typeface="+mj-cs"/>
                <a:sym typeface="Calibri"/>
              </a:defRPr>
            </a:pPr>
            <a:r>
              <a:rPr lang="en-US" dirty="0">
                <a:latin typeface="Times New Roman"/>
                <a:ea typeface="Times New Roman"/>
                <a:cs typeface="Times New Roman"/>
                <a:sym typeface="Times New Roman"/>
              </a:rPr>
              <a:t>There are a lot of drawbacks in the existing system. Most of the system use easy to implement methods but those are not feasible to use in real life scenarios. The most commonly used method is to detect colour strips and based on its combinations, multiple mouse functions are carried out. Also, various projects use an external camera to capture better quality picture. That again becomes very difficult for laptops as the camera needs to be carried around everywhere.</a:t>
            </a:r>
            <a:endParaRPr dirty="0">
              <a:latin typeface="Times New Roman"/>
              <a:ea typeface="Times New Roman"/>
              <a:cs typeface="Times New Roman"/>
              <a:sym typeface="Times New Roman"/>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ISSUES IN EXISTING SYSTEM"/>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ISSUES IN EXISTING SYSTEM</a:t>
            </a:r>
          </a:p>
        </p:txBody>
      </p:sp>
      <p:sp>
        <p:nvSpPr>
          <p:cNvPr id="4" name="The earlier versions of this project used colour strips to detect the different gestures. The mouse movements were made based on the movement of a specific colour. The combination of different colour strips led to detection of different actions to be performed. This was unfeasible as it is not always possible to carry colour strips. This led to the concept of gesture detection which can be made anytime and this does not require an external hardware, just the computer’s web camera is sufficient.">
            <a:extLst>
              <a:ext uri="{FF2B5EF4-FFF2-40B4-BE49-F238E27FC236}">
                <a16:creationId xmlns:a16="http://schemas.microsoft.com/office/drawing/2014/main" id="{12882E7D-ADF0-4029-9428-F820B9BA260A}"/>
              </a:ext>
            </a:extLst>
          </p:cNvPr>
          <p:cNvSpPr txBox="1">
            <a:spLocks noGrp="1"/>
          </p:cNvSpPr>
          <p:nvPr>
            <p:ph type="body" idx="1"/>
          </p:nvPr>
        </p:nvSpPr>
        <p:spPr>
          <a:xfrm>
            <a:off x="838200" y="1825625"/>
            <a:ext cx="10515600" cy="4351338"/>
          </a:xfrm>
          <a:prstGeom prst="rect">
            <a:avLst/>
          </a:prstGeom>
        </p:spPr>
        <p:txBody>
          <a:bodyPr/>
          <a:lstStyle>
            <a:lvl1pPr marL="0" indent="0" algn="just" defTabSz="457200">
              <a:lnSpc>
                <a:spcPct val="107916"/>
              </a:lnSpc>
              <a:spcBef>
                <a:spcPts val="800"/>
              </a:spcBef>
              <a:buSzTx/>
              <a:buFontTx/>
              <a:buNone/>
              <a:defRPr sz="2500">
                <a:uFill>
                  <a:solidFill>
                    <a:srgbClr val="000000"/>
                  </a:solidFill>
                </a:uFill>
                <a:latin typeface="Times New Roman"/>
                <a:ea typeface="Times New Roman"/>
                <a:cs typeface="Times New Roman"/>
                <a:sym typeface="Times New Roman"/>
              </a:defRPr>
            </a:lvl1pPr>
          </a:lstStyle>
          <a:p>
            <a:pPr>
              <a:defRPr>
                <a:latin typeface="+mj-lt"/>
                <a:ea typeface="+mj-ea"/>
                <a:cs typeface="+mj-cs"/>
                <a:sym typeface="Calibri"/>
              </a:defRPr>
            </a:pPr>
            <a:r>
              <a:rPr lang="en-US" dirty="0">
                <a:latin typeface="Times New Roman"/>
                <a:ea typeface="Times New Roman"/>
                <a:cs typeface="Times New Roman"/>
                <a:sym typeface="Times New Roman"/>
              </a:rPr>
              <a:t>Use of colour strips</a:t>
            </a:r>
          </a:p>
          <a:p>
            <a:pPr>
              <a:defRPr>
                <a:latin typeface="+mj-lt"/>
                <a:ea typeface="+mj-ea"/>
                <a:cs typeface="+mj-cs"/>
                <a:sym typeface="Calibri"/>
              </a:defRPr>
            </a:pPr>
            <a:endParaRPr lang="en-US" dirty="0"/>
          </a:p>
          <a:p>
            <a:pPr>
              <a:defRPr>
                <a:latin typeface="+mj-lt"/>
                <a:ea typeface="+mj-ea"/>
                <a:cs typeface="+mj-cs"/>
                <a:sym typeface="Calibri"/>
              </a:defRPr>
            </a:pPr>
            <a:r>
              <a:rPr lang="en-US" dirty="0">
                <a:latin typeface="Times New Roman"/>
                <a:ea typeface="Times New Roman"/>
                <a:cs typeface="Times New Roman"/>
                <a:sym typeface="Times New Roman"/>
              </a:rPr>
              <a:t>Require proper lighting</a:t>
            </a:r>
          </a:p>
          <a:p>
            <a:pPr>
              <a:defRPr>
                <a:latin typeface="+mj-lt"/>
                <a:ea typeface="+mj-ea"/>
                <a:cs typeface="+mj-cs"/>
                <a:sym typeface="Calibri"/>
              </a:defRPr>
            </a:pPr>
            <a:endParaRPr lang="en-US" dirty="0"/>
          </a:p>
          <a:p>
            <a:pPr>
              <a:defRPr>
                <a:latin typeface="+mj-lt"/>
                <a:ea typeface="+mj-ea"/>
                <a:cs typeface="+mj-cs"/>
                <a:sym typeface="Calibri"/>
              </a:defRPr>
            </a:pPr>
            <a:r>
              <a:rPr lang="en-US" dirty="0">
                <a:latin typeface="Times New Roman"/>
                <a:ea typeface="Times New Roman"/>
                <a:cs typeface="Times New Roman"/>
                <a:sym typeface="Times New Roman"/>
              </a:rPr>
              <a:t>Use of external hardware</a:t>
            </a:r>
          </a:p>
          <a:p>
            <a:pPr>
              <a:defRPr>
                <a:latin typeface="+mj-lt"/>
                <a:ea typeface="+mj-ea"/>
                <a:cs typeface="+mj-cs"/>
                <a:sym typeface="Calibri"/>
              </a:defRPr>
            </a:pPr>
            <a:endParaRPr lang="en-US" dirty="0"/>
          </a:p>
          <a:p>
            <a:pPr>
              <a:defRPr>
                <a:latin typeface="+mj-lt"/>
                <a:ea typeface="+mj-ea"/>
                <a:cs typeface="+mj-cs"/>
                <a:sym typeface="Calibri"/>
              </a:defRPr>
            </a:pPr>
            <a:r>
              <a:rPr lang="en-US" dirty="0">
                <a:latin typeface="Times New Roman"/>
                <a:ea typeface="Times New Roman"/>
                <a:cs typeface="Times New Roman"/>
                <a:sym typeface="Times New Roman"/>
              </a:rPr>
              <a:t>Works in limited environments</a:t>
            </a:r>
            <a:endParaRPr dirty="0">
              <a:latin typeface="Times New Roman"/>
              <a:ea typeface="Times New Roman"/>
              <a:cs typeface="Times New Roman"/>
              <a:sym typeface="Times New Roman"/>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LITERATURE SURVEY"/>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LITERATURE SURVEY</a:t>
            </a:r>
          </a:p>
        </p:txBody>
      </p:sp>
      <p:sp>
        <p:nvSpPr>
          <p:cNvPr id="5" name="Rectangle 4">
            <a:extLst>
              <a:ext uri="{FF2B5EF4-FFF2-40B4-BE49-F238E27FC236}">
                <a16:creationId xmlns:a16="http://schemas.microsoft.com/office/drawing/2014/main" id="{3F8EA754-A773-42D2-B1EB-9BC745E5D074}"/>
              </a:ext>
            </a:extLst>
          </p:cNvPr>
          <p:cNvSpPr/>
          <p:nvPr/>
        </p:nvSpPr>
        <p:spPr>
          <a:xfrm>
            <a:off x="0" y="1422400"/>
            <a:ext cx="12192000" cy="1860574"/>
          </a:xfrm>
          <a:prstGeom prst="rect">
            <a:avLst/>
          </a:prstGeom>
        </p:spPr>
        <p:txBody>
          <a:bodyPr wrap="square">
            <a:spAutoFit/>
          </a:bodyPr>
          <a:lstStyle/>
          <a:p>
            <a:pPr>
              <a:lnSpc>
                <a:spcPct val="107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Mouse Cursor Control System Based on Hand Gesture</a:t>
            </a:r>
            <a:br>
              <a:rPr lang="en-US" sz="1600" dirty="0">
                <a:latin typeface="Times New Roman" panose="02020603050405020304" pitchFamily="18" charset="0"/>
                <a:ea typeface="Calibri" panose="020F0502020204030204" pitchFamily="34" charset="0"/>
                <a:cs typeface="Times New Roman" panose="02020603050405020304" pitchFamily="18" charset="0"/>
              </a:rPr>
            </a:br>
            <a:r>
              <a:rPr lang="en-IN"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2"/>
              </a:rPr>
              <a:t>https://www.sciencedirect.com/science/article/pii/S2212017316001389</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Authors: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Horatiu</a:t>
            </a:r>
            <a:r>
              <a:rPr lang="en-US" sz="1600" dirty="0">
                <a:latin typeface="Times New Roman" panose="02020603050405020304" pitchFamily="18" charset="0"/>
                <a:ea typeface="Calibri" panose="020F0502020204030204" pitchFamily="34" charset="0"/>
                <a:cs typeface="Times New Roman" panose="02020603050405020304" pitchFamily="18" charset="0"/>
              </a:rPr>
              <a:t>-Stefan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Grif</a:t>
            </a:r>
            <a:r>
              <a:rPr lang="en-US" sz="1600" dirty="0">
                <a:latin typeface="Times New Roman" panose="02020603050405020304" pitchFamily="18" charset="0"/>
                <a:ea typeface="Calibri" panose="020F0502020204030204" pitchFamily="34" charset="0"/>
                <a:cs typeface="Times New Roman" panose="02020603050405020304" pitchFamily="18" charset="0"/>
              </a:rPr>
              <a:t>, Cornel Cristian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Farcas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Abstract: The paper presents a HCI interface for mouse cursor control. The purpose of the implemented solution is to control the mouse cursor by user hand gestures captured through a webcam. For improving the gesture recognition based on the fluctuation of illuminance levels the finger strips color detection was used. The results reveal the good behavior of the system in low light condition.</a:t>
            </a:r>
          </a:p>
        </p:txBody>
      </p:sp>
      <p:sp>
        <p:nvSpPr>
          <p:cNvPr id="6" name="Rectangle 5">
            <a:extLst>
              <a:ext uri="{FF2B5EF4-FFF2-40B4-BE49-F238E27FC236}">
                <a16:creationId xmlns:a16="http://schemas.microsoft.com/office/drawing/2014/main" id="{1B81AEE5-9D4A-48B8-B024-A452DA63165B}"/>
              </a:ext>
            </a:extLst>
          </p:cNvPr>
          <p:cNvSpPr/>
          <p:nvPr/>
        </p:nvSpPr>
        <p:spPr>
          <a:xfrm>
            <a:off x="0" y="4348720"/>
            <a:ext cx="12192000" cy="1860574"/>
          </a:xfrm>
          <a:prstGeom prst="rect">
            <a:avLst/>
          </a:prstGeom>
        </p:spPr>
        <p:txBody>
          <a:bodyPr wrap="square">
            <a:spAutoFit/>
          </a:bodyPr>
          <a:lstStyle/>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Controlling Mouse Pointer Using Web Cam</a:t>
            </a:r>
            <a:br>
              <a:rPr lang="en-US" sz="1600" dirty="0">
                <a:latin typeface="Times New Roman" panose="02020603050405020304" pitchFamily="18" charset="0"/>
                <a:ea typeface="Calibri" panose="020F0502020204030204" pitchFamily="34" charset="0"/>
                <a:cs typeface="Times New Roman" panose="02020603050405020304" pitchFamily="18" charset="0"/>
              </a:rPr>
            </a:br>
            <a:r>
              <a:rPr lang="en-IN"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3"/>
              </a:rPr>
              <a:t>https://www.irjet.net/archives/V3/i10/IRJET-V3I10233.pdf</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Authors: </a:t>
            </a:r>
            <a:r>
              <a:rPr lang="en-US" sz="1600" dirty="0">
                <a:latin typeface="Times New Roman" panose="02020603050405020304" pitchFamily="18" charset="0"/>
                <a:ea typeface="Calibri" panose="020F0502020204030204" pitchFamily="34" charset="0"/>
                <a:cs typeface="Times New Roman" panose="02020603050405020304" pitchFamily="18" charset="0"/>
              </a:rPr>
              <a:t>Gaurav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Sahu</a:t>
            </a:r>
            <a:r>
              <a:rPr lang="en-US" sz="1600" dirty="0">
                <a:latin typeface="Times New Roman" panose="02020603050405020304" pitchFamily="18" charset="0"/>
                <a:ea typeface="Calibri" panose="020F0502020204030204" pitchFamily="34" charset="0"/>
                <a:cs typeface="Times New Roman" panose="02020603050405020304" pitchFamily="18" charset="0"/>
              </a:rPr>
              <a:t>, Sonam Mittal</a:t>
            </a: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Abstract: This paper deals with the management and enhancement of human interaction with the digital world. Advancement in technology and advanced computing devices allow us to be in continuous touch with the digital world and at the same time restriction of information on traditional platforms like paper, digital screen etc. is overcome with this technology.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LITERATURE SURVEY"/>
          <p:cNvSpPr txBox="1">
            <a:spLocks noGrp="1"/>
          </p:cNvSpPr>
          <p:nvPr>
            <p:ph type="title"/>
          </p:nvPr>
        </p:nvSpPr>
        <p:spPr>
          <a:prstGeom prst="rect">
            <a:avLst/>
          </a:prstGeom>
        </p:spPr>
        <p:txBody>
          <a:bodyPr/>
          <a:lstStyle>
            <a:lvl1pPr algn="ctr">
              <a:defRPr sz="4000">
                <a:latin typeface="Times New Roman"/>
                <a:ea typeface="Times New Roman"/>
                <a:cs typeface="Times New Roman"/>
                <a:sym typeface="Times New Roman"/>
              </a:defRPr>
            </a:lvl1pPr>
          </a:lstStyle>
          <a:p>
            <a:r>
              <a:t>LITERATURE SURVEY</a:t>
            </a:r>
          </a:p>
        </p:txBody>
      </p:sp>
      <p:sp>
        <p:nvSpPr>
          <p:cNvPr id="2" name="Rectangle 1">
            <a:extLst>
              <a:ext uri="{FF2B5EF4-FFF2-40B4-BE49-F238E27FC236}">
                <a16:creationId xmlns:a16="http://schemas.microsoft.com/office/drawing/2014/main" id="{72A84D25-485B-40EE-8F7B-F40D60F80913}"/>
              </a:ext>
            </a:extLst>
          </p:cNvPr>
          <p:cNvSpPr/>
          <p:nvPr/>
        </p:nvSpPr>
        <p:spPr>
          <a:xfrm>
            <a:off x="0" y="1372657"/>
            <a:ext cx="12192000" cy="1860574"/>
          </a:xfrm>
          <a:prstGeom prst="rect">
            <a:avLst/>
          </a:prstGeom>
        </p:spPr>
        <p:txBody>
          <a:bodyPr wrap="square">
            <a:spAutoFit/>
          </a:bodyPr>
          <a:lstStyle/>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Finger Gesture Control Computer Mouse With Image Processing</a:t>
            </a:r>
            <a:br>
              <a:rPr lang="en-US" sz="1600" dirty="0">
                <a:latin typeface="Times New Roman" panose="02020603050405020304" pitchFamily="18" charset="0"/>
                <a:ea typeface="Calibri" panose="020F0502020204030204" pitchFamily="34" charset="0"/>
                <a:cs typeface="Times New Roman" panose="02020603050405020304" pitchFamily="18" charset="0"/>
              </a:rPr>
            </a:br>
            <a:r>
              <a:rPr lang="en-IN"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2"/>
              </a:rPr>
              <a:t>https://pdfs.semanticscholar.org/4999/50dd0062ef2320fc84a46b10c5b04e8e2083.pdf</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Author: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Heera</a:t>
            </a:r>
            <a:r>
              <a:rPr lang="en-US" sz="1600" dirty="0">
                <a:latin typeface="Times New Roman" panose="02020603050405020304" pitchFamily="18" charset="0"/>
                <a:ea typeface="Calibri" panose="020F0502020204030204" pitchFamily="34" charset="0"/>
                <a:cs typeface="Times New Roman" panose="02020603050405020304" pitchFamily="18" charset="0"/>
              </a:rPr>
              <a:t> Lal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Bhadrecha</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Abstract: Controlling the mouse cursor movement and clicks events (Left &amp; Right click) of the computer mouse using finger motion and gestures. Finger gestures were acquired using a camera based on skin detection algorithm with different angle detected images. This method mainly focuses on the use of Web-Camera to create a cost-effective virtual mouse using webcam with image processing</a:t>
            </a:r>
          </a:p>
        </p:txBody>
      </p:sp>
      <p:sp>
        <p:nvSpPr>
          <p:cNvPr id="3" name="Rectangle 2">
            <a:extLst>
              <a:ext uri="{FF2B5EF4-FFF2-40B4-BE49-F238E27FC236}">
                <a16:creationId xmlns:a16="http://schemas.microsoft.com/office/drawing/2014/main" id="{BAFD674A-7196-463E-9A3A-508B9AA67EF9}"/>
              </a:ext>
            </a:extLst>
          </p:cNvPr>
          <p:cNvSpPr/>
          <p:nvPr/>
        </p:nvSpPr>
        <p:spPr>
          <a:xfrm>
            <a:off x="0" y="4228062"/>
            <a:ext cx="12192000" cy="2387513"/>
          </a:xfrm>
          <a:prstGeom prst="rect">
            <a:avLst/>
          </a:prstGeom>
        </p:spPr>
        <p:txBody>
          <a:bodyPr wrap="square">
            <a:spAutoFit/>
          </a:bodyPr>
          <a:lstStyle/>
          <a:p>
            <a:pPr>
              <a:lnSpc>
                <a:spcPct val="107000"/>
              </a:lnSpc>
              <a:spcAft>
                <a:spcPts val="800"/>
              </a:spcAft>
            </a:pPr>
            <a:r>
              <a:rPr lang="en-US" sz="1600" kern="1800" dirty="0">
                <a:latin typeface="Times New Roman" panose="02020603050405020304" pitchFamily="18" charset="0"/>
                <a:ea typeface="Times New Roman" panose="02020603050405020304" pitchFamily="18" charset="0"/>
                <a:cs typeface="Times New Roman" panose="02020603050405020304" pitchFamily="18" charset="0"/>
              </a:rPr>
              <a:t>Human hand gesture based system for mouse cursor control</a:t>
            </a:r>
            <a:br>
              <a:rPr lang="en-US" sz="1600" kern="1800" dirty="0">
                <a:latin typeface="Times New Roman" panose="02020603050405020304" pitchFamily="18" charset="0"/>
                <a:ea typeface="Times New Roman" panose="02020603050405020304" pitchFamily="18" charset="0"/>
                <a:cs typeface="Times New Roman" panose="02020603050405020304" pitchFamily="18" charset="0"/>
              </a:rPr>
            </a:br>
            <a:r>
              <a:rPr lang="en-US"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3"/>
              </a:rPr>
              <a:t>https://www.sciencedirect.com/science/article/pii/S2351978918304438</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Authors: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Horatiu</a:t>
            </a:r>
            <a:r>
              <a:rPr lang="en-US" sz="1600" dirty="0">
                <a:latin typeface="Times New Roman" panose="02020603050405020304" pitchFamily="18" charset="0"/>
                <a:ea typeface="Calibri" panose="020F0502020204030204" pitchFamily="34" charset="0"/>
                <a:cs typeface="Times New Roman" panose="02020603050405020304" pitchFamily="18" charset="0"/>
              </a:rPr>
              <a:t>-Stefan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Grif</a:t>
            </a:r>
            <a:r>
              <a:rPr lang="en-US" sz="1600" dirty="0">
                <a:latin typeface="Times New Roman" panose="02020603050405020304" pitchFamily="18" charset="0"/>
                <a:ea typeface="Calibri" panose="020F0502020204030204" pitchFamily="34" charset="0"/>
                <a:cs typeface="Times New Roman" panose="02020603050405020304" pitchFamily="18" charset="0"/>
              </a:rPr>
              <a:t>, Trian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Turc</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Abstract: The goal of the paper is to improve the recognition of the human hand postures in a Human Computer Interaction application, the reducing of the time computing and to improve the user comfort regarding the used human hand postures. The authors developed an application for computer mouse control. The application based on the proposed algorithm, hand pad color and on the selected hand feature presents good behavior regarding the time computing. The user has an increased comfort in use of the system due to the proposed hand postures. Also, the system works well having the same behavior under very low illuminance level and high illuminance level.</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TotalTime>
  <Words>1963</Words>
  <Application>Microsoft Office PowerPoint</Application>
  <PresentationFormat>Widescreen</PresentationFormat>
  <Paragraphs>146</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Symbol</vt:lpstr>
      <vt:lpstr>Times New Roman</vt:lpstr>
      <vt:lpstr>Office Theme</vt:lpstr>
      <vt:lpstr>Major Project  Third Review  Gesture Controlled Mouse Pointer </vt:lpstr>
      <vt:lpstr>INTRODUCTION</vt:lpstr>
      <vt:lpstr>INTRODUCTION</vt:lpstr>
      <vt:lpstr>OBJECTIVE</vt:lpstr>
      <vt:lpstr>EXISTING SYSTEM</vt:lpstr>
      <vt:lpstr>ISSUES IN EXISTING SYSTEM</vt:lpstr>
      <vt:lpstr>ISSUES IN EXISTING SYSTEM</vt:lpstr>
      <vt:lpstr>LITERATURE SURVEY</vt:lpstr>
      <vt:lpstr>LITERATURE SURVEY</vt:lpstr>
      <vt:lpstr>LITERATURE SURVEY</vt:lpstr>
      <vt:lpstr>LITERATURE SURVEY</vt:lpstr>
      <vt:lpstr>LITERATURE SURVEY</vt:lpstr>
      <vt:lpstr>SYSTEM ARCHITECTURE &amp; WORKFLOW</vt:lpstr>
      <vt:lpstr>SYSTEM ARCHITECTURE &amp; WORKFLOW</vt:lpstr>
      <vt:lpstr>SYSTEM ARCHITECTURE &amp; WORKFLOW</vt:lpstr>
      <vt:lpstr>MODULE SPLITUP</vt:lpstr>
      <vt:lpstr>MODULE SPLITUP</vt:lpstr>
      <vt:lpstr>MODULE SPLITUP</vt:lpstr>
      <vt:lpstr>MODULE SPLITUP</vt:lpstr>
      <vt:lpstr>MODULE SPLITUP</vt:lpstr>
      <vt:lpstr>TOOLS USED</vt:lpstr>
      <vt:lpstr>TOOLS USED</vt:lpstr>
      <vt:lpstr>IMPLEMENTATION PROCEDURE</vt:lpstr>
      <vt:lpstr>IMPLEMENTION PROCEDURE</vt:lpstr>
      <vt:lpstr>IMPLEMENTION PROCEDURE</vt:lpstr>
      <vt:lpstr>OUTPUT</vt:lpstr>
      <vt:lpstr>OUTPUT</vt:lpstr>
      <vt:lpstr>OUTPUT</vt:lpstr>
      <vt:lpstr>OUTPUT</vt:lpstr>
      <vt:lpstr>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Third Review  Gesture Controlled Mouse Pointer </dc:title>
  <cp:lastModifiedBy>Roy, Ayush</cp:lastModifiedBy>
  <cp:revision>9</cp:revision>
  <dcterms:modified xsi:type="dcterms:W3CDTF">2020-03-09T05:20:37Z</dcterms:modified>
</cp:coreProperties>
</file>