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5"/>
  </p:notesMasterIdLst>
  <p:sldIdLst>
    <p:sldId id="326" r:id="rId2"/>
    <p:sldId id="327" r:id="rId3"/>
    <p:sldId id="356" r:id="rId4"/>
    <p:sldId id="325" r:id="rId5"/>
    <p:sldId id="391" r:id="rId6"/>
    <p:sldId id="357" r:id="rId7"/>
    <p:sldId id="330" r:id="rId8"/>
    <p:sldId id="392" r:id="rId9"/>
    <p:sldId id="371" r:id="rId10"/>
    <p:sldId id="331" r:id="rId11"/>
    <p:sldId id="332" r:id="rId12"/>
    <p:sldId id="333" r:id="rId13"/>
    <p:sldId id="334" r:id="rId14"/>
    <p:sldId id="336" r:id="rId15"/>
    <p:sldId id="335" r:id="rId16"/>
    <p:sldId id="337" r:id="rId17"/>
    <p:sldId id="338" r:id="rId18"/>
    <p:sldId id="339" r:id="rId19"/>
    <p:sldId id="340" r:id="rId20"/>
    <p:sldId id="341" r:id="rId21"/>
    <p:sldId id="342" r:id="rId22"/>
    <p:sldId id="343" r:id="rId23"/>
    <p:sldId id="393" r:id="rId24"/>
    <p:sldId id="345" r:id="rId25"/>
    <p:sldId id="344" r:id="rId26"/>
    <p:sldId id="347" r:id="rId27"/>
    <p:sldId id="348" r:id="rId28"/>
    <p:sldId id="349" r:id="rId29"/>
    <p:sldId id="350" r:id="rId30"/>
    <p:sldId id="358" r:id="rId31"/>
    <p:sldId id="353" r:id="rId32"/>
    <p:sldId id="352" r:id="rId33"/>
    <p:sldId id="355" r:id="rId34"/>
    <p:sldId id="354" r:id="rId35"/>
    <p:sldId id="360" r:id="rId36"/>
    <p:sldId id="361" r:id="rId37"/>
    <p:sldId id="362" r:id="rId38"/>
    <p:sldId id="363" r:id="rId39"/>
    <p:sldId id="364" r:id="rId40"/>
    <p:sldId id="365" r:id="rId41"/>
    <p:sldId id="366" r:id="rId42"/>
    <p:sldId id="367" r:id="rId43"/>
    <p:sldId id="369" r:id="rId44"/>
    <p:sldId id="370" r:id="rId45"/>
    <p:sldId id="368" r:id="rId46"/>
    <p:sldId id="359" r:id="rId47"/>
    <p:sldId id="375" r:id="rId48"/>
    <p:sldId id="376" r:id="rId49"/>
    <p:sldId id="377" r:id="rId50"/>
    <p:sldId id="378" r:id="rId51"/>
    <p:sldId id="380" r:id="rId52"/>
    <p:sldId id="379" r:id="rId53"/>
    <p:sldId id="381" r:id="rId54"/>
    <p:sldId id="382" r:id="rId55"/>
    <p:sldId id="383" r:id="rId56"/>
    <p:sldId id="384" r:id="rId57"/>
    <p:sldId id="385" r:id="rId58"/>
    <p:sldId id="386" r:id="rId59"/>
    <p:sldId id="387" r:id="rId60"/>
    <p:sldId id="388" r:id="rId61"/>
    <p:sldId id="389" r:id="rId62"/>
    <p:sldId id="390" r:id="rId63"/>
    <p:sldId id="292" r:id="rId64"/>
  </p:sldIdLst>
  <p:sldSz cx="12192000" cy="6858000"/>
  <p:notesSz cx="6858000" cy="9144000"/>
  <p:embeddedFontLst>
    <p:embeddedFont>
      <p:font typeface="Roboto Condensed" panose="02000000000000000000" pitchFamily="2" charset="0"/>
      <p:regular r:id="rId66"/>
      <p:bold r:id="rId67"/>
      <p:italic r:id="rId68"/>
      <p:boldItalic r:id="rId69"/>
    </p:embeddedFont>
    <p:embeddedFont>
      <p:font typeface="Roboto Condensed Light" panose="02000000000000000000" pitchFamily="2" charset="0"/>
      <p:regular r:id="rId70"/>
      <p:italic r:id="rId71"/>
    </p:embeddedFont>
    <p:embeddedFont>
      <p:font typeface="Consolas" panose="020B0609020204030204" pitchFamily="49" charset="0"/>
      <p:regular r:id="rId72"/>
      <p:bold r:id="rId73"/>
      <p:italic r:id="rId74"/>
      <p:boldItalic r:id="rId75"/>
    </p:embeddedFont>
    <p:embeddedFont>
      <p:font typeface="Segoe UI Black" panose="020B0A02040204020203" pitchFamily="34" charset="0"/>
      <p:bold r:id="rId76"/>
      <p:boldItalic r:id="rId77"/>
    </p:embeddedFont>
    <p:embeddedFont>
      <p:font typeface="Calibri" panose="020F0502020204030204" pitchFamily="34" charset="0"/>
      <p:regular r:id="rId78"/>
      <p:bold r:id="rId79"/>
      <p:italic r:id="rId80"/>
      <p:boldItalic r:id="rId81"/>
    </p:embeddedFont>
    <p:embeddedFont>
      <p:font typeface="Shruti" panose="020B0604020202020204" charset="0"/>
      <p:regular r:id="rId82"/>
      <p:bold r:id="rId83"/>
    </p:embeddedFont>
    <p:embeddedFont>
      <p:font typeface="Wingdings 3" panose="05040102010807070707" pitchFamily="18" charset="2"/>
      <p:regular r:id="rId84"/>
    </p:embeddedFont>
    <p:embeddedFont>
      <p:font typeface="Wingdings 2" panose="05020102010507070707" pitchFamily="18" charset="2"/>
      <p:regular r:id="rId8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q09xu9A7lFQpcLURsrmgQA==" hashData="FOOIF0yqVg6rSCRnG21BYKeEGkWR/ZZuzHfWV5vITOk2p3powvqPrXNgQZfBeLl3E1MiEjP0ljXpC2C4zTg+M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233"/>
    <a:srgbClr val="301B92"/>
    <a:srgbClr val="673BB7"/>
    <a:srgbClr val="607D8B"/>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09" autoAdjust="0"/>
  </p:normalViewPr>
  <p:slideViewPr>
    <p:cSldViewPr snapToGrid="0">
      <p:cViewPr varScale="1">
        <p:scale>
          <a:sx n="64" d="100"/>
          <a:sy n="64"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84" Type="http://schemas.openxmlformats.org/officeDocument/2006/relationships/font" Target="fonts/font19.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font" Target="fonts/font18.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17.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dirty="0"/>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50</a:t>
            </a:fld>
            <a:endParaRPr lang="en-US" dirty="0"/>
          </a:p>
        </p:txBody>
      </p:sp>
    </p:spTree>
    <p:extLst>
      <p:ext uri="{BB962C8B-B14F-4D97-AF65-F5344CB8AC3E}">
        <p14:creationId xmlns:p14="http://schemas.microsoft.com/office/powerpoint/2010/main" val="412869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56</a:t>
            </a:fld>
            <a:endParaRPr lang="en-US" dirty="0"/>
          </a:p>
        </p:txBody>
      </p:sp>
    </p:spTree>
    <p:extLst>
      <p:ext uri="{BB962C8B-B14F-4D97-AF65-F5344CB8AC3E}">
        <p14:creationId xmlns:p14="http://schemas.microsoft.com/office/powerpoint/2010/main" val="1225493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58</a:t>
            </a:fld>
            <a:endParaRPr lang="en-US" dirty="0"/>
          </a:p>
        </p:txBody>
      </p:sp>
    </p:spTree>
    <p:extLst>
      <p:ext uri="{BB962C8B-B14F-4D97-AF65-F5344CB8AC3E}">
        <p14:creationId xmlns:p14="http://schemas.microsoft.com/office/powerpoint/2010/main" val="188045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60</a:t>
            </a:fld>
            <a:endParaRPr lang="en-US" dirty="0"/>
          </a:p>
        </p:txBody>
      </p:sp>
    </p:spTree>
    <p:extLst>
      <p:ext uri="{BB962C8B-B14F-4D97-AF65-F5344CB8AC3E}">
        <p14:creationId xmlns:p14="http://schemas.microsoft.com/office/powerpoint/2010/main" val="500973471"/>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3.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a:t>
            </a:r>
            <a:r>
              <a:rPr lang="en-US" sz="1600" dirty="0" smtClean="0"/>
              <a:t>University, </a:t>
            </a:r>
            <a:r>
              <a:rPr lang="en-US" sz="1600" dirty="0"/>
              <a:t>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0" name="Picture 29">
            <a:extLst>
              <a:ext uri="{FF2B5EF4-FFF2-40B4-BE49-F238E27FC236}">
                <a16:creationId xmlns:a16="http://schemas.microsoft.com/office/drawing/2014/main" xmlns=""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21" name="Picture 20">
            <a:extLst>
              <a:ext uri="{FF2B5EF4-FFF2-40B4-BE49-F238E27FC236}">
                <a16:creationId xmlns:a16="http://schemas.microsoft.com/office/drawing/2014/main" xmlns=""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xmlns=""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xmlns=""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xmlns=""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xmlns=""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xmlns=""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xmlns=""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xmlns=""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5" name="Picture 34">
            <a:extLst>
              <a:ext uri="{FF2B5EF4-FFF2-40B4-BE49-F238E27FC236}">
                <a16:creationId xmlns:a16="http://schemas.microsoft.com/office/drawing/2014/main" xmlns=""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xmlns=""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Madhuresh R Fichadiya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t> 2105CS311 - ASP.NET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 – ASP.NET </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Controls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 name="Group 9">
            <a:extLst>
              <a:ext uri="{FF2B5EF4-FFF2-40B4-BE49-F238E27FC236}">
                <a16:creationId xmlns:a16="http://schemas.microsoft.com/office/drawing/2014/main" xmlns=""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xmlns=""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7/7/2022</a:t>
            </a:fld>
            <a:endParaRPr lang="en-US" dirty="0"/>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dirty="0"/>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p:txBody>
          <a:bodyPr/>
          <a:lstStyle/>
          <a:p>
            <a:r>
              <a:rPr lang="en-US" sz="4800" b="0" dirty="0" smtClean="0">
                <a:latin typeface="Roboto Condensed Light" panose="02000000000000000000" pitchFamily="2" charset="0"/>
                <a:ea typeface="Roboto Condensed Light" panose="02000000000000000000" pitchFamily="2" charset="0"/>
              </a:rPr>
              <a:t>Unit-2</a:t>
            </a:r>
            <a:r>
              <a:rPr lang="en-US" dirty="0" smtClean="0"/>
              <a:t> </a:t>
            </a:r>
            <a:r>
              <a:rPr lang="en-US" dirty="0"/>
              <a:t/>
            </a:r>
            <a:br>
              <a:rPr lang="en-US" dirty="0"/>
            </a:br>
            <a:r>
              <a:rPr lang="en-IN" dirty="0"/>
              <a:t>ASP.NET Controls</a:t>
            </a:r>
            <a:endParaRPr lang="en-US" dirty="0"/>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a:t>m</a:t>
            </a:r>
            <a:r>
              <a:rPr lang="en-US" dirty="0" smtClean="0"/>
              <a:t>adhuresh.fichadiya@darshan.ac.in</a:t>
            </a:r>
            <a:endParaRPr lang="en-US" dirty="0"/>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smtClean="0"/>
              <a:t>8866961282</a:t>
            </a:r>
            <a:endParaRPr lang="en-US" dirty="0"/>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a:t>
            </a:r>
            <a:r>
              <a:rPr lang="en-US" dirty="0" smtClean="0"/>
              <a:t>Madhuresh </a:t>
            </a:r>
            <a:r>
              <a:rPr lang="en-US" dirty="0"/>
              <a:t>R </a:t>
            </a:r>
            <a:r>
              <a:rPr lang="en-US" dirty="0" smtClean="0"/>
              <a:t>Fichadiya</a:t>
            </a:r>
            <a:endParaRPr lang="en-US" dirty="0"/>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a:t>Web Programming using </a:t>
            </a:r>
            <a:r>
              <a:rPr lang="en-US" b="1" dirty="0" smtClean="0"/>
              <a:t>ASP.NET</a:t>
            </a:r>
            <a:r>
              <a:rPr lang="en-US" dirty="0" smtClean="0"/>
              <a:t> </a:t>
            </a:r>
            <a:r>
              <a:rPr lang="en-US" dirty="0" smtClean="0">
                <a:latin typeface="Roboto Condensed Light" panose="02000000000000000000" pitchFamily="2" charset="0"/>
                <a:ea typeface="Roboto Condensed Light" panose="02000000000000000000" pitchFamily="2" charset="0"/>
              </a:rPr>
              <a:t>(ASP.NET)</a:t>
            </a:r>
            <a:endParaRPr lang="en-US" dirty="0">
              <a:latin typeface="Roboto Condensed Light" panose="02000000000000000000" pitchFamily="2" charset="0"/>
              <a:ea typeface="Roboto Condensed Light" panose="02000000000000000000" pitchFamily="2" charset="0"/>
            </a:endParaRPr>
          </a:p>
          <a:p>
            <a:r>
              <a:rPr lang="en-US" dirty="0" smtClean="0">
                <a:latin typeface="Roboto Condensed Light" panose="02000000000000000000" pitchFamily="2" charset="0"/>
                <a:ea typeface="Roboto Condensed Light" panose="02000000000000000000" pitchFamily="2" charset="0"/>
              </a:rPr>
              <a:t>DU </a:t>
            </a:r>
            <a:r>
              <a:rPr lang="en-US" dirty="0">
                <a:latin typeface="Roboto Condensed Light" panose="02000000000000000000" pitchFamily="2" charset="0"/>
                <a:ea typeface="Roboto Condensed Light" panose="02000000000000000000" pitchFamily="2" charset="0"/>
              </a:rPr>
              <a:t># 2105CS311</a:t>
            </a:r>
          </a:p>
        </p:txBody>
      </p:sp>
      <p:pic>
        <p:nvPicPr>
          <p:cNvPr id="24" name="Picture Placeholder 23">
            <a:extLst>
              <a:ext uri="{FF2B5EF4-FFF2-40B4-BE49-F238E27FC236}">
                <a16:creationId xmlns:a16="http://schemas.microsoft.com/office/drawing/2014/main" xmlns="" id="{4FC20EE9-4DB6-49AC-8191-5DB6BA1966B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97546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2806" y="5577484"/>
            <a:ext cx="2214816" cy="633190"/>
          </a:xfrm>
          <a:prstGeom prst="rect">
            <a:avLst/>
          </a:prstGeom>
          <a:noFill/>
          <a:ln>
            <a:solidFill>
              <a:schemeClr val="accent6"/>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sp>
        <p:nvSpPr>
          <p:cNvPr id="4" name="Rectangle 3"/>
          <p:cNvSpPr/>
          <p:nvPr/>
        </p:nvSpPr>
        <p:spPr>
          <a:xfrm>
            <a:off x="462805" y="2004472"/>
            <a:ext cx="10838608" cy="1272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p:cNvSpPr/>
          <p:nvPr/>
        </p:nvSpPr>
        <p:spPr>
          <a:xfrm>
            <a:off x="462805" y="3614738"/>
            <a:ext cx="10838608" cy="1719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Content Placeholder 2"/>
          <p:cNvSpPr>
            <a:spLocks noGrp="1"/>
          </p:cNvSpPr>
          <p:nvPr>
            <p:ph idx="1"/>
          </p:nvPr>
        </p:nvSpPr>
        <p:spPr/>
        <p:txBody>
          <a:bodyPr/>
          <a:lstStyle/>
          <a:p>
            <a:r>
              <a:rPr lang="en-US" dirty="0"/>
              <a:t>The TextBox control is an input control which can be used to accept user input</a:t>
            </a:r>
            <a:r>
              <a:rPr lang="en-US" dirty="0" smtClean="0"/>
              <a:t>.</a:t>
            </a:r>
          </a:p>
          <a:p>
            <a:r>
              <a:rPr lang="en-US" u="sng" dirty="0" smtClean="0"/>
              <a:t>Example:</a:t>
            </a:r>
          </a:p>
          <a:p>
            <a:endParaRPr lang="en-US" u="sng" dirty="0" smtClean="0"/>
          </a:p>
          <a:p>
            <a:pPr marL="457200" lvl="1" indent="0" algn="l">
              <a:buNone/>
            </a:pP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TextBox</a:t>
            </a:r>
            <a:r>
              <a:rPr lang="en-US" altLang="en-US" dirty="0">
                <a:solidFill>
                  <a:srgbClr val="000000"/>
                </a:solidFill>
              </a:rPr>
              <a:t> </a:t>
            </a:r>
            <a:r>
              <a:rPr lang="en-US" altLang="en-US" dirty="0">
                <a:solidFill>
                  <a:srgbClr val="FF0000"/>
                </a:solidFill>
              </a:rPr>
              <a:t>ID</a:t>
            </a:r>
            <a:r>
              <a:rPr lang="en-US" altLang="en-US" dirty="0">
                <a:solidFill>
                  <a:srgbClr val="0000FF"/>
                </a:solidFill>
              </a:rPr>
              <a:t>="txtUserName"</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ReadOnly</a:t>
            </a:r>
            <a:r>
              <a:rPr lang="en-US" altLang="en-US" dirty="0">
                <a:solidFill>
                  <a:srgbClr val="0000FF"/>
                </a:solidFill>
              </a:rPr>
              <a:t>="true"</a:t>
            </a:r>
            <a:r>
              <a:rPr lang="en-US" altLang="en-US" dirty="0">
                <a:solidFill>
                  <a:srgbClr val="000000"/>
                </a:solidFill>
              </a:rPr>
              <a:t> </a:t>
            </a:r>
            <a:r>
              <a:rPr lang="en-US" altLang="en-US" dirty="0">
                <a:solidFill>
                  <a:srgbClr val="FF0000"/>
                </a:solidFill>
              </a:rPr>
              <a:t>MaxLength</a:t>
            </a:r>
            <a:r>
              <a:rPr lang="en-US" altLang="en-US" dirty="0">
                <a:solidFill>
                  <a:srgbClr val="0000FF"/>
                </a:solidFill>
              </a:rPr>
              <a:t>="10"</a:t>
            </a:r>
            <a:r>
              <a:rPr lang="en-US" altLang="en-US" dirty="0">
                <a:solidFill>
                  <a:srgbClr val="000000"/>
                </a:solidFill>
              </a:rPr>
              <a:t> </a:t>
            </a:r>
            <a:r>
              <a:rPr lang="en-US" altLang="en-US" dirty="0">
                <a:solidFill>
                  <a:srgbClr val="FF0000"/>
                </a:solidFill>
              </a:rPr>
              <a:t>TextMode</a:t>
            </a:r>
            <a:r>
              <a:rPr lang="en-US" altLang="en-US" dirty="0">
                <a:solidFill>
                  <a:srgbClr val="0000FF"/>
                </a:solidFill>
              </a:rPr>
              <a:t>="SingleLine"</a:t>
            </a:r>
            <a:r>
              <a:rPr lang="en-US" altLang="en-US" dirty="0">
                <a:solidFill>
                  <a:srgbClr val="000000"/>
                </a:solidFill>
              </a:rPr>
              <a:t> </a:t>
            </a:r>
            <a:endParaRPr lang="en-US" altLang="en-US" dirty="0" smtClean="0">
              <a:solidFill>
                <a:srgbClr val="000000"/>
              </a:solidFill>
            </a:endParaRPr>
          </a:p>
          <a:p>
            <a:pPr marL="457200" lvl="1" indent="0" algn="l">
              <a:buNone/>
            </a:pPr>
            <a:r>
              <a:rPr lang="en-US" altLang="en-US" dirty="0" smtClean="0">
                <a:solidFill>
                  <a:srgbClr val="FF0000"/>
                </a:solidFill>
              </a:rPr>
              <a:t>Text</a:t>
            </a:r>
            <a:r>
              <a:rPr lang="en-US" altLang="en-US" dirty="0">
                <a:solidFill>
                  <a:srgbClr val="0000FF"/>
                </a:solidFill>
              </a:rPr>
              <a:t>="Darshan Institute of Engineering &amp; Technology</a:t>
            </a:r>
            <a:r>
              <a:rPr lang="en-US" altLang="en-US" dirty="0" smtClean="0">
                <a:solidFill>
                  <a:srgbClr val="0000FF"/>
                </a:solidFill>
              </a:rPr>
              <a:t>"&gt;</a:t>
            </a:r>
          </a:p>
          <a:p>
            <a:pPr marL="457200" lvl="1" indent="0" algn="l">
              <a:buNone/>
            </a:pPr>
            <a:r>
              <a:rPr lang="en-US" altLang="en-US" dirty="0" smtClean="0">
                <a:solidFill>
                  <a:srgbClr val="000000"/>
                </a:solidFill>
              </a:rPr>
              <a:t> </a:t>
            </a: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TextBox</a:t>
            </a:r>
            <a:r>
              <a:rPr lang="en-US" altLang="en-US" dirty="0">
                <a:solidFill>
                  <a:srgbClr val="0000FF"/>
                </a:solidFill>
              </a:rPr>
              <a:t>&gt;</a:t>
            </a:r>
            <a:endParaRPr lang="en-US" altLang="en-US" sz="4800" dirty="0"/>
          </a:p>
          <a:p>
            <a:pPr marL="457200" lvl="1" indent="0" algn="l">
              <a:buNone/>
            </a:pPr>
            <a:endParaRPr lang="en-US" dirty="0" smtClean="0"/>
          </a:p>
          <a:p>
            <a:pPr marL="457200" lvl="1" indent="0" algn="l">
              <a:buNone/>
            </a:pPr>
            <a:endParaRPr lang="en-US" dirty="0" smtClean="0"/>
          </a:p>
          <a:p>
            <a:pPr marL="457200" lvl="1" indent="0" algn="l">
              <a:buNone/>
            </a:pPr>
            <a:r>
              <a:rPr lang="en-US" dirty="0" smtClean="0">
                <a:solidFill>
                  <a:srgbClr val="0000FF"/>
                </a:solidFill>
              </a:rPr>
              <a:t>&lt;</a:t>
            </a:r>
            <a:r>
              <a:rPr lang="en-US" altLang="en-US" dirty="0" smtClean="0">
                <a:solidFill>
                  <a:srgbClr val="800000"/>
                </a:solidFill>
              </a:rPr>
              <a:t>asp</a:t>
            </a:r>
            <a:r>
              <a:rPr lang="en-US" altLang="en-US" dirty="0" smtClean="0">
                <a:solidFill>
                  <a:srgbClr val="0000FF"/>
                </a:solidFill>
              </a:rPr>
              <a:t>:</a:t>
            </a:r>
            <a:r>
              <a:rPr lang="en-US" altLang="en-US" dirty="0" smtClean="0">
                <a:solidFill>
                  <a:srgbClr val="800000"/>
                </a:solidFill>
              </a:rPr>
              <a:t>TextBox</a:t>
            </a:r>
            <a:r>
              <a:rPr lang="en-US" dirty="0" smtClean="0">
                <a:solidFill>
                  <a:srgbClr val="0000FF"/>
                </a:solidFill>
              </a:rPr>
              <a:t> </a:t>
            </a:r>
            <a:r>
              <a:rPr lang="en-US" dirty="0">
                <a:solidFill>
                  <a:srgbClr val="FF0000"/>
                </a:solidFill>
              </a:rPr>
              <a:t>ID</a:t>
            </a:r>
            <a:r>
              <a:rPr lang="en-US" dirty="0">
                <a:solidFill>
                  <a:srgbClr val="0000FF"/>
                </a:solidFill>
              </a:rPr>
              <a:t>="txtClgName" </a:t>
            </a:r>
            <a:r>
              <a:rPr lang="en-US" dirty="0">
                <a:solidFill>
                  <a:srgbClr val="FF0000"/>
                </a:solidFill>
              </a:rPr>
              <a:t>runat</a:t>
            </a:r>
            <a:r>
              <a:rPr lang="en-US" dirty="0">
                <a:solidFill>
                  <a:srgbClr val="0000FF"/>
                </a:solidFill>
              </a:rPr>
              <a:t>="server" </a:t>
            </a:r>
            <a:r>
              <a:rPr lang="en-US" dirty="0">
                <a:solidFill>
                  <a:srgbClr val="FF0000"/>
                </a:solidFill>
              </a:rPr>
              <a:t>TextMode</a:t>
            </a:r>
            <a:r>
              <a:rPr lang="en-US" dirty="0">
                <a:solidFill>
                  <a:srgbClr val="0000FF"/>
                </a:solidFill>
              </a:rPr>
              <a:t>="MultiLine" </a:t>
            </a:r>
            <a:r>
              <a:rPr lang="en-US" dirty="0">
                <a:solidFill>
                  <a:srgbClr val="FF0000"/>
                </a:solidFill>
              </a:rPr>
              <a:t>Rows</a:t>
            </a:r>
            <a:r>
              <a:rPr lang="en-US" dirty="0">
                <a:solidFill>
                  <a:srgbClr val="0000FF"/>
                </a:solidFill>
              </a:rPr>
              <a:t>="3" </a:t>
            </a:r>
          </a:p>
          <a:p>
            <a:pPr marL="457200" lvl="1" indent="0" algn="l">
              <a:buNone/>
            </a:pPr>
            <a:r>
              <a:rPr lang="en-US" dirty="0">
                <a:solidFill>
                  <a:srgbClr val="FF0000"/>
                </a:solidFill>
              </a:rPr>
              <a:t>Text</a:t>
            </a:r>
            <a:r>
              <a:rPr lang="en-US" dirty="0">
                <a:solidFill>
                  <a:srgbClr val="0000FF"/>
                </a:solidFill>
              </a:rPr>
              <a:t>="Darshan University is a leading university offering undergraduate, graduate and post graduate</a:t>
            </a:r>
          </a:p>
          <a:p>
            <a:pPr marL="457200" lvl="1" indent="0" algn="l">
              <a:buNone/>
            </a:pPr>
            <a:r>
              <a:rPr lang="en-US" dirty="0">
                <a:solidFill>
                  <a:srgbClr val="0000FF"/>
                </a:solidFill>
              </a:rPr>
              <a:t> programs</a:t>
            </a:r>
            <a:r>
              <a:rPr lang="en-US" dirty="0" smtClean="0">
                <a:solidFill>
                  <a:srgbClr val="0000FF"/>
                </a:solidFill>
              </a:rPr>
              <a:t>.”&gt;</a:t>
            </a:r>
            <a:endParaRPr lang="en-US" dirty="0">
              <a:solidFill>
                <a:srgbClr val="0000FF"/>
              </a:solidFill>
            </a:endParaRPr>
          </a:p>
          <a:p>
            <a:pPr marL="457200" lvl="1" indent="0" algn="l">
              <a:buNone/>
            </a:pPr>
            <a:r>
              <a:rPr lang="en-US" dirty="0">
                <a:solidFill>
                  <a:srgbClr val="0000FF"/>
                </a:solidFill>
              </a:rPr>
              <a:t>&lt;/</a:t>
            </a:r>
            <a:r>
              <a:rPr lang="en-US" dirty="0">
                <a:solidFill>
                  <a:srgbClr val="800000"/>
                </a:solidFill>
              </a:rPr>
              <a:t>asp:TextBox</a:t>
            </a:r>
            <a:r>
              <a:rPr lang="en-US" dirty="0">
                <a:solidFill>
                  <a:srgbClr val="0000FF"/>
                </a:solidFill>
              </a:rPr>
              <a:t>&gt;</a:t>
            </a:r>
          </a:p>
        </p:txBody>
      </p:sp>
      <p:sp>
        <p:nvSpPr>
          <p:cNvPr id="2" name="Title 1"/>
          <p:cNvSpPr>
            <a:spLocks noGrp="1"/>
          </p:cNvSpPr>
          <p:nvPr>
            <p:ph type="title"/>
          </p:nvPr>
        </p:nvSpPr>
        <p:spPr/>
        <p:txBody>
          <a:bodyPr/>
          <a:lstStyle/>
          <a:p>
            <a:r>
              <a:rPr lang="en-US" dirty="0" smtClean="0"/>
              <a:t>TextBox </a:t>
            </a:r>
            <a:r>
              <a:rPr lang="en-US" dirty="0"/>
              <a:t>Control</a:t>
            </a:r>
            <a:endParaRPr lang="en-IN" dirty="0"/>
          </a:p>
        </p:txBody>
      </p:sp>
      <p:pic>
        <p:nvPicPr>
          <p:cNvPr id="7170" name="Picture 2" descr="https://lh3.googleusercontent.com/iFDxAC77sKHPcLxZRT6fhKFelYBPHkVpG03P9WH9CZveabVlmpfssk1-D4rmTjTDK9QvHnqGK_D3_WB-f-RXXTbhuvGaEiYg3Foq6Ee9C1jHW3jsViYAxGRAmVVbOqb7kkhUJapYRFMI1RV9R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9" y="5755966"/>
            <a:ext cx="1466850" cy="27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0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2806" y="3104297"/>
            <a:ext cx="1884610" cy="582090"/>
          </a:xfrm>
          <a:prstGeom prst="rect">
            <a:avLst/>
          </a:prstGeom>
          <a:solidFill>
            <a:schemeClr val="bg1"/>
          </a:solidFill>
          <a:ln>
            <a:solidFill>
              <a:schemeClr val="accent6"/>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sp>
        <p:nvSpPr>
          <p:cNvPr id="4" name="Rectangle 3"/>
          <p:cNvSpPr/>
          <p:nvPr/>
        </p:nvSpPr>
        <p:spPr>
          <a:xfrm>
            <a:off x="462805" y="1857375"/>
            <a:ext cx="7481045" cy="700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Content Placeholder 2"/>
          <p:cNvSpPr>
            <a:spLocks noGrp="1"/>
          </p:cNvSpPr>
          <p:nvPr>
            <p:ph idx="1"/>
          </p:nvPr>
        </p:nvSpPr>
        <p:spPr/>
        <p:txBody>
          <a:bodyPr/>
          <a:lstStyle/>
          <a:p>
            <a:r>
              <a:rPr lang="en-US" dirty="0"/>
              <a:t>A Button Control accepts clicks and performs other actions on the user interface of web page</a:t>
            </a:r>
            <a:r>
              <a:rPr lang="en-US" dirty="0" smtClean="0"/>
              <a:t>.</a:t>
            </a:r>
          </a:p>
          <a:p>
            <a:r>
              <a:rPr lang="en-IN" u="sng" dirty="0" smtClean="0"/>
              <a:t>Example:</a:t>
            </a:r>
          </a:p>
          <a:p>
            <a:pPr marL="457200" lvl="1" indent="0">
              <a:buNone/>
            </a:pPr>
            <a:endParaRPr lang="en-US" dirty="0"/>
          </a:p>
          <a:p>
            <a:pPr marL="457200" lvl="1" indent="0">
              <a:buNone/>
            </a:pP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Button</a:t>
            </a:r>
            <a:r>
              <a:rPr lang="en-US" altLang="en-US" dirty="0">
                <a:solidFill>
                  <a:srgbClr val="000000"/>
                </a:solidFill>
              </a:rPr>
              <a:t> </a:t>
            </a:r>
            <a:r>
              <a:rPr lang="en-US" altLang="en-US" dirty="0">
                <a:solidFill>
                  <a:srgbClr val="FF0000"/>
                </a:solidFill>
              </a:rPr>
              <a:t>ID</a:t>
            </a:r>
            <a:r>
              <a:rPr lang="en-US" altLang="en-US" dirty="0">
                <a:solidFill>
                  <a:srgbClr val="0000FF"/>
                </a:solidFill>
              </a:rPr>
              <a:t>="btnSave"</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Text</a:t>
            </a:r>
            <a:r>
              <a:rPr lang="en-US" altLang="en-US" dirty="0">
                <a:solidFill>
                  <a:srgbClr val="0000FF"/>
                </a:solidFill>
              </a:rPr>
              <a:t>="Submit"&gt;&lt;/</a:t>
            </a:r>
            <a:r>
              <a:rPr lang="en-US" altLang="en-US" dirty="0">
                <a:solidFill>
                  <a:srgbClr val="800000"/>
                </a:solidFill>
              </a:rPr>
              <a:t>asp</a:t>
            </a:r>
            <a:r>
              <a:rPr lang="en-US" altLang="en-US" dirty="0">
                <a:solidFill>
                  <a:srgbClr val="0000FF"/>
                </a:solidFill>
              </a:rPr>
              <a:t>:</a:t>
            </a:r>
            <a:r>
              <a:rPr lang="en-US" altLang="en-US" dirty="0">
                <a:solidFill>
                  <a:srgbClr val="800000"/>
                </a:solidFill>
              </a:rPr>
              <a:t>Button</a:t>
            </a:r>
            <a:r>
              <a:rPr lang="en-US" altLang="en-US" dirty="0">
                <a:solidFill>
                  <a:srgbClr val="0000FF"/>
                </a:solidFill>
              </a:rPr>
              <a:t>&gt;</a:t>
            </a:r>
            <a:r>
              <a:rPr lang="en-US" altLang="en-US" dirty="0">
                <a:solidFill>
                  <a:srgbClr val="000000"/>
                </a:solidFill>
              </a:rPr>
              <a:t> </a:t>
            </a:r>
            <a:endParaRPr lang="en-US" altLang="en-US" sz="4800" dirty="0"/>
          </a:p>
        </p:txBody>
      </p:sp>
      <p:sp>
        <p:nvSpPr>
          <p:cNvPr id="2" name="Title 1"/>
          <p:cNvSpPr>
            <a:spLocks noGrp="1"/>
          </p:cNvSpPr>
          <p:nvPr>
            <p:ph type="title"/>
          </p:nvPr>
        </p:nvSpPr>
        <p:spPr/>
        <p:txBody>
          <a:bodyPr/>
          <a:lstStyle/>
          <a:p>
            <a:r>
              <a:rPr lang="en-US" dirty="0" smtClean="0"/>
              <a:t>Button Control</a:t>
            </a:r>
            <a:endParaRPr lang="en-IN" dirty="0"/>
          </a:p>
        </p:txBody>
      </p:sp>
      <p:pic>
        <p:nvPicPr>
          <p:cNvPr id="6146" name="Picture 2" descr="https://lh4.googleusercontent.com/DLOKmteNPjjK0d_11u5PpnE7C8Io-jRcOOdoEjuQdp_jju1zLCQint-uGVQvXFdmrbghuQN0nijaxYLjdO9BJ77qL2vP4K9X0rfFPhkZdc72Yu2WVnjatlolOWgXC3dyrQSiKYCJx8Lc9kI66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04" y="3212836"/>
            <a:ext cx="1256814" cy="36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11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Drag and drop two textbox, label and button on your web form</a:t>
            </a:r>
            <a:r>
              <a:rPr lang="en-US" dirty="0" smtClean="0"/>
              <a:t>.</a:t>
            </a:r>
          </a:p>
          <a:p>
            <a:pPr marL="457200" lvl="1" indent="0">
              <a:buNone/>
            </a:pPr>
            <a:endParaRPr lang="en-US" altLang="en-US" sz="1800" dirty="0"/>
          </a:p>
          <a:p>
            <a:pPr marL="457200" lvl="1" indent="0" algn="l">
              <a:buNone/>
            </a:pPr>
            <a:r>
              <a:rPr lang="en-US" altLang="en-US" dirty="0" smtClean="0">
                <a:solidFill>
                  <a:srgbClr val="0000FF"/>
                </a:solidFill>
              </a:rPr>
              <a:t>&lt;</a:t>
            </a:r>
            <a:r>
              <a:rPr lang="en-US" altLang="en-US" dirty="0">
                <a:solidFill>
                  <a:srgbClr val="800000"/>
                </a:solidFill>
              </a:rPr>
              <a:t>div</a:t>
            </a:r>
            <a:r>
              <a:rPr lang="en-US" altLang="en-US" dirty="0" smtClean="0">
                <a:solidFill>
                  <a:srgbClr val="0000FF"/>
                </a:solidFill>
              </a:rPr>
              <a:t>&gt;</a:t>
            </a:r>
          </a:p>
          <a:p>
            <a:pPr marL="457200" lvl="1" indent="0" algn="l">
              <a:buNone/>
            </a:pPr>
            <a:r>
              <a:rPr lang="en-US" altLang="en-US" dirty="0" smtClean="0">
                <a:solidFill>
                  <a:srgbClr val="0000FF"/>
                </a:solidFill>
              </a:rPr>
              <a:t>   &lt;</a:t>
            </a:r>
            <a:r>
              <a:rPr lang="en-US" altLang="en-US" dirty="0">
                <a:solidFill>
                  <a:srgbClr val="800000"/>
                </a:solidFill>
              </a:rPr>
              <a:t>table</a:t>
            </a:r>
            <a:r>
              <a:rPr lang="en-US" altLang="en-US" dirty="0">
                <a:solidFill>
                  <a:srgbClr val="0000FF"/>
                </a:solidFill>
              </a:rPr>
              <a:t>&gt;</a:t>
            </a:r>
            <a:r>
              <a:rPr lang="en-US" altLang="en-US" dirty="0">
                <a:solidFill>
                  <a:srgbClr val="000000"/>
                </a:solidFill>
              </a:rPr>
              <a:t>   </a:t>
            </a:r>
            <a:endParaRPr lang="en-US" altLang="en-US" dirty="0" smtClean="0">
              <a:solidFill>
                <a:srgbClr val="000000"/>
              </a:solidFill>
            </a:endParaRPr>
          </a:p>
          <a:p>
            <a:pPr marL="457200" lvl="1" indent="0" algn="l">
              <a:buNone/>
            </a:pPr>
            <a:r>
              <a:rPr lang="en-US" altLang="en-US" dirty="0">
                <a:solidFill>
                  <a:srgbClr val="000000"/>
                </a:solidFill>
              </a:rPr>
              <a:t>    </a:t>
            </a:r>
            <a:r>
              <a:rPr lang="en-US" altLang="en-US" dirty="0" smtClean="0">
                <a:solidFill>
                  <a:srgbClr val="000000"/>
                </a:solidFill>
              </a:rPr>
              <a:t>  </a:t>
            </a:r>
            <a:r>
              <a:rPr lang="en-US" altLang="en-US" dirty="0" smtClean="0">
                <a:solidFill>
                  <a:srgbClr val="0000FF"/>
                </a:solidFill>
              </a:rPr>
              <a:t>&lt;</a:t>
            </a:r>
            <a:r>
              <a:rPr lang="en-US" altLang="en-US" dirty="0">
                <a:solidFill>
                  <a:srgbClr val="800000"/>
                </a:solidFill>
              </a:rPr>
              <a:t>tr</a:t>
            </a:r>
            <a:r>
              <a:rPr lang="en-US" altLang="en-US" dirty="0">
                <a:solidFill>
                  <a:srgbClr val="0000FF"/>
                </a:solidFill>
              </a:rPr>
              <a:t>&gt;</a:t>
            </a:r>
            <a:r>
              <a:rPr lang="en-US" altLang="en-US" dirty="0">
                <a:solidFill>
                  <a:srgbClr val="000000"/>
                </a:solidFill>
              </a:rPr>
              <a:t>        </a:t>
            </a:r>
            <a:endParaRPr lang="en-US" altLang="en-US" dirty="0" smtClean="0">
              <a:solidFill>
                <a:srgbClr val="000000"/>
              </a:solidFill>
            </a:endParaRPr>
          </a:p>
          <a:p>
            <a:pPr marL="457200" lvl="1" indent="0" algn="l">
              <a:buNone/>
            </a:pPr>
            <a:r>
              <a:rPr lang="en-US" altLang="en-US" dirty="0">
                <a:solidFill>
                  <a:srgbClr val="000000"/>
                </a:solidFill>
              </a:rPr>
              <a:t>     </a:t>
            </a:r>
            <a:r>
              <a:rPr lang="en-US" altLang="en-US" dirty="0" smtClean="0">
                <a:solidFill>
                  <a:srgbClr val="000000"/>
                </a:solidFill>
              </a:rPr>
              <a:t>    </a:t>
            </a:r>
            <a:r>
              <a:rPr lang="en-US" altLang="en-US" dirty="0" smtClean="0">
                <a:solidFill>
                  <a:srgbClr val="0000FF"/>
                </a:solidFill>
              </a:rPr>
              <a:t>&lt;</a:t>
            </a:r>
            <a:r>
              <a:rPr lang="en-US" altLang="en-US" dirty="0">
                <a:solidFill>
                  <a:srgbClr val="800000"/>
                </a:solidFill>
              </a:rPr>
              <a:t>td</a:t>
            </a:r>
            <a:r>
              <a:rPr lang="en-US" altLang="en-US" dirty="0" smtClean="0">
                <a:solidFill>
                  <a:srgbClr val="0000FF"/>
                </a:solidFill>
              </a:rPr>
              <a:t>&gt;&lt;</a:t>
            </a:r>
            <a:r>
              <a:rPr lang="en-US" altLang="en-US" dirty="0">
                <a:solidFill>
                  <a:srgbClr val="800000"/>
                </a:solidFill>
              </a:rPr>
              <a:t>asp</a:t>
            </a:r>
            <a:r>
              <a:rPr lang="en-US" altLang="en-US" dirty="0">
                <a:solidFill>
                  <a:srgbClr val="0000FF"/>
                </a:solidFill>
              </a:rPr>
              <a:t>:</a:t>
            </a:r>
            <a:r>
              <a:rPr lang="en-US" altLang="en-US" dirty="0">
                <a:solidFill>
                  <a:srgbClr val="800000"/>
                </a:solidFill>
              </a:rPr>
              <a:t>TextBox</a:t>
            </a:r>
            <a:r>
              <a:rPr lang="en-US" altLang="en-US" dirty="0">
                <a:solidFill>
                  <a:srgbClr val="000000"/>
                </a:solidFill>
              </a:rPr>
              <a:t> </a:t>
            </a:r>
            <a:r>
              <a:rPr lang="en-US" altLang="en-US" dirty="0">
                <a:solidFill>
                  <a:srgbClr val="FF0000"/>
                </a:solidFill>
              </a:rPr>
              <a:t>ID</a:t>
            </a:r>
            <a:r>
              <a:rPr lang="en-US" altLang="en-US" dirty="0" smtClean="0">
                <a:solidFill>
                  <a:srgbClr val="0000FF"/>
                </a:solidFill>
              </a:rPr>
              <a:t>=“txtNo1"</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0000FF"/>
                </a:solidFill>
              </a:rPr>
              <a:t>/&gt;&lt;/</a:t>
            </a:r>
            <a:r>
              <a:rPr lang="en-US" altLang="en-US" dirty="0">
                <a:solidFill>
                  <a:srgbClr val="800000"/>
                </a:solidFill>
              </a:rPr>
              <a:t>td</a:t>
            </a:r>
            <a:r>
              <a:rPr lang="en-US" altLang="en-US" dirty="0">
                <a:solidFill>
                  <a:srgbClr val="0000FF"/>
                </a:solidFill>
              </a:rPr>
              <a:t>&gt;</a:t>
            </a:r>
            <a:r>
              <a:rPr lang="en-US" altLang="en-US" dirty="0">
                <a:solidFill>
                  <a:srgbClr val="000000"/>
                </a:solidFill>
              </a:rPr>
              <a:t> </a:t>
            </a:r>
            <a:endParaRPr lang="en-US" altLang="en-US" dirty="0" smtClean="0">
              <a:solidFill>
                <a:srgbClr val="000000"/>
              </a:solidFill>
            </a:endParaRPr>
          </a:p>
          <a:p>
            <a:pPr marL="457200" lvl="1" indent="0" algn="l">
              <a:buNone/>
            </a:pPr>
            <a:r>
              <a:rPr lang="en-US" altLang="en-US" dirty="0">
                <a:solidFill>
                  <a:srgbClr val="000000"/>
                </a:solidFill>
              </a:rPr>
              <a:t>     </a:t>
            </a:r>
            <a:r>
              <a:rPr lang="en-US" altLang="en-US" dirty="0" smtClean="0">
                <a:solidFill>
                  <a:srgbClr val="000000"/>
                </a:solidFill>
              </a:rPr>
              <a:t>    </a:t>
            </a:r>
            <a:r>
              <a:rPr lang="en-US" altLang="en-US" dirty="0" smtClean="0">
                <a:solidFill>
                  <a:srgbClr val="0000FF"/>
                </a:solidFill>
              </a:rPr>
              <a:t>&lt;</a:t>
            </a:r>
            <a:r>
              <a:rPr lang="en-US" altLang="en-US" dirty="0">
                <a:solidFill>
                  <a:srgbClr val="800000"/>
                </a:solidFill>
              </a:rPr>
              <a:t>td</a:t>
            </a:r>
            <a:r>
              <a:rPr lang="en-US" altLang="en-US" dirty="0" smtClean="0">
                <a:solidFill>
                  <a:srgbClr val="0000FF"/>
                </a:solidFill>
              </a:rPr>
              <a:t>&gt; </a:t>
            </a:r>
            <a:r>
              <a:rPr lang="en-US" altLang="en-US" dirty="0" smtClean="0">
                <a:solidFill>
                  <a:srgbClr val="000000"/>
                </a:solidFill>
              </a:rPr>
              <a:t>+</a:t>
            </a:r>
            <a:r>
              <a:rPr lang="en-US" altLang="en-US" dirty="0">
                <a:solidFill>
                  <a:srgbClr val="000000"/>
                </a:solidFill>
              </a:rPr>
              <a:t> </a:t>
            </a:r>
            <a:r>
              <a:rPr lang="en-US" altLang="en-US" dirty="0">
                <a:solidFill>
                  <a:srgbClr val="0000FF"/>
                </a:solidFill>
              </a:rPr>
              <a:t>&lt;/</a:t>
            </a:r>
            <a:r>
              <a:rPr lang="en-US" altLang="en-US" dirty="0">
                <a:solidFill>
                  <a:srgbClr val="800000"/>
                </a:solidFill>
              </a:rPr>
              <a:t>td</a:t>
            </a:r>
            <a:r>
              <a:rPr lang="en-US" altLang="en-US" dirty="0" smtClean="0">
                <a:solidFill>
                  <a:srgbClr val="0000FF"/>
                </a:solidFill>
              </a:rPr>
              <a:t>&gt;</a:t>
            </a:r>
          </a:p>
          <a:p>
            <a:pPr marL="457200" lvl="1" indent="0" algn="l">
              <a:buNone/>
            </a:pPr>
            <a:r>
              <a:rPr lang="en-US" altLang="en-US" dirty="0" smtClean="0">
                <a:solidFill>
                  <a:srgbClr val="000000"/>
                </a:solidFill>
              </a:rPr>
              <a:t> </a:t>
            </a:r>
            <a:r>
              <a:rPr lang="en-US" altLang="en-US" dirty="0">
                <a:solidFill>
                  <a:srgbClr val="000000"/>
                </a:solidFill>
              </a:rPr>
              <a:t> </a:t>
            </a:r>
            <a:r>
              <a:rPr lang="en-US" altLang="en-US" dirty="0" smtClean="0">
                <a:solidFill>
                  <a:srgbClr val="000000"/>
                </a:solidFill>
              </a:rPr>
              <a:t>       </a:t>
            </a:r>
            <a:r>
              <a:rPr lang="en-US" altLang="en-US" dirty="0" smtClean="0">
                <a:solidFill>
                  <a:srgbClr val="0000FF"/>
                </a:solidFill>
              </a:rPr>
              <a:t>&lt;</a:t>
            </a:r>
            <a:r>
              <a:rPr lang="en-US" altLang="en-US" dirty="0">
                <a:solidFill>
                  <a:srgbClr val="800000"/>
                </a:solidFill>
              </a:rPr>
              <a:t>td</a:t>
            </a:r>
            <a:r>
              <a:rPr lang="en-US" altLang="en-US" dirty="0" smtClean="0">
                <a:solidFill>
                  <a:srgbClr val="0000FF"/>
                </a:solidFill>
              </a:rPr>
              <a:t>&gt;&lt;</a:t>
            </a:r>
            <a:r>
              <a:rPr lang="en-US" altLang="en-US" dirty="0">
                <a:solidFill>
                  <a:srgbClr val="800000"/>
                </a:solidFill>
              </a:rPr>
              <a:t>asp</a:t>
            </a:r>
            <a:r>
              <a:rPr lang="en-US" altLang="en-US" dirty="0">
                <a:solidFill>
                  <a:srgbClr val="0000FF"/>
                </a:solidFill>
              </a:rPr>
              <a:t>:</a:t>
            </a:r>
            <a:r>
              <a:rPr lang="en-US" altLang="en-US" dirty="0">
                <a:solidFill>
                  <a:srgbClr val="800000"/>
                </a:solidFill>
              </a:rPr>
              <a:t>TextBox</a:t>
            </a:r>
            <a:r>
              <a:rPr lang="en-US" altLang="en-US" dirty="0">
                <a:solidFill>
                  <a:srgbClr val="000000"/>
                </a:solidFill>
              </a:rPr>
              <a:t> </a:t>
            </a:r>
            <a:r>
              <a:rPr lang="en-US" altLang="en-US" dirty="0">
                <a:solidFill>
                  <a:srgbClr val="FF0000"/>
                </a:solidFill>
              </a:rPr>
              <a:t>ID</a:t>
            </a:r>
            <a:r>
              <a:rPr lang="en-US" altLang="en-US" dirty="0" smtClean="0">
                <a:solidFill>
                  <a:srgbClr val="0000FF"/>
                </a:solidFill>
              </a:rPr>
              <a:t>=“txtNo2"</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0000FF"/>
                </a:solidFill>
              </a:rPr>
              <a:t>/&gt;&lt;/</a:t>
            </a:r>
            <a:r>
              <a:rPr lang="en-US" altLang="en-US" dirty="0">
                <a:solidFill>
                  <a:srgbClr val="800000"/>
                </a:solidFill>
              </a:rPr>
              <a:t>td</a:t>
            </a:r>
            <a:r>
              <a:rPr lang="en-US" altLang="en-US" dirty="0" smtClean="0">
                <a:solidFill>
                  <a:srgbClr val="0000FF"/>
                </a:solidFill>
              </a:rPr>
              <a:t>&gt;</a:t>
            </a:r>
          </a:p>
          <a:p>
            <a:pPr marL="457200" lvl="1" indent="0" algn="l">
              <a:buNone/>
            </a:pPr>
            <a:r>
              <a:rPr lang="en-US" altLang="en-US" dirty="0" smtClean="0">
                <a:solidFill>
                  <a:srgbClr val="000000"/>
                </a:solidFill>
              </a:rPr>
              <a:t>  </a:t>
            </a:r>
            <a:r>
              <a:rPr lang="en-US" altLang="en-US" dirty="0">
                <a:solidFill>
                  <a:srgbClr val="000000"/>
                </a:solidFill>
              </a:rPr>
              <a:t>  </a:t>
            </a:r>
            <a:r>
              <a:rPr lang="en-US" altLang="en-US" dirty="0" smtClean="0">
                <a:solidFill>
                  <a:srgbClr val="000000"/>
                </a:solidFill>
              </a:rPr>
              <a:t>  </a:t>
            </a:r>
            <a:r>
              <a:rPr lang="en-US" altLang="en-US" dirty="0" smtClean="0">
                <a:solidFill>
                  <a:srgbClr val="0000FF"/>
                </a:solidFill>
              </a:rPr>
              <a:t>&lt;/</a:t>
            </a:r>
            <a:r>
              <a:rPr lang="en-US" altLang="en-US" dirty="0">
                <a:solidFill>
                  <a:srgbClr val="800000"/>
                </a:solidFill>
              </a:rPr>
              <a:t>tr</a:t>
            </a:r>
            <a:r>
              <a:rPr lang="en-US" altLang="en-US" dirty="0" smtClean="0">
                <a:solidFill>
                  <a:srgbClr val="0000FF"/>
                </a:solidFill>
              </a:rPr>
              <a:t>&gt;</a:t>
            </a:r>
          </a:p>
          <a:p>
            <a:pPr marL="457200" lvl="1" indent="0" algn="l">
              <a:buNone/>
            </a:pPr>
            <a:r>
              <a:rPr lang="en-US" altLang="en-US" dirty="0">
                <a:solidFill>
                  <a:srgbClr val="0000FF"/>
                </a:solidFill>
              </a:rPr>
              <a:t> </a:t>
            </a:r>
            <a:r>
              <a:rPr lang="en-US" altLang="en-US" dirty="0" smtClean="0">
                <a:solidFill>
                  <a:srgbClr val="0000FF"/>
                </a:solidFill>
              </a:rPr>
              <a:t>     &lt;</a:t>
            </a:r>
            <a:r>
              <a:rPr lang="en-US" altLang="en-US" dirty="0">
                <a:solidFill>
                  <a:srgbClr val="800000"/>
                </a:solidFill>
              </a:rPr>
              <a:t>tr</a:t>
            </a:r>
            <a:r>
              <a:rPr lang="en-US" altLang="en-US" dirty="0" smtClean="0">
                <a:solidFill>
                  <a:srgbClr val="0000FF"/>
                </a:solidFill>
              </a:rPr>
              <a:t>&gt;</a:t>
            </a:r>
          </a:p>
          <a:p>
            <a:pPr marL="457200" lvl="1" indent="0" algn="l">
              <a:buNone/>
            </a:pPr>
            <a:r>
              <a:rPr lang="en-US" altLang="en-US" dirty="0">
                <a:solidFill>
                  <a:srgbClr val="0000FF"/>
                </a:solidFill>
              </a:rPr>
              <a:t> </a:t>
            </a:r>
            <a:r>
              <a:rPr lang="en-US" altLang="en-US" dirty="0" smtClean="0">
                <a:solidFill>
                  <a:srgbClr val="0000FF"/>
                </a:solidFill>
              </a:rPr>
              <a:t>         &lt;</a:t>
            </a:r>
            <a:r>
              <a:rPr lang="en-US" altLang="en-US" dirty="0">
                <a:solidFill>
                  <a:srgbClr val="800000"/>
                </a:solidFill>
              </a:rPr>
              <a:t>td</a:t>
            </a:r>
            <a:r>
              <a:rPr lang="en-US" altLang="en-US" dirty="0" smtClean="0">
                <a:solidFill>
                  <a:srgbClr val="0000FF"/>
                </a:solidFill>
              </a:rPr>
              <a:t>&gt;&lt;</a:t>
            </a:r>
            <a:r>
              <a:rPr lang="en-US" altLang="en-US" dirty="0">
                <a:solidFill>
                  <a:srgbClr val="800000"/>
                </a:solidFill>
              </a:rPr>
              <a:t>asp</a:t>
            </a:r>
            <a:r>
              <a:rPr lang="en-US" altLang="en-US" dirty="0">
                <a:solidFill>
                  <a:srgbClr val="0000FF"/>
                </a:solidFill>
              </a:rPr>
              <a:t>:</a:t>
            </a:r>
            <a:r>
              <a:rPr lang="en-US" altLang="en-US" dirty="0">
                <a:solidFill>
                  <a:srgbClr val="800000"/>
                </a:solidFill>
              </a:rPr>
              <a:t>Button</a:t>
            </a:r>
            <a:r>
              <a:rPr lang="en-US" altLang="en-US" dirty="0">
                <a:solidFill>
                  <a:srgbClr val="000000"/>
                </a:solidFill>
              </a:rPr>
              <a:t> </a:t>
            </a:r>
            <a:r>
              <a:rPr lang="en-US" altLang="en-US" dirty="0">
                <a:solidFill>
                  <a:srgbClr val="FF0000"/>
                </a:solidFill>
              </a:rPr>
              <a:t>ID</a:t>
            </a:r>
            <a:r>
              <a:rPr lang="en-US" altLang="en-US" dirty="0" smtClean="0">
                <a:solidFill>
                  <a:srgbClr val="0000FF"/>
                </a:solidFill>
              </a:rPr>
              <a:t>=“btnAddition"</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OnClick</a:t>
            </a:r>
            <a:r>
              <a:rPr lang="en-US" altLang="en-US" dirty="0">
                <a:solidFill>
                  <a:srgbClr val="0000FF"/>
                </a:solidFill>
              </a:rPr>
              <a:t>="btnAddition_Click"</a:t>
            </a:r>
            <a:r>
              <a:rPr lang="en-US" altLang="en-US" dirty="0">
                <a:solidFill>
                  <a:srgbClr val="000000"/>
                </a:solidFill>
              </a:rPr>
              <a:t> </a:t>
            </a:r>
            <a:r>
              <a:rPr lang="en-US" altLang="en-US" dirty="0">
                <a:solidFill>
                  <a:srgbClr val="FF0000"/>
                </a:solidFill>
              </a:rPr>
              <a:t>Text</a:t>
            </a:r>
            <a:r>
              <a:rPr lang="en-US" altLang="en-US" dirty="0">
                <a:solidFill>
                  <a:srgbClr val="0000FF"/>
                </a:solidFill>
              </a:rPr>
              <a:t>="Addition"</a:t>
            </a:r>
            <a:r>
              <a:rPr lang="en-US" altLang="en-US" dirty="0">
                <a:solidFill>
                  <a:srgbClr val="000000"/>
                </a:solidFill>
              </a:rPr>
              <a:t> </a:t>
            </a:r>
            <a:r>
              <a:rPr lang="en-US" altLang="en-US" dirty="0">
                <a:solidFill>
                  <a:srgbClr val="0000FF"/>
                </a:solidFill>
              </a:rPr>
              <a:t>/&gt;&lt;/</a:t>
            </a:r>
            <a:r>
              <a:rPr lang="en-US" altLang="en-US" dirty="0">
                <a:solidFill>
                  <a:srgbClr val="800000"/>
                </a:solidFill>
              </a:rPr>
              <a:t>td</a:t>
            </a:r>
            <a:r>
              <a:rPr lang="en-US" altLang="en-US" dirty="0" smtClean="0">
                <a:solidFill>
                  <a:srgbClr val="0000FF"/>
                </a:solidFill>
              </a:rPr>
              <a:t>&gt;</a:t>
            </a:r>
          </a:p>
          <a:p>
            <a:pPr marL="457200" lvl="1" indent="0" algn="l">
              <a:buNone/>
            </a:pPr>
            <a:r>
              <a:rPr lang="en-US" altLang="en-US" dirty="0" smtClean="0">
                <a:solidFill>
                  <a:srgbClr val="0000FF"/>
                </a:solidFill>
              </a:rPr>
              <a:t>      &lt;/</a:t>
            </a:r>
            <a:r>
              <a:rPr lang="en-US" altLang="en-US" dirty="0">
                <a:solidFill>
                  <a:srgbClr val="800000"/>
                </a:solidFill>
              </a:rPr>
              <a:t>tr</a:t>
            </a:r>
            <a:r>
              <a:rPr lang="en-US" altLang="en-US" dirty="0" smtClean="0">
                <a:solidFill>
                  <a:srgbClr val="0000FF"/>
                </a:solidFill>
              </a:rPr>
              <a:t>&gt;</a:t>
            </a:r>
          </a:p>
          <a:p>
            <a:pPr marL="457200" lvl="1" indent="0" algn="l">
              <a:buNone/>
            </a:pPr>
            <a:r>
              <a:rPr lang="en-US" altLang="en-US" dirty="0" smtClean="0">
                <a:solidFill>
                  <a:srgbClr val="0000FF"/>
                </a:solidFill>
              </a:rPr>
              <a:t>   &lt;/</a:t>
            </a:r>
            <a:r>
              <a:rPr lang="en-US" altLang="en-US" dirty="0">
                <a:solidFill>
                  <a:srgbClr val="800000"/>
                </a:solidFill>
              </a:rPr>
              <a:t>table</a:t>
            </a:r>
            <a:r>
              <a:rPr lang="en-US" altLang="en-US" dirty="0" smtClean="0">
                <a:solidFill>
                  <a:srgbClr val="0000FF"/>
                </a:solidFill>
              </a:rPr>
              <a:t>&gt;</a:t>
            </a:r>
          </a:p>
          <a:p>
            <a:pPr marL="457200" lvl="1" indent="0" algn="l">
              <a:buNone/>
            </a:pPr>
            <a:r>
              <a:rPr lang="en-US" altLang="en-US" dirty="0" smtClean="0">
                <a:solidFill>
                  <a:srgbClr val="0000FF"/>
                </a:solidFill>
              </a:rPr>
              <a:t>&lt;/</a:t>
            </a:r>
            <a:r>
              <a:rPr lang="en-US" altLang="en-US" dirty="0">
                <a:solidFill>
                  <a:srgbClr val="800000"/>
                </a:solidFill>
              </a:rPr>
              <a:t>div</a:t>
            </a:r>
            <a:r>
              <a:rPr lang="en-US" altLang="en-US" dirty="0">
                <a:solidFill>
                  <a:srgbClr val="0000FF"/>
                </a:solidFill>
              </a:rPr>
              <a:t>&gt;</a:t>
            </a:r>
            <a:endParaRPr lang="en-US" altLang="en-US" dirty="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smtClean="0"/>
          </a:p>
        </p:txBody>
      </p:sp>
      <p:sp>
        <p:nvSpPr>
          <p:cNvPr id="4" name="Rectangle 3"/>
          <p:cNvSpPr/>
          <p:nvPr/>
        </p:nvSpPr>
        <p:spPr>
          <a:xfrm>
            <a:off x="511627" y="1398852"/>
            <a:ext cx="10904085" cy="434472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smtClean="0"/>
              <a:t>Example – Button Control</a:t>
            </a:r>
            <a:endParaRPr lang="en-IN" dirty="0"/>
          </a:p>
        </p:txBody>
      </p:sp>
    </p:spTree>
    <p:extLst>
      <p:ext uri="{BB962C8B-B14F-4D97-AF65-F5344CB8AC3E}">
        <p14:creationId xmlns:p14="http://schemas.microsoft.com/office/powerpoint/2010/main" val="369603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26578" y="4803473"/>
            <a:ext cx="3672467" cy="990154"/>
          </a:xfrm>
          <a:prstGeom prst="rect">
            <a:avLst/>
          </a:prstGeom>
          <a:noFill/>
          <a:ln>
            <a:solidFill>
              <a:schemeClr val="accent6"/>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sp>
        <p:nvSpPr>
          <p:cNvPr id="4" name="Rectangle 3"/>
          <p:cNvSpPr/>
          <p:nvPr/>
        </p:nvSpPr>
        <p:spPr>
          <a:xfrm>
            <a:off x="462805" y="863444"/>
            <a:ext cx="6852395" cy="3080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a:t>Example – Button </a:t>
            </a:r>
            <a:r>
              <a:rPr lang="en-US" dirty="0" smtClean="0"/>
              <a:t>Control – Cont..</a:t>
            </a:r>
            <a:endParaRPr lang="en-IN" dirty="0"/>
          </a:p>
        </p:txBody>
      </p:sp>
      <p:pic>
        <p:nvPicPr>
          <p:cNvPr id="3074" name="Picture 2" descr="https://lh6.googleusercontent.com/BfhvvaOsguY2wepEao5Pqku3_FUkKGxWzldPVVhc_-1gaQ-tjbSKrqJrojwuHAu3RbUp09XolDFpgN4IuWs3OD1rgLcYRoZ6y0QNYCYTByh0c2tVrtrEYeqFQ_sEe_YWNfevnSsQr9VW994vX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11" y="5008037"/>
            <a:ext cx="3048000" cy="58102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pPr marL="457200" lvl="1" indent="0">
              <a:buNone/>
            </a:pPr>
            <a:endParaRPr lang="en-US" dirty="0" smtClean="0"/>
          </a:p>
          <a:p>
            <a:pPr marL="457200" lvl="1" indent="0">
              <a:buNone/>
            </a:pPr>
            <a:r>
              <a:rPr lang="en-US" dirty="0" smtClean="0">
                <a:solidFill>
                  <a:schemeClr val="tx2"/>
                </a:solidFill>
              </a:rPr>
              <a:t>protected void</a:t>
            </a:r>
            <a:r>
              <a:rPr lang="en-US" dirty="0" smtClean="0"/>
              <a:t> </a:t>
            </a:r>
            <a:r>
              <a:rPr lang="en-IN" dirty="0" smtClean="0"/>
              <a:t>btnAddition_Click (</a:t>
            </a:r>
            <a:r>
              <a:rPr lang="en-IN" dirty="0" smtClean="0">
                <a:solidFill>
                  <a:schemeClr val="tx2"/>
                </a:solidFill>
              </a:rPr>
              <a:t>object</a:t>
            </a:r>
            <a:r>
              <a:rPr lang="en-IN" dirty="0" smtClean="0"/>
              <a:t> sender, </a:t>
            </a:r>
            <a:r>
              <a:rPr lang="en-IN" dirty="0" smtClean="0">
                <a:solidFill>
                  <a:schemeClr val="tx2">
                    <a:lumMod val="60000"/>
                    <a:lumOff val="40000"/>
                  </a:schemeClr>
                </a:solidFill>
              </a:rPr>
              <a:t>EventArgs</a:t>
            </a:r>
            <a:r>
              <a:rPr lang="en-IN" dirty="0" smtClean="0"/>
              <a:t> e)</a:t>
            </a:r>
          </a:p>
          <a:p>
            <a:pPr marL="457200" lvl="1" indent="0">
              <a:buNone/>
            </a:pPr>
            <a:r>
              <a:rPr lang="en-US" dirty="0" smtClean="0"/>
              <a:t>{</a:t>
            </a:r>
          </a:p>
          <a:p>
            <a:pPr marL="457200" lvl="1" indent="0">
              <a:buNone/>
            </a:pPr>
            <a:r>
              <a:rPr lang="en-US" dirty="0" smtClean="0"/>
              <a:t>	Double Num1 = </a:t>
            </a:r>
            <a:r>
              <a:rPr lang="en-US" dirty="0">
                <a:solidFill>
                  <a:schemeClr val="tx2">
                    <a:lumMod val="60000"/>
                    <a:lumOff val="40000"/>
                  </a:schemeClr>
                </a:solidFill>
              </a:rPr>
              <a:t>Convert</a:t>
            </a:r>
            <a:r>
              <a:rPr lang="en-US" dirty="0" smtClean="0"/>
              <a:t>.ToDouble(txtNo1.Text);</a:t>
            </a:r>
          </a:p>
          <a:p>
            <a:pPr marL="457200" lvl="1" indent="0">
              <a:buNone/>
            </a:pPr>
            <a:r>
              <a:rPr lang="en-US" dirty="0" smtClean="0"/>
              <a:t>	Double Num2 = </a:t>
            </a:r>
            <a:r>
              <a:rPr lang="en-US" dirty="0">
                <a:solidFill>
                  <a:schemeClr val="tx2">
                    <a:lumMod val="60000"/>
                    <a:lumOff val="40000"/>
                  </a:schemeClr>
                </a:solidFill>
              </a:rPr>
              <a:t>Convert</a:t>
            </a:r>
            <a:r>
              <a:rPr lang="en-US" dirty="0" smtClean="0"/>
              <a:t>.ToDouble(txtNo2.Text);</a:t>
            </a:r>
          </a:p>
          <a:p>
            <a:pPr marL="457200" lvl="1" indent="0">
              <a:buNone/>
            </a:pPr>
            <a:r>
              <a:rPr lang="en-US" dirty="0" smtClean="0"/>
              <a:t>	Double Ans = Num1 + Num2;</a:t>
            </a:r>
          </a:p>
          <a:p>
            <a:pPr marL="457200" lvl="1" indent="0">
              <a:buNone/>
            </a:pPr>
            <a:r>
              <a:rPr lang="en-US" dirty="0" smtClean="0"/>
              <a:t>	lblAnswer.Text = </a:t>
            </a:r>
            <a:r>
              <a:rPr lang="en-US" dirty="0" smtClean="0">
                <a:solidFill>
                  <a:schemeClr val="accent6"/>
                </a:solidFill>
              </a:rPr>
              <a:t>“Addition is ”</a:t>
            </a:r>
            <a:r>
              <a:rPr lang="en-US" dirty="0" smtClean="0"/>
              <a:t> + Ans.ToString();</a:t>
            </a:r>
          </a:p>
          <a:p>
            <a:pPr marL="457200" lvl="1" indent="0">
              <a:buNone/>
            </a:pPr>
            <a:r>
              <a:rPr lang="en-US" dirty="0" smtClean="0"/>
              <a:t>}</a:t>
            </a:r>
          </a:p>
          <a:p>
            <a:pPr marL="457200" lvl="1" indent="0">
              <a:buNone/>
            </a:pPr>
            <a:endParaRPr lang="en-US" dirty="0" smtClean="0"/>
          </a:p>
          <a:p>
            <a:pPr marL="457200" lvl="1" indent="0">
              <a:buNone/>
            </a:pPr>
            <a:endParaRPr lang="en-US" u="sng" dirty="0"/>
          </a:p>
          <a:p>
            <a:pPr marL="457200" lvl="1" indent="0">
              <a:buNone/>
            </a:pPr>
            <a:r>
              <a:rPr lang="en-US" u="sng" dirty="0" smtClean="0"/>
              <a:t>Output:</a:t>
            </a:r>
          </a:p>
          <a:p>
            <a:pPr marL="457200" lvl="1" indent="0">
              <a:buNone/>
            </a:pPr>
            <a:endParaRPr lang="en-US" u="sng" dirty="0"/>
          </a:p>
          <a:p>
            <a:pPr marL="457200" lvl="1" indent="0">
              <a:buNone/>
            </a:pPr>
            <a:endParaRPr lang="en-US" u="sng" dirty="0" smtClean="0"/>
          </a:p>
        </p:txBody>
      </p:sp>
    </p:spTree>
    <p:extLst>
      <p:ext uri="{BB962C8B-B14F-4D97-AF65-F5344CB8AC3E}">
        <p14:creationId xmlns:p14="http://schemas.microsoft.com/office/powerpoint/2010/main" val="23903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A CheckBox control is used to select a single or multiple options from the available choices</a:t>
            </a:r>
            <a:r>
              <a:rPr lang="en-US" dirty="0" smtClean="0"/>
              <a:t>.</a:t>
            </a:r>
            <a:r>
              <a:rPr lang="en-US" dirty="0"/>
              <a:t> </a:t>
            </a:r>
          </a:p>
          <a:p>
            <a:pPr fontAlgn="base"/>
            <a:r>
              <a:rPr lang="en-US" dirty="0"/>
              <a:t>It Represent a choice that can be only Yes(checked) or No(Unchecked) value.</a:t>
            </a:r>
          </a:p>
          <a:p>
            <a:r>
              <a:rPr lang="en-IN" u="sng" dirty="0" smtClean="0"/>
              <a:t>Example</a:t>
            </a:r>
            <a:endParaRPr lang="en-IN" dirty="0" smtClean="0"/>
          </a:p>
          <a:p>
            <a:endParaRPr lang="en-US" dirty="0"/>
          </a:p>
          <a:p>
            <a:pPr marL="0" lvl="0" indent="0" algn="l" eaLnBrk="0" fontAlgn="base" hangingPunct="0">
              <a:lnSpc>
                <a:spcPct val="100000"/>
              </a:lnSpc>
              <a:spcBef>
                <a:spcPct val="0"/>
              </a:spcBef>
              <a:spcAft>
                <a:spcPct val="0"/>
              </a:spcAft>
              <a:buClrTx/>
              <a:buNone/>
            </a:pPr>
            <a:r>
              <a:rPr lang="en-US" altLang="en-US" sz="2000" dirty="0" smtClean="0">
                <a:solidFill>
                  <a:srgbClr val="0000FF"/>
                </a:solidFill>
              </a:rPr>
              <a:t>      &lt;</a:t>
            </a:r>
            <a:r>
              <a:rPr lang="en-US" altLang="en-US" sz="2000" dirty="0" smtClean="0">
                <a:solidFill>
                  <a:srgbClr val="800000"/>
                </a:solidFill>
              </a:rPr>
              <a:t>asp</a:t>
            </a:r>
            <a:r>
              <a:rPr lang="en-US" altLang="en-US" sz="2000" dirty="0" smtClean="0">
                <a:solidFill>
                  <a:srgbClr val="0000FF"/>
                </a:solidFill>
              </a:rPr>
              <a:t>:</a:t>
            </a:r>
            <a:r>
              <a:rPr lang="en-US" altLang="en-US" sz="2000" dirty="0" smtClean="0">
                <a:solidFill>
                  <a:srgbClr val="800000"/>
                </a:solidFill>
              </a:rPr>
              <a:t>CheckBox</a:t>
            </a:r>
            <a:r>
              <a:rPr lang="en-US" altLang="en-US" sz="2000" dirty="0" smtClean="0">
                <a:solidFill>
                  <a:srgbClr val="000000"/>
                </a:solidFill>
              </a:rPr>
              <a:t> </a:t>
            </a:r>
            <a:r>
              <a:rPr lang="en-US" altLang="en-US" sz="2000" dirty="0" smtClean="0">
                <a:solidFill>
                  <a:srgbClr val="FF0000"/>
                </a:solidFill>
              </a:rPr>
              <a:t>ID</a:t>
            </a:r>
            <a:r>
              <a:rPr lang="en-US" altLang="en-US" sz="2000" dirty="0" smtClean="0">
                <a:solidFill>
                  <a:srgbClr val="0000FF"/>
                </a:solidFill>
              </a:rPr>
              <a:t>="chkMusic"</a:t>
            </a:r>
            <a:r>
              <a:rPr lang="en-US" altLang="en-US" sz="2000" dirty="0" smtClean="0">
                <a:solidFill>
                  <a:srgbClr val="000000"/>
                </a:solidFill>
              </a:rPr>
              <a:t> </a:t>
            </a:r>
            <a:r>
              <a:rPr lang="en-US" altLang="en-US" sz="2000" dirty="0" smtClean="0">
                <a:solidFill>
                  <a:srgbClr val="FF0000"/>
                </a:solidFill>
              </a:rPr>
              <a:t>runat</a:t>
            </a:r>
            <a:r>
              <a:rPr lang="en-US" altLang="en-US" sz="2000" dirty="0" smtClean="0">
                <a:solidFill>
                  <a:srgbClr val="0000FF"/>
                </a:solidFill>
              </a:rPr>
              <a:t>="server"</a:t>
            </a:r>
            <a:r>
              <a:rPr lang="en-US" altLang="en-US" sz="2000" dirty="0" smtClean="0">
                <a:solidFill>
                  <a:srgbClr val="000000"/>
                </a:solidFill>
              </a:rPr>
              <a:t> </a:t>
            </a:r>
            <a:r>
              <a:rPr lang="en-US" altLang="en-US" sz="2000" dirty="0" smtClean="0">
                <a:solidFill>
                  <a:srgbClr val="FF0000"/>
                </a:solidFill>
              </a:rPr>
              <a:t>Text</a:t>
            </a:r>
            <a:r>
              <a:rPr lang="en-US" altLang="en-US" sz="2000" dirty="0" smtClean="0">
                <a:solidFill>
                  <a:srgbClr val="0000FF"/>
                </a:solidFill>
              </a:rPr>
              <a:t>="Music"</a:t>
            </a:r>
            <a:r>
              <a:rPr lang="en-US" altLang="en-US" sz="2000" dirty="0" smtClean="0">
                <a:solidFill>
                  <a:srgbClr val="000000"/>
                </a:solidFill>
              </a:rPr>
              <a:t> </a:t>
            </a:r>
            <a:r>
              <a:rPr lang="en-US" altLang="en-US" sz="2000" dirty="0" smtClean="0">
                <a:solidFill>
                  <a:srgbClr val="0000FF"/>
                </a:solidFill>
              </a:rPr>
              <a:t>/&gt;</a:t>
            </a:r>
            <a:r>
              <a:rPr lang="en-US" altLang="en-US" sz="2000" dirty="0" smtClean="0">
                <a:solidFill>
                  <a:srgbClr val="000000"/>
                </a:solidFill>
              </a:rPr>
              <a:t> </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smtClean="0">
                <a:solidFill>
                  <a:srgbClr val="0000FF"/>
                </a:solidFill>
              </a:rPr>
              <a:t>&lt;</a:t>
            </a:r>
            <a:r>
              <a:rPr lang="en-US" altLang="en-US" sz="2000" dirty="0" smtClean="0">
                <a:solidFill>
                  <a:srgbClr val="800000"/>
                </a:solidFill>
              </a:rPr>
              <a:t>asp</a:t>
            </a:r>
            <a:r>
              <a:rPr lang="en-US" altLang="en-US" sz="2000" dirty="0" smtClean="0">
                <a:solidFill>
                  <a:srgbClr val="0000FF"/>
                </a:solidFill>
              </a:rPr>
              <a:t>:</a:t>
            </a:r>
            <a:r>
              <a:rPr lang="en-US" altLang="en-US" sz="2000" dirty="0" smtClean="0">
                <a:solidFill>
                  <a:srgbClr val="800000"/>
                </a:solidFill>
              </a:rPr>
              <a:t>CheckBox</a:t>
            </a:r>
            <a:r>
              <a:rPr lang="en-US" altLang="en-US" sz="2000" dirty="0" smtClean="0">
                <a:solidFill>
                  <a:srgbClr val="000000"/>
                </a:solidFill>
              </a:rPr>
              <a:t> </a:t>
            </a:r>
            <a:r>
              <a:rPr lang="en-US" altLang="en-US" sz="2000" dirty="0" smtClean="0">
                <a:solidFill>
                  <a:srgbClr val="FF0000"/>
                </a:solidFill>
              </a:rPr>
              <a:t>ID</a:t>
            </a:r>
            <a:r>
              <a:rPr lang="en-US" altLang="en-US" sz="2000" dirty="0" smtClean="0">
                <a:solidFill>
                  <a:srgbClr val="0000FF"/>
                </a:solidFill>
              </a:rPr>
              <a:t>="chkCricket"</a:t>
            </a:r>
            <a:r>
              <a:rPr lang="en-US" altLang="en-US" sz="2000" dirty="0" smtClean="0">
                <a:solidFill>
                  <a:srgbClr val="000000"/>
                </a:solidFill>
              </a:rPr>
              <a:t> </a:t>
            </a:r>
            <a:r>
              <a:rPr lang="en-US" altLang="en-US" sz="2000" dirty="0" smtClean="0">
                <a:solidFill>
                  <a:srgbClr val="FF0000"/>
                </a:solidFill>
              </a:rPr>
              <a:t>runat</a:t>
            </a:r>
            <a:r>
              <a:rPr lang="en-US" altLang="en-US" sz="2000" dirty="0" smtClean="0">
                <a:solidFill>
                  <a:srgbClr val="0000FF"/>
                </a:solidFill>
              </a:rPr>
              <a:t>="server"</a:t>
            </a:r>
            <a:r>
              <a:rPr lang="en-US" altLang="en-US" sz="2000" dirty="0" smtClean="0">
                <a:solidFill>
                  <a:srgbClr val="000000"/>
                </a:solidFill>
              </a:rPr>
              <a:t> </a:t>
            </a:r>
            <a:r>
              <a:rPr lang="en-US" altLang="en-US" sz="2000" dirty="0" smtClean="0">
                <a:solidFill>
                  <a:srgbClr val="FF0000"/>
                </a:solidFill>
              </a:rPr>
              <a:t>Text</a:t>
            </a:r>
            <a:r>
              <a:rPr lang="en-US" altLang="en-US" sz="2000" dirty="0" smtClean="0">
                <a:solidFill>
                  <a:srgbClr val="0000FF"/>
                </a:solidFill>
              </a:rPr>
              <a:t>="Cricket"</a:t>
            </a:r>
            <a:r>
              <a:rPr lang="en-US" altLang="en-US" sz="2000" dirty="0" smtClean="0">
                <a:solidFill>
                  <a:srgbClr val="000000"/>
                </a:solidFill>
              </a:rPr>
              <a:t> </a:t>
            </a:r>
            <a:r>
              <a:rPr lang="en-US" altLang="en-US" sz="2000" dirty="0" smtClean="0">
                <a:solidFill>
                  <a:srgbClr val="0000FF"/>
                </a:solidFill>
              </a:rPr>
              <a:t>/&gt;</a:t>
            </a:r>
            <a:r>
              <a:rPr lang="en-US" altLang="en-US" sz="2000" dirty="0" smtClean="0">
                <a:solidFill>
                  <a:srgbClr val="000000"/>
                </a:solidFill>
              </a:rPr>
              <a:t> </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smtClean="0">
                <a:solidFill>
                  <a:srgbClr val="0000FF"/>
                </a:solidFill>
              </a:rPr>
              <a:t>&lt;</a:t>
            </a:r>
            <a:r>
              <a:rPr lang="en-US" altLang="en-US" sz="2000" dirty="0" smtClean="0">
                <a:solidFill>
                  <a:srgbClr val="800000"/>
                </a:solidFill>
              </a:rPr>
              <a:t>asp</a:t>
            </a:r>
            <a:r>
              <a:rPr lang="en-US" altLang="en-US" sz="2000" dirty="0" smtClean="0">
                <a:solidFill>
                  <a:srgbClr val="0000FF"/>
                </a:solidFill>
              </a:rPr>
              <a:t>:</a:t>
            </a:r>
            <a:r>
              <a:rPr lang="en-US" altLang="en-US" sz="2000" dirty="0" smtClean="0">
                <a:solidFill>
                  <a:srgbClr val="800000"/>
                </a:solidFill>
              </a:rPr>
              <a:t>CheckBox</a:t>
            </a:r>
            <a:r>
              <a:rPr lang="en-US" altLang="en-US" sz="2000" dirty="0" smtClean="0">
                <a:solidFill>
                  <a:srgbClr val="000000"/>
                </a:solidFill>
              </a:rPr>
              <a:t> </a:t>
            </a:r>
            <a:r>
              <a:rPr lang="en-US" altLang="en-US" sz="2000" dirty="0" smtClean="0">
                <a:solidFill>
                  <a:srgbClr val="FF0000"/>
                </a:solidFill>
              </a:rPr>
              <a:t>ID</a:t>
            </a:r>
            <a:r>
              <a:rPr lang="en-US" altLang="en-US" sz="2000" dirty="0" smtClean="0">
                <a:solidFill>
                  <a:srgbClr val="0000FF"/>
                </a:solidFill>
              </a:rPr>
              <a:t>="chkReading"</a:t>
            </a:r>
            <a:r>
              <a:rPr lang="en-US" altLang="en-US" sz="2000" dirty="0" smtClean="0">
                <a:solidFill>
                  <a:srgbClr val="000000"/>
                </a:solidFill>
              </a:rPr>
              <a:t> </a:t>
            </a:r>
            <a:r>
              <a:rPr lang="en-US" altLang="en-US" sz="2000" dirty="0" smtClean="0">
                <a:solidFill>
                  <a:srgbClr val="FF0000"/>
                </a:solidFill>
              </a:rPr>
              <a:t>runat</a:t>
            </a:r>
            <a:r>
              <a:rPr lang="en-US" altLang="en-US" sz="2000" dirty="0" smtClean="0">
                <a:solidFill>
                  <a:srgbClr val="0000FF"/>
                </a:solidFill>
              </a:rPr>
              <a:t>="server"</a:t>
            </a:r>
            <a:r>
              <a:rPr lang="en-US" altLang="en-US" sz="2000" dirty="0" smtClean="0">
                <a:solidFill>
                  <a:srgbClr val="000000"/>
                </a:solidFill>
              </a:rPr>
              <a:t> </a:t>
            </a:r>
            <a:r>
              <a:rPr lang="en-US" altLang="en-US" sz="2000" dirty="0" smtClean="0">
                <a:solidFill>
                  <a:srgbClr val="FF0000"/>
                </a:solidFill>
              </a:rPr>
              <a:t>Text</a:t>
            </a:r>
            <a:r>
              <a:rPr lang="en-US" altLang="en-US" sz="2000" dirty="0" smtClean="0">
                <a:solidFill>
                  <a:srgbClr val="0000FF"/>
                </a:solidFill>
              </a:rPr>
              <a:t>="Reading"</a:t>
            </a:r>
            <a:r>
              <a:rPr lang="en-US" altLang="en-US" sz="2000" dirty="0" smtClean="0">
                <a:solidFill>
                  <a:srgbClr val="000000"/>
                </a:solidFill>
              </a:rPr>
              <a:t> </a:t>
            </a:r>
            <a:r>
              <a:rPr lang="en-US" altLang="en-US" sz="2000" dirty="0" smtClean="0">
                <a:solidFill>
                  <a:srgbClr val="0000FF"/>
                </a:solidFill>
              </a:rPr>
              <a:t>/&gt;</a:t>
            </a:r>
            <a:endParaRPr lang="en-US" dirty="0" smtClean="0"/>
          </a:p>
          <a:p>
            <a:pPr marL="457200" lvl="1" indent="0" algn="l">
              <a:buNone/>
            </a:pPr>
            <a:endParaRPr lang="en-US" dirty="0" smtClean="0"/>
          </a:p>
          <a:p>
            <a:pPr marL="457200" lvl="1" indent="0" algn="l">
              <a:buNone/>
            </a:pPr>
            <a:endParaRPr lang="en-IN" dirty="0"/>
          </a:p>
        </p:txBody>
      </p:sp>
      <p:sp>
        <p:nvSpPr>
          <p:cNvPr id="6" name="Rectangle 5"/>
          <p:cNvSpPr/>
          <p:nvPr/>
        </p:nvSpPr>
        <p:spPr>
          <a:xfrm>
            <a:off x="462805" y="2487528"/>
            <a:ext cx="7209583" cy="1170072"/>
          </a:xfrm>
          <a:prstGeom prst="rect">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smtClean="0"/>
              <a:t>CheckBox Control</a:t>
            </a:r>
            <a:endParaRPr lang="en-IN" dirty="0"/>
          </a:p>
        </p:txBody>
      </p:sp>
      <p:sp>
        <p:nvSpPr>
          <p:cNvPr id="5" name="Rectangle 4"/>
          <p:cNvSpPr/>
          <p:nvPr/>
        </p:nvSpPr>
        <p:spPr>
          <a:xfrm>
            <a:off x="462805" y="4366593"/>
            <a:ext cx="2759495" cy="710374"/>
          </a:xfrm>
          <a:prstGeom prst="rect">
            <a:avLst/>
          </a:prstGeom>
          <a:noFill/>
          <a:ln>
            <a:solidFill>
              <a:schemeClr val="accent6"/>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pic>
        <p:nvPicPr>
          <p:cNvPr id="4100" name="Picture 4" descr="https://lh5.googleusercontent.com/P5em5kb2qK2DDdGJI-Idrb4sr9VgKb5zmjQH5YEAiphiRfeLa0jaBVZaEMR6o1mZuxrmv-s5Vkx_rIw3gw9inMo5UF0cfWMHa3IPkFyXG3oceRkmdMy6RTWtuQPqmn35MKWeaSYkMCF8Zw1c7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77" y="4564617"/>
            <a:ext cx="2038350" cy="31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5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CheckBox Control</a:t>
            </a:r>
          </a:p>
        </p:txBody>
      </p:sp>
      <p:sp>
        <p:nvSpPr>
          <p:cNvPr id="5" name="Rectangle 4"/>
          <p:cNvSpPr/>
          <p:nvPr/>
        </p:nvSpPr>
        <p:spPr>
          <a:xfrm>
            <a:off x="504967" y="863444"/>
            <a:ext cx="11136574" cy="50869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Content Placeholder 2"/>
          <p:cNvSpPr>
            <a:spLocks noGrp="1"/>
          </p:cNvSpPr>
          <p:nvPr>
            <p:ph idx="1"/>
          </p:nvPr>
        </p:nvSpPr>
        <p:spPr/>
        <p:txBody>
          <a:bodyPr/>
          <a:lstStyle/>
          <a:p>
            <a:pPr marL="457200" lvl="1" indent="0">
              <a:buNone/>
            </a:pPr>
            <a:r>
              <a:rPr lang="en-IN" dirty="0" smtClean="0">
                <a:solidFill>
                  <a:schemeClr val="tx2"/>
                </a:solidFill>
              </a:rPr>
              <a:t>&lt;</a:t>
            </a:r>
            <a:r>
              <a:rPr lang="en-IN" dirty="0">
                <a:solidFill>
                  <a:srgbClr val="800000"/>
                </a:solidFill>
              </a:rPr>
              <a:t>table</a:t>
            </a:r>
            <a:r>
              <a:rPr lang="en-IN" dirty="0">
                <a:solidFill>
                  <a:schemeClr val="tx2"/>
                </a:solidFill>
              </a:rPr>
              <a:t>&gt;</a:t>
            </a:r>
          </a:p>
          <a:p>
            <a:pPr marL="457200" lvl="1" indent="0">
              <a:buNone/>
            </a:pPr>
            <a:r>
              <a:rPr lang="en-IN" dirty="0" smtClean="0"/>
              <a:t> </a:t>
            </a:r>
            <a:r>
              <a:rPr lang="en-IN" dirty="0"/>
              <a:t>    </a:t>
            </a:r>
            <a:r>
              <a:rPr lang="en-IN" dirty="0">
                <a:solidFill>
                  <a:schemeClr val="tx2"/>
                </a:solidFill>
              </a:rPr>
              <a:t>&lt;</a:t>
            </a:r>
            <a:r>
              <a:rPr lang="en-IN" dirty="0" smtClean="0">
                <a:solidFill>
                  <a:srgbClr val="800000"/>
                </a:solidFill>
              </a:rPr>
              <a:t>tr</a:t>
            </a:r>
            <a:r>
              <a:rPr lang="en-IN" dirty="0">
                <a:solidFill>
                  <a:schemeClr val="tx2"/>
                </a:solidFill>
              </a:rPr>
              <a:t>&gt;</a:t>
            </a:r>
          </a:p>
          <a:p>
            <a:pPr marL="457200" lvl="1" indent="0">
              <a:buNone/>
            </a:pPr>
            <a:r>
              <a:rPr lang="en-IN" dirty="0" smtClean="0"/>
              <a:t>          </a:t>
            </a:r>
            <a:r>
              <a:rPr lang="en-IN" dirty="0">
                <a:solidFill>
                  <a:schemeClr val="tx2"/>
                </a:solidFill>
              </a:rPr>
              <a:t>&lt;</a:t>
            </a:r>
            <a:r>
              <a:rPr lang="en-IN" dirty="0">
                <a:solidFill>
                  <a:srgbClr val="800000"/>
                </a:solidFill>
              </a:rPr>
              <a:t>td</a:t>
            </a:r>
            <a:r>
              <a:rPr lang="en-IN" dirty="0">
                <a:solidFill>
                  <a:schemeClr val="tx2"/>
                </a:solidFill>
              </a:rPr>
              <a:t>&gt;</a:t>
            </a:r>
          </a:p>
          <a:p>
            <a:pPr marL="0" lvl="0" indent="0" algn="l" eaLnBrk="0" fontAlgn="base" hangingPunct="0">
              <a:lnSpc>
                <a:spcPct val="100000"/>
              </a:lnSpc>
              <a:spcBef>
                <a:spcPct val="0"/>
              </a:spcBef>
              <a:spcAft>
                <a:spcPct val="0"/>
              </a:spcAft>
              <a:buClrTx/>
              <a:buNone/>
            </a:pPr>
            <a:r>
              <a:rPr lang="en-IN" dirty="0" smtClean="0"/>
              <a:t>                  </a:t>
            </a:r>
            <a:r>
              <a:rPr lang="en-US" altLang="en-US" sz="2000" dirty="0" smtClean="0">
                <a:solidFill>
                  <a:srgbClr val="0000FF"/>
                </a:solidFill>
              </a:rPr>
              <a: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CheckBox</a:t>
            </a:r>
            <a:r>
              <a:rPr lang="en-US" altLang="en-US" sz="2000" dirty="0">
                <a:solidFill>
                  <a:srgbClr val="000000"/>
                </a:solidFill>
              </a:rPr>
              <a:t> </a:t>
            </a:r>
            <a:r>
              <a:rPr lang="en-US" altLang="en-US" sz="2000" dirty="0">
                <a:solidFill>
                  <a:srgbClr val="FF0000"/>
                </a:solidFill>
              </a:rPr>
              <a:t>ID</a:t>
            </a:r>
            <a:r>
              <a:rPr lang="en-US" altLang="en-US" sz="2000" dirty="0">
                <a:solidFill>
                  <a:srgbClr val="0000FF"/>
                </a:solidFill>
              </a:rPr>
              <a:t>="chkMusic"</a:t>
            </a:r>
            <a:r>
              <a:rPr lang="en-US" altLang="en-US" sz="2000" dirty="0">
                <a:solidFill>
                  <a:srgbClr val="000000"/>
                </a:solidFill>
              </a:rPr>
              <a:t> </a:t>
            </a:r>
            <a:r>
              <a:rPr lang="en-US" altLang="en-US" sz="2000" dirty="0">
                <a:solidFill>
                  <a:srgbClr val="FF0000"/>
                </a:solidFill>
              </a:rPr>
              <a:t>runat</a:t>
            </a:r>
            <a:r>
              <a:rPr lang="en-US" altLang="en-US" sz="2000" dirty="0">
                <a:solidFill>
                  <a:srgbClr val="0000FF"/>
                </a:solidFill>
              </a:rPr>
              <a:t>="server"</a:t>
            </a:r>
            <a:r>
              <a:rPr lang="en-US" altLang="en-US" sz="2000" dirty="0">
                <a:solidFill>
                  <a:srgbClr val="000000"/>
                </a:solidFill>
              </a:rPr>
              <a:t> </a:t>
            </a:r>
            <a:r>
              <a:rPr lang="en-US" altLang="en-US" sz="2000" dirty="0">
                <a:solidFill>
                  <a:srgbClr val="FF0000"/>
                </a:solidFill>
              </a:rPr>
              <a:t>Text</a:t>
            </a:r>
            <a:r>
              <a:rPr lang="en-US" altLang="en-US" sz="2000" dirty="0">
                <a:solidFill>
                  <a:srgbClr val="0000FF"/>
                </a:solidFill>
              </a:rPr>
              <a:t>="Music"</a:t>
            </a:r>
            <a:r>
              <a:rPr lang="en-US" altLang="en-US" sz="2000" dirty="0">
                <a:solidFill>
                  <a:srgbClr val="000000"/>
                </a:solidFill>
              </a:rPr>
              <a:t> </a:t>
            </a:r>
            <a:r>
              <a:rPr lang="en-US" altLang="en-US" sz="2000" dirty="0">
                <a:solidFill>
                  <a:srgbClr val="0000FF"/>
                </a:solidFill>
              </a:rPr>
              <a:t>/&gt;</a:t>
            </a:r>
            <a:r>
              <a:rPr lang="en-US" altLang="en-US" sz="2000" dirty="0">
                <a:solidFill>
                  <a:srgbClr val="000000"/>
                </a:solidFill>
              </a:rPr>
              <a:t> </a:t>
            </a:r>
          </a:p>
          <a:p>
            <a:pPr marL="0" lvl="0" indent="0" algn="l" eaLnBrk="0" fontAlgn="base" hangingPunct="0">
              <a:lnSpc>
                <a:spcPct val="100000"/>
              </a:lnSpc>
              <a:spcBef>
                <a:spcPct val="0"/>
              </a:spcBef>
              <a:spcAft>
                <a:spcPct val="0"/>
              </a:spcAft>
              <a:buClrTx/>
              <a:buNone/>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CheckBox</a:t>
            </a:r>
            <a:r>
              <a:rPr lang="en-US" altLang="en-US" sz="2000" dirty="0">
                <a:solidFill>
                  <a:srgbClr val="000000"/>
                </a:solidFill>
              </a:rPr>
              <a:t> </a:t>
            </a:r>
            <a:r>
              <a:rPr lang="en-US" altLang="en-US" sz="2000" dirty="0">
                <a:solidFill>
                  <a:srgbClr val="FF0000"/>
                </a:solidFill>
              </a:rPr>
              <a:t>ID</a:t>
            </a:r>
            <a:r>
              <a:rPr lang="en-US" altLang="en-US" sz="2000" dirty="0">
                <a:solidFill>
                  <a:srgbClr val="0000FF"/>
                </a:solidFill>
              </a:rPr>
              <a:t>="chkCricket"</a:t>
            </a:r>
            <a:r>
              <a:rPr lang="en-US" altLang="en-US" sz="2000" dirty="0">
                <a:solidFill>
                  <a:srgbClr val="000000"/>
                </a:solidFill>
              </a:rPr>
              <a:t> </a:t>
            </a:r>
            <a:r>
              <a:rPr lang="en-US" altLang="en-US" sz="2000" dirty="0">
                <a:solidFill>
                  <a:srgbClr val="FF0000"/>
                </a:solidFill>
              </a:rPr>
              <a:t>runat</a:t>
            </a:r>
            <a:r>
              <a:rPr lang="en-US" altLang="en-US" sz="2000" dirty="0">
                <a:solidFill>
                  <a:srgbClr val="0000FF"/>
                </a:solidFill>
              </a:rPr>
              <a:t>="server"</a:t>
            </a:r>
            <a:r>
              <a:rPr lang="en-US" altLang="en-US" sz="2000" dirty="0">
                <a:solidFill>
                  <a:srgbClr val="000000"/>
                </a:solidFill>
              </a:rPr>
              <a:t> </a:t>
            </a:r>
            <a:r>
              <a:rPr lang="en-US" altLang="en-US" sz="2000" dirty="0">
                <a:solidFill>
                  <a:srgbClr val="FF0000"/>
                </a:solidFill>
              </a:rPr>
              <a:t>Text</a:t>
            </a:r>
            <a:r>
              <a:rPr lang="en-US" altLang="en-US" sz="2000" dirty="0">
                <a:solidFill>
                  <a:srgbClr val="0000FF"/>
                </a:solidFill>
              </a:rPr>
              <a:t>="Cricket"</a:t>
            </a:r>
            <a:r>
              <a:rPr lang="en-US" altLang="en-US" sz="2000" dirty="0">
                <a:solidFill>
                  <a:srgbClr val="000000"/>
                </a:solidFill>
              </a:rPr>
              <a:t> </a:t>
            </a:r>
            <a:r>
              <a:rPr lang="en-US" altLang="en-US" sz="2000" dirty="0">
                <a:solidFill>
                  <a:srgbClr val="0000FF"/>
                </a:solidFill>
              </a:rPr>
              <a:t>/&gt;</a:t>
            </a:r>
            <a:r>
              <a:rPr lang="en-US" altLang="en-US" sz="2000" dirty="0">
                <a:solidFill>
                  <a:srgbClr val="000000"/>
                </a:solidFill>
              </a:rPr>
              <a:t> </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00FF"/>
                </a:solidFill>
              </a:rPr>
              <a: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CheckBox</a:t>
            </a:r>
            <a:r>
              <a:rPr lang="en-US" altLang="en-US" sz="2000" dirty="0">
                <a:solidFill>
                  <a:srgbClr val="000000"/>
                </a:solidFill>
              </a:rPr>
              <a:t> </a:t>
            </a:r>
            <a:r>
              <a:rPr lang="en-US" altLang="en-US" sz="2000" dirty="0">
                <a:solidFill>
                  <a:srgbClr val="FF0000"/>
                </a:solidFill>
              </a:rPr>
              <a:t>ID</a:t>
            </a:r>
            <a:r>
              <a:rPr lang="en-US" altLang="en-US" sz="2000" dirty="0">
                <a:solidFill>
                  <a:srgbClr val="0000FF"/>
                </a:solidFill>
              </a:rPr>
              <a:t>="chkReading"</a:t>
            </a:r>
            <a:r>
              <a:rPr lang="en-US" altLang="en-US" sz="2000" dirty="0">
                <a:solidFill>
                  <a:srgbClr val="000000"/>
                </a:solidFill>
              </a:rPr>
              <a:t> </a:t>
            </a:r>
            <a:r>
              <a:rPr lang="en-US" altLang="en-US" sz="2000" dirty="0">
                <a:solidFill>
                  <a:srgbClr val="FF0000"/>
                </a:solidFill>
              </a:rPr>
              <a:t>runat</a:t>
            </a:r>
            <a:r>
              <a:rPr lang="en-US" altLang="en-US" sz="2000" dirty="0">
                <a:solidFill>
                  <a:srgbClr val="0000FF"/>
                </a:solidFill>
              </a:rPr>
              <a:t>="server"</a:t>
            </a:r>
            <a:r>
              <a:rPr lang="en-US" altLang="en-US" sz="2000" dirty="0">
                <a:solidFill>
                  <a:srgbClr val="000000"/>
                </a:solidFill>
              </a:rPr>
              <a:t> </a:t>
            </a:r>
            <a:r>
              <a:rPr lang="en-US" altLang="en-US" sz="2000" dirty="0">
                <a:solidFill>
                  <a:srgbClr val="FF0000"/>
                </a:solidFill>
              </a:rPr>
              <a:t>Text</a:t>
            </a:r>
            <a:r>
              <a:rPr lang="en-US" altLang="en-US" sz="2000" dirty="0">
                <a:solidFill>
                  <a:srgbClr val="0000FF"/>
                </a:solidFill>
              </a:rPr>
              <a:t>="Reading"</a:t>
            </a:r>
            <a:r>
              <a:rPr lang="en-US" altLang="en-US" sz="2000" dirty="0">
                <a:solidFill>
                  <a:srgbClr val="000000"/>
                </a:solidFill>
              </a:rPr>
              <a:t> </a:t>
            </a:r>
            <a:r>
              <a:rPr lang="en-US" altLang="en-US" sz="2000" dirty="0" smtClean="0">
                <a:solidFill>
                  <a:srgbClr val="0000FF"/>
                </a:solidFill>
              </a:rPr>
              <a:t>/&gt;</a:t>
            </a:r>
            <a:endParaRPr lang="en-IN" sz="2000" dirty="0" smtClean="0"/>
          </a:p>
          <a:p>
            <a:pPr marL="457200" lvl="1" indent="0">
              <a:buNone/>
            </a:pPr>
            <a:r>
              <a:rPr lang="en-IN" dirty="0" smtClean="0"/>
              <a:t>         </a:t>
            </a:r>
            <a:r>
              <a:rPr lang="en-IN" dirty="0">
                <a:solidFill>
                  <a:srgbClr val="0000FF"/>
                </a:solidFill>
              </a:rPr>
              <a:t>&lt;</a:t>
            </a:r>
            <a:r>
              <a:rPr lang="en-IN" dirty="0">
                <a:solidFill>
                  <a:srgbClr val="800000"/>
                </a:solidFill>
              </a:rPr>
              <a:t>/td</a:t>
            </a:r>
            <a:r>
              <a:rPr lang="en-IN" dirty="0">
                <a:solidFill>
                  <a:srgbClr val="0000FF"/>
                </a:solidFill>
              </a:rPr>
              <a:t>&gt;</a:t>
            </a:r>
          </a:p>
          <a:p>
            <a:pPr marL="457200" lvl="1" indent="0">
              <a:buNone/>
            </a:pPr>
            <a:r>
              <a:rPr lang="en-IN" dirty="0" smtClean="0"/>
              <a:t>	 </a:t>
            </a:r>
            <a:r>
              <a:rPr lang="en-IN" dirty="0"/>
              <a:t>&lt;</a:t>
            </a:r>
            <a:r>
              <a:rPr lang="en-IN" dirty="0">
                <a:solidFill>
                  <a:srgbClr val="800000"/>
                </a:solidFill>
              </a:rPr>
              <a:t>td</a:t>
            </a:r>
            <a:r>
              <a:rPr lang="en-IN" dirty="0"/>
              <a:t>&gt;</a:t>
            </a:r>
            <a:endParaRPr lang="en-IN" dirty="0" smtClean="0"/>
          </a:p>
          <a:p>
            <a:pPr marL="457200" lvl="1" indent="0">
              <a:buNone/>
            </a:pPr>
            <a:r>
              <a:rPr lang="en-IN" dirty="0"/>
              <a:t>	</a:t>
            </a:r>
            <a:r>
              <a:rPr lang="en-IN" dirty="0" smtClean="0"/>
              <a:t>      &lt;</a:t>
            </a:r>
            <a:r>
              <a:rPr lang="en-IN" dirty="0">
                <a:solidFill>
                  <a:srgbClr val="800000"/>
                </a:solidFill>
              </a:rPr>
              <a:t>asp:Button</a:t>
            </a:r>
            <a:r>
              <a:rPr lang="en-IN" dirty="0"/>
              <a:t> </a:t>
            </a:r>
            <a:r>
              <a:rPr lang="en-IN" dirty="0">
                <a:solidFill>
                  <a:srgbClr val="FF0000"/>
                </a:solidFill>
              </a:rPr>
              <a:t>ID</a:t>
            </a:r>
            <a:r>
              <a:rPr lang="en-IN" dirty="0">
                <a:solidFill>
                  <a:srgbClr val="0000FF"/>
                </a:solidFill>
              </a:rPr>
              <a:t>="btnHobbies" </a:t>
            </a:r>
            <a:r>
              <a:rPr lang="en-IN" dirty="0">
                <a:solidFill>
                  <a:srgbClr val="FF0000"/>
                </a:solidFill>
              </a:rPr>
              <a:t>runat</a:t>
            </a:r>
            <a:r>
              <a:rPr lang="en-IN" dirty="0">
                <a:solidFill>
                  <a:srgbClr val="0000FF"/>
                </a:solidFill>
              </a:rPr>
              <a:t>="server"</a:t>
            </a:r>
            <a:r>
              <a:rPr lang="en-IN" dirty="0"/>
              <a:t> </a:t>
            </a:r>
            <a:r>
              <a:rPr lang="en-IN" dirty="0">
                <a:solidFill>
                  <a:srgbClr val="FF0000"/>
                </a:solidFill>
              </a:rPr>
              <a:t>Text</a:t>
            </a:r>
            <a:r>
              <a:rPr lang="en-IN" dirty="0">
                <a:solidFill>
                  <a:srgbClr val="0000FF"/>
                </a:solidFill>
              </a:rPr>
              <a:t>="Show Hobbies" </a:t>
            </a:r>
            <a:r>
              <a:rPr lang="en-IN" dirty="0">
                <a:solidFill>
                  <a:srgbClr val="FF0000"/>
                </a:solidFill>
              </a:rPr>
              <a:t>OnClick</a:t>
            </a:r>
            <a:r>
              <a:rPr lang="en-IN" dirty="0">
                <a:solidFill>
                  <a:srgbClr val="0000FF"/>
                </a:solidFill>
              </a:rPr>
              <a:t>="btnHobbies_Click" /&gt;</a:t>
            </a:r>
          </a:p>
          <a:p>
            <a:pPr marL="457200" lvl="1" indent="0">
              <a:buNone/>
            </a:pPr>
            <a:r>
              <a:rPr lang="en-IN" dirty="0">
                <a:solidFill>
                  <a:srgbClr val="0000FF"/>
                </a:solidFill>
              </a:rPr>
              <a:t>	 </a:t>
            </a:r>
            <a:r>
              <a:rPr lang="en-IN" dirty="0" smtClean="0">
                <a:solidFill>
                  <a:srgbClr val="0000FF"/>
                </a:solidFill>
              </a:rPr>
              <a:t>&lt;</a:t>
            </a:r>
            <a:r>
              <a:rPr lang="en-IN" dirty="0" smtClean="0">
                <a:solidFill>
                  <a:srgbClr val="800000"/>
                </a:solidFill>
              </a:rPr>
              <a:t>/</a:t>
            </a:r>
            <a:r>
              <a:rPr lang="en-IN" dirty="0">
                <a:solidFill>
                  <a:srgbClr val="800000"/>
                </a:solidFill>
              </a:rPr>
              <a:t>td</a:t>
            </a:r>
            <a:r>
              <a:rPr lang="en-IN" dirty="0">
                <a:solidFill>
                  <a:srgbClr val="0000FF"/>
                </a:solidFill>
              </a:rPr>
              <a:t>&gt;</a:t>
            </a:r>
          </a:p>
          <a:p>
            <a:pPr marL="457200" lvl="1" indent="0">
              <a:buNone/>
            </a:pPr>
            <a:r>
              <a:rPr lang="en-IN" dirty="0" smtClean="0"/>
              <a:t>	</a:t>
            </a:r>
            <a:r>
              <a:rPr lang="en-IN" dirty="0"/>
              <a:t> </a:t>
            </a:r>
            <a:r>
              <a:rPr lang="en-IN" dirty="0">
                <a:solidFill>
                  <a:srgbClr val="0000FF"/>
                </a:solidFill>
              </a:rPr>
              <a:t>&lt;</a:t>
            </a:r>
            <a:r>
              <a:rPr lang="en-IN" dirty="0">
                <a:solidFill>
                  <a:srgbClr val="800000"/>
                </a:solidFill>
              </a:rPr>
              <a:t>td</a:t>
            </a:r>
            <a:r>
              <a:rPr lang="en-IN" dirty="0">
                <a:solidFill>
                  <a:srgbClr val="0000FF"/>
                </a:solidFill>
              </a:rPr>
              <a:t>&gt;</a:t>
            </a:r>
          </a:p>
          <a:p>
            <a:pPr marL="457200" lvl="1" indent="0">
              <a:buNone/>
            </a:pPr>
            <a:r>
              <a:rPr lang="en-IN" dirty="0"/>
              <a:t>	</a:t>
            </a:r>
            <a:r>
              <a:rPr lang="en-IN" dirty="0" smtClean="0"/>
              <a:t>     </a:t>
            </a:r>
            <a:r>
              <a:rPr lang="en-IN" dirty="0">
                <a:solidFill>
                  <a:srgbClr val="0000FF"/>
                </a:solidFill>
              </a:rPr>
              <a:t>&lt;</a:t>
            </a:r>
            <a:r>
              <a:rPr lang="en-IN" dirty="0">
                <a:solidFill>
                  <a:srgbClr val="800000"/>
                </a:solidFill>
              </a:rPr>
              <a:t>asp:Label</a:t>
            </a:r>
            <a:r>
              <a:rPr lang="en-IN" dirty="0"/>
              <a:t> </a:t>
            </a:r>
            <a:r>
              <a:rPr lang="en-IN" dirty="0">
                <a:solidFill>
                  <a:srgbClr val="FF0000"/>
                </a:solidFill>
              </a:rPr>
              <a:t>Text</a:t>
            </a:r>
            <a:r>
              <a:rPr lang="en-IN" dirty="0">
                <a:solidFill>
                  <a:srgbClr val="0000FF"/>
                </a:solidFill>
              </a:rPr>
              <a:t>=""</a:t>
            </a:r>
            <a:r>
              <a:rPr lang="en-IN" dirty="0"/>
              <a:t> </a:t>
            </a:r>
            <a:r>
              <a:rPr lang="en-IN" dirty="0">
                <a:solidFill>
                  <a:srgbClr val="FF0000"/>
                </a:solidFill>
              </a:rPr>
              <a:t>ID</a:t>
            </a:r>
            <a:r>
              <a:rPr lang="en-IN" dirty="0">
                <a:solidFill>
                  <a:srgbClr val="0000FF"/>
                </a:solidFill>
              </a:rPr>
              <a:t>="lblHobbies“</a:t>
            </a:r>
            <a:r>
              <a:rPr lang="en-IN" dirty="0"/>
              <a:t> </a:t>
            </a:r>
            <a:r>
              <a:rPr lang="en-IN" dirty="0">
                <a:solidFill>
                  <a:srgbClr val="FF0000"/>
                </a:solidFill>
              </a:rPr>
              <a:t>runat</a:t>
            </a:r>
            <a:r>
              <a:rPr lang="en-IN" dirty="0">
                <a:solidFill>
                  <a:srgbClr val="0000FF"/>
                </a:solidFill>
              </a:rPr>
              <a:t>="server” /&gt;</a:t>
            </a:r>
          </a:p>
          <a:p>
            <a:pPr marL="457200" lvl="1" indent="0">
              <a:buNone/>
            </a:pPr>
            <a:r>
              <a:rPr lang="en-IN" dirty="0"/>
              <a:t>	 </a:t>
            </a:r>
            <a:r>
              <a:rPr lang="en-IN" dirty="0">
                <a:solidFill>
                  <a:schemeClr val="tx2"/>
                </a:solidFill>
              </a:rPr>
              <a:t>&lt;</a:t>
            </a:r>
            <a:r>
              <a:rPr lang="en-IN" dirty="0">
                <a:solidFill>
                  <a:srgbClr val="800000"/>
                </a:solidFill>
              </a:rPr>
              <a:t>/td</a:t>
            </a:r>
            <a:r>
              <a:rPr lang="en-IN" dirty="0">
                <a:solidFill>
                  <a:schemeClr val="tx2"/>
                </a:solidFill>
              </a:rPr>
              <a:t>&gt;</a:t>
            </a:r>
            <a:endParaRPr lang="en-IN" dirty="0"/>
          </a:p>
          <a:p>
            <a:pPr marL="457200" lvl="1" indent="0">
              <a:buNone/>
            </a:pPr>
            <a:r>
              <a:rPr lang="en-IN" dirty="0" smtClean="0"/>
              <a:t>    </a:t>
            </a:r>
            <a:r>
              <a:rPr lang="en-IN" dirty="0"/>
              <a:t> </a:t>
            </a:r>
            <a:r>
              <a:rPr lang="en-IN" dirty="0">
                <a:solidFill>
                  <a:schemeClr val="tx2"/>
                </a:solidFill>
              </a:rPr>
              <a:t>&lt;</a:t>
            </a:r>
            <a:r>
              <a:rPr lang="en-IN" dirty="0">
                <a:solidFill>
                  <a:srgbClr val="800000"/>
                </a:solidFill>
              </a:rPr>
              <a:t>/</a:t>
            </a:r>
            <a:r>
              <a:rPr lang="en-IN" dirty="0" smtClean="0">
                <a:solidFill>
                  <a:srgbClr val="800000"/>
                </a:solidFill>
              </a:rPr>
              <a:t>tr</a:t>
            </a:r>
            <a:r>
              <a:rPr lang="en-IN" dirty="0" smtClean="0">
                <a:solidFill>
                  <a:schemeClr val="tx2"/>
                </a:solidFill>
              </a:rPr>
              <a:t>&gt;</a:t>
            </a:r>
            <a:endParaRPr lang="en-IN" dirty="0"/>
          </a:p>
          <a:p>
            <a:pPr marL="457200" lvl="1" indent="0">
              <a:buNone/>
            </a:pPr>
            <a:r>
              <a:rPr lang="en-IN" dirty="0" smtClean="0">
                <a:solidFill>
                  <a:schemeClr val="tx2"/>
                </a:solidFill>
              </a:rPr>
              <a:t>&lt;</a:t>
            </a:r>
            <a:r>
              <a:rPr lang="en-IN" dirty="0">
                <a:solidFill>
                  <a:srgbClr val="800000"/>
                </a:solidFill>
              </a:rPr>
              <a:t>/</a:t>
            </a:r>
            <a:r>
              <a:rPr lang="en-IN" dirty="0" smtClean="0">
                <a:solidFill>
                  <a:srgbClr val="800000"/>
                </a:solidFill>
              </a:rPr>
              <a:t>table</a:t>
            </a:r>
            <a:r>
              <a:rPr lang="en-IN" dirty="0">
                <a:solidFill>
                  <a:schemeClr val="tx2"/>
                </a:solidFill>
              </a:rPr>
              <a:t>&gt;</a:t>
            </a:r>
            <a:endParaRPr lang="en-IN" dirty="0"/>
          </a:p>
        </p:txBody>
      </p:sp>
    </p:spTree>
    <p:extLst>
      <p:ext uri="{BB962C8B-B14F-4D97-AF65-F5344CB8AC3E}">
        <p14:creationId xmlns:p14="http://schemas.microsoft.com/office/powerpoint/2010/main" val="4149225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0" y="863444"/>
            <a:ext cx="11929641" cy="5590565"/>
          </a:xfrm>
        </p:spPr>
        <p:txBody>
          <a:bodyPr/>
          <a:lstStyle/>
          <a:p>
            <a:pPr marL="544512" lvl="1" indent="0">
              <a:buNone/>
            </a:pPr>
            <a:r>
              <a:rPr lang="en-US" altLang="en-US" dirty="0" smtClean="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  protected</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void</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btnHobbies_Click(</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object</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sender, </a:t>
            </a:r>
            <a:r>
              <a:rPr lang="en-US" altLang="en-US" dirty="0">
                <a:solidFill>
                  <a:srgbClr val="2B91AF"/>
                </a:solidFill>
                <a:latin typeface="Roboto Condensed" panose="02000000000000000000" pitchFamily="2" charset="0"/>
                <a:ea typeface="Times New Roman" panose="02020603050405020304" pitchFamily="18" charset="0"/>
                <a:cs typeface="Courier New" panose="02070309020205020404" pitchFamily="49" charset="0"/>
              </a:rPr>
              <a:t>EventArgs</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e) </a:t>
            </a:r>
            <a:endPar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endParaRPr>
          </a:p>
          <a:p>
            <a:pPr marL="544512"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544512"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if</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(chkCricket.Checked ==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true</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544512"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lblHobbies.Text = chkCricket.Text</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544512"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smtClean="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if</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(chkMusic.Checked ==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true</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544512"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lblHobbies.Text += chkMusic.Text</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544512"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if</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(chkReading.Checked ==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true</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544512"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lblHobbies.Text += chkMusic.Text</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544512"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sz="1600" dirty="0"/>
              <a:t> </a:t>
            </a:r>
            <a:endParaRPr lang="en-US" altLang="en-US" sz="2800" dirty="0">
              <a:latin typeface="Arial" panose="020B0604020202020204" pitchFamily="34" charset="0"/>
            </a:endParaRPr>
          </a:p>
          <a:p>
            <a:pPr marL="544512" lvl="1" indent="0">
              <a:buNone/>
            </a:pPr>
            <a:endParaRPr lang="en-US" dirty="0"/>
          </a:p>
          <a:p>
            <a:pPr marL="544512" lvl="1" indent="0">
              <a:buNone/>
            </a:pPr>
            <a:r>
              <a:rPr lang="en-IN" u="sng" dirty="0" smtClean="0"/>
              <a:t>Output:</a:t>
            </a:r>
          </a:p>
          <a:p>
            <a:pPr marL="544512" lvl="1" indent="0">
              <a:buNone/>
            </a:pPr>
            <a:endParaRPr lang="en-US" u="sng" dirty="0"/>
          </a:p>
          <a:p>
            <a:pPr marL="544512" lvl="1" indent="0">
              <a:buNone/>
            </a:pPr>
            <a:endParaRPr lang="en-IN" dirty="0"/>
          </a:p>
        </p:txBody>
      </p:sp>
      <p:sp>
        <p:nvSpPr>
          <p:cNvPr id="5" name="Rectangle 4"/>
          <p:cNvSpPr/>
          <p:nvPr/>
        </p:nvSpPr>
        <p:spPr>
          <a:xfrm>
            <a:off x="776703" y="4881292"/>
            <a:ext cx="4054604" cy="677638"/>
          </a:xfrm>
          <a:prstGeom prst="rect">
            <a:avLst/>
          </a:prstGeom>
          <a:noFill/>
          <a:ln>
            <a:solidFill>
              <a:schemeClr val="accent6"/>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r>
              <a:rPr lang="en-IN" dirty="0"/>
              <a:t>Example - CheckBox </a:t>
            </a:r>
            <a:r>
              <a:rPr lang="en-IN" dirty="0" smtClean="0"/>
              <a:t>Control Cont..</a:t>
            </a:r>
            <a:endParaRPr lang="en-IN" dirty="0"/>
          </a:p>
        </p:txBody>
      </p:sp>
      <p:pic>
        <p:nvPicPr>
          <p:cNvPr id="5122" name="Picture 2" descr="https://lh5.googleusercontent.com/Cas7nCBpq-zcTyc_3kY0ntUzWVBkPaHSlE6Kq12flXdaVq_ZmfG8tHJm06DzwTE84aWCvz9i7DC8D0c0gBTnHHyxGVatB8NU8fzwtBltpslSQS6fSTDuutCiJG_e3W92SQrImmZuWyK2EkcoH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55" y="5091524"/>
            <a:ext cx="3619500" cy="2571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76703" y="863444"/>
            <a:ext cx="6624222" cy="3122769"/>
          </a:xfrm>
          <a:prstGeom prst="rect">
            <a:avLst/>
          </a:prstGeom>
          <a:noFill/>
          <a:ln>
            <a:solidFill>
              <a:schemeClr val="accent6"/>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sp>
        <p:nvSpPr>
          <p:cNvPr id="10"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81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RadioButton Control</a:t>
            </a:r>
          </a:p>
        </p:txBody>
      </p:sp>
      <p:sp>
        <p:nvSpPr>
          <p:cNvPr id="3" name="Content Placeholder 2"/>
          <p:cNvSpPr>
            <a:spLocks noGrp="1"/>
          </p:cNvSpPr>
          <p:nvPr>
            <p:ph idx="1"/>
          </p:nvPr>
        </p:nvSpPr>
        <p:spPr/>
        <p:txBody>
          <a:bodyPr/>
          <a:lstStyle/>
          <a:p>
            <a:r>
              <a:rPr lang="en-US" dirty="0"/>
              <a:t>RadioButton Control is similar to checkbox control.</a:t>
            </a:r>
          </a:p>
          <a:p>
            <a:r>
              <a:rPr lang="en-US" dirty="0" smtClean="0"/>
              <a:t>It allows us to select only one option from available options.</a:t>
            </a:r>
            <a:endParaRPr lang="en-US" dirty="0"/>
          </a:p>
          <a:p>
            <a:r>
              <a:rPr lang="en-US" dirty="0"/>
              <a:t>Radio Buttons are grouped together using </a:t>
            </a:r>
            <a:r>
              <a:rPr lang="en-US" b="1" dirty="0" smtClean="0"/>
              <a:t>GroupName</a:t>
            </a:r>
            <a:r>
              <a:rPr lang="en-US" dirty="0" smtClean="0"/>
              <a:t> </a:t>
            </a:r>
            <a:r>
              <a:rPr lang="en-US" dirty="0"/>
              <a:t>property.</a:t>
            </a:r>
          </a:p>
          <a:p>
            <a:r>
              <a:rPr lang="en-US" u="sng" dirty="0" smtClean="0"/>
              <a:t>Example:</a:t>
            </a:r>
          </a:p>
          <a:p>
            <a:endParaRPr lang="en-US" u="sng" dirty="0"/>
          </a:p>
          <a:p>
            <a:pPr marL="457200" lvl="1" indent="0">
              <a:buNone/>
            </a:pP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US" altLang="en-US"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asp</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a:t>
            </a:r>
            <a:r>
              <a:rPr lang="en-US" altLang="en-US"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RadioButton</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ID</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="rbMale"</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runat</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="Server"</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Text</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="Male"</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GroupName</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="Gender"</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endPar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endParaRPr>
          </a:p>
          <a:p>
            <a:pPr marL="457200" lvl="1" indent="0">
              <a:buNone/>
            </a:pPr>
            <a:r>
              <a:rPr lang="en-US" altLang="en-US" dirty="0" smtClean="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US" altLang="en-US"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asp</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a:t>
            </a:r>
            <a:r>
              <a:rPr lang="en-US" altLang="en-US"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RadioButton</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ID</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="rbFemale"</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runat</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="Server"</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Text</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="Female"</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GroupName</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="Gender"</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r>
              <a:rPr lang="en-US" altLang="en-US" sz="1800" dirty="0"/>
              <a:t> </a:t>
            </a:r>
            <a:endParaRPr lang="en-US" altLang="en-US" sz="3200" dirty="0">
              <a:latin typeface="Arial" panose="020B0604020202020204" pitchFamily="34" charset="0"/>
            </a:endParaRPr>
          </a:p>
          <a:p>
            <a:pPr marL="457200" lvl="1" indent="0">
              <a:buNone/>
            </a:pPr>
            <a:endParaRPr lang="en-IN" dirty="0"/>
          </a:p>
        </p:txBody>
      </p:sp>
      <p:pic>
        <p:nvPicPr>
          <p:cNvPr id="8194" name="Picture 2" descr="https://lh6.googleusercontent.com/w8BqyrdJkT4Zm_v8m7LW1wbcZ7lZ7o0Qcux55fmFBSJRkUB1OIs9O0CztdNsLFIpZWUtQIudczHpRKUn-6TLR7XnitpGBrJ-_2L-sIsk_OxhgRF3yvUPaj9Oa07vfENlLWk4d0XGHvBcYdlZ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546" y="4734442"/>
            <a:ext cx="1257300" cy="314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0613" y="4522035"/>
            <a:ext cx="2005166" cy="677638"/>
          </a:xfrm>
          <a:prstGeom prst="rect">
            <a:avLst/>
          </a:prstGeom>
          <a:noFill/>
          <a:ln>
            <a:solidFill>
              <a:schemeClr val="accent6"/>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sp>
        <p:nvSpPr>
          <p:cNvPr id="6" name="Rectangle 5"/>
          <p:cNvSpPr/>
          <p:nvPr/>
        </p:nvSpPr>
        <p:spPr>
          <a:xfrm>
            <a:off x="560613" y="2933521"/>
            <a:ext cx="9012012" cy="1024329"/>
          </a:xfrm>
          <a:prstGeom prst="rect">
            <a:avLst/>
          </a:prstGeom>
          <a:noFill/>
          <a:ln>
            <a:solidFill>
              <a:schemeClr val="accent6"/>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5923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RadioButton Control</a:t>
            </a:r>
          </a:p>
        </p:txBody>
      </p:sp>
      <p:sp>
        <p:nvSpPr>
          <p:cNvPr id="3" name="Content Placeholder 2"/>
          <p:cNvSpPr>
            <a:spLocks noGrp="1"/>
          </p:cNvSpPr>
          <p:nvPr>
            <p:ph idx="1"/>
          </p:nvPr>
        </p:nvSpPr>
        <p:spPr/>
        <p:txBody>
          <a:bodyPr/>
          <a:lstStyle/>
          <a:p>
            <a:pPr marL="544512" lvl="1" indent="0" algn="l" eaLnBrk="0" fontAlgn="base" hangingPunct="0">
              <a:lnSpc>
                <a:spcPct val="100000"/>
              </a:lnSpc>
              <a:spcBef>
                <a:spcPct val="0"/>
              </a:spcBef>
              <a:spcAft>
                <a:spcPct val="0"/>
              </a:spcAft>
              <a:buClrTx/>
              <a:buNone/>
            </a:pP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table</a:t>
            </a:r>
            <a:r>
              <a:rPr lang="en-US" altLang="en-US" dirty="0">
                <a:solidFill>
                  <a:srgbClr val="0000FF"/>
                </a:solidFill>
                <a:ea typeface="Times New Roman" panose="02020603050405020304" pitchFamily="18" charset="0"/>
                <a:cs typeface="Courier New" panose="02070309020205020404" pitchFamily="49" charset="0"/>
              </a:rPr>
              <a:t>&gt;</a:t>
            </a:r>
            <a:r>
              <a:rPr lang="en-US" altLang="en-US" dirty="0">
                <a:solidFill>
                  <a:srgbClr val="000000"/>
                </a:solidFill>
                <a:ea typeface="Times New Roman" panose="02020603050405020304" pitchFamily="18" charset="0"/>
                <a:cs typeface="Courier New" panose="02070309020205020404" pitchFamily="49" charset="0"/>
              </a:rPr>
              <a:t> </a:t>
            </a:r>
            <a:endParaRPr lang="en-US" altLang="en-US" dirty="0" smtClean="0">
              <a:solidFill>
                <a:srgbClr val="000000"/>
              </a:solidFill>
              <a:ea typeface="Times New Roman" panose="02020603050405020304" pitchFamily="18" charset="0"/>
              <a:cs typeface="Courier New" panose="02070309020205020404" pitchFamily="49" charset="0"/>
            </a:endParaRP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tr</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a:solidFill>
                  <a:srgbClr val="0000FF"/>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 </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td</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asp</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800000"/>
                </a:solidFill>
                <a:ea typeface="Times New Roman" panose="02020603050405020304" pitchFamily="18" charset="0"/>
                <a:cs typeface="Courier New" panose="02070309020205020404" pitchFamily="49" charset="0"/>
              </a:rPr>
              <a:t>RadioButton</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ID</a:t>
            </a:r>
            <a:r>
              <a:rPr lang="en-US" altLang="en-US" dirty="0">
                <a:solidFill>
                  <a:srgbClr val="0000FF"/>
                </a:solidFill>
                <a:ea typeface="Times New Roman" panose="02020603050405020304" pitchFamily="18" charset="0"/>
                <a:cs typeface="Courier New" panose="02070309020205020404" pitchFamily="49" charset="0"/>
              </a:rPr>
              <a:t>="rbMale"</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runat</a:t>
            </a:r>
            <a:r>
              <a:rPr lang="en-US" altLang="en-US" dirty="0">
                <a:solidFill>
                  <a:srgbClr val="0000FF"/>
                </a:solidFill>
                <a:ea typeface="Times New Roman" panose="02020603050405020304" pitchFamily="18" charset="0"/>
                <a:cs typeface="Courier New" panose="02070309020205020404" pitchFamily="49" charset="0"/>
              </a:rPr>
              <a:t>="Server"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Text</a:t>
            </a:r>
            <a:r>
              <a:rPr lang="en-US" altLang="en-US" dirty="0">
                <a:solidFill>
                  <a:srgbClr val="0000FF"/>
                </a:solidFill>
                <a:ea typeface="Times New Roman" panose="02020603050405020304" pitchFamily="18" charset="0"/>
                <a:cs typeface="Courier New" panose="02070309020205020404" pitchFamily="49" charset="0"/>
              </a:rPr>
              <a:t>="Male"</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GroupName</a:t>
            </a:r>
            <a:r>
              <a:rPr lang="en-US" altLang="en-US" dirty="0">
                <a:solidFill>
                  <a:srgbClr val="0000FF"/>
                </a:solidFill>
                <a:ea typeface="Times New Roman" panose="02020603050405020304" pitchFamily="18" charset="0"/>
                <a:cs typeface="Courier New" panose="02070309020205020404" pitchFamily="49" charset="0"/>
              </a:rPr>
              <a:t>="Gender"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/&gt;</a:t>
            </a:r>
            <a:r>
              <a:rPr lang="en-US" altLang="en-US" dirty="0">
                <a:solidFill>
                  <a:srgbClr val="000000"/>
                </a:solidFill>
                <a:ea typeface="Times New Roman" panose="02020603050405020304" pitchFamily="18" charset="0"/>
                <a:cs typeface="Courier New" panose="02070309020205020404" pitchFamily="49" charset="0"/>
              </a:rPr>
              <a:t> </a:t>
            </a:r>
            <a:endParaRPr lang="en-US" altLang="en-US" dirty="0" smtClean="0">
              <a:solidFill>
                <a:srgbClr val="000000"/>
              </a:solidFill>
              <a:ea typeface="Times New Roman" panose="02020603050405020304" pitchFamily="18" charset="0"/>
              <a:cs typeface="Courier New" panose="02070309020205020404" pitchFamily="49" charset="0"/>
            </a:endParaRP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asp</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800000"/>
                </a:solidFill>
                <a:ea typeface="Times New Roman" panose="02020603050405020304" pitchFamily="18" charset="0"/>
                <a:cs typeface="Courier New" panose="02070309020205020404" pitchFamily="49" charset="0"/>
              </a:rPr>
              <a:t>RadioButton</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ID</a:t>
            </a:r>
            <a:r>
              <a:rPr lang="en-US" altLang="en-US" dirty="0">
                <a:solidFill>
                  <a:srgbClr val="0000FF"/>
                </a:solidFill>
                <a:ea typeface="Times New Roman" panose="02020603050405020304" pitchFamily="18" charset="0"/>
                <a:cs typeface="Courier New" panose="02070309020205020404" pitchFamily="49" charset="0"/>
              </a:rPr>
              <a:t>="rbFemale"</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runat</a:t>
            </a:r>
            <a:r>
              <a:rPr lang="en-US" altLang="en-US" dirty="0">
                <a:solidFill>
                  <a:srgbClr val="0000FF"/>
                </a:solidFill>
                <a:ea typeface="Times New Roman" panose="02020603050405020304" pitchFamily="18" charset="0"/>
                <a:cs typeface="Courier New" panose="02070309020205020404" pitchFamily="49" charset="0"/>
              </a:rPr>
              <a:t>="Server"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Text</a:t>
            </a:r>
            <a:r>
              <a:rPr lang="en-US" altLang="en-US" dirty="0">
                <a:solidFill>
                  <a:srgbClr val="0000FF"/>
                </a:solidFill>
                <a:ea typeface="Times New Roman" panose="02020603050405020304" pitchFamily="18" charset="0"/>
                <a:cs typeface="Courier New" panose="02070309020205020404" pitchFamily="49" charset="0"/>
              </a:rPr>
              <a:t>="Female"</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GroupName</a:t>
            </a:r>
            <a:r>
              <a:rPr lang="en-US" altLang="en-US" dirty="0">
                <a:solidFill>
                  <a:srgbClr val="0000FF"/>
                </a:solidFill>
                <a:ea typeface="Times New Roman" panose="02020603050405020304" pitchFamily="18" charset="0"/>
                <a:cs typeface="Courier New" panose="02070309020205020404" pitchFamily="49" charset="0"/>
              </a:rPr>
              <a:t>="Gender"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td</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td</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asp</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800000"/>
                </a:solidFill>
                <a:ea typeface="Times New Roman" panose="02020603050405020304" pitchFamily="18" charset="0"/>
                <a:cs typeface="Courier New" panose="02070309020205020404" pitchFamily="49" charset="0"/>
              </a:rPr>
              <a:t>Button</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ID</a:t>
            </a:r>
            <a:r>
              <a:rPr lang="en-US" altLang="en-US" dirty="0">
                <a:solidFill>
                  <a:srgbClr val="0000FF"/>
                </a:solidFill>
                <a:ea typeface="Times New Roman" panose="02020603050405020304" pitchFamily="18" charset="0"/>
                <a:cs typeface="Courier New" panose="02070309020205020404" pitchFamily="49" charset="0"/>
              </a:rPr>
              <a:t>="btnGender"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runat</a:t>
            </a:r>
            <a:r>
              <a:rPr lang="en-US" altLang="en-US" dirty="0">
                <a:solidFill>
                  <a:srgbClr val="0000FF"/>
                </a:solidFill>
                <a:ea typeface="Times New Roman" panose="02020603050405020304" pitchFamily="18" charset="0"/>
                <a:cs typeface="Courier New" panose="02070309020205020404" pitchFamily="49" charset="0"/>
              </a:rPr>
              <a:t>="server"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Text</a:t>
            </a:r>
            <a:r>
              <a:rPr lang="en-US" altLang="en-US" dirty="0">
                <a:solidFill>
                  <a:srgbClr val="0000FF"/>
                </a:solidFill>
                <a:ea typeface="Times New Roman" panose="02020603050405020304" pitchFamily="18" charset="0"/>
                <a:cs typeface="Courier New" panose="02070309020205020404" pitchFamily="49" charset="0"/>
              </a:rPr>
              <a:t>="Show Gender"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OnClick</a:t>
            </a:r>
            <a:r>
              <a:rPr lang="en-US" altLang="en-US" dirty="0">
                <a:solidFill>
                  <a:srgbClr val="0000FF"/>
                </a:solidFill>
                <a:ea typeface="Times New Roman" panose="02020603050405020304" pitchFamily="18" charset="0"/>
                <a:cs typeface="Courier New" panose="02070309020205020404" pitchFamily="49" charset="0"/>
              </a:rPr>
              <a:t>="btnGender_Click"</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td</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td</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asp</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800000"/>
                </a:solidFill>
                <a:ea typeface="Times New Roman" panose="02020603050405020304" pitchFamily="18" charset="0"/>
                <a:cs typeface="Courier New" panose="02070309020205020404" pitchFamily="49" charset="0"/>
              </a:rPr>
              <a:t>Label</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Text</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ID</a:t>
            </a:r>
            <a:r>
              <a:rPr lang="en-US" altLang="en-US" dirty="0">
                <a:solidFill>
                  <a:srgbClr val="0000FF"/>
                </a:solidFill>
                <a:ea typeface="Times New Roman" panose="02020603050405020304" pitchFamily="18" charset="0"/>
                <a:cs typeface="Courier New" panose="02070309020205020404" pitchFamily="49" charset="0"/>
              </a:rPr>
              <a:t>="lblGender"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runat</a:t>
            </a:r>
            <a:r>
              <a:rPr lang="en-US" altLang="en-US" dirty="0">
                <a:solidFill>
                  <a:srgbClr val="0000FF"/>
                </a:solidFill>
                <a:ea typeface="Times New Roman" panose="02020603050405020304" pitchFamily="18" charset="0"/>
                <a:cs typeface="Courier New" panose="02070309020205020404" pitchFamily="49" charset="0"/>
              </a:rPr>
              <a:t>="server"&gt;&lt;/</a:t>
            </a:r>
            <a:r>
              <a:rPr lang="en-US" altLang="en-US" dirty="0">
                <a:solidFill>
                  <a:srgbClr val="800000"/>
                </a:solidFill>
                <a:ea typeface="Times New Roman" panose="02020603050405020304" pitchFamily="18" charset="0"/>
                <a:cs typeface="Courier New" panose="02070309020205020404" pitchFamily="49" charset="0"/>
              </a:rPr>
              <a:t>asp</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800000"/>
                </a:solidFill>
                <a:ea typeface="Times New Roman" panose="02020603050405020304" pitchFamily="18" charset="0"/>
                <a:cs typeface="Courier New" panose="02070309020205020404" pitchFamily="49" charset="0"/>
              </a:rPr>
              <a:t>Label</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td</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tr</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eaLnBrk="0" fontAlgn="base" hangingPunct="0">
              <a:lnSpc>
                <a:spcPct val="100000"/>
              </a:lnSpc>
              <a:spcBef>
                <a:spcPct val="0"/>
              </a:spcBef>
              <a:spcAft>
                <a:spcPct val="0"/>
              </a:spcAft>
              <a:buClrTx/>
              <a:buNone/>
            </a:pP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table</a:t>
            </a:r>
            <a:r>
              <a:rPr lang="en-US" altLang="en-US" dirty="0">
                <a:solidFill>
                  <a:srgbClr val="0000FF"/>
                </a:solidFill>
                <a:ea typeface="Times New Roman" panose="02020603050405020304" pitchFamily="18" charset="0"/>
                <a:cs typeface="Courier New" panose="02070309020205020404" pitchFamily="49" charset="0"/>
              </a:rPr>
              <a:t>&gt;</a:t>
            </a:r>
            <a:r>
              <a:rPr lang="en-US" altLang="en-US" dirty="0"/>
              <a:t> </a:t>
            </a:r>
          </a:p>
        </p:txBody>
      </p:sp>
      <p:sp>
        <p:nvSpPr>
          <p:cNvPr id="5" name="Rectangle 4"/>
          <p:cNvSpPr/>
          <p:nvPr/>
        </p:nvSpPr>
        <p:spPr>
          <a:xfrm>
            <a:off x="541362" y="810370"/>
            <a:ext cx="10588602" cy="489439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5041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RadioButton Control</a:t>
            </a:r>
          </a:p>
        </p:txBody>
      </p:sp>
      <p:sp>
        <p:nvSpPr>
          <p:cNvPr id="3" name="Content Placeholder 2"/>
          <p:cNvSpPr>
            <a:spLocks noGrp="1"/>
          </p:cNvSpPr>
          <p:nvPr>
            <p:ph idx="1"/>
          </p:nvPr>
        </p:nvSpPr>
        <p:spPr/>
        <p:txBody>
          <a:bodyPr/>
          <a:lstStyle/>
          <a:p>
            <a:pPr marL="457200" lvl="1" indent="0">
              <a:buNone/>
            </a:pPr>
            <a:endParaRPr lang="en-IN" dirty="0" smtClean="0"/>
          </a:p>
          <a:p>
            <a:pPr marL="457200" lvl="1" indent="0">
              <a:buNone/>
            </a:pP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protected</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void</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btnGender_Click(</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object</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sender, </a:t>
            </a:r>
            <a:r>
              <a:rPr lang="en-US" altLang="en-US" dirty="0">
                <a:solidFill>
                  <a:srgbClr val="2B91AF"/>
                </a:solidFill>
                <a:latin typeface="Roboto Condensed" panose="02000000000000000000" pitchFamily="2" charset="0"/>
                <a:ea typeface="Times New Roman" panose="02020603050405020304" pitchFamily="18" charset="0"/>
                <a:cs typeface="Courier New" panose="02070309020205020404" pitchFamily="49" charset="0"/>
              </a:rPr>
              <a:t>EventArgs</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e</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457200" lvl="1" indent="0">
              <a:buNone/>
            </a:pP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457200"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if</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(rbMale.Checked ==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true</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457200"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lblGender.Text = rbMale.Text.ToString</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457200"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else</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if</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(rbFemale.Checked ==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true</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457200"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lblGender.Text = rbFemale.Text.ToString</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457200" lvl="1" indent="0">
              <a:buNone/>
            </a:pP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smtClean="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else</a:t>
            </a:r>
          </a:p>
          <a:p>
            <a:pPr marL="457200" lvl="1" indent="0">
              <a:buNone/>
            </a:pP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lblGender.Text = </a:t>
            </a:r>
            <a:r>
              <a:rPr lang="en-US" altLang="en-US" dirty="0">
                <a:solidFill>
                  <a:srgbClr val="A31515"/>
                </a:solidFill>
                <a:latin typeface="Roboto Condensed" panose="02000000000000000000" pitchFamily="2" charset="0"/>
                <a:ea typeface="Times New Roman" panose="02020603050405020304" pitchFamily="18" charset="0"/>
                <a:cs typeface="Courier New" panose="02070309020205020404" pitchFamily="49" charset="0"/>
              </a:rPr>
              <a:t>"Kindly Select Gender</a:t>
            </a:r>
            <a:r>
              <a:rPr lang="en-US" altLang="en-US" dirty="0" smtClean="0">
                <a:solidFill>
                  <a:srgbClr val="A31515"/>
                </a:solidFill>
                <a:latin typeface="Roboto Condensed" panose="02000000000000000000" pitchFamily="2" charset="0"/>
                <a:ea typeface="Times New Roman" panose="02020603050405020304" pitchFamily="18" charset="0"/>
                <a:cs typeface="Courier New" panose="02070309020205020404" pitchFamily="49" charset="0"/>
              </a:rPr>
              <a:t>"</a:t>
            </a: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p>
          <a:p>
            <a:pPr marL="457200" lvl="1" indent="0">
              <a:buNone/>
            </a:pP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a:t>
            </a:r>
            <a:r>
              <a:rPr lang="en-US" altLang="en-US" sz="2800" dirty="0" smtClean="0"/>
              <a:t> </a:t>
            </a:r>
            <a:endParaRPr lang="en-US" altLang="en-US" sz="4400" dirty="0">
              <a:latin typeface="Arial" panose="020B0604020202020204" pitchFamily="34" charset="0"/>
            </a:endParaRPr>
          </a:p>
          <a:p>
            <a:pPr marL="457200" lvl="1" indent="0">
              <a:buNone/>
            </a:pPr>
            <a:endParaRPr lang="en-US" u="sng" dirty="0" smtClean="0"/>
          </a:p>
          <a:p>
            <a:pPr marL="457200" lvl="1" indent="0">
              <a:buNone/>
            </a:pPr>
            <a:r>
              <a:rPr lang="en-US" u="sng" dirty="0" smtClean="0"/>
              <a:t>Output:</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smtClean="0"/>
          </a:p>
          <a:p>
            <a:pPr marL="457200" lvl="1" indent="0">
              <a:buNone/>
            </a:pPr>
            <a:r>
              <a:rPr lang="en-IN" u="sng" dirty="0" smtClean="0"/>
              <a:t>Output:</a:t>
            </a:r>
          </a:p>
          <a:p>
            <a:pPr marL="457200" lvl="1" indent="0">
              <a:buNone/>
            </a:pPr>
            <a:endParaRPr lang="en-US" u="sng" dirty="0"/>
          </a:p>
          <a:p>
            <a:pPr marL="457200" lvl="1" indent="0">
              <a:buNone/>
            </a:pPr>
            <a:endParaRPr lang="en-IN" dirty="0"/>
          </a:p>
        </p:txBody>
      </p:sp>
      <p:sp>
        <p:nvSpPr>
          <p:cNvPr id="4" name="Rectangle 3"/>
          <p:cNvSpPr/>
          <p:nvPr/>
        </p:nvSpPr>
        <p:spPr>
          <a:xfrm>
            <a:off x="561833" y="1091819"/>
            <a:ext cx="6367605" cy="328015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218" name="Picture 2" descr="https://lh4.googleusercontent.com/i2Za9cwin9yS_49jPUk6YFT6jqW3HHFoYNuHbxepveduK2Lfr7t-kyKbUd8um24PRagiAJrnkG0CAwhy2sced7fEjI6tWs66JjO0A6OgbPzgRSmfjh4uRx_UzlEPGUPkFCho52Zu3g9jpmh2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675" y="5555227"/>
            <a:ext cx="3505200" cy="266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1833" y="5321347"/>
            <a:ext cx="4501486" cy="64144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035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1" end="2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3" y="731705"/>
            <a:ext cx="9500773" cy="2062103"/>
          </a:xfrm>
          <a:prstGeom prst="rect">
            <a:avLst/>
          </a:prstGeom>
          <a:noFill/>
        </p:spPr>
        <p:txBody>
          <a:bodyPr wrap="square" rtlCol="0">
            <a:spAutoFit/>
          </a:bodyPr>
          <a:lstStyle/>
          <a:p>
            <a:r>
              <a:rPr lang="en-US" sz="2400" b="1" dirty="0" smtClean="0"/>
              <a:t>Outline</a:t>
            </a:r>
          </a:p>
          <a:p>
            <a:endParaRPr lang="en-US" sz="2400" b="1" dirty="0"/>
          </a:p>
          <a:p>
            <a:pPr marL="285750" indent="-285750">
              <a:buFont typeface="Wingdings" panose="05000000000000000000" pitchFamily="2" charset="2"/>
              <a:buChar char="ü"/>
            </a:pPr>
            <a:r>
              <a:rPr lang="en-US" sz="2000" dirty="0" smtClean="0"/>
              <a:t>Introduction to ASP.NET Controls</a:t>
            </a:r>
            <a:endParaRPr lang="en-IN" sz="2000" dirty="0" smtClean="0"/>
          </a:p>
          <a:p>
            <a:pPr marL="285750" indent="-285750">
              <a:buFont typeface="Wingdings" panose="05000000000000000000" pitchFamily="2" charset="2"/>
              <a:buChar char="ü"/>
            </a:pPr>
            <a:r>
              <a:rPr lang="en-US" sz="2000" dirty="0" smtClean="0"/>
              <a:t>Standard Controls</a:t>
            </a:r>
          </a:p>
          <a:p>
            <a:pPr marL="285750" indent="-285750">
              <a:buFont typeface="Wingdings" panose="05000000000000000000" pitchFamily="2" charset="2"/>
              <a:buChar char="ü"/>
            </a:pPr>
            <a:r>
              <a:rPr lang="en-US" sz="2000" dirty="0" smtClean="0"/>
              <a:t>List Controls</a:t>
            </a:r>
          </a:p>
          <a:p>
            <a:pPr marL="285750" indent="-285750">
              <a:buFont typeface="Wingdings" panose="05000000000000000000" pitchFamily="2" charset="2"/>
              <a:buChar char="ü"/>
            </a:pPr>
            <a:r>
              <a:rPr lang="en-US" sz="2000" dirty="0" smtClean="0"/>
              <a:t>Validation Controls</a:t>
            </a:r>
            <a:endParaRPr lang="en-IN" sz="2000" dirty="0" smtClean="0"/>
          </a:p>
        </p:txBody>
      </p:sp>
    </p:spTree>
    <p:extLst>
      <p:ext uri="{BB962C8B-B14F-4D97-AF65-F5344CB8AC3E}">
        <p14:creationId xmlns:p14="http://schemas.microsoft.com/office/powerpoint/2010/main" val="131550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HyperLink </a:t>
            </a:r>
            <a:r>
              <a:rPr lang="en-IN" dirty="0"/>
              <a:t>Control</a:t>
            </a:r>
          </a:p>
        </p:txBody>
      </p:sp>
      <p:sp>
        <p:nvSpPr>
          <p:cNvPr id="3" name="Content Placeholder 2"/>
          <p:cNvSpPr>
            <a:spLocks noGrp="1"/>
          </p:cNvSpPr>
          <p:nvPr>
            <p:ph idx="1"/>
          </p:nvPr>
        </p:nvSpPr>
        <p:spPr/>
        <p:txBody>
          <a:bodyPr/>
          <a:lstStyle/>
          <a:p>
            <a:r>
              <a:rPr lang="en-US" dirty="0"/>
              <a:t>Hyperlink control is used to jump to another location.</a:t>
            </a:r>
          </a:p>
          <a:p>
            <a:r>
              <a:rPr lang="en-US" dirty="0"/>
              <a:t>It is useful when you want to display a link to a site.</a:t>
            </a:r>
          </a:p>
          <a:p>
            <a:r>
              <a:rPr lang="en-US" u="sng" dirty="0" smtClean="0"/>
              <a:t>Example</a:t>
            </a:r>
          </a:p>
          <a:p>
            <a:pPr marL="457200" lvl="1" indent="0" algn="l">
              <a:buNone/>
            </a:pPr>
            <a:endParaRPr lang="en-US" dirty="0" smtClean="0"/>
          </a:p>
          <a:p>
            <a:pPr marL="544512" lvl="1" indent="0" algn="l" eaLnBrk="0" fontAlgn="base" hangingPunct="0">
              <a:lnSpc>
                <a:spcPct val="100000"/>
              </a:lnSpc>
              <a:spcBef>
                <a:spcPct val="0"/>
              </a:spcBef>
              <a:spcAft>
                <a:spcPct val="0"/>
              </a:spcAft>
              <a:buClrTx/>
              <a:buNone/>
            </a:pP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US" altLang="en-US"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asp</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a:t>
            </a:r>
            <a:r>
              <a:rPr lang="en-US" altLang="en-US"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HyperLink</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ID</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="hlGoogle"</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runat</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="server"</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Target</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="_blank"</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smtClean="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NavigateUrl</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=“https</a:t>
            </a:r>
            <a:r>
              <a:rPr lang="en-US" altLang="en-US" dirty="0" smtClean="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a:t>
            </a:r>
            <a:r>
              <a:rPr lang="en-IN" dirty="0">
                <a:solidFill>
                  <a:srgbClr val="0000FF"/>
                </a:solidFill>
                <a:latin typeface="Roboto Condensed" panose="02000000000000000000" pitchFamily="2" charset="0"/>
                <a:ea typeface="Calibri" panose="020F0502020204030204" pitchFamily="34" charset="0"/>
                <a:cs typeface="Shruti" panose="020B0502040204020203" pitchFamily="34" charset="0"/>
              </a:rPr>
              <a:t>www.google.com</a:t>
            </a:r>
            <a:r>
              <a:rPr lang="en-US" altLang="en-US" dirty="0" smtClean="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a:t>
            </a:r>
            <a:endPar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endParaRPr>
          </a:p>
          <a:p>
            <a:pPr marL="544512" lvl="1" indent="0" algn="l" eaLnBrk="0" fontAlgn="base" hangingPunct="0">
              <a:lnSpc>
                <a:spcPct val="100000"/>
              </a:lnSpc>
              <a:spcBef>
                <a:spcPct val="0"/>
              </a:spcBef>
              <a:spcAft>
                <a:spcPct val="0"/>
              </a:spcAft>
              <a:buClrTx/>
              <a:buNone/>
            </a:pPr>
            <a:r>
              <a:rPr lang="en-US" altLang="en-US" dirty="0" smtClean="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Text</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="Go to Google.com"</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r>
              <a:rPr lang="en-US" altLang="en-US" dirty="0"/>
              <a:t> </a:t>
            </a:r>
            <a:endParaRPr lang="en-US" dirty="0"/>
          </a:p>
          <a:p>
            <a:pPr marL="457200" lvl="1" indent="0" algn="l">
              <a:buNone/>
            </a:pPr>
            <a:endParaRPr lang="en-US" dirty="0" smtClean="0"/>
          </a:p>
          <a:p>
            <a:pPr marL="457200" lvl="1" indent="0" algn="l">
              <a:buNone/>
            </a:pPr>
            <a:endParaRPr lang="en-US" dirty="0"/>
          </a:p>
        </p:txBody>
      </p:sp>
      <p:sp>
        <p:nvSpPr>
          <p:cNvPr id="4" name="Rectangle 3"/>
          <p:cNvSpPr/>
          <p:nvPr/>
        </p:nvSpPr>
        <p:spPr>
          <a:xfrm>
            <a:off x="450376" y="2292824"/>
            <a:ext cx="10686197" cy="106452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42" name="Picture 2" descr="https://lh6.googleusercontent.com/0eln0QxE9lyktp0pWr6IdseqTYc_lqiSKDm4bDHZPFnvdE7pET0Xy7mmJgQSzzXiAp_zHGwT54ZBOZQ4il56D-nz-u9MUCwxUmK1CMj7yMV9dib4Noue7rkG79M9-doybvtYga4HDr1PjsOEQ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15" y="3738248"/>
            <a:ext cx="1257300" cy="304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0376" y="3619900"/>
            <a:ext cx="2033518" cy="54266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4948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Image Control</a:t>
            </a:r>
          </a:p>
        </p:txBody>
      </p:sp>
      <p:sp>
        <p:nvSpPr>
          <p:cNvPr id="3" name="Content Placeholder 2"/>
          <p:cNvSpPr>
            <a:spLocks noGrp="1"/>
          </p:cNvSpPr>
          <p:nvPr>
            <p:ph idx="1"/>
          </p:nvPr>
        </p:nvSpPr>
        <p:spPr>
          <a:xfrm>
            <a:off x="131179" y="822501"/>
            <a:ext cx="11929641" cy="5590565"/>
          </a:xfrm>
        </p:spPr>
        <p:txBody>
          <a:bodyPr/>
          <a:lstStyle/>
          <a:p>
            <a:pPr fontAlgn="base"/>
            <a:r>
              <a:rPr lang="en-US" dirty="0"/>
              <a:t>Image control is used to place an image on the web page. </a:t>
            </a:r>
          </a:p>
          <a:p>
            <a:pPr fontAlgn="base"/>
            <a:r>
              <a:rPr lang="en-US" dirty="0"/>
              <a:t>It is used when displaying products, user profile photo etc.</a:t>
            </a:r>
          </a:p>
          <a:p>
            <a:pPr fontAlgn="base"/>
            <a:r>
              <a:rPr lang="en-US" u="sng" dirty="0" smtClean="0"/>
              <a:t>Example</a:t>
            </a:r>
            <a:endParaRPr lang="en-US" dirty="0" smtClean="0"/>
          </a:p>
          <a:p>
            <a:pPr marL="457200" lvl="1" indent="0" fontAlgn="base">
              <a:buNone/>
            </a:pPr>
            <a:endParaRPr lang="en-IN" altLang="en-US" dirty="0"/>
          </a:p>
          <a:p>
            <a:pPr marL="457200" lvl="1" indent="0" fontAlgn="base">
              <a:buNone/>
            </a:pPr>
            <a:r>
              <a:rPr lang="en-US" altLang="en-US" dirty="0" smtClean="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US" altLang="en-US"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asp</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a:t>
            </a:r>
            <a:r>
              <a:rPr lang="en-US" altLang="en-US"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Image</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ID</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="imgUser"</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runat</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="server"</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ImageUrl</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="~/user.png"</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AlternateText</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="This is Profile Picture"</a:t>
            </a:r>
            <a:r>
              <a:rPr lang="en-US" altLang="en-US"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US" altLang="en-US"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r>
              <a:rPr lang="en-US" altLang="en-US" sz="2800" dirty="0"/>
              <a:t> </a:t>
            </a:r>
            <a:endParaRPr lang="en-US" altLang="en-US" sz="4400" dirty="0">
              <a:latin typeface="Arial" panose="020B0604020202020204" pitchFamily="34" charset="0"/>
            </a:endParaRPr>
          </a:p>
          <a:p>
            <a:pPr marL="457200" lvl="1" indent="0" fontAlgn="base">
              <a:buNone/>
            </a:pPr>
            <a:endParaRPr lang="en-US" u="sng" dirty="0"/>
          </a:p>
        </p:txBody>
      </p:sp>
      <p:pic>
        <p:nvPicPr>
          <p:cNvPr id="11266" name="Picture 2" descr="https://lh6.googleusercontent.com/Z3qKWbMpMa7U3_bQ7KeQBHe9bmz9_OXf8YHxHoQ1Kr27j8_aatWzMjTpZKx09yjhKo2LMzAbFPruo8crFWloRHA6PJHa92vjZ9QnrlaUy-dVUPGc_y3LTW7DnPxnrin8UvzfGWJFj8Y35ioU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10" y="3539759"/>
            <a:ext cx="1057275" cy="1009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910" y="2331940"/>
            <a:ext cx="10890914" cy="68238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6173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FileUpload Control</a:t>
            </a:r>
          </a:p>
        </p:txBody>
      </p:sp>
      <p:sp>
        <p:nvSpPr>
          <p:cNvPr id="3" name="Content Placeholder 2"/>
          <p:cNvSpPr>
            <a:spLocks noGrp="1"/>
          </p:cNvSpPr>
          <p:nvPr>
            <p:ph idx="1"/>
          </p:nvPr>
        </p:nvSpPr>
        <p:spPr/>
        <p:txBody>
          <a:bodyPr/>
          <a:lstStyle/>
          <a:p>
            <a:pPr fontAlgn="base"/>
            <a:r>
              <a:rPr lang="en-US" dirty="0"/>
              <a:t>FileUpload control allows users to upload file to the webserver. </a:t>
            </a:r>
          </a:p>
          <a:p>
            <a:pPr fontAlgn="base"/>
            <a:r>
              <a:rPr lang="en-US" dirty="0"/>
              <a:t>Once the server receives the posted file data, the application can save it, check it, or ignore it.</a:t>
            </a:r>
          </a:p>
          <a:p>
            <a:r>
              <a:rPr lang="en-US" dirty="0"/>
              <a:t>Required Namespace for uploading file is </a:t>
            </a:r>
            <a:r>
              <a:rPr lang="en-US" dirty="0">
                <a:solidFill>
                  <a:schemeClr val="accent6"/>
                </a:solidFill>
              </a:rPr>
              <a:t>using System.IO</a:t>
            </a:r>
            <a:r>
              <a:rPr lang="en-US" dirty="0" smtClean="0">
                <a:solidFill>
                  <a:schemeClr val="accent6"/>
                </a:solidFill>
              </a:rPr>
              <a:t>.</a:t>
            </a:r>
          </a:p>
          <a:p>
            <a:r>
              <a:rPr lang="en-US" u="sng" dirty="0" smtClean="0"/>
              <a:t>Example:</a:t>
            </a:r>
          </a:p>
          <a:p>
            <a:endParaRPr lang="en-US" u="sng" dirty="0"/>
          </a:p>
          <a:p>
            <a:pPr marL="457200" lvl="1" indent="0">
              <a:buNone/>
            </a:pP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FileUpload</a:t>
            </a:r>
            <a:r>
              <a:rPr lang="en-US" altLang="en-US" dirty="0">
                <a:solidFill>
                  <a:srgbClr val="000000"/>
                </a:solidFill>
              </a:rPr>
              <a:t> </a:t>
            </a:r>
            <a:r>
              <a:rPr lang="en-US" altLang="en-US" dirty="0">
                <a:solidFill>
                  <a:srgbClr val="FF0000"/>
                </a:solidFill>
              </a:rPr>
              <a:t>ID</a:t>
            </a:r>
            <a:r>
              <a:rPr lang="en-US" altLang="en-US" dirty="0">
                <a:solidFill>
                  <a:srgbClr val="0000FF"/>
                </a:solidFill>
              </a:rPr>
              <a:t>="fuFile"</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0000FF"/>
                </a:solidFill>
              </a:rPr>
              <a:t>/&gt;</a:t>
            </a:r>
            <a:r>
              <a:rPr lang="en-US" altLang="en-US" dirty="0">
                <a:solidFill>
                  <a:srgbClr val="000000"/>
                </a:solidFill>
                <a:latin typeface="Consolas" panose="020B0609020204030204" pitchFamily="49" charset="0"/>
              </a:rPr>
              <a:t> </a:t>
            </a:r>
            <a:endParaRPr lang="en-US" altLang="en-US" sz="4800" dirty="0">
              <a:latin typeface="Arial" panose="020B0604020202020204" pitchFamily="34" charset="0"/>
            </a:endParaRPr>
          </a:p>
          <a:p>
            <a:pPr marL="457200" lvl="1" indent="0">
              <a:buNone/>
            </a:pPr>
            <a:endParaRPr lang="en-IN" dirty="0" smtClean="0"/>
          </a:p>
          <a:p>
            <a:pPr marL="457200" lvl="1" indent="0">
              <a:buNone/>
            </a:pPr>
            <a:endParaRPr lang="en-US" u="sng" dirty="0"/>
          </a:p>
          <a:p>
            <a:pPr marL="457200" lvl="1" indent="0">
              <a:buNone/>
            </a:pPr>
            <a:endParaRPr lang="en-IN" u="sng" dirty="0"/>
          </a:p>
        </p:txBody>
      </p:sp>
      <p:sp>
        <p:nvSpPr>
          <p:cNvPr id="4" name="Rectangle 3"/>
          <p:cNvSpPr/>
          <p:nvPr/>
        </p:nvSpPr>
        <p:spPr>
          <a:xfrm>
            <a:off x="436728" y="2920621"/>
            <a:ext cx="5213445" cy="64144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290" name="Picture 2" descr="https://lh5.googleusercontent.com/mMoaXYW_faBqIkoeGxpzR4HvX2QjKD7wwPITUstHImOIrbkeLdXEcY9Gsp_OvLPkSFCNiIeDDO0qHZrTBNkqx8Qs6zC1p00eO6TcaeLsUQxcY9_NCBwyd46mmItyKNyitcbwzZQqLo_28J139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26" y="4465111"/>
            <a:ext cx="1733550" cy="361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6727" y="4325364"/>
            <a:ext cx="2320121" cy="64144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7777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FileUpload Control Properties</a:t>
            </a:r>
            <a:endParaRPr lang="en-IN"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761619779"/>
              </p:ext>
            </p:extLst>
          </p:nvPr>
        </p:nvGraphicFramePr>
        <p:xfrm>
          <a:off x="2024617" y="1785937"/>
          <a:ext cx="8142765" cy="3139440"/>
        </p:xfrm>
        <a:graphic>
          <a:graphicData uri="http://schemas.openxmlformats.org/drawingml/2006/table">
            <a:tbl>
              <a:tblPr firstRow="1" bandRow="1">
                <a:tableStyleId>{8EC20E35-A176-4012-BC5E-935CFFF8708E}</a:tableStyleId>
              </a:tblPr>
              <a:tblGrid>
                <a:gridCol w="2386013">
                  <a:extLst>
                    <a:ext uri="{9D8B030D-6E8A-4147-A177-3AD203B41FA5}">
                      <a16:colId xmlns:a16="http://schemas.microsoft.com/office/drawing/2014/main" xmlns="" val="20000"/>
                    </a:ext>
                  </a:extLst>
                </a:gridCol>
                <a:gridCol w="5756752">
                  <a:extLst>
                    <a:ext uri="{9D8B030D-6E8A-4147-A177-3AD203B41FA5}">
                      <a16:colId xmlns:a16="http://schemas.microsoft.com/office/drawing/2014/main" xmlns="" val="1797218887"/>
                    </a:ext>
                  </a:extLst>
                </a:gridCol>
              </a:tblGrid>
              <a:tr h="457200">
                <a:tc>
                  <a:txBody>
                    <a:bodyPr/>
                    <a:lstStyle/>
                    <a:p>
                      <a:r>
                        <a:rPr lang="en-US" sz="1900" b="1" dirty="0" smtClean="0">
                          <a:solidFill>
                            <a:schemeClr val="tx1"/>
                          </a:solidFill>
                        </a:rPr>
                        <a:t>Property</a:t>
                      </a:r>
                      <a:endParaRPr lang="en-US" sz="1900"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900" b="1" kern="1200" dirty="0" smtClean="0">
                          <a:solidFill>
                            <a:schemeClr val="tx1"/>
                          </a:solidFill>
                          <a:latin typeface="+mn-lt"/>
                          <a:ea typeface="+mn-ea"/>
                          <a:cs typeface="+mn-cs"/>
                        </a:rPr>
                        <a:t>Description</a:t>
                      </a:r>
                      <a:endParaRPr lang="en-US" sz="19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52055">
                <a:tc>
                  <a:txBody>
                    <a:bodyPr/>
                    <a:lstStyle/>
                    <a:p>
                      <a:r>
                        <a:rPr lang="en-IN" sz="1900" dirty="0" smtClean="0"/>
                        <a:t>FileBytes</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Gets an array of the bytes in a file that is specified by using a FileUpload control</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52055">
                <a:tc>
                  <a:txBody>
                    <a:bodyPr/>
                    <a:lstStyle/>
                    <a:p>
                      <a:r>
                        <a:rPr lang="en-IN" sz="1900" dirty="0" smtClean="0"/>
                        <a:t>FileContent</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Gets a Stream object that points to a file to upload using the FileUpload control</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52055">
                <a:tc>
                  <a:txBody>
                    <a:bodyPr/>
                    <a:lstStyle/>
                    <a:p>
                      <a:r>
                        <a:rPr lang="en-IN" sz="1900" dirty="0" smtClean="0"/>
                        <a:t>FileName</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Gets the name of a file on a client to upload using the FileUpload control.</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52055">
                <a:tc>
                  <a:txBody>
                    <a:bodyPr/>
                    <a:lstStyle/>
                    <a:p>
                      <a:r>
                        <a:rPr lang="en-IN" sz="1900" dirty="0" smtClean="0"/>
                        <a:t>HasFile</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Gets a value indicating whether the FileUpload control contains a file</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p:sp>
        <p:nvSpPr>
          <p:cNvPr id="5" name="Content Placeholder 2"/>
          <p:cNvSpPr>
            <a:spLocks noGrp="1"/>
          </p:cNvSpPr>
          <p:nvPr>
            <p:ph idx="1"/>
          </p:nvPr>
        </p:nvSpPr>
        <p:spPr>
          <a:xfrm>
            <a:off x="131180" y="863444"/>
            <a:ext cx="11929641" cy="5590565"/>
          </a:xfrm>
        </p:spPr>
        <p:txBody>
          <a:bodyPr/>
          <a:lstStyle/>
          <a:p>
            <a:r>
              <a:rPr lang="en-US" dirty="0" smtClean="0"/>
              <a:t>Some properties of File Upload Control are as follow:</a:t>
            </a:r>
            <a:endParaRPr lang="en-IN" dirty="0" smtClean="0"/>
          </a:p>
          <a:p>
            <a:pPr marL="457200" lvl="1" indent="0">
              <a:buNone/>
            </a:pPr>
            <a:endParaRPr lang="en-US" u="sng" dirty="0"/>
          </a:p>
          <a:p>
            <a:pPr marL="457200" lvl="1" indent="0">
              <a:buNone/>
            </a:pPr>
            <a:endParaRPr lang="en-IN" u="sng" dirty="0"/>
          </a:p>
        </p:txBody>
      </p:sp>
    </p:spTree>
    <p:extLst>
      <p:ext uri="{BB962C8B-B14F-4D97-AF65-F5344CB8AC3E}">
        <p14:creationId xmlns:p14="http://schemas.microsoft.com/office/powerpoint/2010/main" val="268082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FileUpload Control</a:t>
            </a:r>
          </a:p>
        </p:txBody>
      </p:sp>
      <p:sp>
        <p:nvSpPr>
          <p:cNvPr id="3" name="Content Placeholder 2"/>
          <p:cNvSpPr>
            <a:spLocks noGrp="1"/>
          </p:cNvSpPr>
          <p:nvPr>
            <p:ph idx="1"/>
          </p:nvPr>
        </p:nvSpPr>
        <p:spPr/>
        <p:txBody>
          <a:bodyPr/>
          <a:lstStyle/>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IN" sz="2000"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div</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endParaRPr lang="en-IN" sz="2000" dirty="0">
              <a:latin typeface="Calibri" panose="020F0502020204030204" pitchFamily="34" charset="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IN" sz="2000"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asp</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a:t>
            </a:r>
            <a:r>
              <a:rPr lang="en-IN" sz="2000"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FileUpload</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ID</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="fuFile"</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runat</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="server"</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endParaRPr lang="en-IN" sz="2000" dirty="0">
              <a:latin typeface="Calibri" panose="020F0502020204030204" pitchFamily="34" charset="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IN" sz="2000"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hr</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endParaRPr lang="en-IN" sz="2000" dirty="0">
              <a:latin typeface="Calibri" panose="020F0502020204030204" pitchFamily="34" charset="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IN" sz="2000"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asp</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a:t>
            </a:r>
            <a:r>
              <a:rPr lang="en-IN" sz="2000"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Button</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ID</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="btnUpload"</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Text</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="Upload"</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runat</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="server"</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OnClick</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="UploadFile"</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endParaRPr lang="en-IN" sz="2000" dirty="0">
              <a:latin typeface="Calibri" panose="020F0502020204030204" pitchFamily="34" charset="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IN" sz="2000"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br</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endParaRPr lang="en-IN" sz="2000" dirty="0">
              <a:latin typeface="Calibri" panose="020F0502020204030204" pitchFamily="34" charset="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IN" sz="2000"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asp</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a:t>
            </a:r>
            <a:r>
              <a:rPr lang="en-IN" sz="2000"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Label</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ID</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="lblMessage"</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ForeColor</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="Green"</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FF0000"/>
                </a:solidFill>
                <a:latin typeface="Roboto Condensed" panose="02000000000000000000" pitchFamily="2" charset="0"/>
                <a:ea typeface="Times New Roman" panose="02020603050405020304" pitchFamily="18" charset="0"/>
                <a:cs typeface="Courier New" panose="02070309020205020404" pitchFamily="49" charset="0"/>
              </a:rPr>
              <a:t>runat</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="server"</a:t>
            </a:r>
            <a:r>
              <a:rPr lang="en-IN" sz="2000" dirty="0">
                <a:solidFill>
                  <a:srgbClr val="000000"/>
                </a:solidFill>
                <a:latin typeface="Roboto Condensed" panose="02000000000000000000" pitchFamily="2" charset="0"/>
                <a:ea typeface="Times New Roman" panose="02020603050405020304" pitchFamily="18" charset="0"/>
                <a:cs typeface="Courier New" panose="02070309020205020404" pitchFamily="49" charset="0"/>
              </a:rPr>
              <a:t> </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endParaRPr lang="en-IN" sz="2000" dirty="0">
              <a:latin typeface="Calibri" panose="020F0502020204030204" pitchFamily="34" charset="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&lt;/</a:t>
            </a:r>
            <a:r>
              <a:rPr lang="en-IN" sz="2000" dirty="0">
                <a:solidFill>
                  <a:srgbClr val="800000"/>
                </a:solidFill>
                <a:latin typeface="Roboto Condensed" panose="02000000000000000000" pitchFamily="2" charset="0"/>
                <a:ea typeface="Times New Roman" panose="02020603050405020304" pitchFamily="18" charset="0"/>
                <a:cs typeface="Courier New" panose="02070309020205020404" pitchFamily="49" charset="0"/>
              </a:rPr>
              <a:t>div</a:t>
            </a:r>
            <a:r>
              <a:rPr lang="en-IN" sz="2000" dirty="0">
                <a:solidFill>
                  <a:srgbClr val="0000FF"/>
                </a:solidFill>
                <a:latin typeface="Roboto Condensed" panose="02000000000000000000" pitchFamily="2" charset="0"/>
                <a:ea typeface="Times New Roman" panose="02020603050405020304" pitchFamily="18" charset="0"/>
                <a:cs typeface="Courier New" panose="02070309020205020404" pitchFamily="49" charset="0"/>
              </a:rPr>
              <a:t>&gt;</a:t>
            </a:r>
            <a:endParaRPr lang="en-IN" sz="2000" dirty="0">
              <a:latin typeface="Calibri" panose="020F0502020204030204" pitchFamily="34" charset="0"/>
              <a:ea typeface="Calibri" panose="020F0502020204030204" pitchFamily="34" charset="0"/>
              <a:cs typeface="Shruti" panose="020B0502040204020203" pitchFamily="34" charset="0"/>
            </a:endParaRPr>
          </a:p>
          <a:p>
            <a:pPr marL="457200" lvl="1" indent="0">
              <a:buNone/>
            </a:pPr>
            <a:endParaRPr lang="en-IN" dirty="0"/>
          </a:p>
        </p:txBody>
      </p:sp>
      <p:sp>
        <p:nvSpPr>
          <p:cNvPr id="4" name="Rectangle 3"/>
          <p:cNvSpPr/>
          <p:nvPr/>
        </p:nvSpPr>
        <p:spPr>
          <a:xfrm>
            <a:off x="518615" y="863444"/>
            <a:ext cx="8811123" cy="243931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1187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FileUpload </a:t>
            </a:r>
            <a:r>
              <a:rPr lang="en-IN" dirty="0" smtClean="0"/>
              <a:t>Control – Cont..</a:t>
            </a:r>
            <a:endParaRPr lang="en-IN" dirty="0"/>
          </a:p>
        </p:txBody>
      </p:sp>
      <p:sp>
        <p:nvSpPr>
          <p:cNvPr id="3" name="Content Placeholder 2"/>
          <p:cNvSpPr>
            <a:spLocks noGrp="1"/>
          </p:cNvSpPr>
          <p:nvPr>
            <p:ph idx="1"/>
          </p:nvPr>
        </p:nvSpPr>
        <p:spPr/>
        <p:txBody>
          <a:bodyPr/>
          <a:lstStyle/>
          <a:p>
            <a:pPr marL="0" lvl="0" indent="0" algn="l" eaLnBrk="0" fontAlgn="base" hangingPunct="0">
              <a:lnSpc>
                <a:spcPct val="100000"/>
              </a:lnSpc>
              <a:spcBef>
                <a:spcPct val="0"/>
              </a:spcBef>
              <a:spcAft>
                <a:spcPct val="0"/>
              </a:spcAft>
              <a:buClrTx/>
              <a:buNone/>
            </a:pPr>
            <a:r>
              <a:rPr lang="en-US" altLang="en-US" sz="2000" dirty="0">
                <a:solidFill>
                  <a:srgbClr val="0000FF"/>
                </a:solidFill>
              </a:rPr>
              <a:t> </a:t>
            </a:r>
            <a:r>
              <a:rPr lang="en-US" altLang="en-US" sz="2000" dirty="0" smtClean="0">
                <a:solidFill>
                  <a:srgbClr val="0000FF"/>
                </a:solidFill>
              </a:rPr>
              <a:t>    protected</a:t>
            </a:r>
            <a:r>
              <a:rPr lang="en-US" altLang="en-US" sz="2000" dirty="0">
                <a:solidFill>
                  <a:srgbClr val="000000"/>
                </a:solidFill>
              </a:rPr>
              <a:t> </a:t>
            </a:r>
            <a:r>
              <a:rPr lang="en-US" altLang="en-US" sz="2000" dirty="0">
                <a:solidFill>
                  <a:srgbClr val="0000FF"/>
                </a:solidFill>
              </a:rPr>
              <a:t>void</a:t>
            </a:r>
            <a:r>
              <a:rPr lang="en-US" altLang="en-US" sz="2000" dirty="0">
                <a:solidFill>
                  <a:srgbClr val="000000"/>
                </a:solidFill>
              </a:rPr>
              <a:t> UploadFile(</a:t>
            </a:r>
            <a:r>
              <a:rPr lang="en-US" altLang="en-US" sz="2000" dirty="0">
                <a:solidFill>
                  <a:srgbClr val="0000FF"/>
                </a:solidFill>
              </a:rPr>
              <a:t>object</a:t>
            </a:r>
            <a:r>
              <a:rPr lang="en-US" altLang="en-US" sz="2000" dirty="0">
                <a:solidFill>
                  <a:srgbClr val="000000"/>
                </a:solidFill>
              </a:rPr>
              <a:t> sender, </a:t>
            </a:r>
            <a:r>
              <a:rPr lang="en-US" altLang="en-US" sz="2000" dirty="0">
                <a:solidFill>
                  <a:srgbClr val="2B91AF"/>
                </a:solidFill>
              </a:rPr>
              <a:t>EventArgs</a:t>
            </a:r>
            <a:r>
              <a:rPr lang="en-US" altLang="en-US" sz="2000" dirty="0">
                <a:solidFill>
                  <a:srgbClr val="000000"/>
                </a:solidFill>
              </a:rPr>
              <a:t> e</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FF"/>
                </a:solidFill>
              </a:rPr>
              <a:t>string</a:t>
            </a:r>
            <a:r>
              <a:rPr lang="en-US" altLang="en-US" sz="2000" dirty="0">
                <a:solidFill>
                  <a:srgbClr val="000000"/>
                </a:solidFill>
              </a:rPr>
              <a:t> folderPath = Server.MapPath(</a:t>
            </a:r>
            <a:r>
              <a:rPr lang="en-US" altLang="en-US" sz="2000" dirty="0">
                <a:solidFill>
                  <a:srgbClr val="A31515"/>
                </a:solidFill>
              </a:rPr>
              <a:t>"~/Files</a:t>
            </a:r>
            <a:r>
              <a:rPr lang="en-US" altLang="en-US" sz="2000" dirty="0" smtClean="0">
                <a:solidFill>
                  <a:srgbClr val="A31515"/>
                </a:solidFill>
              </a:rPr>
              <a:t>/"</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8000"/>
                </a:solidFill>
              </a:rPr>
              <a:t>//Check whether Directory (Folder) exists</a:t>
            </a:r>
            <a:r>
              <a:rPr lang="en-US" altLang="en-US" sz="2000" dirty="0" smtClean="0">
                <a:solidFill>
                  <a:srgbClr val="008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00FF"/>
                </a:solidFill>
              </a:rPr>
              <a:t>if</a:t>
            </a:r>
            <a:r>
              <a:rPr lang="en-US" altLang="en-US" sz="2000" dirty="0">
                <a:solidFill>
                  <a:srgbClr val="000000"/>
                </a:solidFill>
              </a:rPr>
              <a:t> (!</a:t>
            </a:r>
            <a:r>
              <a:rPr lang="en-US" altLang="en-US" sz="2000" dirty="0">
                <a:solidFill>
                  <a:srgbClr val="2B91AF"/>
                </a:solidFill>
              </a:rPr>
              <a:t>Directory</a:t>
            </a:r>
            <a:r>
              <a:rPr lang="en-US" altLang="en-US" sz="2000" dirty="0">
                <a:solidFill>
                  <a:srgbClr val="000000"/>
                </a:solidFill>
              </a:rPr>
              <a:t>.Exists(folderPath</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             </a:t>
            </a:r>
            <a:endParaRPr lang="en-US" altLang="en-US" sz="2000" dirty="0" smtClean="0">
              <a:solidFill>
                <a:srgbClr val="000000"/>
              </a:solidFill>
            </a:endParaRPr>
          </a:p>
          <a:p>
            <a:pPr marL="0" lvl="0" indent="0" algn="l" eaLnBrk="0" fontAlgn="base" hangingPunct="0">
              <a:lnSpc>
                <a:spcPct val="100000"/>
              </a:lnSpc>
              <a:spcBef>
                <a:spcPct val="0"/>
              </a:spcBef>
              <a:spcAft>
                <a:spcPct val="0"/>
              </a:spcAft>
              <a:buClrTx/>
              <a:buNone/>
            </a:pPr>
            <a:r>
              <a:rPr lang="en-US" altLang="en-US" sz="2000" dirty="0">
                <a:solidFill>
                  <a:srgbClr val="000000"/>
                </a:solidFill>
              </a:rPr>
              <a:t>	</a:t>
            </a:r>
            <a:r>
              <a:rPr lang="en-US" altLang="en-US" sz="2000" dirty="0" smtClean="0">
                <a:solidFill>
                  <a:srgbClr val="008000"/>
                </a:solidFill>
              </a:rPr>
              <a:t>//</a:t>
            </a:r>
            <a:r>
              <a:rPr lang="en-US" altLang="en-US" sz="2000" dirty="0">
                <a:solidFill>
                  <a:srgbClr val="008000"/>
                </a:solidFill>
              </a:rPr>
              <a:t>If Directory (Folder) does not exists. Create it</a:t>
            </a:r>
            <a:r>
              <a:rPr lang="en-US" altLang="en-US" sz="2000" dirty="0" smtClean="0">
                <a:solidFill>
                  <a:srgbClr val="008000"/>
                </a:solidFill>
              </a:rPr>
              <a:t>.</a:t>
            </a:r>
          </a:p>
          <a:p>
            <a:pPr marL="0" lvl="0" indent="0" algn="l" eaLnBrk="0" fontAlgn="base" hangingPunct="0">
              <a:lnSpc>
                <a:spcPct val="100000"/>
              </a:lnSpc>
              <a:spcBef>
                <a:spcPct val="0"/>
              </a:spcBef>
              <a:spcAft>
                <a:spcPct val="0"/>
              </a:spcAft>
              <a:buClrTx/>
              <a:buNone/>
            </a:pPr>
            <a:r>
              <a:rPr lang="en-US" altLang="en-US" sz="2000" dirty="0">
                <a:solidFill>
                  <a:srgbClr val="008000"/>
                </a:solidFill>
              </a:rPr>
              <a:t> </a:t>
            </a:r>
            <a:r>
              <a:rPr lang="en-US" altLang="en-US" sz="2000" dirty="0" smtClean="0">
                <a:solidFill>
                  <a:srgbClr val="008000"/>
                </a:solidFill>
              </a:rPr>
              <a:t> </a:t>
            </a:r>
            <a:r>
              <a:rPr lang="en-US" altLang="en-US" sz="2000" dirty="0" smtClean="0">
                <a:solidFill>
                  <a:srgbClr val="000000"/>
                </a:solidFill>
              </a:rPr>
              <a:t> </a:t>
            </a:r>
            <a:r>
              <a:rPr lang="en-US" altLang="en-US" sz="2000" dirty="0">
                <a:solidFill>
                  <a:srgbClr val="000000"/>
                </a:solidFill>
              </a:rPr>
              <a:t>            </a:t>
            </a:r>
            <a:r>
              <a:rPr lang="en-US" altLang="en-US" sz="2000" dirty="0">
                <a:solidFill>
                  <a:srgbClr val="2B91AF"/>
                </a:solidFill>
              </a:rPr>
              <a:t>Directory</a:t>
            </a:r>
            <a:r>
              <a:rPr lang="en-US" altLang="en-US" sz="2000" dirty="0">
                <a:solidFill>
                  <a:srgbClr val="000000"/>
                </a:solidFill>
              </a:rPr>
              <a:t>.CreateDirectory(folderPath</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8000"/>
                </a:solidFill>
              </a:rPr>
              <a:t>//Save the File to the Directory (Folder</a:t>
            </a:r>
            <a:r>
              <a:rPr lang="en-US" altLang="en-US" sz="2000" dirty="0" smtClean="0">
                <a:solidFill>
                  <a:srgbClr val="008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fuFile.SaveAs(folderPath + </a:t>
            </a:r>
            <a:r>
              <a:rPr lang="en-US" altLang="en-US" sz="2000" dirty="0">
                <a:solidFill>
                  <a:srgbClr val="2B91AF"/>
                </a:solidFill>
              </a:rPr>
              <a:t>Path</a:t>
            </a:r>
            <a:r>
              <a:rPr lang="en-US" altLang="en-US" sz="2000" dirty="0">
                <a:solidFill>
                  <a:srgbClr val="000000"/>
                </a:solidFill>
              </a:rPr>
              <a:t>.GetFileName(fuFile.FileName</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endParaRPr lang="en-US" altLang="en-US" sz="2000" dirty="0">
              <a:solidFill>
                <a:srgbClr val="000000"/>
              </a:solidFill>
            </a:endParaRP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8000"/>
                </a:solidFill>
              </a:rPr>
              <a:t>//Display the success message</a:t>
            </a:r>
            <a:r>
              <a:rPr lang="en-US" altLang="en-US" sz="2000" dirty="0" smtClean="0">
                <a:solidFill>
                  <a:srgbClr val="008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lblMessage.Text = </a:t>
            </a:r>
            <a:r>
              <a:rPr lang="en-US" altLang="en-US" sz="2000" dirty="0">
                <a:solidFill>
                  <a:srgbClr val="2B91AF"/>
                </a:solidFill>
              </a:rPr>
              <a:t>Path</a:t>
            </a:r>
            <a:r>
              <a:rPr lang="en-US" altLang="en-US" sz="2000" dirty="0">
                <a:solidFill>
                  <a:srgbClr val="000000"/>
                </a:solidFill>
              </a:rPr>
              <a:t>.GetFileName(fuFile.FileName) + </a:t>
            </a:r>
            <a:r>
              <a:rPr lang="en-US" altLang="en-US" sz="2000" dirty="0">
                <a:solidFill>
                  <a:srgbClr val="A31515"/>
                </a:solidFill>
              </a:rPr>
              <a:t>" has been uploaded</a:t>
            </a:r>
            <a:r>
              <a:rPr lang="en-US" altLang="en-US" sz="2000" dirty="0" smtClean="0">
                <a:solidFill>
                  <a:srgbClr val="A31515"/>
                </a:solidFill>
              </a:rPr>
              <a:t>."</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00"/>
                </a:solidFill>
              </a:rPr>
              <a:t>}</a:t>
            </a:r>
            <a:r>
              <a:rPr lang="en-IN" dirty="0"/>
              <a:t/>
            </a:r>
            <a:br>
              <a:rPr lang="en-IN" dirty="0"/>
            </a:br>
            <a:endParaRPr lang="en-IN" dirty="0"/>
          </a:p>
        </p:txBody>
      </p:sp>
      <p:sp>
        <p:nvSpPr>
          <p:cNvPr id="4" name="Rectangle 3"/>
          <p:cNvSpPr/>
          <p:nvPr/>
        </p:nvSpPr>
        <p:spPr>
          <a:xfrm>
            <a:off x="423080" y="787322"/>
            <a:ext cx="8963808" cy="494196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5260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D89F5-5B5E-433B-9F30-926FC69004CC}"/>
              </a:ext>
            </a:extLst>
          </p:cNvPr>
          <p:cNvSpPr>
            <a:spLocks noGrp="1"/>
          </p:cNvSpPr>
          <p:nvPr>
            <p:ph type="title"/>
          </p:nvPr>
        </p:nvSpPr>
        <p:spPr/>
        <p:txBody>
          <a:bodyPr/>
          <a:lstStyle/>
          <a:p>
            <a:r>
              <a:rPr lang="en-IN" dirty="0"/>
              <a:t>Output – FileUpload Control</a:t>
            </a:r>
            <a:endParaRPr lang="en-US" dirty="0"/>
          </a:p>
        </p:txBody>
      </p:sp>
      <p:pic>
        <p:nvPicPr>
          <p:cNvPr id="4" name="Picture 4" descr="https://lh6.googleusercontent.com/EmbZQnCgcSi5MJF5ea9Rt-qJYfVIO1J1zHAAaQAKZ9tpoLXM8Oy2ByKGcnj6DTMBBu-TslNb8RxoUGNAJ7ZES7Fw4JS6c2ot4geghvrZANbsUZulbQaU64rSTPebcIuaE4W1yezsC31cUu8D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087" y="946635"/>
            <a:ext cx="2400635" cy="18766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lh5.googleusercontent.com/mUt4jtGp0AiwxA8e9aThsm3zAdXGKctT-T6-RnwpKFmYhKX1PJVCgHzlGGghgkEizImbK4DuKqK8W81A8Vpaetjc2Fwa8jbWkSce0qMGb7zXmXZ-KoPDrYeiNB5bS5sKDy4ZysgR4M8Ua2EI8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669" y="810302"/>
            <a:ext cx="4854680" cy="34438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lh4.googleusercontent.com/XySX57js8oglk6EsfZM-EoveRjQni0tKbSQg_Lvilm4-qffjqmVVyB7L0Ll-rDXGu8sT0ZuYF6gwtc1WqL4Z5iBNuW34YF3WFuzhWhzLa13yr2QYugsdSVhK6JcL8BW7DYvS98eMMvC8bLyIk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087" y="3058756"/>
            <a:ext cx="2447925" cy="18954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s://lh3.googleusercontent.com/u_H8f0teAOB6aw2iQFVgiFYURB1taZ5mTzfQJ-h6j0u6eohdQWuW4w1PTK2m7OXKozf3s_GODaQfQWTSw4ZaXn8xXq8261feUNwOrci1gM9Bw5TajDg5iO7fuYiMvFfu7KSn5m-3L9bZuOKNO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543" y="4581860"/>
            <a:ext cx="2236953" cy="19451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https://lh3.googleusercontent.com/vqmTGakySI6Mdt1U9whMeloE3o47PJ873SoxhBhe2UtYIIrN09Iyun0wIL64CngogD2uPMbXONygntPHnGZbW1SVQ_-hVLoZ8tdR9LHUX_gvOpgP9woGG1Zs40KhSrumx42J4hGwrx7bySw0R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1673" y="4583936"/>
            <a:ext cx="2733675" cy="1943101"/>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796189" y="1568377"/>
            <a:ext cx="1094303" cy="316601"/>
          </a:xfrm>
          <a:prstGeom prst="rightArrow">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Arrow 9"/>
          <p:cNvSpPr/>
          <p:nvPr/>
        </p:nvSpPr>
        <p:spPr>
          <a:xfrm rot="10800000">
            <a:off x="3796189" y="3522856"/>
            <a:ext cx="1094303" cy="316601"/>
          </a:xfrm>
          <a:prstGeom prst="rightArrow">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Arrow 10"/>
          <p:cNvSpPr/>
          <p:nvPr/>
        </p:nvSpPr>
        <p:spPr>
          <a:xfrm>
            <a:off x="6048933" y="5553410"/>
            <a:ext cx="1094303" cy="316601"/>
          </a:xfrm>
          <a:prstGeom prst="rightArrow">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Bent Arrow 13"/>
          <p:cNvSpPr/>
          <p:nvPr/>
        </p:nvSpPr>
        <p:spPr>
          <a:xfrm flipV="1">
            <a:off x="1882365" y="4954231"/>
            <a:ext cx="1072446" cy="915778"/>
          </a:xfrm>
          <a:prstGeom prst="bentArrow">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20018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LinkButton Control</a:t>
            </a:r>
          </a:p>
        </p:txBody>
      </p:sp>
      <p:sp>
        <p:nvSpPr>
          <p:cNvPr id="3" name="Content Placeholder 2"/>
          <p:cNvSpPr>
            <a:spLocks noGrp="1"/>
          </p:cNvSpPr>
          <p:nvPr>
            <p:ph idx="1"/>
          </p:nvPr>
        </p:nvSpPr>
        <p:spPr/>
        <p:txBody>
          <a:bodyPr/>
          <a:lstStyle/>
          <a:p>
            <a:pPr fontAlgn="base"/>
            <a:r>
              <a:rPr lang="en-US" dirty="0"/>
              <a:t>LinkButton control is used to create a hyperlink button.</a:t>
            </a:r>
          </a:p>
          <a:p>
            <a:pPr fontAlgn="base"/>
            <a:r>
              <a:rPr lang="en-US" dirty="0"/>
              <a:t>This control looks like a HyperLink control but has the same functionality as the Button control.</a:t>
            </a:r>
          </a:p>
          <a:p>
            <a:r>
              <a:rPr lang="en-IN" u="sng" dirty="0" smtClean="0"/>
              <a:t>Example</a:t>
            </a:r>
          </a:p>
          <a:p>
            <a:pPr marL="457200" lvl="1" indent="0">
              <a:buNone/>
            </a:pPr>
            <a:endParaRPr lang="en-US" u="sng" dirty="0"/>
          </a:p>
          <a:p>
            <a:pPr marL="457200" lvl="1" indent="0">
              <a:buNone/>
            </a:pP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LinkButton</a:t>
            </a:r>
            <a:r>
              <a:rPr lang="en-US" altLang="en-US" dirty="0">
                <a:solidFill>
                  <a:srgbClr val="000000"/>
                </a:solidFill>
              </a:rPr>
              <a:t> </a:t>
            </a:r>
            <a:r>
              <a:rPr lang="en-US" altLang="en-US" dirty="0">
                <a:solidFill>
                  <a:srgbClr val="FF0000"/>
                </a:solidFill>
              </a:rPr>
              <a:t>ID</a:t>
            </a:r>
            <a:r>
              <a:rPr lang="en-US" altLang="en-US" dirty="0">
                <a:solidFill>
                  <a:srgbClr val="0000FF"/>
                </a:solidFill>
              </a:rPr>
              <a:t>="lnkbtnLogout"</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Text</a:t>
            </a:r>
            <a:r>
              <a:rPr lang="en-US" altLang="en-US" dirty="0">
                <a:solidFill>
                  <a:srgbClr val="0000FF"/>
                </a:solidFill>
              </a:rPr>
              <a:t>="Logout"</a:t>
            </a:r>
            <a:r>
              <a:rPr lang="en-US" altLang="en-US" dirty="0">
                <a:solidFill>
                  <a:srgbClr val="000000"/>
                </a:solidFill>
              </a:rPr>
              <a:t> </a:t>
            </a:r>
            <a:r>
              <a:rPr lang="en-US" altLang="en-US" dirty="0">
                <a:solidFill>
                  <a:srgbClr val="0000FF"/>
                </a:solidFill>
              </a:rPr>
              <a:t>/&gt;</a:t>
            </a:r>
            <a:endParaRPr lang="en-IN" dirty="0" smtClean="0"/>
          </a:p>
          <a:p>
            <a:pPr marL="0" indent="0" algn="l">
              <a:buNone/>
            </a:pPr>
            <a:r>
              <a:rPr lang="en-IN" dirty="0" smtClean="0"/>
              <a:t/>
            </a:r>
            <a:br>
              <a:rPr lang="en-IN" dirty="0" smtClean="0"/>
            </a:br>
            <a:endParaRPr lang="en-IN" dirty="0"/>
          </a:p>
        </p:txBody>
      </p:sp>
      <p:sp>
        <p:nvSpPr>
          <p:cNvPr id="4" name="Rectangle 3"/>
          <p:cNvSpPr/>
          <p:nvPr/>
        </p:nvSpPr>
        <p:spPr>
          <a:xfrm>
            <a:off x="614149" y="2320119"/>
            <a:ext cx="6915364" cy="75062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338" name="Picture 2" descr="https://lh5.googleusercontent.com/r3GZ-bvP0UcH-ocgZw1f70l5n0LeHgmt2v5Sl1UyB64nUVvo05noT4LLW7JBCDELJVcfHWUhCjt3bvtYLG-bIePC-xetQM5z8ip37Ov82x8TdfmOctBKHBVl87D4bBNc2YSYKjzMSUiSMai0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438" y="3606065"/>
            <a:ext cx="1504950" cy="438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14149" y="3480179"/>
            <a:ext cx="2265529" cy="68992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084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ImageButton Control</a:t>
            </a:r>
          </a:p>
        </p:txBody>
      </p:sp>
      <p:sp>
        <p:nvSpPr>
          <p:cNvPr id="3" name="Content Placeholder 2"/>
          <p:cNvSpPr>
            <a:spLocks noGrp="1"/>
          </p:cNvSpPr>
          <p:nvPr>
            <p:ph idx="1"/>
          </p:nvPr>
        </p:nvSpPr>
        <p:spPr/>
        <p:txBody>
          <a:bodyPr/>
          <a:lstStyle/>
          <a:p>
            <a:pPr fontAlgn="base"/>
            <a:r>
              <a:rPr lang="en-US" dirty="0"/>
              <a:t>ImageButton control is used to display a clickable image. </a:t>
            </a:r>
          </a:p>
          <a:p>
            <a:pPr fontAlgn="base"/>
            <a:r>
              <a:rPr lang="en-US" dirty="0"/>
              <a:t>The properties of the Image control can also be used on the ImageButton control.</a:t>
            </a:r>
          </a:p>
          <a:p>
            <a:pPr fontAlgn="base"/>
            <a:r>
              <a:rPr lang="en-US" u="sng" dirty="0" smtClean="0"/>
              <a:t>Example</a:t>
            </a:r>
          </a:p>
          <a:p>
            <a:pPr marL="0" indent="0" fontAlgn="base">
              <a:buNone/>
            </a:pPr>
            <a:endParaRPr lang="en-US" dirty="0"/>
          </a:p>
          <a:p>
            <a:pPr marL="457200" lvl="1" indent="0">
              <a:buNone/>
            </a:pP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ImageButton</a:t>
            </a:r>
            <a:r>
              <a:rPr lang="en-US" altLang="en-US" dirty="0">
                <a:solidFill>
                  <a:srgbClr val="000000"/>
                </a:solidFill>
              </a:rPr>
              <a:t> </a:t>
            </a:r>
            <a:r>
              <a:rPr lang="en-US" altLang="en-US" dirty="0">
                <a:solidFill>
                  <a:srgbClr val="FF0000"/>
                </a:solidFill>
              </a:rPr>
              <a:t>ID</a:t>
            </a:r>
            <a:r>
              <a:rPr lang="en-US" altLang="en-US" dirty="0">
                <a:solidFill>
                  <a:srgbClr val="0000FF"/>
                </a:solidFill>
              </a:rPr>
              <a:t>="imgbtnUser"</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ImageUrl</a:t>
            </a:r>
            <a:r>
              <a:rPr lang="en-US" altLang="en-US" dirty="0">
                <a:solidFill>
                  <a:srgbClr val="0000FF"/>
                </a:solidFill>
              </a:rPr>
              <a:t>="~/user.png</a:t>
            </a:r>
            <a:r>
              <a:rPr lang="en-US" altLang="en-US" dirty="0" smtClean="0">
                <a:solidFill>
                  <a:srgbClr val="0000FF"/>
                </a:solidFill>
              </a:rPr>
              <a:t>"/&gt;</a:t>
            </a:r>
            <a:endParaRPr lang="en-US" dirty="0" smtClean="0"/>
          </a:p>
          <a:p>
            <a:pPr marL="457200" lvl="1" indent="0">
              <a:buNone/>
            </a:pPr>
            <a:endParaRPr lang="en-US" dirty="0" smtClean="0"/>
          </a:p>
          <a:p>
            <a:pPr marL="457200" lvl="1" indent="0">
              <a:buNone/>
            </a:pPr>
            <a:endParaRPr lang="en-IN" dirty="0"/>
          </a:p>
        </p:txBody>
      </p:sp>
      <p:sp>
        <p:nvSpPr>
          <p:cNvPr id="4" name="Rectangle 3"/>
          <p:cNvSpPr/>
          <p:nvPr/>
        </p:nvSpPr>
        <p:spPr>
          <a:xfrm>
            <a:off x="518616" y="2415654"/>
            <a:ext cx="7968160" cy="76427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386" name="Picture 2" descr="https://lh3.googleusercontent.com/DG4QF0dpayJOycTPPFV0qaW_4PCVxLn9DZxOmhNkZgm6LjoKdCG2BcGit1Xd7fP65NEhCEQiqwiSriMbtrw3XmD4YaTIMQjO14ys53PuDKP9goyRR5o_Su9fFzYgL_FYtywZeII7gP5b3Jo1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56" y="3693026"/>
            <a:ext cx="1676400" cy="6762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18616" y="3583498"/>
            <a:ext cx="2175680" cy="89533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1275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HiddenField Control</a:t>
            </a:r>
          </a:p>
        </p:txBody>
      </p:sp>
      <p:sp>
        <p:nvSpPr>
          <p:cNvPr id="3" name="Content Placeholder 2"/>
          <p:cNvSpPr>
            <a:spLocks noGrp="1"/>
          </p:cNvSpPr>
          <p:nvPr>
            <p:ph idx="1"/>
          </p:nvPr>
        </p:nvSpPr>
        <p:spPr>
          <a:xfrm>
            <a:off x="131179" y="795338"/>
            <a:ext cx="11929641" cy="5590565"/>
          </a:xfrm>
        </p:spPr>
        <p:txBody>
          <a:bodyPr/>
          <a:lstStyle/>
          <a:p>
            <a:pPr fontAlgn="base"/>
            <a:r>
              <a:rPr lang="en-US" dirty="0"/>
              <a:t>HiddenField, as name implies, is hidden that means non visual control in ASP.NET where you can save the value.</a:t>
            </a:r>
          </a:p>
          <a:p>
            <a:pPr fontAlgn="base"/>
            <a:r>
              <a:rPr lang="en-US" dirty="0"/>
              <a:t>Anyone can see HiddenField details by simply viewing the source of document. </a:t>
            </a:r>
          </a:p>
          <a:p>
            <a:pPr fontAlgn="base"/>
            <a:r>
              <a:rPr lang="en-US" dirty="0"/>
              <a:t>HiddenFields are not encrypted or protected and can be changed by any one, from a security point of view, this is not suggested. ASP.NET uses HiddenField control for managing the </a:t>
            </a:r>
            <a:r>
              <a:rPr lang="en-US" b="1" dirty="0"/>
              <a:t>ViewState</a:t>
            </a:r>
            <a:r>
              <a:rPr lang="en-US" dirty="0"/>
              <a:t>. </a:t>
            </a:r>
          </a:p>
          <a:p>
            <a:pPr fontAlgn="base"/>
            <a:r>
              <a:rPr lang="en-US" dirty="0"/>
              <a:t>So, don’t store any important or confidential data like password and credit card details with this control.</a:t>
            </a:r>
          </a:p>
          <a:p>
            <a:pPr fontAlgn="base"/>
            <a:r>
              <a:rPr lang="en-US" u="sng" dirty="0"/>
              <a:t>Example</a:t>
            </a:r>
            <a:endParaRPr lang="en-US" dirty="0"/>
          </a:p>
          <a:p>
            <a:pPr marL="457200" lvl="1" indent="0">
              <a:buNone/>
            </a:pPr>
            <a:endParaRPr lang="en-IN" dirty="0" smtClean="0"/>
          </a:p>
          <a:p>
            <a:pPr marL="457200" lvl="1" indent="0">
              <a:buNone/>
            </a:pP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HiddenField</a:t>
            </a:r>
            <a:r>
              <a:rPr lang="en-US" altLang="en-US" dirty="0">
                <a:solidFill>
                  <a:srgbClr val="000000"/>
                </a:solidFill>
              </a:rPr>
              <a:t> </a:t>
            </a:r>
            <a:r>
              <a:rPr lang="en-US" altLang="en-US" dirty="0">
                <a:solidFill>
                  <a:srgbClr val="FF0000"/>
                </a:solidFill>
              </a:rPr>
              <a:t>ID</a:t>
            </a:r>
            <a:r>
              <a:rPr lang="en-US" altLang="en-US" dirty="0">
                <a:solidFill>
                  <a:srgbClr val="0000FF"/>
                </a:solidFill>
              </a:rPr>
              <a:t>="hfDate"</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0000FF"/>
                </a:solidFill>
              </a:rPr>
              <a:t>/&gt;</a:t>
            </a:r>
            <a:r>
              <a:rPr lang="en-US" altLang="en-US" dirty="0">
                <a:solidFill>
                  <a:srgbClr val="000000"/>
                </a:solidFill>
              </a:rPr>
              <a:t> </a:t>
            </a:r>
            <a:endParaRPr lang="en-US" dirty="0"/>
          </a:p>
          <a:p>
            <a:pPr marL="457200" lvl="1" indent="0">
              <a:buNone/>
            </a:pPr>
            <a:endParaRPr lang="en-US" dirty="0" smtClean="0"/>
          </a:p>
          <a:p>
            <a:pPr marL="457200" lvl="1" indent="0">
              <a:buNone/>
            </a:pPr>
            <a:endParaRPr lang="en-IN" dirty="0"/>
          </a:p>
        </p:txBody>
      </p:sp>
      <p:pic>
        <p:nvPicPr>
          <p:cNvPr id="17410" name="Picture 2" descr="https://lh5.googleusercontent.com/tB2AuBVXWBoS4f_HB_qQZXFlKD1CplwBA3KqP1NOC9fR_2ZTigt_4OlAngDwIISa3bS8ET6jKZs5KVDy3DtrumfLOwYEZi7I08kDd_wbabGZ01NOCJTCOu2HcwuehO3zFO8tC6pNGCzxuFfs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554" y="5679095"/>
            <a:ext cx="1171575" cy="314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4024" y="4531057"/>
            <a:ext cx="5179539" cy="68238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464024" y="5495063"/>
            <a:ext cx="2088107" cy="68238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8419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lstStyle/>
          <a:p>
            <a:r>
              <a:rPr lang="en-US" dirty="0" smtClean="0"/>
              <a:t>Introduction to ASP.NET Controls</a:t>
            </a:r>
            <a:endParaRPr lang="en-US" dirty="0"/>
          </a:p>
        </p:txBody>
      </p:sp>
    </p:spTree>
    <p:extLst>
      <p:ext uri="{BB962C8B-B14F-4D97-AF65-F5344CB8AC3E}">
        <p14:creationId xmlns:p14="http://schemas.microsoft.com/office/powerpoint/2010/main" val="30359371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lstStyle/>
          <a:p>
            <a:r>
              <a:rPr lang="en-US" dirty="0" smtClean="0"/>
              <a:t>List Controls</a:t>
            </a:r>
            <a:endParaRPr lang="en-US" dirty="0"/>
          </a:p>
        </p:txBody>
      </p:sp>
    </p:spTree>
    <p:extLst>
      <p:ext uri="{BB962C8B-B14F-4D97-AF65-F5344CB8AC3E}">
        <p14:creationId xmlns:p14="http://schemas.microsoft.com/office/powerpoint/2010/main" val="1646990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DropDownList Control</a:t>
            </a:r>
            <a:endParaRPr lang="en-IN" dirty="0"/>
          </a:p>
        </p:txBody>
      </p:sp>
      <p:sp>
        <p:nvSpPr>
          <p:cNvPr id="3" name="Content Placeholder 2"/>
          <p:cNvSpPr>
            <a:spLocks noGrp="1"/>
          </p:cNvSpPr>
          <p:nvPr>
            <p:ph idx="1"/>
          </p:nvPr>
        </p:nvSpPr>
        <p:spPr/>
        <p:txBody>
          <a:bodyPr/>
          <a:lstStyle/>
          <a:p>
            <a:pPr fontAlgn="base"/>
            <a:r>
              <a:rPr lang="en-US" dirty="0"/>
              <a:t>DropDownList control is used to give a single select option to the user from multiple listed items.</a:t>
            </a:r>
          </a:p>
          <a:p>
            <a:pPr fontAlgn="base"/>
            <a:r>
              <a:rPr lang="en-US" dirty="0"/>
              <a:t>You can add its option items by directly writing into .aspx page directly or dynamically add at run time or bind through database. </a:t>
            </a:r>
          </a:p>
          <a:p>
            <a:pPr fontAlgn="base"/>
            <a:r>
              <a:rPr lang="en-US" u="sng" dirty="0"/>
              <a:t>Example</a:t>
            </a:r>
            <a:endParaRPr lang="en-US" dirty="0"/>
          </a:p>
          <a:p>
            <a:pPr marL="457200" lvl="1" indent="0">
              <a:buNone/>
            </a:pPr>
            <a:endParaRPr lang="en-IN" dirty="0" smtClean="0"/>
          </a:p>
          <a:p>
            <a:pPr marL="0" lvl="0" indent="0" algn="l" eaLnBrk="0" fontAlgn="base" hangingPunct="0">
              <a:lnSpc>
                <a:spcPct val="100000"/>
              </a:lnSpc>
              <a:spcBef>
                <a:spcPct val="0"/>
              </a:spcBef>
              <a:spcAft>
                <a:spcPct val="0"/>
              </a:spcAft>
              <a:buClrTx/>
              <a:buNone/>
            </a:pPr>
            <a:r>
              <a:rPr lang="en-US" altLang="en-US" sz="2000" dirty="0">
                <a:solidFill>
                  <a:srgbClr val="0000FF"/>
                </a:solidFill>
                <a:ea typeface="Times New Roman" panose="02020603050405020304" pitchFamily="18" charset="0"/>
                <a:cs typeface="Courier New" panose="02070309020205020404" pitchFamily="49" charset="0"/>
              </a:rPr>
              <a:t> </a:t>
            </a:r>
            <a:r>
              <a:rPr lang="en-US" altLang="en-US" sz="2000" dirty="0" smtClean="0">
                <a:solidFill>
                  <a:srgbClr val="0000FF"/>
                </a:solidFill>
                <a:ea typeface="Times New Roman" panose="02020603050405020304" pitchFamily="18" charset="0"/>
                <a:cs typeface="Courier New" panose="02070309020205020404" pitchFamily="49" charset="0"/>
              </a:rPr>
              <a:t>       &lt;</a:t>
            </a:r>
            <a:r>
              <a:rPr lang="en-US" altLang="en-US" sz="2000" dirty="0">
                <a:solidFill>
                  <a:srgbClr val="800000"/>
                </a:solidFill>
                <a:ea typeface="Times New Roman" panose="02020603050405020304" pitchFamily="18" charset="0"/>
                <a:cs typeface="Courier New" panose="02070309020205020404" pitchFamily="49" charset="0"/>
              </a:rPr>
              <a:t>asp</a:t>
            </a:r>
            <a:r>
              <a:rPr lang="en-US" altLang="en-US" sz="2000" dirty="0">
                <a:solidFill>
                  <a:srgbClr val="0000FF"/>
                </a:solidFill>
                <a:ea typeface="Times New Roman" panose="02020603050405020304" pitchFamily="18" charset="0"/>
                <a:cs typeface="Courier New" panose="02070309020205020404" pitchFamily="49" charset="0"/>
              </a:rPr>
              <a:t>:</a:t>
            </a:r>
            <a:r>
              <a:rPr lang="en-US" altLang="en-US" sz="2000" dirty="0">
                <a:solidFill>
                  <a:srgbClr val="800000"/>
                </a:solidFill>
                <a:ea typeface="Times New Roman" panose="02020603050405020304" pitchFamily="18" charset="0"/>
                <a:cs typeface="Courier New" panose="02070309020205020404" pitchFamily="49" charset="0"/>
              </a:rPr>
              <a:t>DropDownList</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a:solidFill>
                  <a:srgbClr val="FF0000"/>
                </a:solidFill>
                <a:ea typeface="Times New Roman" panose="02020603050405020304" pitchFamily="18" charset="0"/>
                <a:cs typeface="Courier New" panose="02070309020205020404" pitchFamily="49" charset="0"/>
              </a:rPr>
              <a:t>ID</a:t>
            </a:r>
            <a:r>
              <a:rPr lang="en-US" altLang="en-US" sz="2000" dirty="0">
                <a:solidFill>
                  <a:srgbClr val="0000FF"/>
                </a:solidFill>
                <a:ea typeface="Times New Roman" panose="02020603050405020304" pitchFamily="18" charset="0"/>
                <a:cs typeface="Courier New" panose="02070309020205020404" pitchFamily="49" charset="0"/>
              </a:rPr>
              <a:t>="ddlGender"</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a:solidFill>
                  <a:srgbClr val="FF0000"/>
                </a:solidFill>
                <a:ea typeface="Times New Roman" panose="02020603050405020304" pitchFamily="18" charset="0"/>
                <a:cs typeface="Courier New" panose="02070309020205020404" pitchFamily="49" charset="0"/>
              </a:rPr>
              <a:t>runat</a:t>
            </a:r>
            <a:r>
              <a:rPr lang="en-US" altLang="en-US" sz="2000" dirty="0">
                <a:solidFill>
                  <a:srgbClr val="0000FF"/>
                </a:solidFill>
                <a:ea typeface="Times New Roman" panose="02020603050405020304" pitchFamily="18" charset="0"/>
                <a:cs typeface="Courier New" panose="02070309020205020404" pitchFamily="49" charset="0"/>
              </a:rPr>
              <a:t>="server"</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a:solidFill>
                  <a:srgbClr val="FF0000"/>
                </a:solidFill>
                <a:ea typeface="Times New Roman" panose="02020603050405020304" pitchFamily="18" charset="0"/>
                <a:cs typeface="Courier New" panose="02070309020205020404" pitchFamily="49" charset="0"/>
              </a:rPr>
              <a:t>Width</a:t>
            </a:r>
            <a:r>
              <a:rPr lang="en-US" altLang="en-US" sz="2000" dirty="0">
                <a:solidFill>
                  <a:srgbClr val="0000FF"/>
                </a:solidFill>
                <a:ea typeface="Times New Roman" panose="02020603050405020304" pitchFamily="18" charset="0"/>
                <a:cs typeface="Courier New" panose="02070309020205020404" pitchFamily="49" charset="0"/>
              </a:rPr>
              <a:t>="200px"&gt;</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smtClean="0">
                <a:solidFill>
                  <a:srgbClr val="0000FF"/>
                </a:solidFill>
                <a:ea typeface="Times New Roman" panose="02020603050405020304" pitchFamily="18" charset="0"/>
                <a:cs typeface="Courier New" panose="02070309020205020404" pitchFamily="49" charset="0"/>
              </a:rPr>
              <a:t>&lt;</a:t>
            </a:r>
            <a:r>
              <a:rPr lang="en-US" altLang="en-US" sz="2000" dirty="0">
                <a:solidFill>
                  <a:srgbClr val="800000"/>
                </a:solidFill>
                <a:ea typeface="Times New Roman" panose="02020603050405020304" pitchFamily="18" charset="0"/>
                <a:cs typeface="Courier New" panose="02070309020205020404" pitchFamily="49" charset="0"/>
              </a:rPr>
              <a:t>asp</a:t>
            </a:r>
            <a:r>
              <a:rPr lang="en-US" altLang="en-US" sz="2000" dirty="0">
                <a:solidFill>
                  <a:srgbClr val="0000FF"/>
                </a:solidFill>
                <a:ea typeface="Times New Roman" panose="02020603050405020304" pitchFamily="18" charset="0"/>
                <a:cs typeface="Courier New" panose="02070309020205020404" pitchFamily="49" charset="0"/>
              </a:rPr>
              <a:t>:</a:t>
            </a:r>
            <a:r>
              <a:rPr lang="en-US" altLang="en-US" sz="2000" dirty="0">
                <a:solidFill>
                  <a:srgbClr val="800000"/>
                </a:solidFill>
                <a:ea typeface="Times New Roman" panose="02020603050405020304" pitchFamily="18" charset="0"/>
                <a:cs typeface="Courier New" panose="02070309020205020404" pitchFamily="49" charset="0"/>
              </a:rPr>
              <a:t>ListItem</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a:solidFill>
                  <a:srgbClr val="FF0000"/>
                </a:solidFill>
                <a:ea typeface="Times New Roman" panose="02020603050405020304" pitchFamily="18" charset="0"/>
                <a:cs typeface="Courier New" panose="02070309020205020404" pitchFamily="49" charset="0"/>
              </a:rPr>
              <a:t>Text</a:t>
            </a:r>
            <a:r>
              <a:rPr lang="en-US" altLang="en-US" sz="2000" dirty="0">
                <a:solidFill>
                  <a:srgbClr val="0000FF"/>
                </a:solidFill>
                <a:ea typeface="Times New Roman" panose="02020603050405020304" pitchFamily="18" charset="0"/>
                <a:cs typeface="Courier New" panose="02070309020205020404" pitchFamily="49" charset="0"/>
              </a:rPr>
              <a:t>="Select Gender"</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a:solidFill>
                  <a:srgbClr val="FF0000"/>
                </a:solidFill>
                <a:ea typeface="Times New Roman" panose="02020603050405020304" pitchFamily="18" charset="0"/>
                <a:cs typeface="Courier New" panose="02070309020205020404" pitchFamily="49" charset="0"/>
              </a:rPr>
              <a:t>Value</a:t>
            </a:r>
            <a:r>
              <a:rPr lang="en-US" altLang="en-US" sz="2000" dirty="0">
                <a:solidFill>
                  <a:srgbClr val="0000FF"/>
                </a:solidFill>
                <a:ea typeface="Times New Roman" panose="02020603050405020304" pitchFamily="18" charset="0"/>
                <a:cs typeface="Courier New" panose="02070309020205020404" pitchFamily="49" charset="0"/>
              </a:rPr>
              <a:t>="0"&gt;&lt;/</a:t>
            </a:r>
            <a:r>
              <a:rPr lang="en-US" altLang="en-US" sz="2000" dirty="0">
                <a:solidFill>
                  <a:srgbClr val="800000"/>
                </a:solidFill>
                <a:ea typeface="Times New Roman" panose="02020603050405020304" pitchFamily="18" charset="0"/>
                <a:cs typeface="Courier New" panose="02070309020205020404" pitchFamily="49" charset="0"/>
              </a:rPr>
              <a:t>asp</a:t>
            </a:r>
            <a:r>
              <a:rPr lang="en-US" altLang="en-US" sz="2000" dirty="0">
                <a:solidFill>
                  <a:srgbClr val="0000FF"/>
                </a:solidFill>
                <a:ea typeface="Times New Roman" panose="02020603050405020304" pitchFamily="18" charset="0"/>
                <a:cs typeface="Courier New" panose="02070309020205020404" pitchFamily="49" charset="0"/>
              </a:rPr>
              <a:t>:</a:t>
            </a:r>
            <a:r>
              <a:rPr lang="en-US" altLang="en-US" sz="2000" dirty="0">
                <a:solidFill>
                  <a:srgbClr val="800000"/>
                </a:solidFill>
                <a:ea typeface="Times New Roman" panose="02020603050405020304" pitchFamily="18" charset="0"/>
                <a:cs typeface="Courier New" panose="02070309020205020404" pitchFamily="49" charset="0"/>
              </a:rPr>
              <a:t>ListItem</a:t>
            </a:r>
            <a:r>
              <a:rPr lang="en-US" altLang="en-US" sz="2000" dirty="0">
                <a:solidFill>
                  <a:srgbClr val="0000FF"/>
                </a:solidFill>
                <a:ea typeface="Times New Roman" panose="02020603050405020304" pitchFamily="18" charset="0"/>
                <a:cs typeface="Courier New" panose="02070309020205020404" pitchFamily="49" charset="0"/>
              </a:rPr>
              <a:t>&gt;</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smtClean="0">
                <a:solidFill>
                  <a:srgbClr val="0000FF"/>
                </a:solidFill>
                <a:ea typeface="Times New Roman" panose="02020603050405020304" pitchFamily="18" charset="0"/>
                <a:cs typeface="Courier New" panose="02070309020205020404" pitchFamily="49" charset="0"/>
              </a:rPr>
              <a:t>&lt;</a:t>
            </a:r>
            <a:r>
              <a:rPr lang="en-US" altLang="en-US" sz="2000" dirty="0">
                <a:solidFill>
                  <a:srgbClr val="800000"/>
                </a:solidFill>
                <a:ea typeface="Times New Roman" panose="02020603050405020304" pitchFamily="18" charset="0"/>
                <a:cs typeface="Courier New" panose="02070309020205020404" pitchFamily="49" charset="0"/>
              </a:rPr>
              <a:t>asp</a:t>
            </a:r>
            <a:r>
              <a:rPr lang="en-US" altLang="en-US" sz="2000" dirty="0">
                <a:solidFill>
                  <a:srgbClr val="0000FF"/>
                </a:solidFill>
                <a:ea typeface="Times New Roman" panose="02020603050405020304" pitchFamily="18" charset="0"/>
                <a:cs typeface="Courier New" panose="02070309020205020404" pitchFamily="49" charset="0"/>
              </a:rPr>
              <a:t>:</a:t>
            </a:r>
            <a:r>
              <a:rPr lang="en-US" altLang="en-US" sz="2000" dirty="0">
                <a:solidFill>
                  <a:srgbClr val="800000"/>
                </a:solidFill>
                <a:ea typeface="Times New Roman" panose="02020603050405020304" pitchFamily="18" charset="0"/>
                <a:cs typeface="Courier New" panose="02070309020205020404" pitchFamily="49" charset="0"/>
              </a:rPr>
              <a:t>ListItem</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a:solidFill>
                  <a:srgbClr val="FF0000"/>
                </a:solidFill>
                <a:ea typeface="Times New Roman" panose="02020603050405020304" pitchFamily="18" charset="0"/>
                <a:cs typeface="Courier New" panose="02070309020205020404" pitchFamily="49" charset="0"/>
              </a:rPr>
              <a:t>Text</a:t>
            </a:r>
            <a:r>
              <a:rPr lang="en-US" altLang="en-US" sz="2000" dirty="0">
                <a:solidFill>
                  <a:srgbClr val="0000FF"/>
                </a:solidFill>
                <a:ea typeface="Times New Roman" panose="02020603050405020304" pitchFamily="18" charset="0"/>
                <a:cs typeface="Courier New" panose="02070309020205020404" pitchFamily="49" charset="0"/>
              </a:rPr>
              <a:t>="Male"</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a:solidFill>
                  <a:srgbClr val="FF0000"/>
                </a:solidFill>
                <a:ea typeface="Times New Roman" panose="02020603050405020304" pitchFamily="18" charset="0"/>
                <a:cs typeface="Courier New" panose="02070309020205020404" pitchFamily="49" charset="0"/>
              </a:rPr>
              <a:t>Value</a:t>
            </a:r>
            <a:r>
              <a:rPr lang="en-US" altLang="en-US" sz="2000" dirty="0">
                <a:solidFill>
                  <a:srgbClr val="0000FF"/>
                </a:solidFill>
                <a:ea typeface="Times New Roman" panose="02020603050405020304" pitchFamily="18" charset="0"/>
                <a:cs typeface="Courier New" panose="02070309020205020404" pitchFamily="49" charset="0"/>
              </a:rPr>
              <a:t>="1"&gt;&lt;/</a:t>
            </a:r>
            <a:r>
              <a:rPr lang="en-US" altLang="en-US" sz="2000" dirty="0">
                <a:solidFill>
                  <a:srgbClr val="800000"/>
                </a:solidFill>
                <a:ea typeface="Times New Roman" panose="02020603050405020304" pitchFamily="18" charset="0"/>
                <a:cs typeface="Courier New" panose="02070309020205020404" pitchFamily="49" charset="0"/>
              </a:rPr>
              <a:t>asp</a:t>
            </a:r>
            <a:r>
              <a:rPr lang="en-US" altLang="en-US" sz="2000" dirty="0">
                <a:solidFill>
                  <a:srgbClr val="0000FF"/>
                </a:solidFill>
                <a:ea typeface="Times New Roman" panose="02020603050405020304" pitchFamily="18" charset="0"/>
                <a:cs typeface="Courier New" panose="02070309020205020404" pitchFamily="49" charset="0"/>
              </a:rPr>
              <a:t>:</a:t>
            </a:r>
            <a:r>
              <a:rPr lang="en-US" altLang="en-US" sz="2000" dirty="0">
                <a:solidFill>
                  <a:srgbClr val="800000"/>
                </a:solidFill>
                <a:ea typeface="Times New Roman" panose="02020603050405020304" pitchFamily="18" charset="0"/>
                <a:cs typeface="Courier New" panose="02070309020205020404" pitchFamily="49" charset="0"/>
              </a:rPr>
              <a:t>ListItem</a:t>
            </a:r>
            <a:r>
              <a:rPr lang="en-US" altLang="en-US" sz="2000" dirty="0">
                <a:solidFill>
                  <a:srgbClr val="0000FF"/>
                </a:solidFill>
                <a:ea typeface="Times New Roman" panose="02020603050405020304" pitchFamily="18" charset="0"/>
                <a:cs typeface="Courier New" panose="02070309020205020404" pitchFamily="49" charset="0"/>
              </a:rPr>
              <a:t>&gt;</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smtClean="0">
                <a:solidFill>
                  <a:srgbClr val="0000FF"/>
                </a:solidFill>
                <a:ea typeface="Times New Roman" panose="02020603050405020304" pitchFamily="18" charset="0"/>
                <a:cs typeface="Courier New" panose="02070309020205020404" pitchFamily="49" charset="0"/>
              </a:rPr>
              <a:t>&lt;</a:t>
            </a:r>
            <a:r>
              <a:rPr lang="en-US" altLang="en-US" sz="2000" dirty="0">
                <a:solidFill>
                  <a:srgbClr val="800000"/>
                </a:solidFill>
                <a:ea typeface="Times New Roman" panose="02020603050405020304" pitchFamily="18" charset="0"/>
                <a:cs typeface="Courier New" panose="02070309020205020404" pitchFamily="49" charset="0"/>
              </a:rPr>
              <a:t>asp</a:t>
            </a:r>
            <a:r>
              <a:rPr lang="en-US" altLang="en-US" sz="2000" dirty="0">
                <a:solidFill>
                  <a:srgbClr val="0000FF"/>
                </a:solidFill>
                <a:ea typeface="Times New Roman" panose="02020603050405020304" pitchFamily="18" charset="0"/>
                <a:cs typeface="Courier New" panose="02070309020205020404" pitchFamily="49" charset="0"/>
              </a:rPr>
              <a:t>:</a:t>
            </a:r>
            <a:r>
              <a:rPr lang="en-US" altLang="en-US" sz="2000" dirty="0">
                <a:solidFill>
                  <a:srgbClr val="800000"/>
                </a:solidFill>
                <a:ea typeface="Times New Roman" panose="02020603050405020304" pitchFamily="18" charset="0"/>
                <a:cs typeface="Courier New" panose="02070309020205020404" pitchFamily="49" charset="0"/>
              </a:rPr>
              <a:t>ListItem</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a:solidFill>
                  <a:srgbClr val="FF0000"/>
                </a:solidFill>
                <a:ea typeface="Times New Roman" panose="02020603050405020304" pitchFamily="18" charset="0"/>
                <a:cs typeface="Courier New" panose="02070309020205020404" pitchFamily="49" charset="0"/>
              </a:rPr>
              <a:t>Text</a:t>
            </a:r>
            <a:r>
              <a:rPr lang="en-US" altLang="en-US" sz="2000" dirty="0">
                <a:solidFill>
                  <a:srgbClr val="0000FF"/>
                </a:solidFill>
                <a:ea typeface="Times New Roman" panose="02020603050405020304" pitchFamily="18" charset="0"/>
                <a:cs typeface="Courier New" panose="02070309020205020404" pitchFamily="49" charset="0"/>
              </a:rPr>
              <a:t>="Female"</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a:solidFill>
                  <a:srgbClr val="FF0000"/>
                </a:solidFill>
                <a:ea typeface="Times New Roman" panose="02020603050405020304" pitchFamily="18" charset="0"/>
                <a:cs typeface="Courier New" panose="02070309020205020404" pitchFamily="49" charset="0"/>
              </a:rPr>
              <a:t>Value</a:t>
            </a:r>
            <a:r>
              <a:rPr lang="en-US" altLang="en-US" sz="2000" dirty="0">
                <a:solidFill>
                  <a:srgbClr val="0000FF"/>
                </a:solidFill>
                <a:ea typeface="Times New Roman" panose="02020603050405020304" pitchFamily="18" charset="0"/>
                <a:cs typeface="Courier New" panose="02070309020205020404" pitchFamily="49" charset="0"/>
              </a:rPr>
              <a:t>="2"&gt;&lt;/</a:t>
            </a:r>
            <a:r>
              <a:rPr lang="en-US" altLang="en-US" sz="2000" dirty="0">
                <a:solidFill>
                  <a:srgbClr val="800000"/>
                </a:solidFill>
                <a:ea typeface="Times New Roman" panose="02020603050405020304" pitchFamily="18" charset="0"/>
                <a:cs typeface="Courier New" panose="02070309020205020404" pitchFamily="49" charset="0"/>
              </a:rPr>
              <a:t>asp</a:t>
            </a:r>
            <a:r>
              <a:rPr lang="en-US" altLang="en-US" sz="2000" dirty="0">
                <a:solidFill>
                  <a:srgbClr val="0000FF"/>
                </a:solidFill>
                <a:ea typeface="Times New Roman" panose="02020603050405020304" pitchFamily="18" charset="0"/>
                <a:cs typeface="Courier New" panose="02070309020205020404" pitchFamily="49" charset="0"/>
              </a:rPr>
              <a:t>:</a:t>
            </a:r>
            <a:r>
              <a:rPr lang="en-US" altLang="en-US" sz="2000" dirty="0">
                <a:solidFill>
                  <a:srgbClr val="800000"/>
                </a:solidFill>
                <a:ea typeface="Times New Roman" panose="02020603050405020304" pitchFamily="18" charset="0"/>
                <a:cs typeface="Courier New" panose="02070309020205020404" pitchFamily="49" charset="0"/>
              </a:rPr>
              <a:t>ListItem</a:t>
            </a:r>
            <a:r>
              <a:rPr lang="en-US" altLang="en-US" sz="20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2000" dirty="0">
                <a:solidFill>
                  <a:srgbClr val="0000FF"/>
                </a:solidFill>
                <a:ea typeface="Times New Roman" panose="02020603050405020304" pitchFamily="18" charset="0"/>
                <a:cs typeface="Courier New" panose="02070309020205020404" pitchFamily="49" charset="0"/>
              </a:rPr>
              <a:t> </a:t>
            </a:r>
            <a:r>
              <a:rPr lang="en-US" altLang="en-US" sz="2000" dirty="0" smtClean="0">
                <a:solidFill>
                  <a:srgbClr val="0000FF"/>
                </a:solidFill>
                <a:ea typeface="Times New Roman" panose="02020603050405020304" pitchFamily="18" charset="0"/>
                <a:cs typeface="Courier New" panose="02070309020205020404" pitchFamily="49" charset="0"/>
              </a:rPr>
              <a:t>   </a:t>
            </a:r>
            <a:r>
              <a:rPr lang="en-US" altLang="en-US" sz="2000" dirty="0">
                <a:solidFill>
                  <a:srgbClr val="000000"/>
                </a:solidFill>
                <a:ea typeface="Times New Roman" panose="02020603050405020304" pitchFamily="18" charset="0"/>
                <a:cs typeface="Courier New" panose="02070309020205020404" pitchFamily="49" charset="0"/>
              </a:rPr>
              <a:t>    </a:t>
            </a:r>
            <a:r>
              <a:rPr lang="en-US" altLang="en-US" sz="2000" dirty="0">
                <a:solidFill>
                  <a:srgbClr val="0000FF"/>
                </a:solidFill>
                <a:ea typeface="Times New Roman" panose="02020603050405020304" pitchFamily="18" charset="0"/>
                <a:cs typeface="Courier New" panose="02070309020205020404" pitchFamily="49" charset="0"/>
              </a:rPr>
              <a:t>&lt;/</a:t>
            </a:r>
            <a:r>
              <a:rPr lang="en-US" altLang="en-US" sz="2000" dirty="0">
                <a:solidFill>
                  <a:srgbClr val="800000"/>
                </a:solidFill>
                <a:ea typeface="Times New Roman" panose="02020603050405020304" pitchFamily="18" charset="0"/>
                <a:cs typeface="Courier New" panose="02070309020205020404" pitchFamily="49" charset="0"/>
              </a:rPr>
              <a:t>asp</a:t>
            </a:r>
            <a:r>
              <a:rPr lang="en-US" altLang="en-US" sz="2000" dirty="0">
                <a:solidFill>
                  <a:srgbClr val="0000FF"/>
                </a:solidFill>
                <a:ea typeface="Times New Roman" panose="02020603050405020304" pitchFamily="18" charset="0"/>
                <a:cs typeface="Courier New" panose="02070309020205020404" pitchFamily="49" charset="0"/>
              </a:rPr>
              <a:t>:</a:t>
            </a:r>
            <a:r>
              <a:rPr lang="en-US" altLang="en-US" sz="2000" dirty="0">
                <a:solidFill>
                  <a:srgbClr val="800000"/>
                </a:solidFill>
                <a:ea typeface="Times New Roman" panose="02020603050405020304" pitchFamily="18" charset="0"/>
                <a:cs typeface="Courier New" panose="02070309020205020404" pitchFamily="49" charset="0"/>
              </a:rPr>
              <a:t>DropDownList</a:t>
            </a:r>
            <a:r>
              <a:rPr lang="en-US" altLang="en-US" sz="2000" dirty="0">
                <a:solidFill>
                  <a:srgbClr val="0000FF"/>
                </a:solidFill>
                <a:ea typeface="Times New Roman" panose="02020603050405020304" pitchFamily="18" charset="0"/>
                <a:cs typeface="Courier New" panose="02070309020205020404" pitchFamily="49" charset="0"/>
              </a:rPr>
              <a:t>&gt;</a:t>
            </a:r>
            <a:r>
              <a:rPr lang="en-US" altLang="en-US" sz="2000" dirty="0"/>
              <a:t> </a:t>
            </a:r>
          </a:p>
          <a:p>
            <a:pPr marL="0" indent="0" algn="l">
              <a:buNone/>
            </a:pPr>
            <a:r>
              <a:rPr lang="en-IN" dirty="0" smtClean="0"/>
              <a:t/>
            </a:r>
            <a:br>
              <a:rPr lang="en-IN" dirty="0" smtClean="0"/>
            </a:br>
            <a:endParaRPr lang="en-IN" dirty="0"/>
          </a:p>
        </p:txBody>
      </p:sp>
      <p:pic>
        <p:nvPicPr>
          <p:cNvPr id="18434" name="Picture 2" descr="https://lh3.googleusercontent.com/YzQEqXj0EUW4QOLjNlEfWl0Nw9SRvII0LnrPyI98XrbXaq-oACZuCMDyKPrtHbsIhypxiGUftqp5GnGJtVTGpvecZOb-v73BAhlmiD5sxsJZCYMR9UYLetn883B8OLH3u4XxlnF8ublP8IR5B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869" y="5222704"/>
            <a:ext cx="2038350" cy="1181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4150" y="2988860"/>
            <a:ext cx="7072526" cy="197892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614149" y="5172501"/>
            <a:ext cx="2797791" cy="128150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26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DropDownList </a:t>
            </a:r>
            <a:r>
              <a:rPr lang="en-US" dirty="0"/>
              <a:t>Controls</a:t>
            </a:r>
            <a:endParaRPr lang="en-IN" dirty="0"/>
          </a:p>
        </p:txBody>
      </p:sp>
      <p:sp>
        <p:nvSpPr>
          <p:cNvPr id="6" name="Content Placeholder 5"/>
          <p:cNvSpPr>
            <a:spLocks noGrp="1"/>
          </p:cNvSpPr>
          <p:nvPr>
            <p:ph idx="1"/>
          </p:nvPr>
        </p:nvSpPr>
        <p:spPr/>
        <p:txBody>
          <a:bodyPr/>
          <a:lstStyle/>
          <a:p>
            <a:r>
              <a:rPr lang="en-US" dirty="0" smtClean="0"/>
              <a:t>Some </a:t>
            </a:r>
            <a:r>
              <a:rPr lang="en-US" dirty="0"/>
              <a:t>of the </a:t>
            </a:r>
            <a:r>
              <a:rPr lang="en-US" dirty="0" smtClean="0"/>
              <a:t>properties </a:t>
            </a:r>
            <a:r>
              <a:rPr lang="en-US" dirty="0"/>
              <a:t>of </a:t>
            </a:r>
            <a:r>
              <a:rPr lang="en-US" dirty="0" smtClean="0"/>
              <a:t>DropDownList Control is </a:t>
            </a:r>
            <a:r>
              <a:rPr lang="en-US" dirty="0"/>
              <a:t>as follows:</a:t>
            </a:r>
            <a:endParaRPr lang="en-IN" dirty="0"/>
          </a:p>
        </p:txBody>
      </p:sp>
      <p:graphicFrame>
        <p:nvGraphicFramePr>
          <p:cNvPr id="7"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594189755"/>
              </p:ext>
            </p:extLst>
          </p:nvPr>
        </p:nvGraphicFramePr>
        <p:xfrm>
          <a:off x="609448" y="1562430"/>
          <a:ext cx="10973104" cy="3398520"/>
        </p:xfrm>
        <a:graphic>
          <a:graphicData uri="http://schemas.openxmlformats.org/drawingml/2006/table">
            <a:tbl>
              <a:tblPr firstRow="1" bandRow="1">
                <a:tableStyleId>{8EC20E35-A176-4012-BC5E-935CFFF8708E}</a:tableStyleId>
              </a:tblPr>
              <a:tblGrid>
                <a:gridCol w="1938286">
                  <a:extLst>
                    <a:ext uri="{9D8B030D-6E8A-4147-A177-3AD203B41FA5}">
                      <a16:colId xmlns:a16="http://schemas.microsoft.com/office/drawing/2014/main" xmlns="" val="20000"/>
                    </a:ext>
                  </a:extLst>
                </a:gridCol>
                <a:gridCol w="9034818">
                  <a:extLst>
                    <a:ext uri="{9D8B030D-6E8A-4147-A177-3AD203B41FA5}">
                      <a16:colId xmlns:a16="http://schemas.microsoft.com/office/drawing/2014/main" xmlns="" val="20001"/>
                    </a:ext>
                  </a:extLst>
                </a:gridCol>
              </a:tblGrid>
              <a:tr h="411480">
                <a:tc>
                  <a:txBody>
                    <a:bodyPr/>
                    <a:lstStyle/>
                    <a:p>
                      <a:r>
                        <a:rPr lang="en-US" sz="1900" b="1" dirty="0" smtClean="0">
                          <a:solidFill>
                            <a:schemeClr val="tx1"/>
                          </a:solidFill>
                        </a:rPr>
                        <a:t>Property</a:t>
                      </a:r>
                      <a:endParaRPr lang="en-US" sz="1900"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900" b="1" kern="1200" dirty="0" smtClean="0">
                          <a:solidFill>
                            <a:schemeClr val="tx1"/>
                          </a:solidFill>
                          <a:latin typeface="+mn-lt"/>
                          <a:ea typeface="+mn-ea"/>
                          <a:cs typeface="+mn-cs"/>
                        </a:rPr>
                        <a:t>Description</a:t>
                      </a:r>
                      <a:endParaRPr lang="en-US" sz="19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sz="1900" b="0" i="0" kern="1200" dirty="0" smtClean="0">
                          <a:solidFill>
                            <a:schemeClr val="dk1"/>
                          </a:solidFill>
                          <a:effectLst/>
                          <a:latin typeface="+mn-lt"/>
                          <a:ea typeface="+mn-ea"/>
                          <a:cs typeface="+mn-cs"/>
                        </a:rPr>
                        <a:t>SelectedValue</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b="0" i="0" kern="1200" dirty="0" smtClean="0">
                          <a:solidFill>
                            <a:schemeClr val="dk1"/>
                          </a:solidFill>
                          <a:effectLst/>
                          <a:latin typeface="+mn-lt"/>
                          <a:ea typeface="+mn-ea"/>
                          <a:cs typeface="+mn-cs"/>
                        </a:rPr>
                        <a:t>Get the value of the selected item from the dropdown list.</a:t>
                      </a:r>
                      <a:endParaRPr lang="en-US" sz="19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sz="1900" b="0" i="0" kern="1200" dirty="0" smtClean="0">
                          <a:solidFill>
                            <a:schemeClr val="dk1"/>
                          </a:solidFill>
                          <a:effectLst/>
                          <a:latin typeface="+mn-lt"/>
                          <a:ea typeface="+mn-ea"/>
                          <a:cs typeface="+mn-cs"/>
                        </a:rPr>
                        <a:t>SelectedIndex</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b="0" i="0" kern="1200" dirty="0" smtClean="0">
                          <a:solidFill>
                            <a:schemeClr val="dk1"/>
                          </a:solidFill>
                          <a:effectLst/>
                          <a:latin typeface="+mn-lt"/>
                          <a:ea typeface="+mn-ea"/>
                          <a:cs typeface="+mn-cs"/>
                        </a:rPr>
                        <a:t>Gets the index of the selected item from the dropdown list.</a:t>
                      </a:r>
                      <a:endParaRPr lang="en-US" sz="19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sz="1900" b="0" i="0" kern="1200" dirty="0" smtClean="0">
                          <a:solidFill>
                            <a:schemeClr val="dk1"/>
                          </a:solidFill>
                          <a:effectLst/>
                          <a:latin typeface="+mn-lt"/>
                          <a:ea typeface="+mn-ea"/>
                          <a:cs typeface="+mn-cs"/>
                        </a:rPr>
                        <a:t>SelectedItem</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b="0" i="0" kern="1200" dirty="0" smtClean="0">
                          <a:solidFill>
                            <a:schemeClr val="dk1"/>
                          </a:solidFill>
                          <a:effectLst/>
                          <a:latin typeface="+mn-lt"/>
                          <a:ea typeface="+mn-ea"/>
                          <a:cs typeface="+mn-cs"/>
                        </a:rPr>
                        <a:t>Gets or sets the selected logical list item.</a:t>
                      </a:r>
                      <a:endParaRPr lang="en-US" sz="19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sz="1900" b="0" i="0" kern="1200" dirty="0" smtClean="0">
                          <a:solidFill>
                            <a:schemeClr val="dk1"/>
                          </a:solidFill>
                          <a:effectLst/>
                          <a:latin typeface="+mn-lt"/>
                          <a:ea typeface="+mn-ea"/>
                          <a:cs typeface="+mn-cs"/>
                        </a:rPr>
                        <a:t>Items</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b="0" i="0" kern="1200" dirty="0" smtClean="0">
                          <a:solidFill>
                            <a:schemeClr val="dk1"/>
                          </a:solidFill>
                          <a:effectLst/>
                          <a:latin typeface="+mn-lt"/>
                          <a:ea typeface="+mn-ea"/>
                          <a:cs typeface="+mn-cs"/>
                        </a:rPr>
                        <a:t>Gets the collection of items from the dropdown list.</a:t>
                      </a:r>
                      <a:endParaRPr lang="en-US" sz="19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r>
                        <a:rPr lang="en-IN" sz="1900" b="0" i="0" kern="1200" dirty="0" smtClean="0">
                          <a:solidFill>
                            <a:schemeClr val="dk1"/>
                          </a:solidFill>
                          <a:effectLst/>
                          <a:latin typeface="+mn-lt"/>
                          <a:ea typeface="+mn-ea"/>
                          <a:cs typeface="+mn-cs"/>
                        </a:rPr>
                        <a:t>DataTextField</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rtl="0"/>
                      <a:r>
                        <a:rPr lang="en-US" sz="1900" b="0" i="0" u="none" strike="noStrike" kern="1200" dirty="0" smtClean="0">
                          <a:solidFill>
                            <a:schemeClr val="dk1"/>
                          </a:solidFill>
                          <a:effectLst/>
                          <a:latin typeface="+mn-lt"/>
                          <a:ea typeface="+mn-ea"/>
                          <a:cs typeface="+mn-cs"/>
                        </a:rPr>
                        <a:t>Name of the data source field to supply the text of the items. </a:t>
                      </a:r>
                      <a:endParaRPr lang="en-US" sz="1900" b="0" dirty="0" smtClean="0">
                        <a:effectLst/>
                      </a:endParaRPr>
                    </a:p>
                    <a:p>
                      <a:pPr rtl="0"/>
                      <a:r>
                        <a:rPr lang="en-US" sz="1900" b="0" i="0" u="none" strike="noStrike" kern="1200" dirty="0" smtClean="0">
                          <a:solidFill>
                            <a:schemeClr val="dk1"/>
                          </a:solidFill>
                          <a:effectLst/>
                          <a:latin typeface="+mn-lt"/>
                          <a:ea typeface="+mn-ea"/>
                          <a:cs typeface="+mn-cs"/>
                        </a:rPr>
                        <a:t>(No need to set when you are adding items directly into .aspx page.)</a:t>
                      </a:r>
                      <a:endParaRPr lang="en-US" sz="1900" b="0" dirty="0" smtClean="0">
                        <a:effectLs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11480">
                <a:tc>
                  <a:txBody>
                    <a:bodyPr/>
                    <a:lstStyle/>
                    <a:p>
                      <a:r>
                        <a:rPr lang="en-IN" sz="1900" b="0" i="0" kern="1200" dirty="0" smtClean="0">
                          <a:solidFill>
                            <a:schemeClr val="dk1"/>
                          </a:solidFill>
                          <a:effectLst/>
                          <a:latin typeface="+mn-lt"/>
                          <a:ea typeface="+mn-ea"/>
                          <a:cs typeface="+mn-cs"/>
                        </a:rPr>
                        <a:t>DataValueField</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rtl="0"/>
                      <a:r>
                        <a:rPr lang="en-US" sz="1900" b="0" i="0" u="none" strike="noStrike" kern="1200" dirty="0" smtClean="0">
                          <a:solidFill>
                            <a:schemeClr val="dk1"/>
                          </a:solidFill>
                          <a:effectLst/>
                          <a:latin typeface="+mn-lt"/>
                          <a:ea typeface="+mn-ea"/>
                          <a:cs typeface="+mn-cs"/>
                        </a:rPr>
                        <a:t>Name of the data source field to supply the value of the items. </a:t>
                      </a:r>
                      <a:endParaRPr lang="en-US" sz="1900" b="0" dirty="0" smtClean="0">
                        <a:effectLst/>
                      </a:endParaRPr>
                    </a:p>
                    <a:p>
                      <a:pPr rtl="0"/>
                      <a:r>
                        <a:rPr lang="en-US" sz="1900" b="0" i="0" u="none" strike="noStrike" kern="1200" dirty="0" smtClean="0">
                          <a:solidFill>
                            <a:schemeClr val="dk1"/>
                          </a:solidFill>
                          <a:effectLst/>
                          <a:latin typeface="+mn-lt"/>
                          <a:ea typeface="+mn-ea"/>
                          <a:cs typeface="+mn-cs"/>
                        </a:rPr>
                        <a:t>(No need to set when you are adding items directly into .aspx page.)</a:t>
                      </a:r>
                      <a:endParaRPr lang="en-US" sz="1900" b="0" dirty="0" smtClean="0">
                        <a:effectLs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78772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165524" y="1027236"/>
            <a:ext cx="992145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rPr>
              <a:t>        &lt;</a:t>
            </a:r>
            <a:r>
              <a:rPr kumimoji="0" lang="en-US" altLang="en-US" sz="1600" b="0" i="0" u="none" strike="noStrike" cap="none" normalizeH="0" baseline="0" dirty="0" smtClean="0">
                <a:ln>
                  <a:noFill/>
                </a:ln>
                <a:solidFill>
                  <a:srgbClr val="800000"/>
                </a:solidFill>
                <a:effectLst/>
              </a:rPr>
              <a:t>h3</a:t>
            </a:r>
            <a:r>
              <a:rPr kumimoji="0" lang="en-US" altLang="en-US" sz="1600" b="0" i="0" u="none" strike="noStrike" cap="none" normalizeH="0" baseline="0" dirty="0" smtClean="0">
                <a:ln>
                  <a:noFill/>
                </a:ln>
                <a:solidFill>
                  <a:srgbClr val="0000FF"/>
                </a:solidFill>
                <a:effectLst/>
              </a:rPr>
              <a:t>&gt;</a:t>
            </a:r>
            <a:r>
              <a:rPr kumimoji="0" lang="en-US" altLang="en-US" sz="1600" b="0" i="0" u="none" strike="noStrike" cap="none" normalizeH="0" baseline="0" dirty="0" smtClean="0">
                <a:ln>
                  <a:noFill/>
                </a:ln>
                <a:solidFill>
                  <a:srgbClr val="000000"/>
                </a:solidFill>
                <a:effectLst/>
              </a:rPr>
              <a:t>How to use Dropdown list</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h3</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rPr>
              <a:t>        &lt;</a:t>
            </a:r>
            <a:r>
              <a:rPr kumimoji="0" lang="en-US" altLang="en-US" sz="1600" b="0" i="0" u="none" strike="noStrike" cap="none" normalizeH="0" baseline="0" dirty="0" smtClean="0">
                <a:ln>
                  <a:noFill/>
                </a:ln>
                <a:solidFill>
                  <a:srgbClr val="800000"/>
                </a:solidFill>
                <a:effectLst/>
              </a:rPr>
              <a:t>div</a:t>
            </a:r>
            <a:r>
              <a:rPr kumimoji="0" lang="en-US" altLang="en-US" sz="1600" b="0" i="0" u="none" strike="noStrike" cap="none" normalizeH="0" baseline="0" dirty="0" smtClean="0">
                <a:ln>
                  <a:noFill/>
                </a:ln>
                <a:solidFill>
                  <a:srgbClr val="0000FF"/>
                </a:solidFill>
                <a:effectLst/>
              </a:rPr>
              <a:t>&gt;</a:t>
            </a:r>
            <a:r>
              <a:rPr kumimoji="0" lang="en-US" altLang="en-US" sz="16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rPr>
              <a:t>             &lt;</a:t>
            </a:r>
            <a:r>
              <a:rPr kumimoji="0" lang="en-US" altLang="en-US" sz="1600" b="0" i="0" u="none" strike="noStrike" cap="none" normalizeH="0" baseline="0" dirty="0" smtClean="0">
                <a:ln>
                  <a:noFill/>
                </a:ln>
                <a:solidFill>
                  <a:srgbClr val="800000"/>
                </a:solidFill>
                <a:effectLst/>
              </a:rPr>
              <a:t>label</a:t>
            </a:r>
            <a:r>
              <a:rPr kumimoji="0" lang="en-US" altLang="en-US" sz="1600" b="0" i="0" u="none" strike="noStrike" cap="none" normalizeH="0" baseline="0" dirty="0" smtClean="0">
                <a:ln>
                  <a:noFill/>
                </a:ln>
                <a:solidFill>
                  <a:srgbClr val="0000FF"/>
                </a:solidFill>
                <a:effectLst/>
              </a:rPr>
              <a:t>&gt;</a:t>
            </a:r>
            <a:r>
              <a:rPr kumimoji="0" lang="en-US" altLang="en-US" sz="1600" b="0" i="0" u="none" strike="noStrike" cap="none" normalizeH="0" baseline="0" dirty="0" smtClean="0">
                <a:ln>
                  <a:noFill/>
                </a:ln>
                <a:solidFill>
                  <a:srgbClr val="000000"/>
                </a:solidFill>
                <a:effectLst/>
              </a:rPr>
              <a:t>Gender:</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label</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rPr>
              <a:t>             &lt;</a:t>
            </a:r>
            <a:r>
              <a:rPr kumimoji="0" lang="en-US" altLang="en-US" sz="1600" b="0" i="0" u="none" strike="noStrike" cap="none" normalizeH="0" baseline="0" dirty="0" smtClean="0">
                <a:ln>
                  <a:noFill/>
                </a:ln>
                <a:solidFill>
                  <a:srgbClr val="800000"/>
                </a:solidFill>
                <a:effectLst/>
              </a:rPr>
              <a:t>br</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/&gt;</a:t>
            </a:r>
            <a:r>
              <a:rPr kumimoji="0" lang="en-US" altLang="en-US" sz="16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FF"/>
                </a:solidFill>
              </a:rPr>
              <a:t> </a:t>
            </a:r>
            <a:r>
              <a:rPr lang="en-US" altLang="en-US" sz="1600" dirty="0" smtClean="0">
                <a:solidFill>
                  <a:srgbClr val="0000FF"/>
                </a:solidFill>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DropDownList</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ID</a:t>
            </a:r>
            <a:r>
              <a:rPr kumimoji="0" lang="en-US" altLang="en-US" sz="1600" b="0" i="0" u="none" strike="noStrike" cap="none" normalizeH="0" baseline="0" dirty="0" smtClean="0">
                <a:ln>
                  <a:noFill/>
                </a:ln>
                <a:solidFill>
                  <a:srgbClr val="0000FF"/>
                </a:solidFill>
                <a:effectLst/>
              </a:rPr>
              <a:t>="ddlGender"</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runat</a:t>
            </a:r>
            <a:r>
              <a:rPr kumimoji="0" lang="en-US" altLang="en-US" sz="1600" b="0" i="0" u="none" strike="noStrike" cap="none" normalizeH="0" baseline="0" dirty="0" smtClean="0">
                <a:ln>
                  <a:noFill/>
                </a:ln>
                <a:solidFill>
                  <a:srgbClr val="0000FF"/>
                </a:solidFill>
                <a:effectLst/>
              </a:rPr>
              <a:t>="server"</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Width</a:t>
            </a:r>
            <a:r>
              <a:rPr kumimoji="0" lang="en-US" altLang="en-US" sz="1600" b="0" i="0" u="none" strike="noStrike" cap="none" normalizeH="0" baseline="0" dirty="0" smtClean="0">
                <a:ln>
                  <a:noFill/>
                </a:ln>
                <a:solidFill>
                  <a:srgbClr val="0000FF"/>
                </a:solidFill>
                <a:effectLst/>
              </a:rPr>
              <a:t>="200px"&gt;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ListItem</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Text</a:t>
            </a:r>
            <a:r>
              <a:rPr kumimoji="0" lang="en-US" altLang="en-US" sz="1600" b="0" i="0" u="none" strike="noStrike" cap="none" normalizeH="0" baseline="0" dirty="0" smtClean="0">
                <a:ln>
                  <a:noFill/>
                </a:ln>
                <a:solidFill>
                  <a:srgbClr val="0000FF"/>
                </a:solidFill>
                <a:effectLst/>
              </a:rPr>
              <a:t>="Select Gender"</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Value</a:t>
            </a:r>
            <a:r>
              <a:rPr kumimoji="0" lang="en-US" altLang="en-US" sz="1600" b="0" i="0" u="none" strike="noStrike" cap="none" normalizeH="0" baseline="0" dirty="0" smtClean="0">
                <a:ln>
                  <a:noFill/>
                </a:ln>
                <a:solidFill>
                  <a:srgbClr val="0000FF"/>
                </a:solidFill>
                <a:effectLst/>
              </a:rPr>
              <a:t>="0"&gt;&lt;/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ListItem</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ListItem</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Text</a:t>
            </a:r>
            <a:r>
              <a:rPr kumimoji="0" lang="en-US" altLang="en-US" sz="1600" b="0" i="0" u="none" strike="noStrike" cap="none" normalizeH="0" baseline="0" dirty="0" smtClean="0">
                <a:ln>
                  <a:noFill/>
                </a:ln>
                <a:solidFill>
                  <a:srgbClr val="0000FF"/>
                </a:solidFill>
                <a:effectLst/>
              </a:rPr>
              <a:t>="Male"</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Value</a:t>
            </a:r>
            <a:r>
              <a:rPr kumimoji="0" lang="en-US" altLang="en-US" sz="1600" b="0" i="0" u="none" strike="noStrike" cap="none" normalizeH="0" baseline="0" dirty="0" smtClean="0">
                <a:ln>
                  <a:noFill/>
                </a:ln>
                <a:solidFill>
                  <a:srgbClr val="0000FF"/>
                </a:solidFill>
                <a:effectLst/>
              </a:rPr>
              <a:t>="1"&gt;&lt;/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ListItem</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ListItem</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Text</a:t>
            </a:r>
            <a:r>
              <a:rPr kumimoji="0" lang="en-US" altLang="en-US" sz="1600" b="0" i="0" u="none" strike="noStrike" cap="none" normalizeH="0" baseline="0" dirty="0" smtClean="0">
                <a:ln>
                  <a:noFill/>
                </a:ln>
                <a:solidFill>
                  <a:srgbClr val="0000FF"/>
                </a:solidFill>
                <a:effectLst/>
              </a:rPr>
              <a:t>="Female"</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Value</a:t>
            </a:r>
            <a:r>
              <a:rPr kumimoji="0" lang="en-US" altLang="en-US" sz="1600" b="0" i="0" u="none" strike="noStrike" cap="none" normalizeH="0" baseline="0" dirty="0" smtClean="0">
                <a:ln>
                  <a:noFill/>
                </a:ln>
                <a:solidFill>
                  <a:srgbClr val="0000FF"/>
                </a:solidFill>
                <a:effectLst/>
              </a:rPr>
              <a:t>="2"&gt;&lt;/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ListItem</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DropDownList</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div</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div</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Button</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ID</a:t>
            </a:r>
            <a:r>
              <a:rPr kumimoji="0" lang="en-US" altLang="en-US" sz="1600" b="0" i="0" u="none" strike="noStrike" cap="none" normalizeH="0" baseline="0" dirty="0" smtClean="0">
                <a:ln>
                  <a:noFill/>
                </a:ln>
                <a:solidFill>
                  <a:srgbClr val="0000FF"/>
                </a:solidFill>
                <a:effectLst/>
              </a:rPr>
              <a:t>="btnSubmit"</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runat</a:t>
            </a:r>
            <a:r>
              <a:rPr kumimoji="0" lang="en-US" altLang="en-US" sz="1600" b="0" i="0" u="none" strike="noStrike" cap="none" normalizeH="0" baseline="0" dirty="0" smtClean="0">
                <a:ln>
                  <a:noFill/>
                </a:ln>
                <a:solidFill>
                  <a:srgbClr val="0000FF"/>
                </a:solidFill>
                <a:effectLst/>
              </a:rPr>
              <a:t>="server"</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Text</a:t>
            </a:r>
            <a:r>
              <a:rPr kumimoji="0" lang="en-US" altLang="en-US" sz="1600" b="0" i="0" u="none" strike="noStrike" cap="none" normalizeH="0" baseline="0" dirty="0" smtClean="0">
                <a:ln>
                  <a:noFill/>
                </a:ln>
                <a:solidFill>
                  <a:srgbClr val="0000FF"/>
                </a:solidFill>
                <a:effectLst/>
              </a:rPr>
              <a:t>="Click to Retrieve Value"</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OnClick</a:t>
            </a:r>
            <a:r>
              <a:rPr kumimoji="0" lang="en-US" altLang="en-US" sz="1600" b="0" i="0" u="none" strike="noStrike" cap="none" normalizeH="0" baseline="0" dirty="0" smtClean="0">
                <a:ln>
                  <a:noFill/>
                </a:ln>
                <a:solidFill>
                  <a:srgbClr val="0000FF"/>
                </a:solidFill>
                <a:effectLst/>
              </a:rPr>
              <a:t>="btnSubmit_Click"</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div</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div</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Selected Item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Label</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ID</a:t>
            </a:r>
            <a:r>
              <a:rPr kumimoji="0" lang="en-US" altLang="en-US" sz="1600" b="0" i="0" u="none" strike="noStrike" cap="none" normalizeH="0" baseline="0" dirty="0" smtClean="0">
                <a:ln>
                  <a:noFill/>
                </a:ln>
                <a:solidFill>
                  <a:srgbClr val="0000FF"/>
                </a:solidFill>
                <a:effectLst/>
              </a:rPr>
              <a:t>="lblSelectedText"</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runat</a:t>
            </a:r>
            <a:r>
              <a:rPr kumimoji="0" lang="en-US" altLang="en-US" sz="1600" b="0" i="0" u="none" strike="noStrike" cap="none" normalizeH="0" baseline="0" dirty="0" smtClean="0">
                <a:ln>
                  <a:noFill/>
                </a:ln>
                <a:solidFill>
                  <a:srgbClr val="0000FF"/>
                </a:solidFill>
                <a:effectLst/>
              </a:rPr>
              <a:t>="server"&gt;&lt;/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Label</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div</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div</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Selected Item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Label</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ID</a:t>
            </a:r>
            <a:r>
              <a:rPr kumimoji="0" lang="en-US" altLang="en-US" sz="1600" b="0" i="0" u="none" strike="noStrike" cap="none" normalizeH="0" baseline="0" dirty="0" smtClean="0">
                <a:ln>
                  <a:noFill/>
                </a:ln>
                <a:solidFill>
                  <a:srgbClr val="0000FF"/>
                </a:solidFill>
                <a:effectLst/>
              </a:rPr>
              <a:t>="lblSelectedValue"</a:t>
            </a: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FF0000"/>
                </a:solidFill>
                <a:effectLst/>
              </a:rPr>
              <a:t>runat</a:t>
            </a:r>
            <a:r>
              <a:rPr kumimoji="0" lang="en-US" altLang="en-US" sz="1600" b="0" i="0" u="none" strike="noStrike" cap="none" normalizeH="0" baseline="0" dirty="0" smtClean="0">
                <a:ln>
                  <a:noFill/>
                </a:ln>
                <a:solidFill>
                  <a:srgbClr val="0000FF"/>
                </a:solidFill>
                <a:effectLst/>
              </a:rPr>
              <a:t>="server"&gt;&lt;/</a:t>
            </a:r>
            <a:r>
              <a:rPr kumimoji="0" lang="en-US" altLang="en-US" sz="1600" b="0" i="0" u="none" strike="noStrike" cap="none" normalizeH="0" baseline="0" dirty="0" smtClean="0">
                <a:ln>
                  <a:noFill/>
                </a:ln>
                <a:solidFill>
                  <a:srgbClr val="800000"/>
                </a:solidFill>
                <a:effectLst/>
              </a:rPr>
              <a:t>asp</a:t>
            </a:r>
            <a:r>
              <a:rPr kumimoji="0" lang="en-US" altLang="en-US" sz="1600" b="0" i="0" u="none" strike="noStrike" cap="none" normalizeH="0" baseline="0" dirty="0" smtClean="0">
                <a:ln>
                  <a:noFill/>
                </a:ln>
                <a:solidFill>
                  <a:srgbClr val="0000FF"/>
                </a:solidFill>
                <a:effectLst/>
              </a:rPr>
              <a:t>:</a:t>
            </a:r>
            <a:r>
              <a:rPr kumimoji="0" lang="en-US" altLang="en-US" sz="1600" b="0" i="0" u="none" strike="noStrike" cap="none" normalizeH="0" baseline="0" dirty="0" smtClean="0">
                <a:ln>
                  <a:noFill/>
                </a:ln>
                <a:solidFill>
                  <a:srgbClr val="800000"/>
                </a:solidFill>
                <a:effectLst/>
              </a:rPr>
              <a:t>Label</a:t>
            </a:r>
            <a:r>
              <a:rPr kumimoji="0" lang="en-US" altLang="en-US" sz="1600" b="0" i="0" u="none" strike="noStrike" cap="none" normalizeH="0" baseline="0" dirty="0" smtClean="0">
                <a:ln>
                  <a:noFill/>
                </a:ln>
                <a:solidFill>
                  <a:srgbClr val="0000FF"/>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smtClean="0">
                <a:ln>
                  <a:noFill/>
                </a:ln>
                <a:solidFill>
                  <a:srgbClr val="0000FF"/>
                </a:solidFill>
                <a:effectLst/>
              </a:rPr>
              <a:t>&lt;/</a:t>
            </a:r>
            <a:r>
              <a:rPr kumimoji="0" lang="en-US" altLang="en-US" sz="1600" b="0" i="0" u="none" strike="noStrike" cap="none" normalizeH="0" baseline="0" dirty="0" smtClean="0">
                <a:ln>
                  <a:noFill/>
                </a:ln>
                <a:solidFill>
                  <a:srgbClr val="800000"/>
                </a:solidFill>
                <a:effectLst/>
              </a:rPr>
              <a:t>div</a:t>
            </a:r>
            <a:r>
              <a:rPr kumimoji="0" lang="en-US" altLang="en-US" sz="1600" b="0" i="0" u="none" strike="noStrike" cap="none" normalizeH="0" baseline="0" dirty="0" smtClean="0">
                <a:ln>
                  <a:noFill/>
                </a:ln>
                <a:solidFill>
                  <a:srgbClr val="0000FF"/>
                </a:solidFill>
                <a:effectLst/>
              </a:rPr>
              <a:t>&gt;</a:t>
            </a:r>
            <a:endParaRPr kumimoji="0" lang="en-US" altLang="en-US" sz="1600" b="0" i="0" u="none" strike="noStrike" cap="none" normalizeH="0" baseline="0" dirty="0" smtClean="0">
              <a:ln>
                <a:noFill/>
              </a:ln>
              <a:solidFill>
                <a:schemeClr val="tx1"/>
              </a:solidFill>
              <a:effectLst/>
            </a:endParaRPr>
          </a:p>
        </p:txBody>
      </p:sp>
      <p:sp>
        <p:nvSpPr>
          <p:cNvPr id="2" name="Title 1"/>
          <p:cNvSpPr>
            <a:spLocks noGrp="1"/>
          </p:cNvSpPr>
          <p:nvPr>
            <p:ph type="title"/>
          </p:nvPr>
        </p:nvSpPr>
        <p:spPr/>
        <p:txBody>
          <a:bodyPr>
            <a:normAutofit/>
          </a:bodyPr>
          <a:lstStyle/>
          <a:p>
            <a:r>
              <a:rPr lang="en-IN" dirty="0"/>
              <a:t>Example – </a:t>
            </a:r>
            <a:r>
              <a:rPr lang="en-IN" dirty="0" smtClean="0"/>
              <a:t>DropDownList </a:t>
            </a:r>
            <a:r>
              <a:rPr lang="en-IN" dirty="0"/>
              <a:t>Control</a:t>
            </a:r>
          </a:p>
        </p:txBody>
      </p:sp>
      <p:sp>
        <p:nvSpPr>
          <p:cNvPr id="4" name="Rectangle 3"/>
          <p:cNvSpPr/>
          <p:nvPr/>
        </p:nvSpPr>
        <p:spPr>
          <a:xfrm>
            <a:off x="232012" y="863444"/>
            <a:ext cx="10222173" cy="559056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409401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a:t>
            </a:r>
            <a:r>
              <a:rPr lang="en-IN" dirty="0" smtClean="0"/>
              <a:t>DropDownList </a:t>
            </a:r>
            <a:r>
              <a:rPr lang="en-IN" dirty="0"/>
              <a:t>Control</a:t>
            </a:r>
          </a:p>
        </p:txBody>
      </p:sp>
      <p:sp>
        <p:nvSpPr>
          <p:cNvPr id="3" name="Content Placeholder 2"/>
          <p:cNvSpPr>
            <a:spLocks noGrp="1"/>
          </p:cNvSpPr>
          <p:nvPr>
            <p:ph idx="1"/>
          </p:nvPr>
        </p:nvSpPr>
        <p:spPr/>
        <p:txBody>
          <a:bodyPr/>
          <a:lstStyle/>
          <a:p>
            <a:pPr marL="457200" lvl="1" indent="0">
              <a:buNone/>
            </a:pPr>
            <a:endParaRPr lang="en-IN" dirty="0" smtClean="0"/>
          </a:p>
          <a:p>
            <a:pPr marL="457200" lvl="1" indent="0">
              <a:buNone/>
            </a:pPr>
            <a:endParaRPr lang="en-US" dirty="0"/>
          </a:p>
          <a:p>
            <a:pPr marL="457200" lvl="1" indent="0">
              <a:buNone/>
            </a:pPr>
            <a:endParaRPr lang="en-US" u="sng" dirty="0" smtClean="0"/>
          </a:p>
          <a:p>
            <a:pPr marL="457200" lvl="1" indent="0">
              <a:buNone/>
            </a:pPr>
            <a:endParaRPr lang="en-US" u="sng" dirty="0"/>
          </a:p>
          <a:p>
            <a:pPr marL="457200" lvl="1" indent="0">
              <a:buNone/>
            </a:pPr>
            <a:endParaRPr lang="en-US" u="sng" dirty="0" smtClean="0"/>
          </a:p>
          <a:p>
            <a:pPr marL="457200" lvl="1" indent="0">
              <a:buNone/>
            </a:pPr>
            <a:endParaRPr lang="en-US" u="sng" dirty="0"/>
          </a:p>
          <a:p>
            <a:pPr marL="457200" lvl="1" indent="0">
              <a:buNone/>
            </a:pPr>
            <a:endParaRPr lang="en-US" u="sng" dirty="0" smtClean="0"/>
          </a:p>
          <a:p>
            <a:pPr marL="457200" lvl="1" indent="0">
              <a:buNone/>
            </a:pPr>
            <a:endParaRPr lang="en-US" u="sng" dirty="0"/>
          </a:p>
          <a:p>
            <a:pPr marL="457200" lvl="1" indent="0">
              <a:buNone/>
            </a:pPr>
            <a:endParaRPr lang="en-US" u="sng" dirty="0" smtClean="0"/>
          </a:p>
          <a:p>
            <a:pPr marL="0" indent="-87312">
              <a:buNone/>
            </a:pPr>
            <a:r>
              <a:rPr lang="en-US" dirty="0" smtClean="0"/>
              <a:t>    </a:t>
            </a:r>
            <a:r>
              <a:rPr lang="en-US" u="sng" dirty="0" smtClean="0"/>
              <a:t>Output:</a:t>
            </a:r>
            <a:endParaRPr lang="en-IN" u="sng" dirty="0"/>
          </a:p>
          <a:p>
            <a:pPr marL="0" indent="0">
              <a:buNone/>
            </a:pPr>
            <a:endParaRPr lang="en-IN" dirty="0"/>
          </a:p>
        </p:txBody>
      </p:sp>
      <p:pic>
        <p:nvPicPr>
          <p:cNvPr id="20482" name="Picture 2" descr="https://lh4.googleusercontent.com/Kxdss174-jyJ1j_2q6ogAKFBMY6V6Im0MKgU-SPcO0tPea7gMiiz4sGpyOKhkonm31G26-W-wb0jAaSPnxWC3spZ-EDT2-6fbBLcGRmer6vOt9rbk1kc89h79Al_eHt_m3xJWxMVzY4wFRE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55" y="4613427"/>
            <a:ext cx="2609850" cy="1771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1320" y="863445"/>
            <a:ext cx="6452406" cy="302275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491319" y="4544498"/>
            <a:ext cx="3304322" cy="190951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1"/>
          <p:cNvSpPr>
            <a:spLocks noChangeArrowheads="1"/>
          </p:cNvSpPr>
          <p:nvPr/>
        </p:nvSpPr>
        <p:spPr bwMode="auto">
          <a:xfrm>
            <a:off x="614363" y="1097550"/>
            <a:ext cx="6329363"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rPr>
              <a:t>protected</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void</a:t>
            </a:r>
            <a:r>
              <a:rPr kumimoji="0" lang="en-US" altLang="en-US" sz="2000" b="0" i="0" u="none" strike="noStrike" cap="none" normalizeH="0" baseline="0" dirty="0" smtClean="0">
                <a:ln>
                  <a:noFill/>
                </a:ln>
                <a:solidFill>
                  <a:srgbClr val="000000"/>
                </a:solidFill>
                <a:effectLst/>
              </a:rPr>
              <a:t> btnSubmit_Click(</a:t>
            </a:r>
            <a:r>
              <a:rPr kumimoji="0" lang="en-US" altLang="en-US" sz="2000" b="0" i="0" u="none" strike="noStrike" cap="none" normalizeH="0" baseline="0" dirty="0" smtClean="0">
                <a:ln>
                  <a:noFill/>
                </a:ln>
                <a:solidFill>
                  <a:srgbClr val="0000FF"/>
                </a:solidFill>
                <a:effectLst/>
              </a:rPr>
              <a:t>object</a:t>
            </a:r>
            <a:r>
              <a:rPr kumimoji="0" lang="en-US" altLang="en-US" sz="2000" b="0" i="0" u="none" strike="noStrike" cap="none" normalizeH="0" baseline="0" dirty="0" smtClean="0">
                <a:ln>
                  <a:noFill/>
                </a:ln>
                <a:solidFill>
                  <a:srgbClr val="000000"/>
                </a:solidFill>
                <a:effectLst/>
              </a:rPr>
              <a:t> sender, </a:t>
            </a:r>
            <a:r>
              <a:rPr kumimoji="0" lang="en-US" altLang="en-US" sz="2000" b="0" i="0" u="none" strike="noStrike" cap="none" normalizeH="0" baseline="0" dirty="0" smtClean="0">
                <a:ln>
                  <a:noFill/>
                </a:ln>
                <a:solidFill>
                  <a:srgbClr val="2B91AF"/>
                </a:solidFill>
                <a:effectLst/>
              </a:rPr>
              <a:t>EventArgs</a:t>
            </a:r>
            <a:r>
              <a:rPr kumimoji="0" lang="en-US" altLang="en-US" sz="2000" b="0" i="0" u="none" strike="noStrike" cap="none" normalizeH="0" baseline="0" dirty="0" smtClean="0">
                <a:ln>
                  <a:noFill/>
                </a:ln>
                <a:solidFill>
                  <a:srgbClr val="000000"/>
                </a:solidFill>
                <a:effectLst/>
              </a:rPr>
              <a:t> 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rPr>
              <a:t> </a:t>
            </a:r>
            <a:r>
              <a:rPr lang="en-US" altLang="en-US" sz="2000" dirty="0" smtClean="0">
                <a:solidFill>
                  <a:srgbClr val="000000"/>
                </a:solidFill>
              </a:rPr>
              <a:t>        </a:t>
            </a:r>
            <a:r>
              <a:rPr kumimoji="0" lang="en-US" altLang="en-US" sz="2000" b="0" i="0" u="none" strike="noStrike" cap="none" normalizeH="0" baseline="0" dirty="0" smtClean="0">
                <a:ln>
                  <a:noFill/>
                </a:ln>
                <a:solidFill>
                  <a:srgbClr val="008000"/>
                </a:solidFill>
                <a:effectLst/>
              </a:rPr>
              <a:t>//Retrieve Selected Text from Dropdown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lblSelectedText.Text = ddlGender.SelectedItem.Text;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rPr>
              <a:t> </a:t>
            </a:r>
            <a:r>
              <a:rPr lang="en-US" altLang="en-US" sz="2000" dirty="0" smtClean="0">
                <a:solidFill>
                  <a:srgbClr val="000000"/>
                </a:solidFill>
              </a:rPr>
              <a:t>       </a:t>
            </a:r>
            <a:r>
              <a:rPr kumimoji="0" lang="en-US" altLang="en-US" sz="2000" b="0" i="0" u="none" strike="noStrike" cap="none" normalizeH="0" baseline="0" dirty="0" smtClean="0">
                <a:ln>
                  <a:noFill/>
                </a:ln>
                <a:solidFill>
                  <a:srgbClr val="008000"/>
                </a:solidFill>
                <a:effectLst/>
              </a:rPr>
              <a:t>//Retrieve Selected Value from Dropdown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lblSelectedValue.Text = ddlGender.SelectedValue;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a:t>
            </a:r>
            <a:endParaRPr kumimoji="0" lang="en-US" altLang="en-US" sz="4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99410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CheckBoxList Control</a:t>
            </a:r>
          </a:p>
        </p:txBody>
      </p:sp>
      <p:sp>
        <p:nvSpPr>
          <p:cNvPr id="3" name="Content Placeholder 2"/>
          <p:cNvSpPr>
            <a:spLocks noGrp="1"/>
          </p:cNvSpPr>
          <p:nvPr>
            <p:ph idx="1"/>
          </p:nvPr>
        </p:nvSpPr>
        <p:spPr/>
        <p:txBody>
          <a:bodyPr/>
          <a:lstStyle/>
          <a:p>
            <a:r>
              <a:rPr lang="en-US" dirty="0"/>
              <a:t>CheckBoxList control is a control that groups a collection of checkable list items</a:t>
            </a:r>
            <a:r>
              <a:rPr lang="en-US" dirty="0" smtClean="0"/>
              <a:t>.</a:t>
            </a:r>
          </a:p>
          <a:p>
            <a:r>
              <a:rPr lang="en-IN" u="sng" dirty="0" smtClean="0"/>
              <a:t>Example</a:t>
            </a:r>
            <a:endParaRPr lang="en-IN" dirty="0" smtClean="0"/>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smtClean="0">
                <a:solidFill>
                  <a:srgbClr val="0000FF"/>
                </a:solidFill>
                <a:ea typeface="Times New Roman" panose="02020603050405020304" pitchFamily="18" charset="0"/>
                <a:cs typeface="Courier New" panose="02070309020205020404" pitchFamily="49" charset="0"/>
              </a:rPr>
              <a: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CheckBoxList</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ID</a:t>
            </a:r>
            <a:r>
              <a:rPr lang="en-IN" sz="2000" dirty="0">
                <a:solidFill>
                  <a:srgbClr val="0000FF"/>
                </a:solidFill>
                <a:ea typeface="Times New Roman" panose="02020603050405020304" pitchFamily="18" charset="0"/>
                <a:cs typeface="Courier New" panose="02070309020205020404" pitchFamily="49" charset="0"/>
              </a:rPr>
              <a:t>="cblStates"</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runat</a:t>
            </a:r>
            <a:r>
              <a:rPr lang="en-IN" sz="2000" dirty="0">
                <a:solidFill>
                  <a:srgbClr val="0000FF"/>
                </a:solidFill>
                <a:ea typeface="Times New Roman" panose="02020603050405020304" pitchFamily="18" charset="0"/>
                <a:cs typeface="Courier New" panose="02070309020205020404" pitchFamily="49" charset="0"/>
              </a:rPr>
              <a:t>="server"&gt;</a:t>
            </a:r>
            <a:endParaRPr lang="en-IN" sz="2000" dirty="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a typeface="Times New Roman" panose="02020603050405020304" pitchFamily="18" charset="0"/>
                <a:cs typeface="Courier New" panose="02070309020205020404" pitchFamily="49" charset="0"/>
              </a:rPr>
              <a:t>     </a:t>
            </a:r>
            <a:r>
              <a:rPr lang="en-IN" sz="2000" dirty="0" smtClean="0">
                <a:solidFill>
                  <a:srgbClr val="0000FF"/>
                </a:solidFill>
                <a:ea typeface="Times New Roman" panose="02020603050405020304" pitchFamily="18" charset="0"/>
                <a:cs typeface="Courier New" panose="02070309020205020404" pitchFamily="49" charset="0"/>
              </a:rPr>
              <a: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ListItem</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Text</a:t>
            </a:r>
            <a:r>
              <a:rPr lang="en-IN" sz="2000" dirty="0">
                <a:solidFill>
                  <a:srgbClr val="0000FF"/>
                </a:solidFill>
                <a:ea typeface="Times New Roman" panose="02020603050405020304" pitchFamily="18" charset="0"/>
                <a:cs typeface="Courier New" panose="02070309020205020404" pitchFamily="49" charset="0"/>
              </a:rPr>
              <a:t>="Gujarat“"</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Value</a:t>
            </a:r>
            <a:r>
              <a:rPr lang="en-IN" sz="2000" dirty="0">
                <a:solidFill>
                  <a:srgbClr val="0000FF"/>
                </a:solidFill>
                <a:ea typeface="Times New Roman" panose="02020603050405020304" pitchFamily="18" charset="0"/>
                <a:cs typeface="Courier New" panose="02070309020205020404" pitchFamily="49" charset="0"/>
              </a:rPr>
              <a:t>="Gujarat"&gt;&lt;/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ListItem</a:t>
            </a:r>
            <a:r>
              <a:rPr lang="en-IN" sz="2000" dirty="0">
                <a:solidFill>
                  <a:srgbClr val="0000FF"/>
                </a:solidFill>
                <a:ea typeface="Times New Roman" panose="02020603050405020304" pitchFamily="18" charset="0"/>
                <a:cs typeface="Courier New" panose="02070309020205020404" pitchFamily="49" charset="0"/>
              </a:rPr>
              <a:t>&gt;</a:t>
            </a:r>
            <a:endParaRPr lang="en-IN" sz="2000" dirty="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a typeface="Times New Roman" panose="02020603050405020304" pitchFamily="18" charset="0"/>
                <a:cs typeface="Courier New" panose="02070309020205020404" pitchFamily="49" charset="0"/>
              </a:rPr>
              <a:t>     </a:t>
            </a:r>
            <a:r>
              <a:rPr lang="en-IN" sz="2000" dirty="0" smtClean="0">
                <a:solidFill>
                  <a:srgbClr val="0000FF"/>
                </a:solidFill>
                <a:ea typeface="Times New Roman" panose="02020603050405020304" pitchFamily="18" charset="0"/>
                <a:cs typeface="Courier New" panose="02070309020205020404" pitchFamily="49" charset="0"/>
              </a:rPr>
              <a: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ListItem</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Text</a:t>
            </a:r>
            <a:r>
              <a:rPr lang="en-IN" sz="2000" dirty="0">
                <a:solidFill>
                  <a:srgbClr val="0000FF"/>
                </a:solidFill>
                <a:ea typeface="Times New Roman" panose="02020603050405020304" pitchFamily="18" charset="0"/>
                <a:cs typeface="Courier New" panose="02070309020205020404" pitchFamily="49" charset="0"/>
              </a:rPr>
              <a:t>="Maharastra"</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Value</a:t>
            </a:r>
            <a:r>
              <a:rPr lang="en-IN" sz="2000" dirty="0">
                <a:solidFill>
                  <a:srgbClr val="0000FF"/>
                </a:solidFill>
                <a:ea typeface="Times New Roman" panose="02020603050405020304" pitchFamily="18" charset="0"/>
                <a:cs typeface="Courier New" panose="02070309020205020404" pitchFamily="49" charset="0"/>
              </a:rPr>
              <a:t>="Maharastra"&gt;</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0000FF"/>
                </a:solidFill>
                <a:ea typeface="Times New Roman" panose="02020603050405020304" pitchFamily="18" charset="0"/>
                <a:cs typeface="Courier New" panose="02070309020205020404" pitchFamily="49" charset="0"/>
              </a:rPr>
              <a: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ListItem</a:t>
            </a:r>
            <a:r>
              <a:rPr lang="en-IN" sz="2000" dirty="0">
                <a:solidFill>
                  <a:srgbClr val="0000FF"/>
                </a:solidFill>
                <a:ea typeface="Times New Roman" panose="02020603050405020304" pitchFamily="18" charset="0"/>
                <a:cs typeface="Courier New" panose="02070309020205020404" pitchFamily="49" charset="0"/>
              </a:rPr>
              <a:t>&gt;</a:t>
            </a:r>
            <a:endParaRPr lang="en-IN" sz="2000" dirty="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a typeface="Times New Roman" panose="02020603050405020304" pitchFamily="18" charset="0"/>
                <a:cs typeface="Courier New" panose="02070309020205020404" pitchFamily="49" charset="0"/>
              </a:rPr>
              <a:t>     </a:t>
            </a:r>
            <a:r>
              <a:rPr lang="en-IN" sz="2000" dirty="0" smtClean="0">
                <a:solidFill>
                  <a:srgbClr val="0000FF"/>
                </a:solidFill>
                <a:ea typeface="Times New Roman" panose="02020603050405020304" pitchFamily="18" charset="0"/>
                <a:cs typeface="Courier New" panose="02070309020205020404" pitchFamily="49" charset="0"/>
              </a:rPr>
              <a: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ListItem</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Text</a:t>
            </a:r>
            <a:r>
              <a:rPr lang="en-IN" sz="2000" dirty="0">
                <a:solidFill>
                  <a:srgbClr val="0000FF"/>
                </a:solidFill>
                <a:ea typeface="Times New Roman" panose="02020603050405020304" pitchFamily="18" charset="0"/>
                <a:cs typeface="Courier New" panose="02070309020205020404" pitchFamily="49" charset="0"/>
              </a:rPr>
              <a:t>="Bihar"</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Value</a:t>
            </a:r>
            <a:r>
              <a:rPr lang="en-IN" sz="2000" dirty="0">
                <a:solidFill>
                  <a:srgbClr val="0000FF"/>
                </a:solidFill>
                <a:ea typeface="Times New Roman" panose="02020603050405020304" pitchFamily="18" charset="0"/>
                <a:cs typeface="Courier New" panose="02070309020205020404" pitchFamily="49" charset="0"/>
              </a:rPr>
              <a:t>="Bihar"&gt;&lt;/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ListItem</a:t>
            </a:r>
            <a:r>
              <a:rPr lang="en-IN" sz="2000" dirty="0">
                <a:solidFill>
                  <a:srgbClr val="0000FF"/>
                </a:solidFill>
                <a:ea typeface="Times New Roman" panose="02020603050405020304" pitchFamily="18" charset="0"/>
                <a:cs typeface="Courier New" panose="02070309020205020404" pitchFamily="49" charset="0"/>
              </a:rPr>
              <a:t>&gt;</a:t>
            </a:r>
            <a:endParaRPr lang="en-IN" sz="2000" dirty="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a typeface="Times New Roman" panose="02020603050405020304" pitchFamily="18" charset="0"/>
                <a:cs typeface="Courier New" panose="02070309020205020404" pitchFamily="49" charset="0"/>
              </a:rPr>
              <a:t>     </a:t>
            </a:r>
            <a:r>
              <a:rPr lang="en-IN" sz="2000" dirty="0" smtClean="0">
                <a:solidFill>
                  <a:srgbClr val="0000FF"/>
                </a:solidFill>
                <a:ea typeface="Times New Roman" panose="02020603050405020304" pitchFamily="18" charset="0"/>
                <a:cs typeface="Courier New" panose="02070309020205020404" pitchFamily="49" charset="0"/>
              </a:rPr>
              <a: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ListItem</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Text</a:t>
            </a:r>
            <a:r>
              <a:rPr lang="en-IN" sz="2000" dirty="0">
                <a:solidFill>
                  <a:srgbClr val="0000FF"/>
                </a:solidFill>
                <a:ea typeface="Times New Roman" panose="02020603050405020304" pitchFamily="18" charset="0"/>
                <a:cs typeface="Courier New" panose="02070309020205020404" pitchFamily="49" charset="0"/>
              </a:rPr>
              <a:t>="Assam"</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Value</a:t>
            </a:r>
            <a:r>
              <a:rPr lang="en-IN" sz="2000" dirty="0">
                <a:solidFill>
                  <a:srgbClr val="0000FF"/>
                </a:solidFill>
                <a:ea typeface="Times New Roman" panose="02020603050405020304" pitchFamily="18" charset="0"/>
                <a:cs typeface="Courier New" panose="02070309020205020404" pitchFamily="49" charset="0"/>
              </a:rPr>
              <a:t>="Assam"&gt;&lt;/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ListItem</a:t>
            </a:r>
            <a:r>
              <a:rPr lang="en-IN" sz="2000" dirty="0">
                <a:solidFill>
                  <a:srgbClr val="0000FF"/>
                </a:solidFill>
                <a:ea typeface="Times New Roman" panose="02020603050405020304" pitchFamily="18" charset="0"/>
                <a:cs typeface="Courier New" panose="02070309020205020404" pitchFamily="49" charset="0"/>
              </a:rPr>
              <a:t>&gt;</a:t>
            </a:r>
            <a:endParaRPr lang="en-IN" sz="2000" dirty="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a typeface="Times New Roman" panose="02020603050405020304" pitchFamily="18" charset="0"/>
                <a:cs typeface="Courier New" panose="02070309020205020404" pitchFamily="49" charset="0"/>
              </a:rPr>
              <a:t>     </a:t>
            </a:r>
            <a:r>
              <a:rPr lang="en-IN" sz="2000" dirty="0" smtClean="0">
                <a:solidFill>
                  <a:srgbClr val="0000FF"/>
                </a:solidFill>
                <a:ea typeface="Times New Roman" panose="02020603050405020304" pitchFamily="18" charset="0"/>
                <a:cs typeface="Courier New" panose="02070309020205020404" pitchFamily="49" charset="0"/>
              </a:rPr>
              <a: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ListItem</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Text</a:t>
            </a:r>
            <a:r>
              <a:rPr lang="en-IN" sz="2000" dirty="0">
                <a:solidFill>
                  <a:srgbClr val="0000FF"/>
                </a:solidFill>
                <a:ea typeface="Times New Roman" panose="02020603050405020304" pitchFamily="18" charset="0"/>
                <a:cs typeface="Courier New" panose="02070309020205020404" pitchFamily="49" charset="0"/>
              </a:rPr>
              <a:t>="Goa"</a:t>
            </a:r>
            <a:r>
              <a:rPr lang="en-IN" sz="2000" dirty="0">
                <a:solidFill>
                  <a:srgbClr val="000000"/>
                </a:solidFill>
                <a:ea typeface="Times New Roman" panose="02020603050405020304" pitchFamily="18" charset="0"/>
                <a:cs typeface="Courier New" panose="02070309020205020404" pitchFamily="49" charset="0"/>
              </a:rPr>
              <a:t> </a:t>
            </a:r>
            <a:r>
              <a:rPr lang="en-IN" sz="2000" dirty="0">
                <a:solidFill>
                  <a:srgbClr val="FF0000"/>
                </a:solidFill>
                <a:ea typeface="Times New Roman" panose="02020603050405020304" pitchFamily="18" charset="0"/>
                <a:cs typeface="Courier New" panose="02070309020205020404" pitchFamily="49" charset="0"/>
              </a:rPr>
              <a:t>Value</a:t>
            </a:r>
            <a:r>
              <a:rPr lang="en-IN" sz="2000" dirty="0">
                <a:solidFill>
                  <a:srgbClr val="0000FF"/>
                </a:solidFill>
                <a:ea typeface="Times New Roman" panose="02020603050405020304" pitchFamily="18" charset="0"/>
                <a:cs typeface="Courier New" panose="02070309020205020404" pitchFamily="49" charset="0"/>
              </a:rPr>
              <a:t>="Goa"&gt;&lt;/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ListItem</a:t>
            </a:r>
            <a:r>
              <a:rPr lang="en-IN" sz="2000" dirty="0">
                <a:solidFill>
                  <a:srgbClr val="0000FF"/>
                </a:solidFill>
                <a:ea typeface="Times New Roman" panose="02020603050405020304" pitchFamily="18" charset="0"/>
                <a:cs typeface="Courier New" panose="02070309020205020404" pitchFamily="49" charset="0"/>
              </a:rPr>
              <a:t>&gt;</a:t>
            </a:r>
            <a:endParaRPr lang="en-IN" sz="2000" dirty="0">
              <a:ea typeface="Calibri" panose="020F0502020204030204" pitchFamily="34" charset="0"/>
              <a:cs typeface="Shruti" panose="020B0502040204020203" pitchFamily="34" charset="0"/>
            </a:endParaRPr>
          </a:p>
          <a:p>
            <a:pPr marL="525462" lvl="2"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smtClean="0">
                <a:solidFill>
                  <a:srgbClr val="0000FF"/>
                </a:solidFill>
                <a:ea typeface="Times New Roman" panose="02020603050405020304" pitchFamily="18" charset="0"/>
                <a:cs typeface="Courier New" panose="02070309020205020404" pitchFamily="49" charset="0"/>
              </a:rPr>
              <a:t>&lt;/</a:t>
            </a:r>
            <a:r>
              <a:rPr lang="en-IN" sz="2000" dirty="0">
                <a:solidFill>
                  <a:srgbClr val="800000"/>
                </a:solidFill>
                <a:ea typeface="Times New Roman" panose="02020603050405020304" pitchFamily="18" charset="0"/>
                <a:cs typeface="Courier New" panose="02070309020205020404" pitchFamily="49" charset="0"/>
              </a:rPr>
              <a:t>asp</a:t>
            </a:r>
            <a:r>
              <a:rPr lang="en-IN" sz="2000" dirty="0">
                <a:solidFill>
                  <a:srgbClr val="0000FF"/>
                </a:solidFill>
                <a:ea typeface="Times New Roman" panose="02020603050405020304" pitchFamily="18" charset="0"/>
                <a:cs typeface="Courier New" panose="02070309020205020404" pitchFamily="49" charset="0"/>
              </a:rPr>
              <a:t>:</a:t>
            </a:r>
            <a:r>
              <a:rPr lang="en-IN" sz="2000" dirty="0">
                <a:solidFill>
                  <a:srgbClr val="800000"/>
                </a:solidFill>
                <a:ea typeface="Times New Roman" panose="02020603050405020304" pitchFamily="18" charset="0"/>
                <a:cs typeface="Courier New" panose="02070309020205020404" pitchFamily="49" charset="0"/>
              </a:rPr>
              <a:t>CheckBoxList</a:t>
            </a:r>
            <a:r>
              <a:rPr lang="en-IN" sz="2000" dirty="0">
                <a:solidFill>
                  <a:srgbClr val="0000FF"/>
                </a:solidFill>
                <a:ea typeface="Times New Roman" panose="02020603050405020304" pitchFamily="18" charset="0"/>
                <a:cs typeface="Courier New" panose="02070309020205020404" pitchFamily="49" charset="0"/>
              </a:rPr>
              <a:t>&gt;</a:t>
            </a:r>
            <a:endParaRPr lang="en-IN" sz="2000" dirty="0">
              <a:ea typeface="Calibri" panose="020F0502020204030204" pitchFamily="34" charset="0"/>
              <a:cs typeface="Shruti" panose="020B0502040204020203" pitchFamily="34" charset="0"/>
            </a:endParaRPr>
          </a:p>
          <a:p>
            <a:endParaRPr lang="en-IN" dirty="0"/>
          </a:p>
        </p:txBody>
      </p:sp>
      <p:sp>
        <p:nvSpPr>
          <p:cNvPr id="4" name="Rectangle 3"/>
          <p:cNvSpPr/>
          <p:nvPr/>
        </p:nvSpPr>
        <p:spPr>
          <a:xfrm>
            <a:off x="452131" y="1779886"/>
            <a:ext cx="7948919" cy="268965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0290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2938" y="863444"/>
            <a:ext cx="7158038" cy="5590566"/>
          </a:xfrm>
          <a:prstGeom prst="rect">
            <a:avLst/>
          </a:prstGeom>
        </p:spPr>
      </p:pic>
      <p:sp>
        <p:nvSpPr>
          <p:cNvPr id="2" name="Title 1"/>
          <p:cNvSpPr>
            <a:spLocks noGrp="1"/>
          </p:cNvSpPr>
          <p:nvPr>
            <p:ph type="title"/>
          </p:nvPr>
        </p:nvSpPr>
        <p:spPr/>
        <p:txBody>
          <a:bodyPr/>
          <a:lstStyle/>
          <a:p>
            <a:r>
              <a:rPr lang="en-IN" dirty="0"/>
              <a:t>Example – CheckBoxList Control</a:t>
            </a:r>
          </a:p>
        </p:txBody>
      </p:sp>
      <p:sp>
        <p:nvSpPr>
          <p:cNvPr id="7" name="Rectangle 3"/>
          <p:cNvSpPr>
            <a:spLocks noGrp="1" noChangeArrowheads="1"/>
          </p:cNvSpPr>
          <p:nvPr>
            <p:ph idx="1"/>
          </p:nvPr>
        </p:nvSpPr>
        <p:spPr bwMode="auto">
          <a:xfrm>
            <a:off x="642938" y="827182"/>
            <a:ext cx="7543732"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        &lt;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div</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fieldset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h3</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How to use Checkbox list control</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h3</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                &lt;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div</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CheckBoxList</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ID</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="cblStates"</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runat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="server"&gt;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ListItem</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Text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="Gujarat"</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Value</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="Gujarat"&gt;&lt;/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ListItem</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ListItem</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Text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="Maharastra"</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Value</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="Maharastra"&gt;&lt;/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ListItem</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ListItem</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Text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="Bihar"</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Value</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="Bihar"&gt;&lt;/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ListItem</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ListItem</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Text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="Assam"</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Value</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="Assam"&gt;&lt;/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ListItem</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ListItem</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Text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="Goa"</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Value</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="Goa"&gt;&lt;/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ListItem</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CheckBoxList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div</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Button</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ID</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="btnShow"</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runat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="server"</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Text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="Submit"</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OnClick</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="btnShow_Click"</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fieldset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div</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div</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fieldset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h3</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Selected States:</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h3</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div</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Label</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ID</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="lblStates"</a:t>
            </a: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ea typeface="Times New Roman" panose="02020603050405020304" pitchFamily="18" charset="0"/>
                <a:cs typeface="Courier New" panose="02070309020205020404" pitchFamily="49" charset="0"/>
              </a:rPr>
              <a:t>runat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="server"&gt;&lt;/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asp</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Label</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div</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fieldset</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        </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&lt;/</a:t>
            </a:r>
            <a:r>
              <a:rPr kumimoji="0" lang="en-US" altLang="en-US" sz="1600" b="0" i="0" u="none" strike="noStrike" cap="none" normalizeH="0" baseline="0" dirty="0" smtClean="0">
                <a:ln>
                  <a:noFill/>
                </a:ln>
                <a:solidFill>
                  <a:srgbClr val="800000"/>
                </a:solidFill>
                <a:effectLst/>
                <a:ea typeface="Times New Roman" panose="02020603050405020304" pitchFamily="18" charset="0"/>
                <a:cs typeface="Courier New" panose="02070309020205020404" pitchFamily="49" charset="0"/>
              </a:rPr>
              <a:t>div</a:t>
            </a:r>
            <a:r>
              <a:rPr kumimoji="0" lang="en-US" altLang="en-US" sz="1600" b="0" i="0" u="none" strike="noStrike" cap="none" normalizeH="0" baseline="0" dirty="0" smtClean="0">
                <a:ln>
                  <a:noFill/>
                </a:ln>
                <a:solidFill>
                  <a:srgbClr val="0000FF"/>
                </a:solidFill>
                <a:effectLst/>
                <a:ea typeface="Times New Roman" panose="02020603050405020304" pitchFamily="18" charset="0"/>
                <a:cs typeface="Courier New" panose="02070309020205020404" pitchFamily="49" charset="0"/>
              </a:rPr>
              <a:t>&gt;</a:t>
            </a:r>
            <a:r>
              <a:rPr kumimoji="0" lang="en-US" altLang="en-US" sz="1600" b="0" i="0" u="none" strike="noStrike" cap="none" normalizeH="0" baseline="0" dirty="0" smtClean="0">
                <a:ln>
                  <a:noFill/>
                </a:ln>
                <a:solidFill>
                  <a:schemeClr val="tx1"/>
                </a:solidFill>
                <a:effectLst/>
              </a:rPr>
              <a:t> </a:t>
            </a:r>
          </a:p>
        </p:txBody>
      </p:sp>
      <p:sp>
        <p:nvSpPr>
          <p:cNvPr id="8" name="Rectangle 7"/>
          <p:cNvSpPr/>
          <p:nvPr/>
        </p:nvSpPr>
        <p:spPr>
          <a:xfrm>
            <a:off x="328613" y="827182"/>
            <a:ext cx="8158162" cy="566308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060070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CheckBoxList Control</a:t>
            </a:r>
          </a:p>
        </p:txBody>
      </p:sp>
      <p:sp>
        <p:nvSpPr>
          <p:cNvPr id="3" name="Content Placeholder 2"/>
          <p:cNvSpPr>
            <a:spLocks noGrp="1"/>
          </p:cNvSpPr>
          <p:nvPr>
            <p:ph idx="1"/>
          </p:nvPr>
        </p:nvSpPr>
        <p:spPr/>
        <p:txBody>
          <a:bodyPr/>
          <a:lstStyle/>
          <a:p>
            <a:pPr marL="544512" lvl="1" indent="0" algn="l" eaLnBrk="0" fontAlgn="base" hangingPunct="0">
              <a:lnSpc>
                <a:spcPct val="100000"/>
              </a:lnSpc>
              <a:spcBef>
                <a:spcPct val="0"/>
              </a:spcBef>
              <a:spcAft>
                <a:spcPct val="0"/>
              </a:spcAft>
              <a:buClrTx/>
              <a:buNone/>
            </a:pPr>
            <a:r>
              <a:rPr lang="en-US" altLang="en-US" dirty="0" smtClean="0">
                <a:solidFill>
                  <a:srgbClr val="0000FF"/>
                </a:solidFill>
                <a:latin typeface="+mj-lt"/>
                <a:ea typeface="Times New Roman" panose="02020603050405020304" pitchFamily="18" charset="0"/>
                <a:cs typeface="Courier New" panose="02070309020205020404" pitchFamily="49" charset="0"/>
              </a:rPr>
              <a:t>protected</a:t>
            </a:r>
            <a:r>
              <a:rPr lang="en-US" altLang="en-US" dirty="0">
                <a:solidFill>
                  <a:srgbClr val="000000"/>
                </a:solidFill>
                <a:latin typeface="+mj-lt"/>
                <a:ea typeface="Times New Roman" panose="02020603050405020304" pitchFamily="18" charset="0"/>
                <a:cs typeface="Courier New" panose="02070309020205020404" pitchFamily="49" charset="0"/>
              </a:rPr>
              <a:t> </a:t>
            </a:r>
            <a:r>
              <a:rPr lang="en-US" altLang="en-US" dirty="0">
                <a:solidFill>
                  <a:srgbClr val="0000FF"/>
                </a:solidFill>
                <a:latin typeface="+mj-lt"/>
                <a:ea typeface="Times New Roman" panose="02020603050405020304" pitchFamily="18" charset="0"/>
                <a:cs typeface="Courier New" panose="02070309020205020404" pitchFamily="49" charset="0"/>
              </a:rPr>
              <a:t>void</a:t>
            </a:r>
            <a:r>
              <a:rPr lang="en-US" altLang="en-US" dirty="0">
                <a:solidFill>
                  <a:srgbClr val="000000"/>
                </a:solidFill>
                <a:latin typeface="+mj-lt"/>
                <a:ea typeface="Times New Roman" panose="02020603050405020304" pitchFamily="18" charset="0"/>
                <a:cs typeface="Courier New" panose="02070309020205020404" pitchFamily="49" charset="0"/>
              </a:rPr>
              <a:t> btnShow_Click(</a:t>
            </a:r>
            <a:r>
              <a:rPr lang="en-US" altLang="en-US" dirty="0">
                <a:solidFill>
                  <a:srgbClr val="0000FF"/>
                </a:solidFill>
                <a:latin typeface="+mj-lt"/>
                <a:ea typeface="Times New Roman" panose="02020603050405020304" pitchFamily="18" charset="0"/>
                <a:cs typeface="Courier New" panose="02070309020205020404" pitchFamily="49" charset="0"/>
              </a:rPr>
              <a:t>object</a:t>
            </a:r>
            <a:r>
              <a:rPr lang="en-US" altLang="en-US" dirty="0">
                <a:solidFill>
                  <a:srgbClr val="000000"/>
                </a:solidFill>
                <a:latin typeface="+mj-lt"/>
                <a:ea typeface="Times New Roman" panose="02020603050405020304" pitchFamily="18" charset="0"/>
                <a:cs typeface="Courier New" panose="02070309020205020404" pitchFamily="49" charset="0"/>
              </a:rPr>
              <a:t> sender, </a:t>
            </a:r>
            <a:r>
              <a:rPr lang="en-US" altLang="en-US" dirty="0">
                <a:solidFill>
                  <a:srgbClr val="2B91AF"/>
                </a:solidFill>
                <a:latin typeface="+mj-lt"/>
                <a:ea typeface="Times New Roman" panose="02020603050405020304" pitchFamily="18" charset="0"/>
                <a:cs typeface="Courier New" panose="02070309020205020404" pitchFamily="49" charset="0"/>
              </a:rPr>
              <a:t>EventArgs</a:t>
            </a:r>
            <a:r>
              <a:rPr lang="en-US" altLang="en-US" dirty="0">
                <a:solidFill>
                  <a:srgbClr val="000000"/>
                </a:solidFill>
                <a:latin typeface="+mj-lt"/>
                <a:ea typeface="Times New Roman" panose="02020603050405020304" pitchFamily="18" charset="0"/>
                <a:cs typeface="Courier New" panose="02070309020205020404" pitchFamily="49" charset="0"/>
              </a:rPr>
              <a:t> e</a:t>
            </a:r>
            <a:r>
              <a:rPr lang="en-US" altLang="en-US" dirty="0" smtClean="0">
                <a:solidFill>
                  <a:srgbClr val="000000"/>
                </a:solidFill>
                <a:latin typeface="+mj-lt"/>
                <a:ea typeface="Times New Roman" panose="02020603050405020304" pitchFamily="18" charset="0"/>
                <a:cs typeface="Courier New" panose="02070309020205020404" pitchFamily="49" charset="0"/>
              </a:rPr>
              <a:t>)</a:t>
            </a:r>
          </a:p>
          <a:p>
            <a:pPr marL="544512" lvl="1" indent="0" algn="l" eaLnBrk="0" fontAlgn="base" hangingPunct="0">
              <a:lnSpc>
                <a:spcPct val="100000"/>
              </a:lnSpc>
              <a:spcBef>
                <a:spcPct val="0"/>
              </a:spcBef>
              <a:spcAft>
                <a:spcPct val="0"/>
              </a:spcAft>
              <a:buClrTx/>
              <a:buNone/>
            </a:pPr>
            <a:r>
              <a:rPr lang="en-US" altLang="en-US" dirty="0">
                <a:solidFill>
                  <a:srgbClr val="000000"/>
                </a:solidFill>
                <a:latin typeface="+mj-lt"/>
                <a:ea typeface="Times New Roman" panose="02020603050405020304" pitchFamily="18" charset="0"/>
                <a:cs typeface="Courier New" panose="02070309020205020404" pitchFamily="49" charset="0"/>
              </a:rPr>
              <a:t>    </a:t>
            </a:r>
            <a:r>
              <a:rPr lang="en-US" altLang="en-US" dirty="0" smtClean="0">
                <a:solidFill>
                  <a:srgbClr val="000000"/>
                </a:solidFill>
                <a:latin typeface="+mj-lt"/>
                <a:ea typeface="Times New Roman" panose="02020603050405020304" pitchFamily="18" charset="0"/>
                <a:cs typeface="Courier New" panose="02070309020205020404" pitchFamily="49" charset="0"/>
              </a:rPr>
              <a:t>{</a:t>
            </a:r>
          </a:p>
          <a:p>
            <a:pPr marL="544512" lvl="1" indent="0" algn="l" eaLnBrk="0" fontAlgn="base" hangingPunct="0">
              <a:lnSpc>
                <a:spcPct val="100000"/>
              </a:lnSpc>
              <a:spcBef>
                <a:spcPct val="0"/>
              </a:spcBef>
              <a:spcAft>
                <a:spcPct val="0"/>
              </a:spcAft>
              <a:buClrTx/>
              <a:buNone/>
            </a:pPr>
            <a:r>
              <a:rPr lang="en-US" altLang="en-US" dirty="0">
                <a:solidFill>
                  <a:srgbClr val="000000"/>
                </a:solidFill>
                <a:latin typeface="+mj-lt"/>
                <a:ea typeface="Times New Roman" panose="02020603050405020304" pitchFamily="18" charset="0"/>
                <a:cs typeface="Courier New" panose="02070309020205020404" pitchFamily="49" charset="0"/>
              </a:rPr>
              <a:t>        </a:t>
            </a:r>
            <a:r>
              <a:rPr lang="en-US" altLang="en-US" dirty="0" smtClean="0">
                <a:solidFill>
                  <a:srgbClr val="0000FF"/>
                </a:solidFill>
                <a:latin typeface="+mj-lt"/>
                <a:ea typeface="Times New Roman" panose="02020603050405020304" pitchFamily="18" charset="0"/>
                <a:cs typeface="Courier New" panose="02070309020205020404" pitchFamily="49" charset="0"/>
              </a:rPr>
              <a:t>foreach</a:t>
            </a:r>
            <a:r>
              <a:rPr lang="en-US" altLang="en-US" dirty="0">
                <a:solidFill>
                  <a:srgbClr val="000000"/>
                </a:solidFill>
                <a:latin typeface="+mj-lt"/>
                <a:ea typeface="Times New Roman" panose="02020603050405020304" pitchFamily="18" charset="0"/>
                <a:cs typeface="Courier New" panose="02070309020205020404" pitchFamily="49" charset="0"/>
              </a:rPr>
              <a:t> (</a:t>
            </a:r>
            <a:r>
              <a:rPr lang="en-US" altLang="en-US" dirty="0">
                <a:solidFill>
                  <a:srgbClr val="2B91AF"/>
                </a:solidFill>
                <a:latin typeface="+mj-lt"/>
                <a:ea typeface="Times New Roman" panose="02020603050405020304" pitchFamily="18" charset="0"/>
                <a:cs typeface="Courier New" panose="02070309020205020404" pitchFamily="49" charset="0"/>
              </a:rPr>
              <a:t>ListItem</a:t>
            </a:r>
            <a:r>
              <a:rPr lang="en-US" altLang="en-US" dirty="0">
                <a:solidFill>
                  <a:srgbClr val="000000"/>
                </a:solidFill>
                <a:latin typeface="+mj-lt"/>
                <a:ea typeface="Times New Roman" panose="02020603050405020304" pitchFamily="18" charset="0"/>
                <a:cs typeface="Courier New" panose="02070309020205020404" pitchFamily="49" charset="0"/>
              </a:rPr>
              <a:t> item </a:t>
            </a:r>
            <a:r>
              <a:rPr lang="en-US" altLang="en-US" dirty="0">
                <a:solidFill>
                  <a:srgbClr val="0000FF"/>
                </a:solidFill>
                <a:latin typeface="+mj-lt"/>
                <a:ea typeface="Times New Roman" panose="02020603050405020304" pitchFamily="18" charset="0"/>
                <a:cs typeface="Courier New" panose="02070309020205020404" pitchFamily="49" charset="0"/>
              </a:rPr>
              <a:t>in</a:t>
            </a:r>
            <a:r>
              <a:rPr lang="en-US" altLang="en-US" dirty="0">
                <a:solidFill>
                  <a:srgbClr val="000000"/>
                </a:solidFill>
                <a:latin typeface="+mj-lt"/>
                <a:ea typeface="Times New Roman" panose="02020603050405020304" pitchFamily="18" charset="0"/>
                <a:cs typeface="Courier New" panose="02070309020205020404" pitchFamily="49" charset="0"/>
              </a:rPr>
              <a:t> </a:t>
            </a:r>
            <a:r>
              <a:rPr lang="en-US" altLang="en-US" dirty="0" smtClean="0">
                <a:solidFill>
                  <a:srgbClr val="000000"/>
                </a:solidFill>
                <a:latin typeface="+mj-lt"/>
                <a:ea typeface="Times New Roman" panose="02020603050405020304" pitchFamily="18" charset="0"/>
                <a:cs typeface="Courier New" panose="02070309020205020404" pitchFamily="49" charset="0"/>
              </a:rPr>
              <a:t>cblStates.Items)</a:t>
            </a:r>
          </a:p>
          <a:p>
            <a:pPr marL="544512" lvl="1" indent="0" algn="l" eaLnBrk="0" fontAlgn="base" hangingPunct="0">
              <a:lnSpc>
                <a:spcPct val="100000"/>
              </a:lnSpc>
              <a:spcBef>
                <a:spcPct val="0"/>
              </a:spcBef>
              <a:spcAft>
                <a:spcPct val="0"/>
              </a:spcAft>
              <a:buClrTx/>
              <a:buNone/>
            </a:pPr>
            <a:r>
              <a:rPr lang="en-US" altLang="en-US" dirty="0">
                <a:solidFill>
                  <a:srgbClr val="000000"/>
                </a:solidFill>
                <a:latin typeface="+mj-lt"/>
                <a:ea typeface="Times New Roman" panose="02020603050405020304" pitchFamily="18" charset="0"/>
                <a:cs typeface="Courier New" panose="02070309020205020404" pitchFamily="49" charset="0"/>
              </a:rPr>
              <a:t>        </a:t>
            </a:r>
            <a:r>
              <a:rPr lang="en-US" altLang="en-US" dirty="0" smtClean="0">
                <a:solidFill>
                  <a:srgbClr val="000000"/>
                </a:solidFill>
                <a:latin typeface="+mj-lt"/>
                <a:ea typeface="Times New Roman" panose="02020603050405020304" pitchFamily="18" charset="0"/>
                <a:cs typeface="Courier New" panose="02070309020205020404" pitchFamily="49" charset="0"/>
              </a:rPr>
              <a:t>{</a:t>
            </a:r>
          </a:p>
          <a:p>
            <a:pPr marL="544512" lvl="1" indent="0" algn="l" eaLnBrk="0" fontAlgn="base" hangingPunct="0">
              <a:lnSpc>
                <a:spcPct val="100000"/>
              </a:lnSpc>
              <a:spcBef>
                <a:spcPct val="0"/>
              </a:spcBef>
              <a:spcAft>
                <a:spcPct val="0"/>
              </a:spcAft>
              <a:buClrTx/>
              <a:buNone/>
            </a:pPr>
            <a:r>
              <a:rPr lang="en-US" altLang="en-US" dirty="0">
                <a:solidFill>
                  <a:srgbClr val="000000"/>
                </a:solidFill>
                <a:latin typeface="+mj-lt"/>
                <a:ea typeface="Times New Roman" panose="02020603050405020304" pitchFamily="18" charset="0"/>
                <a:cs typeface="Courier New" panose="02070309020205020404" pitchFamily="49" charset="0"/>
              </a:rPr>
              <a:t>            </a:t>
            </a:r>
            <a:r>
              <a:rPr lang="en-US" altLang="en-US" dirty="0">
                <a:solidFill>
                  <a:srgbClr val="0000FF"/>
                </a:solidFill>
                <a:latin typeface="+mj-lt"/>
                <a:ea typeface="Times New Roman" panose="02020603050405020304" pitchFamily="18" charset="0"/>
                <a:cs typeface="Courier New" panose="02070309020205020404" pitchFamily="49" charset="0"/>
              </a:rPr>
              <a:t>if</a:t>
            </a:r>
            <a:r>
              <a:rPr lang="en-US" altLang="en-US" dirty="0">
                <a:solidFill>
                  <a:srgbClr val="000000"/>
                </a:solidFill>
                <a:latin typeface="+mj-lt"/>
                <a:ea typeface="Times New Roman" panose="02020603050405020304" pitchFamily="18" charset="0"/>
                <a:cs typeface="Courier New" panose="02070309020205020404" pitchFamily="49" charset="0"/>
              </a:rPr>
              <a:t> (item.Selected</a:t>
            </a:r>
            <a:r>
              <a:rPr lang="en-US" altLang="en-US" dirty="0" smtClean="0">
                <a:solidFill>
                  <a:srgbClr val="000000"/>
                </a:solidFill>
                <a:latin typeface="+mj-lt"/>
                <a:ea typeface="Times New Roman" panose="02020603050405020304" pitchFamily="18" charset="0"/>
                <a:cs typeface="Courier New" panose="02070309020205020404" pitchFamily="49" charset="0"/>
              </a:rPr>
              <a:t>)</a:t>
            </a:r>
          </a:p>
          <a:p>
            <a:pPr marL="544512" lvl="1" indent="0" algn="l" eaLnBrk="0" fontAlgn="base" hangingPunct="0">
              <a:lnSpc>
                <a:spcPct val="100000"/>
              </a:lnSpc>
              <a:spcBef>
                <a:spcPct val="0"/>
              </a:spcBef>
              <a:spcAft>
                <a:spcPct val="0"/>
              </a:spcAft>
              <a:buClrTx/>
              <a:buNone/>
            </a:pPr>
            <a:r>
              <a:rPr lang="en-US" altLang="en-US" dirty="0">
                <a:solidFill>
                  <a:srgbClr val="000000"/>
                </a:solidFill>
                <a:latin typeface="+mj-lt"/>
                <a:ea typeface="Times New Roman" panose="02020603050405020304" pitchFamily="18" charset="0"/>
                <a:cs typeface="Courier New" panose="02070309020205020404" pitchFamily="49" charset="0"/>
              </a:rPr>
              <a:t>               lblStates.Text += item.Text + </a:t>
            </a:r>
            <a:r>
              <a:rPr lang="en-US" altLang="en-US" dirty="0">
                <a:solidFill>
                  <a:srgbClr val="A31515"/>
                </a:solidFill>
                <a:latin typeface="+mj-lt"/>
                <a:ea typeface="Times New Roman" panose="02020603050405020304" pitchFamily="18" charset="0"/>
                <a:cs typeface="Courier New" panose="02070309020205020404" pitchFamily="49" charset="0"/>
              </a:rPr>
              <a:t>"&lt;br</a:t>
            </a:r>
            <a:r>
              <a:rPr lang="en-US" altLang="en-US" dirty="0" smtClean="0">
                <a:solidFill>
                  <a:srgbClr val="A31515"/>
                </a:solidFill>
                <a:latin typeface="+mj-lt"/>
                <a:ea typeface="Times New Roman" panose="02020603050405020304" pitchFamily="18" charset="0"/>
                <a:cs typeface="Courier New" panose="02070309020205020404" pitchFamily="49" charset="0"/>
              </a:rPr>
              <a:t>/&gt;"</a:t>
            </a:r>
            <a:r>
              <a:rPr lang="en-US" altLang="en-US" dirty="0" smtClean="0">
                <a:solidFill>
                  <a:srgbClr val="000000"/>
                </a:solidFill>
                <a:latin typeface="+mj-lt"/>
                <a:ea typeface="Times New Roman" panose="02020603050405020304" pitchFamily="18" charset="0"/>
                <a:cs typeface="Courier New" panose="02070309020205020404" pitchFamily="49" charset="0"/>
              </a:rPr>
              <a:t>;</a:t>
            </a:r>
          </a:p>
          <a:p>
            <a:pPr marL="544512" lvl="1" indent="0" algn="l" eaLnBrk="0" fontAlgn="base" hangingPunct="0">
              <a:lnSpc>
                <a:spcPct val="100000"/>
              </a:lnSpc>
              <a:spcBef>
                <a:spcPct val="0"/>
              </a:spcBef>
              <a:spcAft>
                <a:spcPct val="0"/>
              </a:spcAft>
              <a:buClrTx/>
              <a:buNone/>
            </a:pPr>
            <a:r>
              <a:rPr lang="en-US" altLang="en-US" dirty="0">
                <a:solidFill>
                  <a:srgbClr val="000000"/>
                </a:solidFill>
                <a:latin typeface="+mj-lt"/>
                <a:ea typeface="Times New Roman" panose="02020603050405020304" pitchFamily="18" charset="0"/>
                <a:cs typeface="Courier New" panose="02070309020205020404" pitchFamily="49" charset="0"/>
              </a:rPr>
              <a:t>        </a:t>
            </a:r>
            <a:r>
              <a:rPr lang="en-US" altLang="en-US" dirty="0" smtClean="0">
                <a:solidFill>
                  <a:srgbClr val="000000"/>
                </a:solidFill>
                <a:latin typeface="+mj-lt"/>
                <a:ea typeface="Times New Roman" panose="02020603050405020304" pitchFamily="18" charset="0"/>
                <a:cs typeface="Courier New" panose="02070309020205020404" pitchFamily="49" charset="0"/>
              </a:rPr>
              <a:t>}</a:t>
            </a:r>
          </a:p>
          <a:p>
            <a:pPr marL="544512" lvl="1" indent="0" algn="l" eaLnBrk="0" fontAlgn="base" hangingPunct="0">
              <a:lnSpc>
                <a:spcPct val="100000"/>
              </a:lnSpc>
              <a:spcBef>
                <a:spcPct val="0"/>
              </a:spcBef>
              <a:spcAft>
                <a:spcPct val="0"/>
              </a:spcAft>
              <a:buClrTx/>
              <a:buNone/>
            </a:pPr>
            <a:r>
              <a:rPr lang="en-US" altLang="en-US" dirty="0">
                <a:solidFill>
                  <a:srgbClr val="000000"/>
                </a:solidFill>
                <a:latin typeface="+mj-lt"/>
                <a:ea typeface="Times New Roman" panose="02020603050405020304" pitchFamily="18" charset="0"/>
                <a:cs typeface="Courier New" panose="02070309020205020404" pitchFamily="49" charset="0"/>
              </a:rPr>
              <a:t>    }</a:t>
            </a:r>
            <a:r>
              <a:rPr lang="en-US" altLang="en-US" dirty="0">
                <a:latin typeface="+mj-lt"/>
              </a:rPr>
              <a:t> </a:t>
            </a:r>
          </a:p>
          <a:p>
            <a:pPr marL="457200" lvl="1" indent="0">
              <a:buNone/>
            </a:pPr>
            <a:endParaRPr lang="en-US" dirty="0"/>
          </a:p>
          <a:p>
            <a:pPr marL="457200" lvl="1" indent="0">
              <a:buNone/>
            </a:pPr>
            <a:r>
              <a:rPr lang="en-IN" u="sng" dirty="0" smtClean="0"/>
              <a:t>Output:</a:t>
            </a:r>
          </a:p>
          <a:p>
            <a:pPr marL="457200" lvl="1" indent="0">
              <a:buNone/>
            </a:pPr>
            <a:endParaRPr lang="en-IN" dirty="0"/>
          </a:p>
        </p:txBody>
      </p:sp>
      <p:pic>
        <p:nvPicPr>
          <p:cNvPr id="1026" name="Picture 2" descr="https://lh4.googleusercontent.com/xElsi8WZKYwKFHQcuF6ycs86G2ZyjTRay8AQGgf4RuvQaFMjIuAd1NiA-nBCUbuzMpKcPEH_umSW-z8jQTipkkM6uvoAucSB98jE-XKdDqoSC-zHBIpAcUw1PJib_vYLbiniigWb6mFtPjZ0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245" y="4317617"/>
            <a:ext cx="2933700" cy="2247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7_2vyyN7MDTJ9ufmWFnTnvBRL8BGO9cXH7pBMhqINqA1h02_KEWYvuHV5wE8uwKG5iYgzdIWpDCCxlOtNvl6btemmtOuSlKDKguzUOOrrKASF9vimc-d5YSG0WdaVut7z9hQFVsqsn-r8gFWK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338" y="4487097"/>
            <a:ext cx="1885950" cy="13620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91488" y="862914"/>
            <a:ext cx="6323650" cy="268038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2045969" y="4235724"/>
            <a:ext cx="5604512" cy="237068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263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RadioButtonList control enable user to select an item from list that groups a collection of </a:t>
            </a:r>
            <a:r>
              <a:rPr lang="en-US" dirty="0" smtClean="0"/>
              <a:t>radiobuttons.</a:t>
            </a:r>
          </a:p>
          <a:p>
            <a:r>
              <a:rPr lang="en-IN" u="sng" dirty="0" smtClean="0"/>
              <a:t>Example</a:t>
            </a:r>
          </a:p>
          <a:p>
            <a:endParaRPr lang="en-IN" u="sng" dirty="0" smtClean="0"/>
          </a:p>
          <a:p>
            <a:pPr marL="544512" lvl="1" indent="0" algn="l">
              <a:buNone/>
            </a:pPr>
            <a:r>
              <a:rPr lang="en-US" alt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smtClean="0">
                <a:solidFill>
                  <a:srgbClr val="800000"/>
                </a:solidFill>
                <a:ea typeface="Times New Roman" panose="02020603050405020304" pitchFamily="18" charset="0"/>
                <a:cs typeface="Courier New" panose="02070309020205020404" pitchFamily="49" charset="0"/>
              </a:rPr>
              <a:t>asp</a:t>
            </a:r>
            <a:r>
              <a:rPr lang="en-US" altLang="en-US" dirty="0" smtClean="0">
                <a:solidFill>
                  <a:srgbClr val="0000FF"/>
                </a:solidFill>
                <a:ea typeface="Times New Roman" panose="02020603050405020304" pitchFamily="18" charset="0"/>
                <a:cs typeface="Courier New" panose="02070309020205020404" pitchFamily="49" charset="0"/>
              </a:rPr>
              <a:t>:</a:t>
            </a:r>
            <a:r>
              <a:rPr lang="en-US" altLang="en-US" dirty="0" smtClean="0">
                <a:solidFill>
                  <a:srgbClr val="800000"/>
                </a:solidFill>
                <a:ea typeface="Times New Roman" panose="02020603050405020304" pitchFamily="18" charset="0"/>
                <a:cs typeface="Courier New" panose="02070309020205020404" pitchFamily="49" charset="0"/>
              </a:rPr>
              <a:t>RadioButtonList</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ID</a:t>
            </a:r>
            <a:r>
              <a:rPr lang="en-US" altLang="en-US" dirty="0" smtClean="0">
                <a:solidFill>
                  <a:srgbClr val="0000FF"/>
                </a:solidFill>
                <a:ea typeface="Times New Roman" panose="02020603050405020304" pitchFamily="18" charset="0"/>
                <a:cs typeface="Courier New" panose="02070309020205020404" pitchFamily="49" charset="0"/>
              </a:rPr>
              <a:t>="rblRating"</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runat</a:t>
            </a:r>
            <a:r>
              <a:rPr lang="en-US" altLang="en-US" dirty="0" smtClean="0">
                <a:solidFill>
                  <a:srgbClr val="0000FF"/>
                </a:solidFill>
                <a:ea typeface="Times New Roman" panose="02020603050405020304" pitchFamily="18" charset="0"/>
                <a:cs typeface="Courier New" panose="02070309020205020404" pitchFamily="49" charset="0"/>
              </a:rPr>
              <a:t>="server"</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RepeatDirection</a:t>
            </a:r>
            <a:r>
              <a:rPr lang="en-US" altLang="en-US" dirty="0" smtClean="0">
                <a:solidFill>
                  <a:srgbClr val="0000FF"/>
                </a:solidFill>
                <a:ea typeface="Times New Roman" panose="02020603050405020304" pitchFamily="18" charset="0"/>
                <a:cs typeface="Courier New" panose="02070309020205020404" pitchFamily="49" charset="0"/>
              </a:rPr>
              <a:t>="Horizontal"</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RepeatLayout</a:t>
            </a:r>
            <a:r>
              <a:rPr lang="en-US" altLang="en-US" dirty="0" smtClean="0">
                <a:solidFill>
                  <a:srgbClr val="0000FF"/>
                </a:solidFill>
                <a:ea typeface="Times New Roman" panose="02020603050405020304" pitchFamily="18" charset="0"/>
                <a:cs typeface="Courier New" panose="02070309020205020404" pitchFamily="49" charset="0"/>
              </a:rPr>
              <a:t>="Table"&gt;</a:t>
            </a:r>
          </a:p>
          <a:p>
            <a:pPr marL="544512" lvl="1" indent="0" algn="l">
              <a:buNone/>
            </a:pP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smtClean="0">
                <a:solidFill>
                  <a:srgbClr val="800000"/>
                </a:solidFill>
                <a:ea typeface="Times New Roman" panose="02020603050405020304" pitchFamily="18" charset="0"/>
                <a:cs typeface="Courier New" panose="02070309020205020404" pitchFamily="49" charset="0"/>
              </a:rPr>
              <a:t>asp</a:t>
            </a:r>
            <a:r>
              <a:rPr lang="en-US" altLang="en-US" dirty="0" smtClean="0">
                <a:solidFill>
                  <a:srgbClr val="0000FF"/>
                </a:solidFill>
                <a:ea typeface="Times New Roman" panose="02020603050405020304" pitchFamily="18" charset="0"/>
                <a:cs typeface="Courier New" panose="02070309020205020404" pitchFamily="49" charset="0"/>
              </a:rPr>
              <a:t>:</a:t>
            </a:r>
            <a:r>
              <a:rPr lang="en-US" altLang="en-US" dirty="0" smtClean="0">
                <a:solidFill>
                  <a:srgbClr val="800000"/>
                </a:solidFill>
                <a:ea typeface="Times New Roman" panose="02020603050405020304" pitchFamily="18" charset="0"/>
                <a:cs typeface="Courier New" panose="02070309020205020404" pitchFamily="49" charset="0"/>
              </a:rPr>
              <a:t>ListItem</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Text</a:t>
            </a:r>
            <a:r>
              <a:rPr lang="en-US" altLang="en-US" dirty="0" smtClean="0">
                <a:solidFill>
                  <a:srgbClr val="0000FF"/>
                </a:solidFill>
                <a:ea typeface="Times New Roman" panose="02020603050405020304" pitchFamily="18" charset="0"/>
                <a:cs typeface="Courier New" panose="02070309020205020404" pitchFamily="49" charset="0"/>
              </a:rPr>
              <a:t>="Excellent"</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Value</a:t>
            </a:r>
            <a:r>
              <a:rPr lang="en-US" altLang="en-US" dirty="0" smtClean="0">
                <a:solidFill>
                  <a:srgbClr val="0000FF"/>
                </a:solidFill>
                <a:ea typeface="Times New Roman" panose="02020603050405020304" pitchFamily="18" charset="0"/>
                <a:cs typeface="Courier New" panose="02070309020205020404" pitchFamily="49" charset="0"/>
              </a:rPr>
              <a:t>="Excellent"&gt;&lt;/</a:t>
            </a:r>
            <a:r>
              <a:rPr lang="en-US" altLang="en-US" dirty="0" smtClean="0">
                <a:solidFill>
                  <a:srgbClr val="800000"/>
                </a:solidFill>
                <a:ea typeface="Times New Roman" panose="02020603050405020304" pitchFamily="18" charset="0"/>
                <a:cs typeface="Courier New" panose="02070309020205020404" pitchFamily="49" charset="0"/>
              </a:rPr>
              <a:t>asp</a:t>
            </a:r>
            <a:r>
              <a:rPr lang="en-US" altLang="en-US" dirty="0" smtClean="0">
                <a:solidFill>
                  <a:srgbClr val="0000FF"/>
                </a:solidFill>
                <a:ea typeface="Times New Roman" panose="02020603050405020304" pitchFamily="18" charset="0"/>
                <a:cs typeface="Courier New" panose="02070309020205020404" pitchFamily="49" charset="0"/>
              </a:rPr>
              <a:t>:</a:t>
            </a:r>
            <a:r>
              <a:rPr lang="en-US" altLang="en-US" dirty="0" smtClean="0">
                <a:solidFill>
                  <a:srgbClr val="800000"/>
                </a:solidFill>
                <a:ea typeface="Times New Roman" panose="02020603050405020304" pitchFamily="18" charset="0"/>
                <a:cs typeface="Courier New" panose="02070309020205020404" pitchFamily="49" charset="0"/>
              </a:rPr>
              <a:t>ListItem</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smtClean="0">
                <a:solidFill>
                  <a:srgbClr val="800000"/>
                </a:solidFill>
                <a:ea typeface="Times New Roman" panose="02020603050405020304" pitchFamily="18" charset="0"/>
                <a:cs typeface="Courier New" panose="02070309020205020404" pitchFamily="49" charset="0"/>
              </a:rPr>
              <a:t>asp</a:t>
            </a:r>
            <a:r>
              <a:rPr lang="en-US" altLang="en-US" dirty="0" smtClean="0">
                <a:solidFill>
                  <a:srgbClr val="0000FF"/>
                </a:solidFill>
                <a:ea typeface="Times New Roman" panose="02020603050405020304" pitchFamily="18" charset="0"/>
                <a:cs typeface="Courier New" panose="02070309020205020404" pitchFamily="49" charset="0"/>
              </a:rPr>
              <a:t>:</a:t>
            </a:r>
            <a:r>
              <a:rPr lang="en-US" altLang="en-US" dirty="0" smtClean="0">
                <a:solidFill>
                  <a:srgbClr val="800000"/>
                </a:solidFill>
                <a:ea typeface="Times New Roman" panose="02020603050405020304" pitchFamily="18" charset="0"/>
                <a:cs typeface="Courier New" panose="02070309020205020404" pitchFamily="49" charset="0"/>
              </a:rPr>
              <a:t>ListItem</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Text</a:t>
            </a:r>
            <a:r>
              <a:rPr lang="en-US" altLang="en-US" dirty="0" smtClean="0">
                <a:solidFill>
                  <a:srgbClr val="0000FF"/>
                </a:solidFill>
                <a:ea typeface="Times New Roman" panose="02020603050405020304" pitchFamily="18" charset="0"/>
                <a:cs typeface="Courier New" panose="02070309020205020404" pitchFamily="49" charset="0"/>
              </a:rPr>
              <a:t>="Very Good"</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Value</a:t>
            </a:r>
            <a:r>
              <a:rPr lang="en-US" altLang="en-US" dirty="0" smtClean="0">
                <a:solidFill>
                  <a:srgbClr val="0000FF"/>
                </a:solidFill>
                <a:ea typeface="Times New Roman" panose="02020603050405020304" pitchFamily="18" charset="0"/>
                <a:cs typeface="Courier New" panose="02070309020205020404" pitchFamily="49" charset="0"/>
              </a:rPr>
              <a:t>="Very Good"&gt;&lt;/</a:t>
            </a:r>
            <a:r>
              <a:rPr lang="en-US" altLang="en-US" dirty="0" smtClean="0">
                <a:solidFill>
                  <a:srgbClr val="800000"/>
                </a:solidFill>
                <a:ea typeface="Times New Roman" panose="02020603050405020304" pitchFamily="18" charset="0"/>
                <a:cs typeface="Courier New" panose="02070309020205020404" pitchFamily="49" charset="0"/>
              </a:rPr>
              <a:t>asp</a:t>
            </a:r>
            <a:r>
              <a:rPr lang="en-US" altLang="en-US" dirty="0" smtClean="0">
                <a:solidFill>
                  <a:srgbClr val="0000FF"/>
                </a:solidFill>
                <a:ea typeface="Times New Roman" panose="02020603050405020304" pitchFamily="18" charset="0"/>
                <a:cs typeface="Courier New" panose="02070309020205020404" pitchFamily="49" charset="0"/>
              </a:rPr>
              <a:t>:</a:t>
            </a:r>
            <a:r>
              <a:rPr lang="en-US" altLang="en-US" dirty="0" smtClean="0">
                <a:solidFill>
                  <a:srgbClr val="800000"/>
                </a:solidFill>
                <a:ea typeface="Times New Roman" panose="02020603050405020304" pitchFamily="18" charset="0"/>
                <a:cs typeface="Courier New" panose="02070309020205020404" pitchFamily="49" charset="0"/>
              </a:rPr>
              <a:t>ListItem</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smtClean="0">
                <a:solidFill>
                  <a:srgbClr val="800000"/>
                </a:solidFill>
                <a:ea typeface="Times New Roman" panose="02020603050405020304" pitchFamily="18" charset="0"/>
                <a:cs typeface="Courier New" panose="02070309020205020404" pitchFamily="49" charset="0"/>
              </a:rPr>
              <a:t>asp</a:t>
            </a:r>
            <a:r>
              <a:rPr lang="en-US" altLang="en-US" dirty="0" smtClean="0">
                <a:solidFill>
                  <a:srgbClr val="0000FF"/>
                </a:solidFill>
                <a:ea typeface="Times New Roman" panose="02020603050405020304" pitchFamily="18" charset="0"/>
                <a:cs typeface="Courier New" panose="02070309020205020404" pitchFamily="49" charset="0"/>
              </a:rPr>
              <a:t>:</a:t>
            </a:r>
            <a:r>
              <a:rPr lang="en-US" altLang="en-US" dirty="0" smtClean="0">
                <a:solidFill>
                  <a:srgbClr val="800000"/>
                </a:solidFill>
                <a:ea typeface="Times New Roman" panose="02020603050405020304" pitchFamily="18" charset="0"/>
                <a:cs typeface="Courier New" panose="02070309020205020404" pitchFamily="49" charset="0"/>
              </a:rPr>
              <a:t>ListItem</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Text</a:t>
            </a:r>
            <a:r>
              <a:rPr lang="en-US" altLang="en-US" dirty="0" smtClean="0">
                <a:solidFill>
                  <a:srgbClr val="0000FF"/>
                </a:solidFill>
                <a:ea typeface="Times New Roman" panose="02020603050405020304" pitchFamily="18" charset="0"/>
                <a:cs typeface="Courier New" panose="02070309020205020404" pitchFamily="49" charset="0"/>
              </a:rPr>
              <a:t>="Good"</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Value</a:t>
            </a:r>
            <a:r>
              <a:rPr lang="en-US" altLang="en-US" dirty="0" smtClean="0">
                <a:solidFill>
                  <a:srgbClr val="0000FF"/>
                </a:solidFill>
                <a:ea typeface="Times New Roman" panose="02020603050405020304" pitchFamily="18" charset="0"/>
                <a:cs typeface="Courier New" panose="02070309020205020404" pitchFamily="49" charset="0"/>
              </a:rPr>
              <a:t>="Good"&gt;&lt;/</a:t>
            </a:r>
            <a:r>
              <a:rPr lang="en-US" altLang="en-US" dirty="0" smtClean="0">
                <a:solidFill>
                  <a:srgbClr val="800000"/>
                </a:solidFill>
                <a:ea typeface="Times New Roman" panose="02020603050405020304" pitchFamily="18" charset="0"/>
                <a:cs typeface="Courier New" panose="02070309020205020404" pitchFamily="49" charset="0"/>
              </a:rPr>
              <a:t>asp</a:t>
            </a:r>
            <a:r>
              <a:rPr lang="en-US" altLang="en-US" dirty="0" smtClean="0">
                <a:solidFill>
                  <a:srgbClr val="0000FF"/>
                </a:solidFill>
                <a:ea typeface="Times New Roman" panose="02020603050405020304" pitchFamily="18" charset="0"/>
                <a:cs typeface="Courier New" panose="02070309020205020404" pitchFamily="49" charset="0"/>
              </a:rPr>
              <a:t>:</a:t>
            </a:r>
            <a:r>
              <a:rPr lang="en-US" altLang="en-US" dirty="0" smtClean="0">
                <a:solidFill>
                  <a:srgbClr val="800000"/>
                </a:solidFill>
                <a:ea typeface="Times New Roman" panose="02020603050405020304" pitchFamily="18" charset="0"/>
                <a:cs typeface="Courier New" panose="02070309020205020404" pitchFamily="49" charset="0"/>
              </a:rPr>
              <a:t>ListItem</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smtClean="0">
                <a:solidFill>
                  <a:srgbClr val="800000"/>
                </a:solidFill>
                <a:ea typeface="Times New Roman" panose="02020603050405020304" pitchFamily="18" charset="0"/>
                <a:cs typeface="Courier New" panose="02070309020205020404" pitchFamily="49" charset="0"/>
              </a:rPr>
              <a:t>asp</a:t>
            </a:r>
            <a:r>
              <a:rPr lang="en-US" altLang="en-US" dirty="0" smtClean="0">
                <a:solidFill>
                  <a:srgbClr val="0000FF"/>
                </a:solidFill>
                <a:ea typeface="Times New Roman" panose="02020603050405020304" pitchFamily="18" charset="0"/>
                <a:cs typeface="Courier New" panose="02070309020205020404" pitchFamily="49" charset="0"/>
              </a:rPr>
              <a:t>:</a:t>
            </a:r>
            <a:r>
              <a:rPr lang="en-US" altLang="en-US" dirty="0" smtClean="0">
                <a:solidFill>
                  <a:srgbClr val="800000"/>
                </a:solidFill>
                <a:ea typeface="Times New Roman" panose="02020603050405020304" pitchFamily="18" charset="0"/>
                <a:cs typeface="Courier New" panose="02070309020205020404" pitchFamily="49" charset="0"/>
              </a:rPr>
              <a:t>ListItem</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Text</a:t>
            </a:r>
            <a:r>
              <a:rPr lang="en-US" altLang="en-US" dirty="0" smtClean="0">
                <a:solidFill>
                  <a:srgbClr val="0000FF"/>
                </a:solidFill>
                <a:ea typeface="Times New Roman" panose="02020603050405020304" pitchFamily="18" charset="0"/>
                <a:cs typeface="Courier New" panose="02070309020205020404" pitchFamily="49" charset="0"/>
              </a:rPr>
              <a:t>="Bad"</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FF0000"/>
                </a:solidFill>
                <a:ea typeface="Times New Roman" panose="02020603050405020304" pitchFamily="18" charset="0"/>
                <a:cs typeface="Courier New" panose="02070309020205020404" pitchFamily="49" charset="0"/>
              </a:rPr>
              <a:t>Value</a:t>
            </a:r>
            <a:r>
              <a:rPr lang="en-US" altLang="en-US" dirty="0" smtClean="0">
                <a:solidFill>
                  <a:srgbClr val="0000FF"/>
                </a:solidFill>
                <a:ea typeface="Times New Roman" panose="02020603050405020304" pitchFamily="18" charset="0"/>
                <a:cs typeface="Courier New" panose="02070309020205020404" pitchFamily="49" charset="0"/>
              </a:rPr>
              <a:t>="Bad"&gt;&lt;/</a:t>
            </a:r>
            <a:r>
              <a:rPr lang="en-US" altLang="en-US" dirty="0" smtClean="0">
                <a:solidFill>
                  <a:srgbClr val="800000"/>
                </a:solidFill>
                <a:ea typeface="Times New Roman" panose="02020603050405020304" pitchFamily="18" charset="0"/>
                <a:cs typeface="Courier New" panose="02070309020205020404" pitchFamily="49" charset="0"/>
              </a:rPr>
              <a:t>asp</a:t>
            </a:r>
            <a:r>
              <a:rPr lang="en-US" altLang="en-US" dirty="0" smtClean="0">
                <a:solidFill>
                  <a:srgbClr val="0000FF"/>
                </a:solidFill>
                <a:ea typeface="Times New Roman" panose="02020603050405020304" pitchFamily="18" charset="0"/>
                <a:cs typeface="Courier New" panose="02070309020205020404" pitchFamily="49" charset="0"/>
              </a:rPr>
              <a:t>:</a:t>
            </a:r>
            <a:r>
              <a:rPr lang="en-US" altLang="en-US" dirty="0" smtClean="0">
                <a:solidFill>
                  <a:srgbClr val="800000"/>
                </a:solidFill>
                <a:ea typeface="Times New Roman" panose="02020603050405020304" pitchFamily="18" charset="0"/>
                <a:cs typeface="Courier New" panose="02070309020205020404" pitchFamily="49" charset="0"/>
              </a:rPr>
              <a:t>ListItem</a:t>
            </a:r>
            <a:r>
              <a:rPr lang="en-US" altLang="en-US"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smtClean="0">
                <a:solidFill>
                  <a:srgbClr val="800000"/>
                </a:solidFill>
                <a:ea typeface="Times New Roman" panose="02020603050405020304" pitchFamily="18" charset="0"/>
                <a:cs typeface="Courier New" panose="02070309020205020404" pitchFamily="49" charset="0"/>
              </a:rPr>
              <a:t>asp</a:t>
            </a:r>
            <a:r>
              <a:rPr lang="en-US" altLang="en-US" dirty="0" smtClean="0">
                <a:solidFill>
                  <a:srgbClr val="0000FF"/>
                </a:solidFill>
                <a:ea typeface="Times New Roman" panose="02020603050405020304" pitchFamily="18" charset="0"/>
                <a:cs typeface="Courier New" panose="02070309020205020404" pitchFamily="49" charset="0"/>
              </a:rPr>
              <a:t>:</a:t>
            </a:r>
            <a:r>
              <a:rPr lang="en-US" altLang="en-US" dirty="0" smtClean="0">
                <a:solidFill>
                  <a:srgbClr val="800000"/>
                </a:solidFill>
                <a:ea typeface="Times New Roman" panose="02020603050405020304" pitchFamily="18" charset="0"/>
                <a:cs typeface="Courier New" panose="02070309020205020404" pitchFamily="49" charset="0"/>
              </a:rPr>
              <a:t>RadioButtonList</a:t>
            </a:r>
            <a:r>
              <a:rPr lang="en-US" altLang="en-US" dirty="0" smtClean="0">
                <a:solidFill>
                  <a:srgbClr val="0000FF"/>
                </a:solidFill>
                <a:ea typeface="Times New Roman" panose="02020603050405020304" pitchFamily="18" charset="0"/>
                <a:cs typeface="Courier New" panose="02070309020205020404" pitchFamily="49" charset="0"/>
              </a:rPr>
              <a:t>&gt;</a:t>
            </a:r>
            <a:r>
              <a:rPr lang="en-US" altLang="en-US" dirty="0" smtClean="0"/>
              <a:t> </a:t>
            </a:r>
            <a:endParaRPr lang="en-US" altLang="en-US" dirty="0"/>
          </a:p>
          <a:p>
            <a:endParaRPr lang="en-IN" dirty="0"/>
          </a:p>
          <a:p>
            <a:endParaRPr lang="en-IN" u="sng" dirty="0" smtClean="0"/>
          </a:p>
        </p:txBody>
      </p:sp>
      <p:sp>
        <p:nvSpPr>
          <p:cNvPr id="2" name="Title 1"/>
          <p:cNvSpPr>
            <a:spLocks noGrp="1"/>
          </p:cNvSpPr>
          <p:nvPr>
            <p:ph type="title"/>
          </p:nvPr>
        </p:nvSpPr>
        <p:spPr/>
        <p:txBody>
          <a:bodyPr/>
          <a:lstStyle/>
          <a:p>
            <a:r>
              <a:rPr lang="en-IN" dirty="0"/>
              <a:t>RadioButtonList Control</a:t>
            </a:r>
          </a:p>
        </p:txBody>
      </p:sp>
      <p:sp>
        <p:nvSpPr>
          <p:cNvPr id="5" name="Rectangle 4"/>
          <p:cNvSpPr/>
          <p:nvPr/>
        </p:nvSpPr>
        <p:spPr>
          <a:xfrm>
            <a:off x="414338" y="2257425"/>
            <a:ext cx="11072812" cy="25574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31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44512" lvl="1" indent="0" algn="l">
              <a:buNone/>
            </a:pPr>
            <a:r>
              <a:rPr lang="en-US" altLang="en-US" sz="1800" dirty="0" smtClean="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div</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FF"/>
                </a:solidFill>
                <a:ea typeface="Times New Roman" panose="02020603050405020304" pitchFamily="18" charset="0"/>
                <a:cs typeface="Courier New" panose="02070309020205020404" pitchFamily="49" charset="0"/>
              </a:rPr>
              <a:t> </a:t>
            </a:r>
            <a:r>
              <a:rPr lang="en-US" altLang="en-US" sz="1800" dirty="0" smtClean="0">
                <a:solidFill>
                  <a:srgbClr val="0000FF"/>
                </a:solidFill>
                <a:ea typeface="Times New Roman" panose="02020603050405020304" pitchFamily="18" charset="0"/>
                <a:cs typeface="Courier New" panose="02070309020205020404" pitchFamily="49" charset="0"/>
              </a:rPr>
              <a:t> </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smtClean="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h3</a:t>
            </a:r>
            <a:r>
              <a:rPr lang="en-US" altLang="en-US" sz="1800" dirty="0">
                <a:solidFill>
                  <a:srgbClr val="0000FF"/>
                </a:solidFill>
                <a:ea typeface="Times New Roman" panose="02020603050405020304" pitchFamily="18" charset="0"/>
                <a:cs typeface="Courier New" panose="02070309020205020404" pitchFamily="49" charset="0"/>
              </a:rPr>
              <a:t>&gt;</a:t>
            </a:r>
            <a:r>
              <a:rPr lang="en-US" altLang="en-US" sz="1800" dirty="0">
                <a:solidFill>
                  <a:srgbClr val="000000"/>
                </a:solidFill>
                <a:ea typeface="Times New Roman" panose="02020603050405020304" pitchFamily="18" charset="0"/>
                <a:cs typeface="Courier New" panose="02070309020205020404" pitchFamily="49" charset="0"/>
              </a:rPr>
              <a:t>How to use </a:t>
            </a:r>
            <a:r>
              <a:rPr lang="en-US" altLang="en-US" sz="1800" dirty="0" smtClean="0">
                <a:solidFill>
                  <a:srgbClr val="000000"/>
                </a:solidFill>
                <a:ea typeface="Times New Roman" panose="02020603050405020304" pitchFamily="18" charset="0"/>
                <a:cs typeface="Courier New" panose="02070309020205020404" pitchFamily="49" charset="0"/>
              </a:rPr>
              <a:t>Radio Button List</a:t>
            </a:r>
            <a:r>
              <a:rPr lang="en-US" altLang="en-US" sz="1800" dirty="0">
                <a:solidFill>
                  <a:srgbClr val="000000"/>
                </a:solidFill>
                <a:ea typeface="Times New Roman" panose="02020603050405020304" pitchFamily="18" charset="0"/>
                <a:cs typeface="Courier New" panose="02070309020205020404" pitchFamily="49" charset="0"/>
              </a:rPr>
              <a:t> control</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h3</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smtClean="0">
                <a:solidFill>
                  <a:srgbClr val="0000FF"/>
                </a:solidFill>
                <a:ea typeface="Times New Roman" panose="02020603050405020304" pitchFamily="18" charset="0"/>
                <a:cs typeface="Courier New" panose="02070309020205020404" pitchFamily="49" charset="0"/>
              </a:rPr>
              <a:t>&lt;</a:t>
            </a:r>
            <a:r>
              <a:rPr lang="en-US" altLang="en-US" sz="1800" dirty="0" smtClean="0">
                <a:solidFill>
                  <a:srgbClr val="800000"/>
                </a:solidFill>
                <a:ea typeface="Times New Roman" panose="02020603050405020304" pitchFamily="18" charset="0"/>
                <a:cs typeface="Courier New" panose="02070309020205020404" pitchFamily="49" charset="0"/>
              </a:rPr>
              <a:t>div</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RadioButtonList</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ID</a:t>
            </a:r>
            <a:r>
              <a:rPr lang="en-US" altLang="en-US" sz="1800" dirty="0">
                <a:solidFill>
                  <a:srgbClr val="0000FF"/>
                </a:solidFill>
                <a:ea typeface="Times New Roman" panose="02020603050405020304" pitchFamily="18" charset="0"/>
                <a:cs typeface="Courier New" panose="02070309020205020404" pitchFamily="49" charset="0"/>
              </a:rPr>
              <a:t>="rbtLstRating"</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runat</a:t>
            </a:r>
            <a:r>
              <a:rPr lang="en-US" altLang="en-US" sz="1800" dirty="0">
                <a:solidFill>
                  <a:srgbClr val="0000FF"/>
                </a:solidFill>
                <a:ea typeface="Times New Roman" panose="02020603050405020304" pitchFamily="18" charset="0"/>
                <a:cs typeface="Courier New" panose="02070309020205020404" pitchFamily="49" charset="0"/>
              </a:rPr>
              <a:t>="server"</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RepeatDirection</a:t>
            </a:r>
            <a:r>
              <a:rPr lang="en-US" altLang="en-US" sz="1800" dirty="0">
                <a:solidFill>
                  <a:srgbClr val="0000FF"/>
                </a:solidFill>
                <a:ea typeface="Times New Roman" panose="02020603050405020304" pitchFamily="18" charset="0"/>
                <a:cs typeface="Courier New" panose="02070309020205020404" pitchFamily="49" charset="0"/>
              </a:rPr>
              <a:t>="Horizontal"</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RepeatLayout</a:t>
            </a:r>
            <a:r>
              <a:rPr lang="en-US" altLang="en-US" sz="1800" dirty="0">
                <a:solidFill>
                  <a:srgbClr val="0000FF"/>
                </a:solidFill>
                <a:ea typeface="Times New Roman" panose="02020603050405020304" pitchFamily="18" charset="0"/>
                <a:cs typeface="Courier New" panose="02070309020205020404" pitchFamily="49" charset="0"/>
              </a:rPr>
              <a:t>="Table</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Text</a:t>
            </a:r>
            <a:r>
              <a:rPr lang="en-US" altLang="en-US" sz="1800" dirty="0">
                <a:solidFill>
                  <a:srgbClr val="0000FF"/>
                </a:solidFill>
                <a:ea typeface="Times New Roman" panose="02020603050405020304" pitchFamily="18" charset="0"/>
                <a:cs typeface="Courier New" panose="02070309020205020404" pitchFamily="49" charset="0"/>
              </a:rPr>
              <a:t>="Excellent"</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Value</a:t>
            </a:r>
            <a:r>
              <a:rPr lang="en-US" altLang="en-US" sz="1800" dirty="0">
                <a:solidFill>
                  <a:srgbClr val="0000FF"/>
                </a:solidFill>
                <a:ea typeface="Times New Roman" panose="02020603050405020304" pitchFamily="18" charset="0"/>
                <a:cs typeface="Courier New" panose="02070309020205020404" pitchFamily="49" charset="0"/>
              </a:rPr>
              <a:t>="Excellent"&gt;&lt;/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Text</a:t>
            </a:r>
            <a:r>
              <a:rPr lang="en-US" altLang="en-US" sz="1800" dirty="0">
                <a:solidFill>
                  <a:srgbClr val="0000FF"/>
                </a:solidFill>
                <a:ea typeface="Times New Roman" panose="02020603050405020304" pitchFamily="18" charset="0"/>
                <a:cs typeface="Courier New" panose="02070309020205020404" pitchFamily="49" charset="0"/>
              </a:rPr>
              <a:t>="Very Good"</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Value</a:t>
            </a:r>
            <a:r>
              <a:rPr lang="en-US" altLang="en-US" sz="1800" dirty="0">
                <a:solidFill>
                  <a:srgbClr val="0000FF"/>
                </a:solidFill>
                <a:ea typeface="Times New Roman" panose="02020603050405020304" pitchFamily="18" charset="0"/>
                <a:cs typeface="Courier New" panose="02070309020205020404" pitchFamily="49" charset="0"/>
              </a:rPr>
              <a:t>="Very Good"&gt;&lt;/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Text</a:t>
            </a:r>
            <a:r>
              <a:rPr lang="en-US" altLang="en-US" sz="1800" dirty="0">
                <a:solidFill>
                  <a:srgbClr val="0000FF"/>
                </a:solidFill>
                <a:ea typeface="Times New Roman" panose="02020603050405020304" pitchFamily="18" charset="0"/>
                <a:cs typeface="Courier New" panose="02070309020205020404" pitchFamily="49" charset="0"/>
              </a:rPr>
              <a:t>="Good"</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Value</a:t>
            </a:r>
            <a:r>
              <a:rPr lang="en-US" altLang="en-US" sz="1800" dirty="0">
                <a:solidFill>
                  <a:srgbClr val="0000FF"/>
                </a:solidFill>
                <a:ea typeface="Times New Roman" panose="02020603050405020304" pitchFamily="18" charset="0"/>
                <a:cs typeface="Courier New" panose="02070309020205020404" pitchFamily="49" charset="0"/>
              </a:rPr>
              <a:t>="Good"&gt;&lt;/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Text</a:t>
            </a:r>
            <a:r>
              <a:rPr lang="en-US" altLang="en-US" sz="1800" dirty="0">
                <a:solidFill>
                  <a:srgbClr val="0000FF"/>
                </a:solidFill>
                <a:ea typeface="Times New Roman" panose="02020603050405020304" pitchFamily="18" charset="0"/>
                <a:cs typeface="Courier New" panose="02070309020205020404" pitchFamily="49" charset="0"/>
              </a:rPr>
              <a:t>="Bad"</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Value</a:t>
            </a:r>
            <a:r>
              <a:rPr lang="en-US" altLang="en-US" sz="1800" dirty="0">
                <a:solidFill>
                  <a:srgbClr val="0000FF"/>
                </a:solidFill>
                <a:ea typeface="Times New Roman" panose="02020603050405020304" pitchFamily="18" charset="0"/>
                <a:cs typeface="Courier New" panose="02070309020205020404" pitchFamily="49" charset="0"/>
              </a:rPr>
              <a:t>="Bad"&gt;&lt;/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RadioButtonList</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div</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Button</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ID</a:t>
            </a:r>
            <a:r>
              <a:rPr lang="en-US" altLang="en-US" sz="1800" dirty="0">
                <a:solidFill>
                  <a:srgbClr val="0000FF"/>
                </a:solidFill>
                <a:ea typeface="Times New Roman" panose="02020603050405020304" pitchFamily="18" charset="0"/>
                <a:cs typeface="Courier New" panose="02070309020205020404" pitchFamily="49" charset="0"/>
              </a:rPr>
              <a:t>="btnChoice"</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runat</a:t>
            </a:r>
            <a:r>
              <a:rPr lang="en-US" altLang="en-US" sz="1800" dirty="0">
                <a:solidFill>
                  <a:srgbClr val="0000FF"/>
                </a:solidFill>
                <a:ea typeface="Times New Roman" panose="02020603050405020304" pitchFamily="18" charset="0"/>
                <a:cs typeface="Courier New" panose="02070309020205020404" pitchFamily="49" charset="0"/>
              </a:rPr>
              <a:t>="server"</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Text</a:t>
            </a:r>
            <a:r>
              <a:rPr lang="en-US" altLang="en-US" sz="1800" dirty="0">
                <a:solidFill>
                  <a:srgbClr val="0000FF"/>
                </a:solidFill>
                <a:ea typeface="Times New Roman" panose="02020603050405020304" pitchFamily="18" charset="0"/>
                <a:cs typeface="Courier New" panose="02070309020205020404" pitchFamily="49" charset="0"/>
              </a:rPr>
              <a:t>="Submit"</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OnClick</a:t>
            </a:r>
            <a:r>
              <a:rPr lang="en-US" altLang="en-US" sz="1800" dirty="0">
                <a:solidFill>
                  <a:srgbClr val="0000FF"/>
                </a:solidFill>
                <a:ea typeface="Times New Roman" panose="02020603050405020304" pitchFamily="18" charset="0"/>
                <a:cs typeface="Courier New" panose="02070309020205020404" pitchFamily="49" charset="0"/>
              </a:rPr>
              <a:t>="btnChoice_Click"</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h3</a:t>
            </a:r>
            <a:r>
              <a:rPr lang="en-US" altLang="en-US" sz="1800" dirty="0">
                <a:solidFill>
                  <a:srgbClr val="0000FF"/>
                </a:solidFill>
                <a:ea typeface="Times New Roman" panose="02020603050405020304" pitchFamily="18" charset="0"/>
                <a:cs typeface="Courier New" panose="02070309020205020404" pitchFamily="49" charset="0"/>
              </a:rPr>
              <a:t>&gt;</a:t>
            </a:r>
            <a:r>
              <a:rPr lang="en-US" altLang="en-US" sz="1800" dirty="0">
                <a:solidFill>
                  <a:srgbClr val="000000"/>
                </a:solidFill>
                <a:ea typeface="Times New Roman" panose="02020603050405020304" pitchFamily="18" charset="0"/>
                <a:cs typeface="Courier New" panose="02070309020205020404" pitchFamily="49" charset="0"/>
              </a:rPr>
              <a:t>Selected Rating:</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h3</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div</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Label</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ID</a:t>
            </a:r>
            <a:r>
              <a:rPr lang="en-US" altLang="en-US" sz="1800" dirty="0">
                <a:solidFill>
                  <a:srgbClr val="0000FF"/>
                </a:solidFill>
                <a:ea typeface="Times New Roman" panose="02020603050405020304" pitchFamily="18" charset="0"/>
                <a:cs typeface="Courier New" panose="02070309020205020404" pitchFamily="49" charset="0"/>
              </a:rPr>
              <a:t>="lblSelectedRating"</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runat</a:t>
            </a:r>
            <a:r>
              <a:rPr lang="en-US" altLang="en-US" sz="1800" dirty="0">
                <a:solidFill>
                  <a:srgbClr val="0000FF"/>
                </a:solidFill>
                <a:ea typeface="Times New Roman" panose="02020603050405020304" pitchFamily="18" charset="0"/>
                <a:cs typeface="Courier New" panose="02070309020205020404" pitchFamily="49" charset="0"/>
              </a:rPr>
              <a:t>="server"&gt;&lt;/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Label</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div</a:t>
            </a:r>
            <a:r>
              <a:rPr lang="en-US" altLang="en-US" sz="1800" dirty="0" smtClean="0">
                <a:solidFill>
                  <a:srgbClr val="0000FF"/>
                </a:solidFill>
                <a:ea typeface="Times New Roman" panose="02020603050405020304" pitchFamily="18" charset="0"/>
                <a:cs typeface="Courier New" panose="02070309020205020404" pitchFamily="49" charset="0"/>
              </a:rPr>
              <a:t>&gt;</a:t>
            </a:r>
          </a:p>
          <a:p>
            <a:pPr marL="544512" lvl="1" indent="0" algn="l">
              <a:buNone/>
            </a:pPr>
            <a:r>
              <a:rPr lang="en-US" altLang="en-US" sz="1800" dirty="0" smtClean="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div</a:t>
            </a:r>
            <a:r>
              <a:rPr lang="en-US" altLang="en-US" sz="1800" dirty="0">
                <a:solidFill>
                  <a:srgbClr val="0000FF"/>
                </a:solidFill>
                <a:ea typeface="Times New Roman" panose="02020603050405020304" pitchFamily="18" charset="0"/>
                <a:cs typeface="Courier New" panose="02070309020205020404" pitchFamily="49" charset="0"/>
              </a:rPr>
              <a:t>&gt;</a:t>
            </a:r>
            <a:r>
              <a:rPr lang="en-US" altLang="en-US" sz="1800" dirty="0"/>
              <a:t> </a:t>
            </a:r>
            <a:endParaRPr lang="en-IN" sz="1800" dirty="0"/>
          </a:p>
        </p:txBody>
      </p:sp>
      <p:sp>
        <p:nvSpPr>
          <p:cNvPr id="2" name="Title 1"/>
          <p:cNvSpPr>
            <a:spLocks noGrp="1"/>
          </p:cNvSpPr>
          <p:nvPr>
            <p:ph type="title"/>
          </p:nvPr>
        </p:nvSpPr>
        <p:spPr/>
        <p:txBody>
          <a:bodyPr/>
          <a:lstStyle/>
          <a:p>
            <a:r>
              <a:rPr lang="en-IN" dirty="0"/>
              <a:t>Example – RadioButtonList Control</a:t>
            </a:r>
          </a:p>
        </p:txBody>
      </p:sp>
      <p:sp>
        <p:nvSpPr>
          <p:cNvPr id="5" name="Rectangle 4"/>
          <p:cNvSpPr/>
          <p:nvPr/>
        </p:nvSpPr>
        <p:spPr>
          <a:xfrm>
            <a:off x="528638" y="863444"/>
            <a:ext cx="11415712" cy="495157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44319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a:xfrm>
            <a:off x="0" y="0"/>
            <a:ext cx="12192000" cy="711200"/>
          </a:xfrm>
        </p:spPr>
        <p:txBody>
          <a:bodyPr/>
          <a:lstStyle/>
          <a:p>
            <a:r>
              <a:rPr lang="en-US" dirty="0" smtClean="0"/>
              <a:t>Introduction to ASP.NET Controls</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smtClean="0"/>
              <a:t>The ASP.NET controls used to design the interface of a </a:t>
            </a:r>
            <a:r>
              <a:rPr lang="en-US" b="1" dirty="0" smtClean="0"/>
              <a:t>web application</a:t>
            </a:r>
            <a:r>
              <a:rPr lang="en-US" dirty="0" smtClean="0"/>
              <a:t>.(For Example, Textbox, Label, Button etc.)</a:t>
            </a:r>
          </a:p>
          <a:p>
            <a:r>
              <a:rPr lang="en-US" dirty="0" smtClean="0"/>
              <a:t>ASP.NET provides a standard set of controls that can be used to develop web applications.</a:t>
            </a:r>
          </a:p>
          <a:p>
            <a:pPr fontAlgn="base"/>
            <a:r>
              <a:rPr lang="en-US" dirty="0"/>
              <a:t>The </a:t>
            </a:r>
            <a:r>
              <a:rPr lang="en-US" b="1" dirty="0"/>
              <a:t>System.Web.UI.Control</a:t>
            </a:r>
            <a:r>
              <a:rPr lang="en-US" dirty="0"/>
              <a:t> namespace is the base class for all web server controls.</a:t>
            </a:r>
          </a:p>
          <a:p>
            <a:pPr fontAlgn="base"/>
            <a:r>
              <a:rPr lang="en-US" dirty="0"/>
              <a:t>The standard web form controls are inherited from a common base class namely </a:t>
            </a:r>
            <a:r>
              <a:rPr lang="en-US" b="1" dirty="0"/>
              <a:t>System.Web.UI.WebControls</a:t>
            </a:r>
            <a:r>
              <a:rPr lang="en-US" dirty="0"/>
              <a:t> class.</a:t>
            </a:r>
          </a:p>
          <a:p>
            <a:endParaRPr lang="en-US" dirty="0" smtClean="0"/>
          </a:p>
        </p:txBody>
      </p:sp>
    </p:spTree>
    <p:extLst>
      <p:ext uri="{BB962C8B-B14F-4D97-AF65-F5344CB8AC3E}">
        <p14:creationId xmlns:p14="http://schemas.microsoft.com/office/powerpoint/2010/main" val="123456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l" eaLnBrk="0" fontAlgn="base" hangingPunct="0">
              <a:lnSpc>
                <a:spcPct val="100000"/>
              </a:lnSpc>
              <a:spcBef>
                <a:spcPct val="0"/>
              </a:spcBef>
              <a:spcAft>
                <a:spcPct val="0"/>
              </a:spcAft>
              <a:buClrTx/>
              <a:buNone/>
            </a:pPr>
            <a:r>
              <a:rPr lang="en-US" altLang="en-US" sz="2000" dirty="0" smtClean="0">
                <a:solidFill>
                  <a:srgbClr val="0000FF"/>
                </a:solidFill>
              </a:rPr>
              <a:t>     protected</a:t>
            </a:r>
            <a:r>
              <a:rPr lang="en-US" altLang="en-US" sz="2000" dirty="0">
                <a:solidFill>
                  <a:srgbClr val="000000"/>
                </a:solidFill>
              </a:rPr>
              <a:t> </a:t>
            </a:r>
            <a:r>
              <a:rPr lang="en-US" altLang="en-US" sz="2000" dirty="0">
                <a:solidFill>
                  <a:srgbClr val="0000FF"/>
                </a:solidFill>
              </a:rPr>
              <a:t>void</a:t>
            </a:r>
            <a:r>
              <a:rPr lang="en-US" altLang="en-US" sz="2000" dirty="0">
                <a:solidFill>
                  <a:srgbClr val="000000"/>
                </a:solidFill>
              </a:rPr>
              <a:t> btnChoice_Click(</a:t>
            </a:r>
            <a:r>
              <a:rPr lang="en-US" altLang="en-US" sz="2000" dirty="0">
                <a:solidFill>
                  <a:srgbClr val="0000FF"/>
                </a:solidFill>
              </a:rPr>
              <a:t>object</a:t>
            </a:r>
            <a:r>
              <a:rPr lang="en-US" altLang="en-US" sz="2000" dirty="0">
                <a:solidFill>
                  <a:srgbClr val="000000"/>
                </a:solidFill>
              </a:rPr>
              <a:t> sender, </a:t>
            </a:r>
            <a:r>
              <a:rPr lang="en-US" altLang="en-US" sz="2000" dirty="0">
                <a:solidFill>
                  <a:srgbClr val="2B91AF"/>
                </a:solidFill>
              </a:rPr>
              <a:t>EventArgs</a:t>
            </a:r>
            <a:r>
              <a:rPr lang="en-US" altLang="en-US" sz="2000" dirty="0">
                <a:solidFill>
                  <a:srgbClr val="000000"/>
                </a:solidFill>
              </a:rPr>
              <a:t> e</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00FF"/>
                </a:solidFill>
              </a:rPr>
              <a:t>if</a:t>
            </a:r>
            <a:r>
              <a:rPr lang="en-US" altLang="en-US" sz="2000" dirty="0">
                <a:solidFill>
                  <a:srgbClr val="000000"/>
                </a:solidFill>
              </a:rPr>
              <a:t> (rblRating.SelectedItem != </a:t>
            </a:r>
            <a:r>
              <a:rPr lang="en-US" altLang="en-US" sz="2000" dirty="0">
                <a:solidFill>
                  <a:srgbClr val="0000FF"/>
                </a:solidFill>
              </a:rPr>
              <a:t>null</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lblSelectedRating.Text = rbtLstRating.SelectedItem.Text</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00"/>
                </a:solidFill>
              </a:rPr>
              <a: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endParaRPr lang="en-US" altLang="en-US" sz="2000" dirty="0"/>
          </a:p>
          <a:p>
            <a:pPr marL="457200" lvl="1" indent="0">
              <a:buNone/>
            </a:pPr>
            <a:endParaRPr lang="en-US" dirty="0"/>
          </a:p>
          <a:p>
            <a:pPr marL="457200" lvl="1" indent="0">
              <a:buNone/>
            </a:pPr>
            <a:r>
              <a:rPr lang="en-IN" u="sng" dirty="0" smtClean="0"/>
              <a:t>Output:</a:t>
            </a:r>
          </a:p>
          <a:p>
            <a:pPr marL="457200" lvl="1" indent="0">
              <a:buNone/>
            </a:pPr>
            <a:endParaRPr lang="en-US" u="sng" dirty="0"/>
          </a:p>
          <a:p>
            <a:pPr marL="457200" lvl="1" indent="0">
              <a:buNone/>
            </a:pPr>
            <a:endParaRPr lang="en-IN" dirty="0"/>
          </a:p>
        </p:txBody>
      </p:sp>
      <p:sp>
        <p:nvSpPr>
          <p:cNvPr id="2" name="Title 1"/>
          <p:cNvSpPr>
            <a:spLocks noGrp="1"/>
          </p:cNvSpPr>
          <p:nvPr>
            <p:ph type="title"/>
          </p:nvPr>
        </p:nvSpPr>
        <p:spPr/>
        <p:txBody>
          <a:bodyPr/>
          <a:lstStyle/>
          <a:p>
            <a:r>
              <a:rPr lang="en-IN" dirty="0"/>
              <a:t>Example – RadioButtonList Control</a:t>
            </a:r>
          </a:p>
        </p:txBody>
      </p:sp>
      <p:pic>
        <p:nvPicPr>
          <p:cNvPr id="3074" name="Picture 2" descr="https://lh4.googleusercontent.com/VLvjOpcbDKwhEAH362FMVxF_0LMV-qSDjZ46XHi2nKQUsDvQkkUuHFCumT0ukihAaeq0VJ9gZ2obKoPA9dOEAyag338L-CyFC8ndARl5cAB2bOTgNbewTEeXDmb4EqUVPlHiitI_iMQfQtN3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39" y="4168457"/>
            <a:ext cx="3171825" cy="18954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44136" y="4168456"/>
            <a:ext cx="4389121" cy="199721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414880" y="863443"/>
            <a:ext cx="6414545" cy="229409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693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8018" y="2324372"/>
            <a:ext cx="6837182" cy="2469697"/>
          </a:xfrm>
          <a:prstGeom prst="rect">
            <a:avLst/>
          </a:prstGeom>
        </p:spPr>
      </p:pic>
      <p:sp>
        <p:nvSpPr>
          <p:cNvPr id="3" name="Content Placeholder 2"/>
          <p:cNvSpPr>
            <a:spLocks noGrp="1"/>
          </p:cNvSpPr>
          <p:nvPr>
            <p:ph idx="1"/>
          </p:nvPr>
        </p:nvSpPr>
        <p:spPr/>
        <p:txBody>
          <a:bodyPr/>
          <a:lstStyle/>
          <a:p>
            <a:r>
              <a:rPr lang="en-US" dirty="0"/>
              <a:t>ListBox control is used to give a single or multiple select options to the user from multiple listed items</a:t>
            </a:r>
            <a:r>
              <a:rPr lang="en-US" dirty="0" smtClean="0"/>
              <a:t>.</a:t>
            </a:r>
          </a:p>
          <a:p>
            <a:r>
              <a:rPr lang="en-IN" u="sng" dirty="0" smtClean="0"/>
              <a:t>Example</a:t>
            </a:r>
          </a:p>
          <a:p>
            <a:pPr marL="0" indent="0">
              <a:buNone/>
            </a:pPr>
            <a:endParaRPr lang="en-IN" u="sng" dirty="0" smtClean="0"/>
          </a:p>
          <a:p>
            <a:pPr marL="192087" lvl="1"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smtClean="0">
                <a:solidFill>
                  <a:srgbClr val="0000FF"/>
                </a:solidFill>
                <a:ea typeface="Times New Roman" panose="02020603050405020304" pitchFamily="18" charset="0"/>
                <a:cs typeface="Courier New" panose="02070309020205020404" pitchFamily="49" charset="0"/>
              </a:rPr>
              <a:t>	&lt;</a:t>
            </a:r>
            <a:r>
              <a:rPr lang="en-IN" dirty="0">
                <a:solidFill>
                  <a:srgbClr val="800000"/>
                </a:solidFill>
                <a:ea typeface="Times New Roman" panose="02020603050405020304" pitchFamily="18" charset="0"/>
                <a:cs typeface="Courier New" panose="02070309020205020404" pitchFamily="49" charset="0"/>
              </a:rPr>
              <a:t>asp</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800000"/>
                </a:solidFill>
                <a:ea typeface="Times New Roman" panose="02020603050405020304" pitchFamily="18" charset="0"/>
                <a:cs typeface="Courier New" panose="02070309020205020404" pitchFamily="49" charset="0"/>
              </a:rPr>
              <a:t>ListBox</a:t>
            </a:r>
            <a:r>
              <a:rPr lang="en-IN" dirty="0">
                <a:solidFill>
                  <a:srgbClr val="000000"/>
                </a:solidFill>
                <a:ea typeface="Times New Roman" panose="02020603050405020304" pitchFamily="18" charset="0"/>
                <a:cs typeface="Courier New" panose="02070309020205020404" pitchFamily="49" charset="0"/>
              </a:rPr>
              <a:t> </a:t>
            </a:r>
            <a:r>
              <a:rPr lang="en-IN" dirty="0">
                <a:solidFill>
                  <a:srgbClr val="FF0000"/>
                </a:solidFill>
                <a:ea typeface="Times New Roman" panose="02020603050405020304" pitchFamily="18" charset="0"/>
                <a:cs typeface="Courier New" panose="02070309020205020404" pitchFamily="49" charset="0"/>
              </a:rPr>
              <a:t>ID</a:t>
            </a:r>
            <a:r>
              <a:rPr lang="en-IN" dirty="0">
                <a:solidFill>
                  <a:srgbClr val="0000FF"/>
                </a:solidFill>
                <a:ea typeface="Times New Roman" panose="02020603050405020304" pitchFamily="18" charset="0"/>
                <a:cs typeface="Courier New" panose="02070309020205020404" pitchFamily="49" charset="0"/>
              </a:rPr>
              <a:t>="</a:t>
            </a:r>
            <a:r>
              <a:rPr lang="en-IN" dirty="0" smtClean="0">
                <a:solidFill>
                  <a:srgbClr val="0000FF"/>
                </a:solidFill>
                <a:ea typeface="Times New Roman" panose="02020603050405020304" pitchFamily="18" charset="0"/>
                <a:cs typeface="Courier New" panose="02070309020205020404" pitchFamily="49" charset="0"/>
              </a:rPr>
              <a:t>lbColor</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000000"/>
                </a:solidFill>
                <a:ea typeface="Times New Roman" panose="02020603050405020304" pitchFamily="18" charset="0"/>
                <a:cs typeface="Courier New" panose="02070309020205020404" pitchFamily="49" charset="0"/>
              </a:rPr>
              <a:t> </a:t>
            </a:r>
            <a:r>
              <a:rPr lang="en-IN" dirty="0">
                <a:solidFill>
                  <a:srgbClr val="FF0000"/>
                </a:solidFill>
                <a:ea typeface="Times New Roman" panose="02020603050405020304" pitchFamily="18" charset="0"/>
                <a:cs typeface="Courier New" panose="02070309020205020404" pitchFamily="49" charset="0"/>
              </a:rPr>
              <a:t>runat</a:t>
            </a:r>
            <a:r>
              <a:rPr lang="en-IN" dirty="0">
                <a:solidFill>
                  <a:srgbClr val="0000FF"/>
                </a:solidFill>
                <a:ea typeface="Times New Roman" panose="02020603050405020304" pitchFamily="18" charset="0"/>
                <a:cs typeface="Courier New" panose="02070309020205020404" pitchFamily="49" charset="0"/>
              </a:rPr>
              <a:t>="server"&gt;</a:t>
            </a:r>
            <a:endParaRPr lang="en-IN" dirty="0">
              <a:ea typeface="Calibri" panose="020F0502020204030204" pitchFamily="34" charset="0"/>
              <a:cs typeface="Shruti" panose="020B0502040204020203" pitchFamily="34" charset="0"/>
            </a:endParaRPr>
          </a:p>
          <a:p>
            <a:pPr marL="192087" lvl="1"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Courier New" panose="02070309020205020404" pitchFamily="49" charset="0"/>
              </a:rPr>
              <a:t>            </a:t>
            </a:r>
            <a:r>
              <a:rPr lang="en-IN" dirty="0" smtClean="0">
                <a:solidFill>
                  <a:srgbClr val="0000FF"/>
                </a:solidFill>
                <a:ea typeface="Times New Roman" panose="02020603050405020304" pitchFamily="18" charset="0"/>
                <a:cs typeface="Courier New" panose="02070309020205020404" pitchFamily="49" charset="0"/>
              </a:rPr>
              <a:t>&lt;</a:t>
            </a:r>
            <a:r>
              <a:rPr lang="en-IN" dirty="0">
                <a:solidFill>
                  <a:srgbClr val="800000"/>
                </a:solidFill>
                <a:ea typeface="Times New Roman" panose="02020603050405020304" pitchFamily="18" charset="0"/>
                <a:cs typeface="Courier New" panose="02070309020205020404" pitchFamily="49" charset="0"/>
              </a:rPr>
              <a:t>asp</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800000"/>
                </a:solidFill>
                <a:ea typeface="Times New Roman" panose="02020603050405020304" pitchFamily="18" charset="0"/>
                <a:cs typeface="Courier New" panose="02070309020205020404" pitchFamily="49" charset="0"/>
              </a:rPr>
              <a:t>ListItem</a:t>
            </a:r>
            <a:r>
              <a:rPr lang="en-IN" dirty="0">
                <a:solidFill>
                  <a:srgbClr val="000000"/>
                </a:solidFill>
                <a:ea typeface="Times New Roman" panose="02020603050405020304" pitchFamily="18" charset="0"/>
                <a:cs typeface="Courier New" panose="02070309020205020404" pitchFamily="49" charset="0"/>
              </a:rPr>
              <a:t> </a:t>
            </a:r>
            <a:r>
              <a:rPr lang="en-IN" dirty="0">
                <a:solidFill>
                  <a:srgbClr val="FF0000"/>
                </a:solidFill>
                <a:ea typeface="Times New Roman" panose="02020603050405020304" pitchFamily="18" charset="0"/>
                <a:cs typeface="Courier New" panose="02070309020205020404" pitchFamily="49" charset="0"/>
              </a:rPr>
              <a:t>Text</a:t>
            </a:r>
            <a:r>
              <a:rPr lang="en-IN" dirty="0">
                <a:solidFill>
                  <a:srgbClr val="0000FF"/>
                </a:solidFill>
                <a:ea typeface="Times New Roman" panose="02020603050405020304" pitchFamily="18" charset="0"/>
                <a:cs typeface="Courier New" panose="02070309020205020404" pitchFamily="49" charset="0"/>
              </a:rPr>
              <a:t>="Red"</a:t>
            </a:r>
            <a:r>
              <a:rPr lang="en-IN" dirty="0">
                <a:solidFill>
                  <a:srgbClr val="000000"/>
                </a:solidFill>
                <a:ea typeface="Times New Roman" panose="02020603050405020304" pitchFamily="18" charset="0"/>
                <a:cs typeface="Courier New" panose="02070309020205020404" pitchFamily="49" charset="0"/>
              </a:rPr>
              <a:t> </a:t>
            </a:r>
            <a:r>
              <a:rPr lang="en-IN" dirty="0">
                <a:solidFill>
                  <a:srgbClr val="FF0000"/>
                </a:solidFill>
                <a:ea typeface="Times New Roman" panose="02020603050405020304" pitchFamily="18" charset="0"/>
                <a:cs typeface="Courier New" panose="02070309020205020404" pitchFamily="49" charset="0"/>
              </a:rPr>
              <a:t>Value</a:t>
            </a:r>
            <a:r>
              <a:rPr lang="en-IN" dirty="0">
                <a:solidFill>
                  <a:srgbClr val="0000FF"/>
                </a:solidFill>
                <a:ea typeface="Times New Roman" panose="02020603050405020304" pitchFamily="18" charset="0"/>
                <a:cs typeface="Courier New" panose="02070309020205020404" pitchFamily="49" charset="0"/>
              </a:rPr>
              <a:t>="red"&gt;&lt;/</a:t>
            </a:r>
            <a:r>
              <a:rPr lang="en-IN" dirty="0">
                <a:solidFill>
                  <a:srgbClr val="800000"/>
                </a:solidFill>
                <a:ea typeface="Times New Roman" panose="02020603050405020304" pitchFamily="18" charset="0"/>
                <a:cs typeface="Courier New" panose="02070309020205020404" pitchFamily="49" charset="0"/>
              </a:rPr>
              <a:t>asp</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800000"/>
                </a:solidFill>
                <a:ea typeface="Times New Roman" panose="02020603050405020304" pitchFamily="18" charset="0"/>
                <a:cs typeface="Courier New" panose="02070309020205020404" pitchFamily="49" charset="0"/>
              </a:rPr>
              <a:t>ListItem</a:t>
            </a:r>
            <a:r>
              <a:rPr lang="en-IN" dirty="0">
                <a:solidFill>
                  <a:srgbClr val="0000FF"/>
                </a:solidFill>
                <a:ea typeface="Times New Roman" panose="02020603050405020304" pitchFamily="18" charset="0"/>
                <a:cs typeface="Courier New" panose="02070309020205020404" pitchFamily="49" charset="0"/>
              </a:rPr>
              <a:t>&gt;</a:t>
            </a:r>
            <a:endParaRPr lang="en-IN" dirty="0">
              <a:ea typeface="Calibri" panose="020F0502020204030204" pitchFamily="34" charset="0"/>
              <a:cs typeface="Shruti" panose="020B0502040204020203" pitchFamily="34" charset="0"/>
            </a:endParaRPr>
          </a:p>
          <a:p>
            <a:pPr marL="192087" lvl="1"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Courier New" panose="02070309020205020404" pitchFamily="49" charset="0"/>
              </a:rPr>
              <a:t>            </a:t>
            </a:r>
            <a:r>
              <a:rPr lang="en-IN" dirty="0" smtClean="0">
                <a:solidFill>
                  <a:srgbClr val="0000FF"/>
                </a:solidFill>
                <a:ea typeface="Times New Roman" panose="02020603050405020304" pitchFamily="18" charset="0"/>
                <a:cs typeface="Courier New" panose="02070309020205020404" pitchFamily="49" charset="0"/>
              </a:rPr>
              <a:t>&lt;</a:t>
            </a:r>
            <a:r>
              <a:rPr lang="en-IN" dirty="0">
                <a:solidFill>
                  <a:srgbClr val="800000"/>
                </a:solidFill>
                <a:ea typeface="Times New Roman" panose="02020603050405020304" pitchFamily="18" charset="0"/>
                <a:cs typeface="Courier New" panose="02070309020205020404" pitchFamily="49" charset="0"/>
              </a:rPr>
              <a:t>asp</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800000"/>
                </a:solidFill>
                <a:ea typeface="Times New Roman" panose="02020603050405020304" pitchFamily="18" charset="0"/>
                <a:cs typeface="Courier New" panose="02070309020205020404" pitchFamily="49" charset="0"/>
              </a:rPr>
              <a:t>ListItem</a:t>
            </a:r>
            <a:r>
              <a:rPr lang="en-IN" dirty="0">
                <a:solidFill>
                  <a:srgbClr val="000000"/>
                </a:solidFill>
                <a:ea typeface="Times New Roman" panose="02020603050405020304" pitchFamily="18" charset="0"/>
                <a:cs typeface="Courier New" panose="02070309020205020404" pitchFamily="49" charset="0"/>
              </a:rPr>
              <a:t> </a:t>
            </a:r>
            <a:r>
              <a:rPr lang="en-IN" dirty="0">
                <a:solidFill>
                  <a:srgbClr val="FF0000"/>
                </a:solidFill>
                <a:ea typeface="Times New Roman" panose="02020603050405020304" pitchFamily="18" charset="0"/>
                <a:cs typeface="Courier New" panose="02070309020205020404" pitchFamily="49" charset="0"/>
              </a:rPr>
              <a:t>Text</a:t>
            </a:r>
            <a:r>
              <a:rPr lang="en-IN" dirty="0">
                <a:solidFill>
                  <a:srgbClr val="0000FF"/>
                </a:solidFill>
                <a:ea typeface="Times New Roman" panose="02020603050405020304" pitchFamily="18" charset="0"/>
                <a:cs typeface="Courier New" panose="02070309020205020404" pitchFamily="49" charset="0"/>
              </a:rPr>
              <a:t>="Blue"</a:t>
            </a:r>
            <a:r>
              <a:rPr lang="en-IN" dirty="0">
                <a:solidFill>
                  <a:srgbClr val="000000"/>
                </a:solidFill>
                <a:ea typeface="Times New Roman" panose="02020603050405020304" pitchFamily="18" charset="0"/>
                <a:cs typeface="Courier New" panose="02070309020205020404" pitchFamily="49" charset="0"/>
              </a:rPr>
              <a:t> </a:t>
            </a:r>
            <a:r>
              <a:rPr lang="en-IN" dirty="0">
                <a:solidFill>
                  <a:srgbClr val="FF0000"/>
                </a:solidFill>
                <a:ea typeface="Times New Roman" panose="02020603050405020304" pitchFamily="18" charset="0"/>
                <a:cs typeface="Courier New" panose="02070309020205020404" pitchFamily="49" charset="0"/>
              </a:rPr>
              <a:t>Value</a:t>
            </a:r>
            <a:r>
              <a:rPr lang="en-IN" dirty="0">
                <a:solidFill>
                  <a:srgbClr val="0000FF"/>
                </a:solidFill>
                <a:ea typeface="Times New Roman" panose="02020603050405020304" pitchFamily="18" charset="0"/>
                <a:cs typeface="Courier New" panose="02070309020205020404" pitchFamily="49" charset="0"/>
              </a:rPr>
              <a:t>="blue"&gt;&lt;/</a:t>
            </a:r>
            <a:r>
              <a:rPr lang="en-IN" dirty="0">
                <a:solidFill>
                  <a:srgbClr val="800000"/>
                </a:solidFill>
                <a:ea typeface="Times New Roman" panose="02020603050405020304" pitchFamily="18" charset="0"/>
                <a:cs typeface="Courier New" panose="02070309020205020404" pitchFamily="49" charset="0"/>
              </a:rPr>
              <a:t>asp</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800000"/>
                </a:solidFill>
                <a:ea typeface="Times New Roman" panose="02020603050405020304" pitchFamily="18" charset="0"/>
                <a:cs typeface="Courier New" panose="02070309020205020404" pitchFamily="49" charset="0"/>
              </a:rPr>
              <a:t>ListItem</a:t>
            </a:r>
            <a:r>
              <a:rPr lang="en-IN" dirty="0">
                <a:solidFill>
                  <a:srgbClr val="0000FF"/>
                </a:solidFill>
                <a:ea typeface="Times New Roman" panose="02020603050405020304" pitchFamily="18" charset="0"/>
                <a:cs typeface="Courier New" panose="02070309020205020404" pitchFamily="49" charset="0"/>
              </a:rPr>
              <a:t>&gt;</a:t>
            </a:r>
            <a:endParaRPr lang="en-IN" dirty="0">
              <a:ea typeface="Calibri" panose="020F0502020204030204" pitchFamily="34" charset="0"/>
              <a:cs typeface="Shruti" panose="020B0502040204020203" pitchFamily="34" charset="0"/>
            </a:endParaRPr>
          </a:p>
          <a:p>
            <a:pPr marL="192087" lvl="1"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Courier New" panose="02070309020205020404" pitchFamily="49" charset="0"/>
              </a:rPr>
              <a:t>            </a:t>
            </a:r>
            <a:r>
              <a:rPr lang="en-IN" dirty="0" smtClean="0">
                <a:solidFill>
                  <a:srgbClr val="0000FF"/>
                </a:solidFill>
                <a:ea typeface="Times New Roman" panose="02020603050405020304" pitchFamily="18" charset="0"/>
                <a:cs typeface="Courier New" panose="02070309020205020404" pitchFamily="49" charset="0"/>
              </a:rPr>
              <a:t>&lt;</a:t>
            </a:r>
            <a:r>
              <a:rPr lang="en-IN" dirty="0">
                <a:solidFill>
                  <a:srgbClr val="800000"/>
                </a:solidFill>
                <a:ea typeface="Times New Roman" panose="02020603050405020304" pitchFamily="18" charset="0"/>
                <a:cs typeface="Courier New" panose="02070309020205020404" pitchFamily="49" charset="0"/>
              </a:rPr>
              <a:t>asp</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800000"/>
                </a:solidFill>
                <a:ea typeface="Times New Roman" panose="02020603050405020304" pitchFamily="18" charset="0"/>
                <a:cs typeface="Courier New" panose="02070309020205020404" pitchFamily="49" charset="0"/>
              </a:rPr>
              <a:t>ListItem</a:t>
            </a:r>
            <a:r>
              <a:rPr lang="en-IN" dirty="0">
                <a:solidFill>
                  <a:srgbClr val="000000"/>
                </a:solidFill>
                <a:ea typeface="Times New Roman" panose="02020603050405020304" pitchFamily="18" charset="0"/>
                <a:cs typeface="Courier New" panose="02070309020205020404" pitchFamily="49" charset="0"/>
              </a:rPr>
              <a:t> </a:t>
            </a:r>
            <a:r>
              <a:rPr lang="en-IN" dirty="0">
                <a:solidFill>
                  <a:srgbClr val="FF0000"/>
                </a:solidFill>
                <a:ea typeface="Times New Roman" panose="02020603050405020304" pitchFamily="18" charset="0"/>
                <a:cs typeface="Courier New" panose="02070309020205020404" pitchFamily="49" charset="0"/>
              </a:rPr>
              <a:t>Text</a:t>
            </a:r>
            <a:r>
              <a:rPr lang="en-IN" dirty="0">
                <a:solidFill>
                  <a:srgbClr val="0000FF"/>
                </a:solidFill>
                <a:ea typeface="Times New Roman" panose="02020603050405020304" pitchFamily="18" charset="0"/>
                <a:cs typeface="Courier New" panose="02070309020205020404" pitchFamily="49" charset="0"/>
              </a:rPr>
              <a:t>="Green"</a:t>
            </a:r>
            <a:r>
              <a:rPr lang="en-IN" dirty="0">
                <a:solidFill>
                  <a:srgbClr val="000000"/>
                </a:solidFill>
                <a:ea typeface="Times New Roman" panose="02020603050405020304" pitchFamily="18" charset="0"/>
                <a:cs typeface="Courier New" panose="02070309020205020404" pitchFamily="49" charset="0"/>
              </a:rPr>
              <a:t> </a:t>
            </a:r>
            <a:r>
              <a:rPr lang="en-IN" dirty="0">
                <a:solidFill>
                  <a:srgbClr val="FF0000"/>
                </a:solidFill>
                <a:ea typeface="Times New Roman" panose="02020603050405020304" pitchFamily="18" charset="0"/>
                <a:cs typeface="Courier New" panose="02070309020205020404" pitchFamily="49" charset="0"/>
              </a:rPr>
              <a:t>Value</a:t>
            </a:r>
            <a:r>
              <a:rPr lang="en-IN" dirty="0">
                <a:solidFill>
                  <a:srgbClr val="0000FF"/>
                </a:solidFill>
                <a:ea typeface="Times New Roman" panose="02020603050405020304" pitchFamily="18" charset="0"/>
                <a:cs typeface="Courier New" panose="02070309020205020404" pitchFamily="49" charset="0"/>
              </a:rPr>
              <a:t>="green"&gt;&lt;/</a:t>
            </a:r>
            <a:r>
              <a:rPr lang="en-IN" dirty="0">
                <a:solidFill>
                  <a:srgbClr val="800000"/>
                </a:solidFill>
                <a:ea typeface="Times New Roman" panose="02020603050405020304" pitchFamily="18" charset="0"/>
                <a:cs typeface="Courier New" panose="02070309020205020404" pitchFamily="49" charset="0"/>
              </a:rPr>
              <a:t>asp</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800000"/>
                </a:solidFill>
                <a:ea typeface="Times New Roman" panose="02020603050405020304" pitchFamily="18" charset="0"/>
                <a:cs typeface="Courier New" panose="02070309020205020404" pitchFamily="49" charset="0"/>
              </a:rPr>
              <a:t>ListItem</a:t>
            </a:r>
            <a:r>
              <a:rPr lang="en-IN" dirty="0">
                <a:solidFill>
                  <a:srgbClr val="0000FF"/>
                </a:solidFill>
                <a:ea typeface="Times New Roman" panose="02020603050405020304" pitchFamily="18" charset="0"/>
                <a:cs typeface="Courier New" panose="02070309020205020404" pitchFamily="49" charset="0"/>
              </a:rPr>
              <a:t>&gt;</a:t>
            </a:r>
            <a:endParaRPr lang="en-IN" dirty="0">
              <a:ea typeface="Calibri" panose="020F0502020204030204" pitchFamily="34" charset="0"/>
              <a:cs typeface="Shruti" panose="020B0502040204020203" pitchFamily="34" charset="0"/>
            </a:endParaRPr>
          </a:p>
          <a:p>
            <a:pPr marL="192087" lvl="1"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Courier New" panose="02070309020205020404" pitchFamily="49" charset="0"/>
              </a:rPr>
              <a:t>            </a:t>
            </a:r>
            <a:r>
              <a:rPr lang="en-IN" dirty="0" smtClean="0">
                <a:solidFill>
                  <a:srgbClr val="0000FF"/>
                </a:solidFill>
                <a:ea typeface="Times New Roman" panose="02020603050405020304" pitchFamily="18" charset="0"/>
                <a:cs typeface="Courier New" panose="02070309020205020404" pitchFamily="49" charset="0"/>
              </a:rPr>
              <a:t>&lt;</a:t>
            </a:r>
            <a:r>
              <a:rPr lang="en-IN" dirty="0">
                <a:solidFill>
                  <a:srgbClr val="800000"/>
                </a:solidFill>
                <a:ea typeface="Times New Roman" panose="02020603050405020304" pitchFamily="18" charset="0"/>
                <a:cs typeface="Courier New" panose="02070309020205020404" pitchFamily="49" charset="0"/>
              </a:rPr>
              <a:t>asp</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800000"/>
                </a:solidFill>
                <a:ea typeface="Times New Roman" panose="02020603050405020304" pitchFamily="18" charset="0"/>
                <a:cs typeface="Courier New" panose="02070309020205020404" pitchFamily="49" charset="0"/>
              </a:rPr>
              <a:t>ListItem</a:t>
            </a:r>
            <a:r>
              <a:rPr lang="en-IN" dirty="0">
                <a:solidFill>
                  <a:srgbClr val="000000"/>
                </a:solidFill>
                <a:ea typeface="Times New Roman" panose="02020603050405020304" pitchFamily="18" charset="0"/>
                <a:cs typeface="Courier New" panose="02070309020205020404" pitchFamily="49" charset="0"/>
              </a:rPr>
              <a:t> </a:t>
            </a:r>
            <a:r>
              <a:rPr lang="en-IN" dirty="0">
                <a:solidFill>
                  <a:srgbClr val="FF0000"/>
                </a:solidFill>
                <a:ea typeface="Times New Roman" panose="02020603050405020304" pitchFamily="18" charset="0"/>
                <a:cs typeface="Courier New" panose="02070309020205020404" pitchFamily="49" charset="0"/>
              </a:rPr>
              <a:t>Text</a:t>
            </a:r>
            <a:r>
              <a:rPr lang="en-IN" dirty="0">
                <a:solidFill>
                  <a:srgbClr val="0000FF"/>
                </a:solidFill>
                <a:ea typeface="Times New Roman" panose="02020603050405020304" pitchFamily="18" charset="0"/>
                <a:cs typeface="Courier New" panose="02070309020205020404" pitchFamily="49" charset="0"/>
              </a:rPr>
              <a:t>="Pink"</a:t>
            </a:r>
            <a:r>
              <a:rPr lang="en-IN" dirty="0">
                <a:solidFill>
                  <a:srgbClr val="000000"/>
                </a:solidFill>
                <a:ea typeface="Times New Roman" panose="02020603050405020304" pitchFamily="18" charset="0"/>
                <a:cs typeface="Courier New" panose="02070309020205020404" pitchFamily="49" charset="0"/>
              </a:rPr>
              <a:t> </a:t>
            </a:r>
            <a:r>
              <a:rPr lang="en-IN" dirty="0">
                <a:solidFill>
                  <a:srgbClr val="FF0000"/>
                </a:solidFill>
                <a:ea typeface="Times New Roman" panose="02020603050405020304" pitchFamily="18" charset="0"/>
                <a:cs typeface="Courier New" panose="02070309020205020404" pitchFamily="49" charset="0"/>
              </a:rPr>
              <a:t>Value</a:t>
            </a:r>
            <a:r>
              <a:rPr lang="en-IN" dirty="0">
                <a:solidFill>
                  <a:srgbClr val="0000FF"/>
                </a:solidFill>
                <a:ea typeface="Times New Roman" panose="02020603050405020304" pitchFamily="18" charset="0"/>
                <a:cs typeface="Courier New" panose="02070309020205020404" pitchFamily="49" charset="0"/>
              </a:rPr>
              <a:t>="pink"&gt;&lt;/</a:t>
            </a:r>
            <a:r>
              <a:rPr lang="en-IN" dirty="0">
                <a:solidFill>
                  <a:srgbClr val="800000"/>
                </a:solidFill>
                <a:ea typeface="Times New Roman" panose="02020603050405020304" pitchFamily="18" charset="0"/>
                <a:cs typeface="Courier New" panose="02070309020205020404" pitchFamily="49" charset="0"/>
              </a:rPr>
              <a:t>asp</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800000"/>
                </a:solidFill>
                <a:ea typeface="Times New Roman" panose="02020603050405020304" pitchFamily="18" charset="0"/>
                <a:cs typeface="Courier New" panose="02070309020205020404" pitchFamily="49" charset="0"/>
              </a:rPr>
              <a:t>ListItem</a:t>
            </a:r>
            <a:r>
              <a:rPr lang="en-IN" dirty="0">
                <a:solidFill>
                  <a:srgbClr val="0000FF"/>
                </a:solidFill>
                <a:ea typeface="Times New Roman" panose="02020603050405020304" pitchFamily="18" charset="0"/>
                <a:cs typeface="Courier New" panose="02070309020205020404" pitchFamily="49" charset="0"/>
              </a:rPr>
              <a:t>&gt;</a:t>
            </a:r>
            <a:endParaRPr lang="en-IN" dirty="0">
              <a:ea typeface="Calibri" panose="020F0502020204030204" pitchFamily="34" charset="0"/>
              <a:cs typeface="Shruti" panose="020B0502040204020203" pitchFamily="34" charset="0"/>
            </a:endParaRPr>
          </a:p>
          <a:p>
            <a:pPr marL="192087" lvl="1"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Courier New" panose="02070309020205020404" pitchFamily="49" charset="0"/>
              </a:rPr>
              <a:t>       </a:t>
            </a:r>
            <a:r>
              <a:rPr lang="en-IN" dirty="0" smtClean="0">
                <a:solidFill>
                  <a:srgbClr val="0000FF"/>
                </a:solidFill>
                <a:ea typeface="Times New Roman" panose="02020603050405020304" pitchFamily="18" charset="0"/>
                <a:cs typeface="Courier New" panose="02070309020205020404" pitchFamily="49" charset="0"/>
              </a:rPr>
              <a:t>&lt;/</a:t>
            </a:r>
            <a:r>
              <a:rPr lang="en-IN" dirty="0">
                <a:solidFill>
                  <a:srgbClr val="800000"/>
                </a:solidFill>
                <a:ea typeface="Times New Roman" panose="02020603050405020304" pitchFamily="18" charset="0"/>
                <a:cs typeface="Courier New" panose="02070309020205020404" pitchFamily="49" charset="0"/>
              </a:rPr>
              <a:t>asp</a:t>
            </a:r>
            <a:r>
              <a:rPr lang="en-IN" dirty="0">
                <a:solidFill>
                  <a:srgbClr val="0000FF"/>
                </a:solidFill>
                <a:ea typeface="Times New Roman" panose="02020603050405020304" pitchFamily="18" charset="0"/>
                <a:cs typeface="Courier New" panose="02070309020205020404" pitchFamily="49" charset="0"/>
              </a:rPr>
              <a:t>:</a:t>
            </a:r>
            <a:r>
              <a:rPr lang="en-IN" dirty="0">
                <a:solidFill>
                  <a:srgbClr val="800000"/>
                </a:solidFill>
                <a:ea typeface="Times New Roman" panose="02020603050405020304" pitchFamily="18" charset="0"/>
                <a:cs typeface="Courier New" panose="02070309020205020404" pitchFamily="49" charset="0"/>
              </a:rPr>
              <a:t>ListBox</a:t>
            </a:r>
            <a:r>
              <a:rPr lang="en-IN" dirty="0">
                <a:solidFill>
                  <a:srgbClr val="0000FF"/>
                </a:solidFill>
                <a:ea typeface="Times New Roman" panose="02020603050405020304" pitchFamily="18" charset="0"/>
                <a:cs typeface="Courier New" panose="02070309020205020404" pitchFamily="49" charset="0"/>
              </a:rPr>
              <a:t>&gt;</a:t>
            </a:r>
            <a:endParaRPr lang="en-IN" dirty="0">
              <a:effectLst/>
              <a:ea typeface="Calibri" panose="020F0502020204030204" pitchFamily="34" charset="0"/>
              <a:cs typeface="Shruti" panose="020B0502040204020203" pitchFamily="34" charset="0"/>
            </a:endParaRPr>
          </a:p>
        </p:txBody>
      </p:sp>
      <p:pic>
        <p:nvPicPr>
          <p:cNvPr id="5" name="Picture 4"/>
          <p:cNvPicPr>
            <a:picLocks noChangeAspect="1"/>
          </p:cNvPicPr>
          <p:nvPr/>
        </p:nvPicPr>
        <p:blipFill>
          <a:blip r:embed="rId2"/>
          <a:stretch>
            <a:fillRect/>
          </a:stretch>
        </p:blipFill>
        <p:spPr>
          <a:xfrm>
            <a:off x="478018" y="5247947"/>
            <a:ext cx="1107895" cy="1007050"/>
          </a:xfrm>
          <a:prstGeom prst="rect">
            <a:avLst/>
          </a:prstGeom>
          <a:ln>
            <a:solidFill>
              <a:schemeClr val="accent6"/>
            </a:solidFill>
          </a:ln>
        </p:spPr>
      </p:pic>
      <p:sp>
        <p:nvSpPr>
          <p:cNvPr id="2" name="Title 1"/>
          <p:cNvSpPr>
            <a:spLocks noGrp="1"/>
          </p:cNvSpPr>
          <p:nvPr>
            <p:ph type="title"/>
          </p:nvPr>
        </p:nvSpPr>
        <p:spPr/>
        <p:txBody>
          <a:bodyPr/>
          <a:lstStyle/>
          <a:p>
            <a:r>
              <a:rPr lang="en-IN" dirty="0"/>
              <a:t>ListBox Control</a:t>
            </a:r>
          </a:p>
        </p:txBody>
      </p:sp>
      <p:pic>
        <p:nvPicPr>
          <p:cNvPr id="5122" name="Picture 2" descr="https://lh3.googleusercontent.com/oNby4euuTXjOnFvbnViXXh_LEHTxS8puW69CoEP6siIfOTZ9DIPm8SdvvzUYVeUEdKl9j4-Ecrvs2xByu7hy6rVlNhDcaL3_z2JxIVhRWPCcaOaHwJJpYtEtLZV2d7QXLINodCSQ1AA28fCQ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165" y="5399046"/>
            <a:ext cx="609600" cy="70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1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of ListBox Control</a:t>
            </a:r>
          </a:p>
        </p:txBody>
      </p:sp>
      <p:sp>
        <p:nvSpPr>
          <p:cNvPr id="9" name="Content Placeholder 8"/>
          <p:cNvSpPr>
            <a:spLocks noGrp="1"/>
          </p:cNvSpPr>
          <p:nvPr>
            <p:ph idx="1"/>
          </p:nvPr>
        </p:nvSpPr>
        <p:spPr/>
        <p:txBody>
          <a:bodyPr/>
          <a:lstStyle/>
          <a:p>
            <a:r>
              <a:rPr lang="en-US" dirty="0" smtClean="0"/>
              <a:t>Some properties of ListBox Control are as follows:</a:t>
            </a:r>
            <a:endParaRPr lang="en-IN" dirty="0"/>
          </a:p>
        </p:txBody>
      </p:sp>
      <p:graphicFrame>
        <p:nvGraphicFramePr>
          <p:cNvPr id="12"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558752106"/>
              </p:ext>
            </p:extLst>
          </p:nvPr>
        </p:nvGraphicFramePr>
        <p:xfrm>
          <a:off x="471486" y="1372726"/>
          <a:ext cx="11187113" cy="4480560"/>
        </p:xfrm>
        <a:graphic>
          <a:graphicData uri="http://schemas.openxmlformats.org/drawingml/2006/table">
            <a:tbl>
              <a:tblPr firstRow="1" bandRow="1">
                <a:tableStyleId>{8EC20E35-A176-4012-BC5E-935CFFF8708E}</a:tableStyleId>
              </a:tblPr>
              <a:tblGrid>
                <a:gridCol w="2855860">
                  <a:extLst>
                    <a:ext uri="{9D8B030D-6E8A-4147-A177-3AD203B41FA5}">
                      <a16:colId xmlns:a16="http://schemas.microsoft.com/office/drawing/2014/main" xmlns="" val="20000"/>
                    </a:ext>
                  </a:extLst>
                </a:gridCol>
                <a:gridCol w="8331253">
                  <a:extLst>
                    <a:ext uri="{9D8B030D-6E8A-4147-A177-3AD203B41FA5}">
                      <a16:colId xmlns:a16="http://schemas.microsoft.com/office/drawing/2014/main" xmlns="" val="20002"/>
                    </a:ext>
                  </a:extLst>
                </a:gridCol>
              </a:tblGrid>
              <a:tr h="411480">
                <a:tc>
                  <a:txBody>
                    <a:bodyPr/>
                    <a:lstStyle/>
                    <a:p>
                      <a:r>
                        <a:rPr lang="en-US" sz="1900" b="1" dirty="0" smtClean="0">
                          <a:solidFill>
                            <a:schemeClr val="tx1"/>
                          </a:solidFill>
                        </a:rPr>
                        <a:t>Property</a:t>
                      </a:r>
                      <a:endParaRPr lang="en-US" sz="1900"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900" b="1" kern="1200" dirty="0" smtClean="0">
                          <a:solidFill>
                            <a:schemeClr val="tx1"/>
                          </a:solidFill>
                          <a:latin typeface="+mn-lt"/>
                          <a:ea typeface="+mn-ea"/>
                          <a:cs typeface="+mn-cs"/>
                        </a:rPr>
                        <a:t>Description</a:t>
                      </a:r>
                      <a:endParaRPr lang="en-US" sz="19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900" dirty="0" smtClean="0"/>
                        <a:t>Rows</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solidFill>
                            <a:schemeClr val="tx1"/>
                          </a:solidFill>
                        </a:rPr>
                        <a:t>No. of rows (items) can be set to display in the List.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sz="1900" dirty="0" smtClean="0"/>
                        <a:t>SelectionMode</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solidFill>
                            <a:schemeClr val="tx1"/>
                          </a:solidFill>
                        </a:rPr>
                        <a:t>Single or Multiple. If multiple, it allows user to select multiple items from the list by holding Ctrl or Shift key.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US" sz="1900" dirty="0" smtClean="0"/>
                        <a:t>SelectedValue</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solidFill>
                            <a:schemeClr val="tx1"/>
                          </a:solidFill>
                        </a:rPr>
                        <a:t>Get the value of the Selected item from the List box. </a:t>
                      </a:r>
                      <a:endParaRPr lang="en-US" sz="1900"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US" sz="1900" dirty="0" smtClean="0"/>
                        <a:t>SelectedIndex</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solidFill>
                            <a:schemeClr val="tx1"/>
                          </a:solidFill>
                        </a:rPr>
                        <a:t>Gets or Sets the index of the selected item in the List box.</a:t>
                      </a:r>
                      <a:endParaRPr lang="en-US" sz="1900"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r>
                        <a:rPr lang="en-US" sz="1900" dirty="0" smtClean="0"/>
                        <a:t>SelectedItem</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solidFill>
                            <a:schemeClr val="tx1"/>
                          </a:solidFill>
                        </a:rPr>
                        <a:t>Gets the selected item from the list.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11480">
                <a:tc>
                  <a:txBody>
                    <a:bodyPr/>
                    <a:lstStyle/>
                    <a:p>
                      <a:r>
                        <a:rPr lang="en-US" sz="1900" b="0" kern="1200" dirty="0" smtClean="0">
                          <a:solidFill>
                            <a:schemeClr val="tx1"/>
                          </a:solidFill>
                          <a:latin typeface="+mn-lt"/>
                          <a:ea typeface="+mn-ea"/>
                          <a:cs typeface="+mn-cs"/>
                        </a:rPr>
                        <a:t>Items</a:t>
                      </a:r>
                      <a:endParaRPr lang="en-US" sz="1900" b="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tx1"/>
                          </a:solidFill>
                          <a:latin typeface="+mn-lt"/>
                          <a:ea typeface="+mn-ea"/>
                          <a:cs typeface="+mn-cs"/>
                        </a:rPr>
                        <a:t>Gets the collection of items from the List box. </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11480">
                <a:tc>
                  <a:txBody>
                    <a:bodyPr/>
                    <a:lstStyle/>
                    <a:p>
                      <a:r>
                        <a:rPr lang="en-US" sz="1900" b="0" kern="1200" dirty="0" smtClean="0">
                          <a:solidFill>
                            <a:schemeClr val="tx1"/>
                          </a:solidFill>
                          <a:latin typeface="+mn-lt"/>
                          <a:ea typeface="+mn-ea"/>
                          <a:cs typeface="+mn-cs"/>
                        </a:rPr>
                        <a:t>DataTextField</a:t>
                      </a:r>
                      <a:endParaRPr lang="en-US" sz="1900" b="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solidFill>
                            <a:schemeClr val="tx1"/>
                          </a:solidFill>
                        </a:rPr>
                        <a:t>Name of the data source field to supply the text of the items.</a:t>
                      </a:r>
                    </a:p>
                    <a:p>
                      <a:pPr algn="l"/>
                      <a:r>
                        <a:rPr lang="en-US" sz="1900" dirty="0" smtClean="0">
                          <a:solidFill>
                            <a:schemeClr val="tx1"/>
                          </a:solidFill>
                        </a:rPr>
                        <a:t>(No need to set when you are adding items directly into .aspx page.)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67957848"/>
                  </a:ext>
                </a:extLst>
              </a:tr>
              <a:tr h="411480">
                <a:tc>
                  <a:txBody>
                    <a:bodyPr/>
                    <a:lstStyle/>
                    <a:p>
                      <a:r>
                        <a:rPr lang="en-US" sz="1900" b="0" kern="1200" dirty="0" smtClean="0">
                          <a:solidFill>
                            <a:schemeClr val="tx1"/>
                          </a:solidFill>
                          <a:latin typeface="+mn-lt"/>
                          <a:ea typeface="+mn-ea"/>
                          <a:cs typeface="+mn-cs"/>
                        </a:rPr>
                        <a:t>DataValueField</a:t>
                      </a:r>
                      <a:endParaRPr lang="en-US" sz="1900" b="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solidFill>
                            <a:schemeClr val="tx1"/>
                          </a:solidFill>
                        </a:rPr>
                        <a:t>Name of the data source field to supply the value of the items. </a:t>
                      </a:r>
                    </a:p>
                    <a:p>
                      <a:pPr algn="l"/>
                      <a:r>
                        <a:rPr lang="en-US" sz="1900" dirty="0" smtClean="0">
                          <a:solidFill>
                            <a:schemeClr val="tx1"/>
                          </a:solidFill>
                        </a:rPr>
                        <a:t>(No need to set when you are adding items directly into .aspx page.)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172858705"/>
                  </a:ext>
                </a:extLst>
              </a:tr>
            </a:tbl>
          </a:graphicData>
        </a:graphic>
      </p:graphicFrame>
    </p:spTree>
    <p:extLst>
      <p:ext uri="{BB962C8B-B14F-4D97-AF65-F5344CB8AC3E}">
        <p14:creationId xmlns:p14="http://schemas.microsoft.com/office/powerpoint/2010/main" val="137356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ListBox Control</a:t>
            </a:r>
            <a:endParaRPr lang="en-IN" dirty="0"/>
          </a:p>
        </p:txBody>
      </p:sp>
      <p:sp>
        <p:nvSpPr>
          <p:cNvPr id="3" name="Content Placeholder 2"/>
          <p:cNvSpPr>
            <a:spLocks noGrp="1"/>
          </p:cNvSpPr>
          <p:nvPr>
            <p:ph idx="1"/>
          </p:nvPr>
        </p:nvSpPr>
        <p:spPr/>
        <p:txBody>
          <a:bodyPr/>
          <a:lstStyle/>
          <a:p>
            <a:pPr marL="581025" lvl="1" indent="0" algn="l">
              <a:buNone/>
            </a:pP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div</a:t>
            </a:r>
            <a:r>
              <a:rPr lang="en-US" altLang="en-US" sz="1800" dirty="0" smtClean="0">
                <a:solidFill>
                  <a:srgbClr val="0000FF"/>
                </a:solidFill>
                <a:ea typeface="Times New Roman" panose="02020603050405020304" pitchFamily="18" charset="0"/>
                <a:cs typeface="Courier New" panose="02070309020205020404" pitchFamily="49" charset="0"/>
              </a:rPr>
              <a:t>&gt;</a:t>
            </a:r>
            <a:endParaRPr lang="en-US" altLang="en-US" dirty="0" smtClean="0">
              <a:solidFill>
                <a:srgbClr val="0000FF"/>
              </a:solidFill>
              <a:ea typeface="Times New Roman" panose="02020603050405020304" pitchFamily="18" charset="0"/>
              <a:cs typeface="Courier New" panose="02070309020205020404" pitchFamily="49" charset="0"/>
            </a:endParaRPr>
          </a:p>
          <a:p>
            <a:pPr marL="914400" lvl="2" indent="0" algn="l">
              <a:buNone/>
            </a:pP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div</a:t>
            </a:r>
            <a:r>
              <a:rPr lang="en-US" altLang="en-US" dirty="0" smtClean="0">
                <a:solidFill>
                  <a:srgbClr val="0000FF"/>
                </a:solidFill>
                <a:ea typeface="Times New Roman" panose="02020603050405020304" pitchFamily="18" charset="0"/>
                <a:cs typeface="Courier New" panose="02070309020205020404" pitchFamily="49" charset="0"/>
              </a:rPr>
              <a:t>&gt;</a:t>
            </a:r>
          </a:p>
          <a:p>
            <a:pPr marL="914400" lvl="2" indent="0" algn="l">
              <a:buNone/>
            </a:pP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h3</a:t>
            </a:r>
            <a:r>
              <a:rPr lang="en-US" altLang="en-US" dirty="0">
                <a:solidFill>
                  <a:srgbClr val="0000FF"/>
                </a:solidFill>
                <a:ea typeface="Times New Roman" panose="02020603050405020304" pitchFamily="18" charset="0"/>
                <a:cs typeface="Courier New" panose="02070309020205020404" pitchFamily="49" charset="0"/>
              </a:rPr>
              <a:t>&gt;</a:t>
            </a:r>
            <a:r>
              <a:rPr lang="en-US" altLang="en-US" dirty="0">
                <a:solidFill>
                  <a:srgbClr val="000000"/>
                </a:solidFill>
                <a:ea typeface="Times New Roman" panose="02020603050405020304" pitchFamily="18" charset="0"/>
                <a:cs typeface="Courier New" panose="02070309020205020404" pitchFamily="49" charset="0"/>
              </a:rPr>
              <a:t>How to use </a:t>
            </a:r>
            <a:r>
              <a:rPr lang="en-US" altLang="en-US" dirty="0" smtClean="0">
                <a:solidFill>
                  <a:srgbClr val="000000"/>
                </a:solidFill>
                <a:ea typeface="Times New Roman" panose="02020603050405020304" pitchFamily="18" charset="0"/>
                <a:cs typeface="Courier New" panose="02070309020205020404" pitchFamily="49" charset="0"/>
              </a:rPr>
              <a:t>List Box</a:t>
            </a:r>
            <a:r>
              <a:rPr lang="en-US" altLang="en-US" dirty="0">
                <a:solidFill>
                  <a:srgbClr val="000000"/>
                </a:solidFill>
                <a:ea typeface="Times New Roman" panose="02020603050405020304" pitchFamily="18" charset="0"/>
                <a:cs typeface="Courier New" panose="02070309020205020404" pitchFamily="49" charset="0"/>
              </a:rPr>
              <a:t> Control</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h3</a:t>
            </a:r>
            <a:r>
              <a:rPr lang="en-US" altLang="en-US" dirty="0" smtClean="0">
                <a:solidFill>
                  <a:srgbClr val="0000FF"/>
                </a:solidFill>
                <a:ea typeface="Times New Roman" panose="02020603050405020304" pitchFamily="18" charset="0"/>
                <a:cs typeface="Courier New" panose="02070309020205020404" pitchFamily="49" charset="0"/>
              </a:rPr>
              <a:t>&gt;</a:t>
            </a:r>
          </a:p>
          <a:p>
            <a:pPr marL="914400" lvl="2" indent="0" algn="l">
              <a:buNone/>
            </a:pPr>
            <a:r>
              <a:rPr lang="en-US" altLang="en-US" dirty="0" smtClean="0">
                <a:solidFill>
                  <a:srgbClr val="0000FF"/>
                </a:solidFill>
                <a:ea typeface="Times New Roman" panose="02020603050405020304" pitchFamily="18" charset="0"/>
                <a:cs typeface="Courier New" panose="02070309020205020404" pitchFamily="49" charset="0"/>
              </a:rPr>
              <a:t>          &lt;</a:t>
            </a:r>
            <a:r>
              <a:rPr lang="en-US" altLang="en-US" dirty="0">
                <a:solidFill>
                  <a:srgbClr val="800000"/>
                </a:solidFill>
                <a:ea typeface="Times New Roman" panose="02020603050405020304" pitchFamily="18" charset="0"/>
                <a:cs typeface="Courier New" panose="02070309020205020404" pitchFamily="49" charset="0"/>
              </a:rPr>
              <a:t>asp</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800000"/>
                </a:solidFill>
                <a:ea typeface="Times New Roman" panose="02020603050405020304" pitchFamily="18" charset="0"/>
                <a:cs typeface="Courier New" panose="02070309020205020404" pitchFamily="49" charset="0"/>
              </a:rPr>
              <a:t>ListBox</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ID</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smtClean="0">
                <a:solidFill>
                  <a:srgbClr val="0000FF"/>
                </a:solidFill>
                <a:ea typeface="Times New Roman" panose="02020603050405020304" pitchFamily="18" charset="0"/>
                <a:cs typeface="Courier New" panose="02070309020205020404" pitchFamily="49" charset="0"/>
              </a:rPr>
              <a:t>lbColor</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runat</a:t>
            </a:r>
            <a:r>
              <a:rPr lang="en-US" altLang="en-US" dirty="0">
                <a:solidFill>
                  <a:srgbClr val="0000FF"/>
                </a:solidFill>
                <a:ea typeface="Times New Roman" panose="02020603050405020304" pitchFamily="18" charset="0"/>
                <a:cs typeface="Courier New" panose="02070309020205020404" pitchFamily="49" charset="0"/>
              </a:rPr>
              <a:t>="server"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SelectionMode</a:t>
            </a:r>
            <a:r>
              <a:rPr lang="en-US" altLang="en-US" dirty="0">
                <a:solidFill>
                  <a:srgbClr val="0000FF"/>
                </a:solidFill>
                <a:ea typeface="Times New Roman" panose="02020603050405020304" pitchFamily="18" charset="0"/>
                <a:cs typeface="Courier New" panose="02070309020205020404" pitchFamily="49" charset="0"/>
              </a:rPr>
              <a:t>="Multiple"&gt;</a:t>
            </a:r>
            <a:r>
              <a:rPr lang="en-US" altLang="en-US" dirty="0">
                <a:solidFill>
                  <a:srgbClr val="000000"/>
                </a:solidFill>
                <a:ea typeface="Times New Roman" panose="02020603050405020304" pitchFamily="18" charset="0"/>
                <a:cs typeface="Courier New" panose="02070309020205020404" pitchFamily="49" charset="0"/>
              </a:rPr>
              <a:t>                       </a:t>
            </a:r>
            <a:endParaRPr lang="en-US" altLang="en-US" dirty="0" smtClean="0">
              <a:solidFill>
                <a:srgbClr val="000000"/>
              </a:solidFill>
              <a:ea typeface="Times New Roman" panose="02020603050405020304" pitchFamily="18" charset="0"/>
              <a:cs typeface="Courier New" panose="02070309020205020404" pitchFamily="49" charset="0"/>
            </a:endParaRPr>
          </a:p>
          <a:p>
            <a:pPr marL="1371600" lvl="3"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Text</a:t>
            </a:r>
            <a:r>
              <a:rPr lang="en-US" altLang="en-US" sz="1800" dirty="0">
                <a:solidFill>
                  <a:srgbClr val="0000FF"/>
                </a:solidFill>
                <a:ea typeface="Times New Roman" panose="02020603050405020304" pitchFamily="18" charset="0"/>
                <a:cs typeface="Courier New" panose="02070309020205020404" pitchFamily="49" charset="0"/>
              </a:rPr>
              <a:t>="Red"</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Value</a:t>
            </a:r>
            <a:r>
              <a:rPr lang="en-US" altLang="en-US" sz="1800" dirty="0">
                <a:solidFill>
                  <a:srgbClr val="0000FF"/>
                </a:solidFill>
                <a:ea typeface="Times New Roman" panose="02020603050405020304" pitchFamily="18" charset="0"/>
                <a:cs typeface="Courier New" panose="02070309020205020404" pitchFamily="49" charset="0"/>
              </a:rPr>
              <a:t>="red"&gt;&lt;/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FF"/>
                </a:solidFill>
                <a:ea typeface="Times New Roman" panose="02020603050405020304" pitchFamily="18" charset="0"/>
                <a:cs typeface="Courier New" panose="02070309020205020404" pitchFamily="49" charset="0"/>
              </a:rPr>
              <a:t>&gt;</a:t>
            </a:r>
            <a:r>
              <a:rPr lang="en-US" altLang="en-US" sz="1800" dirty="0">
                <a:solidFill>
                  <a:srgbClr val="000000"/>
                </a:solidFill>
                <a:ea typeface="Times New Roman" panose="02020603050405020304" pitchFamily="18" charset="0"/>
                <a:cs typeface="Courier New" panose="02070309020205020404" pitchFamily="49" charset="0"/>
              </a:rPr>
              <a:t>                      </a:t>
            </a:r>
            <a:endParaRPr lang="en-US" altLang="en-US" sz="1800" dirty="0" smtClean="0">
              <a:solidFill>
                <a:srgbClr val="000000"/>
              </a:solidFill>
              <a:ea typeface="Times New Roman" panose="02020603050405020304" pitchFamily="18" charset="0"/>
              <a:cs typeface="Courier New" panose="02070309020205020404" pitchFamily="49" charset="0"/>
            </a:endParaRPr>
          </a:p>
          <a:p>
            <a:pPr marL="1371600" lvl="3"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Text</a:t>
            </a:r>
            <a:r>
              <a:rPr lang="en-US" altLang="en-US" sz="1800" dirty="0">
                <a:solidFill>
                  <a:srgbClr val="0000FF"/>
                </a:solidFill>
                <a:ea typeface="Times New Roman" panose="02020603050405020304" pitchFamily="18" charset="0"/>
                <a:cs typeface="Courier New" panose="02070309020205020404" pitchFamily="49" charset="0"/>
              </a:rPr>
              <a:t>="Blue"</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Value</a:t>
            </a:r>
            <a:r>
              <a:rPr lang="en-US" altLang="en-US" sz="1800" dirty="0">
                <a:solidFill>
                  <a:srgbClr val="0000FF"/>
                </a:solidFill>
                <a:ea typeface="Times New Roman" panose="02020603050405020304" pitchFamily="18" charset="0"/>
                <a:cs typeface="Courier New" panose="02070309020205020404" pitchFamily="49" charset="0"/>
              </a:rPr>
              <a:t>="blue"&gt;&lt;/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FF"/>
                </a:solidFill>
                <a:ea typeface="Times New Roman" panose="02020603050405020304" pitchFamily="18" charset="0"/>
                <a:cs typeface="Courier New" panose="02070309020205020404" pitchFamily="49" charset="0"/>
              </a:rPr>
              <a:t>&gt;</a:t>
            </a:r>
            <a:r>
              <a:rPr lang="en-US" altLang="en-US" sz="1800" dirty="0">
                <a:solidFill>
                  <a:srgbClr val="000000"/>
                </a:solidFill>
                <a:ea typeface="Times New Roman" panose="02020603050405020304" pitchFamily="18" charset="0"/>
                <a:cs typeface="Courier New" panose="02070309020205020404" pitchFamily="49" charset="0"/>
              </a:rPr>
              <a:t>                         </a:t>
            </a:r>
            <a:endParaRPr lang="en-US" altLang="en-US" sz="1800" dirty="0" smtClean="0">
              <a:solidFill>
                <a:srgbClr val="000000"/>
              </a:solidFill>
              <a:ea typeface="Times New Roman" panose="02020603050405020304" pitchFamily="18" charset="0"/>
              <a:cs typeface="Courier New" panose="02070309020205020404" pitchFamily="49" charset="0"/>
            </a:endParaRPr>
          </a:p>
          <a:p>
            <a:pPr marL="1371600" lvl="3"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smtClean="0">
                <a:solidFill>
                  <a:srgbClr val="000000"/>
                </a:solidFill>
                <a:ea typeface="Times New Roman" panose="02020603050405020304" pitchFamily="18" charset="0"/>
                <a:cs typeface="Courier New" panose="02070309020205020404" pitchFamily="49" charset="0"/>
              </a:rPr>
              <a:t>  </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Text</a:t>
            </a:r>
            <a:r>
              <a:rPr lang="en-US" altLang="en-US" sz="1800" dirty="0">
                <a:solidFill>
                  <a:srgbClr val="0000FF"/>
                </a:solidFill>
                <a:ea typeface="Times New Roman" panose="02020603050405020304" pitchFamily="18" charset="0"/>
                <a:cs typeface="Courier New" panose="02070309020205020404" pitchFamily="49" charset="0"/>
              </a:rPr>
              <a:t>="Green"</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Value</a:t>
            </a:r>
            <a:r>
              <a:rPr lang="en-US" altLang="en-US" sz="1800" dirty="0">
                <a:solidFill>
                  <a:srgbClr val="0000FF"/>
                </a:solidFill>
                <a:ea typeface="Times New Roman" panose="02020603050405020304" pitchFamily="18" charset="0"/>
                <a:cs typeface="Courier New" panose="02070309020205020404" pitchFamily="49" charset="0"/>
              </a:rPr>
              <a:t>="green"&gt;&lt;/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FF"/>
                </a:solidFill>
                <a:ea typeface="Times New Roman" panose="02020603050405020304" pitchFamily="18" charset="0"/>
                <a:cs typeface="Courier New" panose="02070309020205020404" pitchFamily="49" charset="0"/>
              </a:rPr>
              <a:t>&gt;</a:t>
            </a:r>
            <a:r>
              <a:rPr lang="en-US" altLang="en-US" sz="1800" dirty="0">
                <a:solidFill>
                  <a:srgbClr val="000000"/>
                </a:solidFill>
                <a:ea typeface="Times New Roman" panose="02020603050405020304" pitchFamily="18" charset="0"/>
                <a:cs typeface="Courier New" panose="02070309020205020404" pitchFamily="49" charset="0"/>
              </a:rPr>
              <a:t>                        </a:t>
            </a:r>
            <a:endParaRPr lang="en-US" altLang="en-US" sz="1800" dirty="0" smtClean="0">
              <a:solidFill>
                <a:srgbClr val="000000"/>
              </a:solidFill>
              <a:ea typeface="Times New Roman" panose="02020603050405020304" pitchFamily="18" charset="0"/>
              <a:cs typeface="Courier New" panose="02070309020205020404" pitchFamily="49" charset="0"/>
            </a:endParaRPr>
          </a:p>
          <a:p>
            <a:pPr marL="1371600" lvl="3" indent="0" algn="l">
              <a:buNone/>
            </a:pP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Text</a:t>
            </a:r>
            <a:r>
              <a:rPr lang="en-US" altLang="en-US" sz="1800" dirty="0">
                <a:solidFill>
                  <a:srgbClr val="0000FF"/>
                </a:solidFill>
                <a:ea typeface="Times New Roman" panose="02020603050405020304" pitchFamily="18" charset="0"/>
                <a:cs typeface="Courier New" panose="02070309020205020404" pitchFamily="49" charset="0"/>
              </a:rPr>
              <a:t>="Pink"</a:t>
            </a:r>
            <a:r>
              <a:rPr lang="en-US" altLang="en-US" sz="1800" dirty="0">
                <a:solidFill>
                  <a:srgbClr val="000000"/>
                </a:solidFill>
                <a:ea typeface="Times New Roman" panose="02020603050405020304" pitchFamily="18" charset="0"/>
                <a:cs typeface="Courier New" panose="02070309020205020404" pitchFamily="49" charset="0"/>
              </a:rPr>
              <a:t> </a:t>
            </a:r>
            <a:r>
              <a:rPr lang="en-US" altLang="en-US" sz="1800" dirty="0">
                <a:solidFill>
                  <a:srgbClr val="FF0000"/>
                </a:solidFill>
                <a:ea typeface="Times New Roman" panose="02020603050405020304" pitchFamily="18" charset="0"/>
                <a:cs typeface="Courier New" panose="02070309020205020404" pitchFamily="49" charset="0"/>
              </a:rPr>
              <a:t>Value</a:t>
            </a:r>
            <a:r>
              <a:rPr lang="en-US" altLang="en-US" sz="1800" dirty="0">
                <a:solidFill>
                  <a:srgbClr val="0000FF"/>
                </a:solidFill>
                <a:ea typeface="Times New Roman" panose="02020603050405020304" pitchFamily="18" charset="0"/>
                <a:cs typeface="Courier New" panose="02070309020205020404" pitchFamily="49" charset="0"/>
              </a:rPr>
              <a:t>="pink"&gt;&lt;/</a:t>
            </a:r>
            <a:r>
              <a:rPr lang="en-US" altLang="en-US" sz="1800" dirty="0">
                <a:solidFill>
                  <a:srgbClr val="800000"/>
                </a:solidFill>
                <a:ea typeface="Times New Roman" panose="02020603050405020304" pitchFamily="18" charset="0"/>
                <a:cs typeface="Courier New" panose="02070309020205020404" pitchFamily="49" charset="0"/>
              </a:rPr>
              <a:t>asp</a:t>
            </a:r>
            <a:r>
              <a:rPr lang="en-US" altLang="en-US" sz="1800" dirty="0">
                <a:solidFill>
                  <a:srgbClr val="0000FF"/>
                </a:solidFill>
                <a:ea typeface="Times New Roman" panose="02020603050405020304" pitchFamily="18" charset="0"/>
                <a:cs typeface="Courier New" panose="02070309020205020404" pitchFamily="49" charset="0"/>
              </a:rPr>
              <a:t>:</a:t>
            </a:r>
            <a:r>
              <a:rPr lang="en-US" altLang="en-US" sz="1800" dirty="0">
                <a:solidFill>
                  <a:srgbClr val="800000"/>
                </a:solidFill>
                <a:ea typeface="Times New Roman" panose="02020603050405020304" pitchFamily="18" charset="0"/>
                <a:cs typeface="Courier New" panose="02070309020205020404" pitchFamily="49" charset="0"/>
              </a:rPr>
              <a:t>ListItem</a:t>
            </a:r>
            <a:r>
              <a:rPr lang="en-US" altLang="en-US" sz="1800" dirty="0">
                <a:solidFill>
                  <a:srgbClr val="0000FF"/>
                </a:solidFill>
                <a:ea typeface="Times New Roman" panose="02020603050405020304" pitchFamily="18" charset="0"/>
                <a:cs typeface="Courier New" panose="02070309020205020404" pitchFamily="49" charset="0"/>
              </a:rPr>
              <a:t>&gt;</a:t>
            </a:r>
            <a:r>
              <a:rPr lang="en-US" altLang="en-US" sz="1800" dirty="0">
                <a:solidFill>
                  <a:srgbClr val="000000"/>
                </a:solidFill>
                <a:ea typeface="Times New Roman" panose="02020603050405020304" pitchFamily="18" charset="0"/>
                <a:cs typeface="Courier New" panose="02070309020205020404" pitchFamily="49" charset="0"/>
              </a:rPr>
              <a:t>                        </a:t>
            </a:r>
            <a:endParaRPr lang="en-US" altLang="en-US" sz="1800" dirty="0" smtClean="0">
              <a:solidFill>
                <a:srgbClr val="000000"/>
              </a:solidFill>
              <a:ea typeface="Times New Roman" panose="02020603050405020304" pitchFamily="18" charset="0"/>
              <a:cs typeface="Courier New" panose="02070309020205020404" pitchFamily="49" charset="0"/>
            </a:endParaRPr>
          </a:p>
          <a:p>
            <a:pPr marL="914400" lvl="2" indent="0" algn="l">
              <a:buNone/>
            </a:pPr>
            <a:r>
              <a:rPr lang="en-US" altLang="en-US" dirty="0">
                <a:solidFill>
                  <a:srgbClr val="0000FF"/>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         &lt;/</a:t>
            </a:r>
            <a:r>
              <a:rPr lang="en-US" altLang="en-US" dirty="0">
                <a:solidFill>
                  <a:srgbClr val="800000"/>
                </a:solidFill>
                <a:ea typeface="Times New Roman" panose="02020603050405020304" pitchFamily="18" charset="0"/>
                <a:cs typeface="Courier New" panose="02070309020205020404" pitchFamily="49" charset="0"/>
              </a:rPr>
              <a:t>asp</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800000"/>
                </a:solidFill>
                <a:ea typeface="Times New Roman" panose="02020603050405020304" pitchFamily="18" charset="0"/>
                <a:cs typeface="Courier New" panose="02070309020205020404" pitchFamily="49" charset="0"/>
              </a:rPr>
              <a:t>ListBox</a:t>
            </a:r>
            <a:r>
              <a:rPr lang="en-US" altLang="en-US" dirty="0">
                <a:solidFill>
                  <a:srgbClr val="0000FF"/>
                </a:solidFill>
                <a:ea typeface="Times New Roman" panose="02020603050405020304" pitchFamily="18" charset="0"/>
                <a:cs typeface="Courier New" panose="02070309020205020404" pitchFamily="49" charset="0"/>
              </a:rPr>
              <a:t>&gt;</a:t>
            </a:r>
            <a:r>
              <a:rPr lang="en-US" altLang="en-US" dirty="0">
                <a:solidFill>
                  <a:srgbClr val="000000"/>
                </a:solidFill>
                <a:ea typeface="Times New Roman" panose="02020603050405020304" pitchFamily="18" charset="0"/>
                <a:cs typeface="Courier New" panose="02070309020205020404" pitchFamily="49" charset="0"/>
              </a:rPr>
              <a:t>                    </a:t>
            </a:r>
            <a:endParaRPr lang="en-US" altLang="en-US" dirty="0" smtClean="0">
              <a:solidFill>
                <a:srgbClr val="000000"/>
              </a:solidFill>
              <a:ea typeface="Times New Roman" panose="02020603050405020304" pitchFamily="18" charset="0"/>
              <a:cs typeface="Courier New" panose="02070309020205020404" pitchFamily="49" charset="0"/>
            </a:endParaRPr>
          </a:p>
          <a:p>
            <a:pPr marL="914400" lvl="2" indent="0" algn="l">
              <a:buNone/>
            </a:pP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div</a:t>
            </a:r>
            <a:r>
              <a:rPr lang="en-US" altLang="en-US" dirty="0" smtClean="0">
                <a:solidFill>
                  <a:srgbClr val="0000FF"/>
                </a:solidFill>
                <a:ea typeface="Times New Roman" panose="02020603050405020304" pitchFamily="18" charset="0"/>
                <a:cs typeface="Courier New" panose="02070309020205020404" pitchFamily="49" charset="0"/>
              </a:rPr>
              <a:t>&gt;</a:t>
            </a:r>
          </a:p>
          <a:p>
            <a:pPr marL="914400" lvl="2" indent="0" algn="l">
              <a:buNone/>
            </a:pP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br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/&gt;</a:t>
            </a:r>
            <a:r>
              <a:rPr lang="en-US" altLang="en-US" dirty="0">
                <a:solidFill>
                  <a:srgbClr val="000000"/>
                </a:solidFill>
                <a:ea typeface="Times New Roman" panose="02020603050405020304" pitchFamily="18" charset="0"/>
                <a:cs typeface="Courier New" panose="02070309020205020404" pitchFamily="49" charset="0"/>
              </a:rPr>
              <a:t>                    </a:t>
            </a:r>
            <a:endParaRPr lang="en-US" altLang="en-US" dirty="0" smtClean="0">
              <a:solidFill>
                <a:srgbClr val="000000"/>
              </a:solidFill>
              <a:ea typeface="Times New Roman" panose="02020603050405020304" pitchFamily="18" charset="0"/>
              <a:cs typeface="Courier New" panose="02070309020205020404" pitchFamily="49" charset="0"/>
            </a:endParaRPr>
          </a:p>
          <a:p>
            <a:pPr marL="914400" lvl="2" indent="0" algn="l">
              <a:buNone/>
            </a:pP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asp</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800000"/>
                </a:solidFill>
                <a:ea typeface="Times New Roman" panose="02020603050405020304" pitchFamily="18" charset="0"/>
                <a:cs typeface="Courier New" panose="02070309020205020404" pitchFamily="49" charset="0"/>
              </a:rPr>
              <a:t>Button</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ID</a:t>
            </a:r>
            <a:r>
              <a:rPr lang="en-US" altLang="en-US" dirty="0" smtClean="0">
                <a:solidFill>
                  <a:srgbClr val="0000FF"/>
                </a:solidFill>
                <a:ea typeface="Times New Roman" panose="02020603050405020304" pitchFamily="18" charset="0"/>
                <a:cs typeface="Courier New" panose="02070309020205020404" pitchFamily="49" charset="0"/>
              </a:rPr>
              <a:t>=“btnSelectedColors"</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runat</a:t>
            </a:r>
            <a:r>
              <a:rPr lang="en-US" altLang="en-US" dirty="0">
                <a:solidFill>
                  <a:srgbClr val="0000FF"/>
                </a:solidFill>
                <a:ea typeface="Times New Roman" panose="02020603050405020304" pitchFamily="18" charset="0"/>
                <a:cs typeface="Courier New" panose="02070309020205020404" pitchFamily="49" charset="0"/>
              </a:rPr>
              <a:t>="server"</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Text</a:t>
            </a:r>
            <a:r>
              <a:rPr lang="en-US" altLang="en-US" dirty="0">
                <a:solidFill>
                  <a:srgbClr val="0000FF"/>
                </a:solidFill>
                <a:ea typeface="Times New Roman" panose="02020603050405020304" pitchFamily="18" charset="0"/>
                <a:cs typeface="Courier New" panose="02070309020205020404" pitchFamily="49" charset="0"/>
              </a:rPr>
              <a:t>="Submit"</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OnClick</a:t>
            </a:r>
            <a:r>
              <a:rPr lang="en-US" altLang="en-US" dirty="0">
                <a:solidFill>
                  <a:srgbClr val="0000FF"/>
                </a:solidFill>
                <a:ea typeface="Times New Roman" panose="02020603050405020304" pitchFamily="18" charset="0"/>
                <a:cs typeface="Courier New" panose="02070309020205020404" pitchFamily="49" charset="0"/>
              </a:rPr>
              <a:t>="btnSelectColors_Click"</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0000FF"/>
                </a:solidFill>
                <a:ea typeface="Times New Roman" panose="02020603050405020304" pitchFamily="18" charset="0"/>
                <a:cs typeface="Courier New" panose="02070309020205020404" pitchFamily="49" charset="0"/>
              </a:rPr>
              <a:t>/&gt;</a:t>
            </a:r>
            <a:r>
              <a:rPr lang="en-US" altLang="en-US" dirty="0">
                <a:solidFill>
                  <a:srgbClr val="000000"/>
                </a:solidFill>
                <a:ea typeface="Times New Roman" panose="02020603050405020304" pitchFamily="18" charset="0"/>
                <a:cs typeface="Courier New" panose="02070309020205020404" pitchFamily="49" charset="0"/>
              </a:rPr>
              <a:t>                    </a:t>
            </a:r>
            <a:endParaRPr lang="en-US" altLang="en-US" dirty="0" smtClean="0">
              <a:solidFill>
                <a:srgbClr val="000000"/>
              </a:solidFill>
              <a:ea typeface="Times New Roman" panose="02020603050405020304" pitchFamily="18" charset="0"/>
              <a:cs typeface="Courier New" panose="02070309020205020404" pitchFamily="49" charset="0"/>
            </a:endParaRPr>
          </a:p>
          <a:p>
            <a:pPr marL="914400" lvl="2" indent="0" algn="l">
              <a:buNone/>
            </a:pP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h3</a:t>
            </a:r>
            <a:r>
              <a:rPr lang="en-US" altLang="en-US" dirty="0">
                <a:solidFill>
                  <a:srgbClr val="0000FF"/>
                </a:solidFill>
                <a:ea typeface="Times New Roman" panose="02020603050405020304" pitchFamily="18" charset="0"/>
                <a:cs typeface="Courier New" panose="02070309020205020404" pitchFamily="49" charset="0"/>
              </a:rPr>
              <a:t>&gt;</a:t>
            </a:r>
            <a:r>
              <a:rPr lang="en-US" altLang="en-US" dirty="0">
                <a:solidFill>
                  <a:srgbClr val="000000"/>
                </a:solidFill>
                <a:ea typeface="Times New Roman" panose="02020603050405020304" pitchFamily="18" charset="0"/>
                <a:cs typeface="Courier New" panose="02070309020205020404" pitchFamily="49" charset="0"/>
              </a:rPr>
              <a:t>Selected Colors:</a:t>
            </a:r>
            <a:r>
              <a:rPr lang="en-US" altLang="en-US" dirty="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h3</a:t>
            </a:r>
            <a:r>
              <a:rPr lang="en-US" altLang="en-US" dirty="0" smtClean="0">
                <a:solidFill>
                  <a:srgbClr val="0000FF"/>
                </a:solidFill>
                <a:ea typeface="Times New Roman" panose="02020603050405020304" pitchFamily="18" charset="0"/>
                <a:cs typeface="Courier New" panose="02070309020205020404" pitchFamily="49" charset="0"/>
              </a:rPr>
              <a:t>&gt;</a:t>
            </a:r>
          </a:p>
          <a:p>
            <a:pPr marL="914400" lvl="2" indent="0" algn="l">
              <a:buNone/>
            </a:pP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div</a:t>
            </a:r>
            <a:r>
              <a:rPr lang="en-US" altLang="en-US" dirty="0">
                <a:solidFill>
                  <a:srgbClr val="0000FF"/>
                </a:solidFill>
                <a:ea typeface="Times New Roman" panose="02020603050405020304" pitchFamily="18" charset="0"/>
                <a:cs typeface="Courier New" panose="02070309020205020404" pitchFamily="49" charset="0"/>
              </a:rPr>
              <a:t>&gt;</a:t>
            </a:r>
            <a:r>
              <a:rPr lang="en-US" altLang="en-US" dirty="0">
                <a:solidFill>
                  <a:srgbClr val="000000"/>
                </a:solidFill>
                <a:ea typeface="Times New Roman" panose="02020603050405020304" pitchFamily="18" charset="0"/>
                <a:cs typeface="Courier New" panose="02070309020205020404" pitchFamily="49" charset="0"/>
              </a:rPr>
              <a:t>                 </a:t>
            </a:r>
            <a:endParaRPr lang="en-US" altLang="en-US" dirty="0" smtClean="0">
              <a:solidFill>
                <a:srgbClr val="000000"/>
              </a:solidFill>
              <a:ea typeface="Times New Roman" panose="02020603050405020304" pitchFamily="18" charset="0"/>
              <a:cs typeface="Courier New" panose="02070309020205020404" pitchFamily="49" charset="0"/>
            </a:endParaRPr>
          </a:p>
          <a:p>
            <a:pPr marL="914400" lvl="2" indent="0" algn="l">
              <a:buNone/>
            </a:pPr>
            <a:r>
              <a:rPr lang="en-US" altLang="en-US" dirty="0" smtClean="0">
                <a:solidFill>
                  <a:srgbClr val="0000FF"/>
                </a:solidFill>
                <a:ea typeface="Times New Roman" panose="02020603050405020304" pitchFamily="18" charset="0"/>
                <a:cs typeface="Courier New" panose="02070309020205020404" pitchFamily="49" charset="0"/>
              </a:rPr>
              <a:t>     &lt;</a:t>
            </a:r>
            <a:r>
              <a:rPr lang="en-US" altLang="en-US" dirty="0">
                <a:solidFill>
                  <a:srgbClr val="800000"/>
                </a:solidFill>
                <a:ea typeface="Times New Roman" panose="02020603050405020304" pitchFamily="18" charset="0"/>
                <a:cs typeface="Courier New" panose="02070309020205020404" pitchFamily="49" charset="0"/>
              </a:rPr>
              <a:t>asp</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800000"/>
                </a:solidFill>
                <a:ea typeface="Times New Roman" panose="02020603050405020304" pitchFamily="18" charset="0"/>
                <a:cs typeface="Courier New" panose="02070309020205020404" pitchFamily="49" charset="0"/>
              </a:rPr>
              <a:t>Label</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ID</a:t>
            </a:r>
            <a:r>
              <a:rPr lang="en-US" altLang="en-US" dirty="0">
                <a:solidFill>
                  <a:srgbClr val="0000FF"/>
                </a:solidFill>
                <a:ea typeface="Times New Roman" panose="02020603050405020304" pitchFamily="18" charset="0"/>
                <a:cs typeface="Courier New" panose="02070309020205020404" pitchFamily="49" charset="0"/>
              </a:rPr>
              <a:t>="lblSelectedColors"</a:t>
            </a:r>
            <a:r>
              <a:rPr lang="en-US" altLang="en-US" dirty="0">
                <a:solidFill>
                  <a:srgbClr val="000000"/>
                </a:solidFill>
                <a:ea typeface="Times New Roman" panose="02020603050405020304" pitchFamily="18" charset="0"/>
                <a:cs typeface="Courier New" panose="02070309020205020404" pitchFamily="49" charset="0"/>
              </a:rPr>
              <a:t> </a:t>
            </a:r>
            <a:r>
              <a:rPr lang="en-US" altLang="en-US" dirty="0">
                <a:solidFill>
                  <a:srgbClr val="FF0000"/>
                </a:solidFill>
                <a:ea typeface="Times New Roman" panose="02020603050405020304" pitchFamily="18" charset="0"/>
                <a:cs typeface="Courier New" panose="02070309020205020404" pitchFamily="49" charset="0"/>
              </a:rPr>
              <a:t>runat</a:t>
            </a:r>
            <a:r>
              <a:rPr lang="en-US" altLang="en-US" dirty="0">
                <a:solidFill>
                  <a:srgbClr val="0000FF"/>
                </a:solidFill>
                <a:ea typeface="Times New Roman" panose="02020603050405020304" pitchFamily="18" charset="0"/>
                <a:cs typeface="Courier New" panose="02070309020205020404" pitchFamily="49" charset="0"/>
              </a:rPr>
              <a:t>="server"&gt;&lt;/</a:t>
            </a:r>
            <a:r>
              <a:rPr lang="en-US" altLang="en-US" dirty="0">
                <a:solidFill>
                  <a:srgbClr val="800000"/>
                </a:solidFill>
                <a:ea typeface="Times New Roman" panose="02020603050405020304" pitchFamily="18" charset="0"/>
                <a:cs typeface="Courier New" panose="02070309020205020404" pitchFamily="49" charset="0"/>
              </a:rPr>
              <a:t>asp</a:t>
            </a:r>
            <a:r>
              <a:rPr lang="en-US" altLang="en-US" dirty="0">
                <a:solidFill>
                  <a:srgbClr val="0000FF"/>
                </a:solidFill>
                <a:ea typeface="Times New Roman" panose="02020603050405020304" pitchFamily="18" charset="0"/>
                <a:cs typeface="Courier New" panose="02070309020205020404" pitchFamily="49" charset="0"/>
              </a:rPr>
              <a:t>:</a:t>
            </a:r>
            <a:r>
              <a:rPr lang="en-US" altLang="en-US" dirty="0">
                <a:solidFill>
                  <a:srgbClr val="800000"/>
                </a:solidFill>
                <a:ea typeface="Times New Roman" panose="02020603050405020304" pitchFamily="18" charset="0"/>
                <a:cs typeface="Courier New" panose="02070309020205020404" pitchFamily="49" charset="0"/>
              </a:rPr>
              <a:t>Label</a:t>
            </a:r>
            <a:r>
              <a:rPr lang="en-US" altLang="en-US" dirty="0">
                <a:solidFill>
                  <a:srgbClr val="0000FF"/>
                </a:solidFill>
                <a:ea typeface="Times New Roman" panose="02020603050405020304" pitchFamily="18" charset="0"/>
                <a:cs typeface="Courier New" panose="02070309020205020404" pitchFamily="49" charset="0"/>
              </a:rPr>
              <a:t>&gt;</a:t>
            </a:r>
            <a:r>
              <a:rPr lang="en-US" altLang="en-US" dirty="0">
                <a:solidFill>
                  <a:srgbClr val="000000"/>
                </a:solidFill>
                <a:ea typeface="Times New Roman" panose="02020603050405020304" pitchFamily="18" charset="0"/>
                <a:cs typeface="Courier New" panose="02070309020205020404" pitchFamily="49" charset="0"/>
              </a:rPr>
              <a:t>                    </a:t>
            </a:r>
            <a:endParaRPr lang="en-US" altLang="en-US" dirty="0" smtClean="0">
              <a:solidFill>
                <a:srgbClr val="000000"/>
              </a:solidFill>
              <a:ea typeface="Times New Roman" panose="02020603050405020304" pitchFamily="18" charset="0"/>
              <a:cs typeface="Courier New" panose="02070309020205020404" pitchFamily="49" charset="0"/>
            </a:endParaRPr>
          </a:p>
          <a:p>
            <a:pPr marL="914400" lvl="2" indent="0" algn="l">
              <a:buNone/>
            </a:pPr>
            <a:r>
              <a:rPr lang="en-US" altLang="en-US" dirty="0" smtClean="0">
                <a:solidFill>
                  <a:srgbClr val="0000FF"/>
                </a:solidFill>
                <a:ea typeface="Times New Roman" panose="02020603050405020304" pitchFamily="18" charset="0"/>
                <a:cs typeface="Courier New" panose="02070309020205020404" pitchFamily="49" charset="0"/>
              </a:rPr>
              <a:t>&lt;/</a:t>
            </a:r>
            <a:r>
              <a:rPr lang="en-US" altLang="en-US" dirty="0">
                <a:solidFill>
                  <a:srgbClr val="800000"/>
                </a:solidFill>
                <a:ea typeface="Times New Roman" panose="02020603050405020304" pitchFamily="18" charset="0"/>
                <a:cs typeface="Courier New" panose="02070309020205020404" pitchFamily="49" charset="0"/>
              </a:rPr>
              <a:t>div</a:t>
            </a:r>
            <a:r>
              <a:rPr lang="en-US" altLang="en-US" dirty="0" smtClean="0">
                <a:solidFill>
                  <a:srgbClr val="0000FF"/>
                </a:solidFill>
                <a:ea typeface="Times New Roman" panose="02020603050405020304" pitchFamily="18" charset="0"/>
                <a:cs typeface="Courier New" panose="02070309020205020404" pitchFamily="49" charset="0"/>
              </a:rPr>
              <a:t>&gt;</a:t>
            </a:r>
          </a:p>
          <a:p>
            <a:pPr marL="581025" lvl="1" indent="0" algn="l">
              <a:buNone/>
            </a:pPr>
            <a:r>
              <a:rPr lang="en-US" altLang="en-US" sz="1800" dirty="0" smtClean="0">
                <a:solidFill>
                  <a:srgbClr val="0000FF"/>
                </a:solidFill>
                <a:ea typeface="Times New Roman" panose="02020603050405020304" pitchFamily="18" charset="0"/>
                <a:cs typeface="Courier New" panose="02070309020205020404" pitchFamily="49" charset="0"/>
              </a:rPr>
              <a:t>&lt;/</a:t>
            </a:r>
            <a:r>
              <a:rPr lang="en-US" altLang="en-US" sz="1800" dirty="0">
                <a:solidFill>
                  <a:srgbClr val="800000"/>
                </a:solidFill>
                <a:ea typeface="Times New Roman" panose="02020603050405020304" pitchFamily="18" charset="0"/>
                <a:cs typeface="Courier New" panose="02070309020205020404" pitchFamily="49" charset="0"/>
              </a:rPr>
              <a:t>div</a:t>
            </a:r>
            <a:r>
              <a:rPr lang="en-US" altLang="en-US" sz="1800" dirty="0">
                <a:solidFill>
                  <a:srgbClr val="0000FF"/>
                </a:solidFill>
                <a:ea typeface="Times New Roman" panose="02020603050405020304" pitchFamily="18" charset="0"/>
                <a:cs typeface="Courier New" panose="02070309020205020404" pitchFamily="49" charset="0"/>
              </a:rPr>
              <a:t>&gt;</a:t>
            </a:r>
            <a:r>
              <a:rPr lang="en-US" altLang="en-US" sz="1800" dirty="0"/>
              <a:t> </a:t>
            </a:r>
          </a:p>
          <a:p>
            <a:pPr marL="581025" lvl="1" indent="0">
              <a:buNone/>
            </a:pPr>
            <a:endParaRPr lang="en-IN" dirty="0"/>
          </a:p>
        </p:txBody>
      </p:sp>
      <p:sp>
        <p:nvSpPr>
          <p:cNvPr id="6" name="Rectangle 5"/>
          <p:cNvSpPr/>
          <p:nvPr/>
        </p:nvSpPr>
        <p:spPr>
          <a:xfrm>
            <a:off x="457201" y="863444"/>
            <a:ext cx="10129838" cy="530875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037784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6581" y="878857"/>
            <a:ext cx="7051494" cy="2779869"/>
          </a:xfrm>
          <a:prstGeom prst="rect">
            <a:avLst/>
          </a:prstGeom>
        </p:spPr>
      </p:pic>
      <p:sp>
        <p:nvSpPr>
          <p:cNvPr id="3" name="Content Placeholder 2"/>
          <p:cNvSpPr>
            <a:spLocks noGrp="1"/>
          </p:cNvSpPr>
          <p:nvPr>
            <p:ph idx="1"/>
          </p:nvPr>
        </p:nvSpPr>
        <p:spPr/>
        <p:txBody>
          <a:bodyPr/>
          <a:lstStyle/>
          <a:p>
            <a:pPr marL="544512" lvl="1" indent="0" algn="l" eaLnBrk="0" fontAlgn="base" hangingPunct="0">
              <a:lnSpc>
                <a:spcPct val="100000"/>
              </a:lnSpc>
              <a:spcBef>
                <a:spcPct val="0"/>
              </a:spcBef>
              <a:spcAft>
                <a:spcPct val="0"/>
              </a:spcAft>
              <a:buClrTx/>
              <a:buNone/>
            </a:pPr>
            <a:r>
              <a:rPr lang="en-US" altLang="en-US" dirty="0" smtClean="0">
                <a:solidFill>
                  <a:srgbClr val="0000FF"/>
                </a:solidFill>
                <a:ea typeface="Times New Roman" panose="02020603050405020304" pitchFamily="18" charset="0"/>
                <a:cs typeface="Courier New" panose="02070309020205020404" pitchFamily="49" charset="0"/>
              </a:rPr>
              <a:t>protected</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void</a:t>
            </a:r>
            <a:r>
              <a:rPr lang="en-US" altLang="en-US" dirty="0" smtClean="0">
                <a:solidFill>
                  <a:srgbClr val="000000"/>
                </a:solidFill>
                <a:ea typeface="Times New Roman" panose="02020603050405020304" pitchFamily="18" charset="0"/>
                <a:cs typeface="Courier New" panose="02070309020205020404" pitchFamily="49" charset="0"/>
              </a:rPr>
              <a:t> btnSelectColors_Click(</a:t>
            </a:r>
            <a:r>
              <a:rPr lang="en-US" altLang="en-US" dirty="0" smtClean="0">
                <a:solidFill>
                  <a:srgbClr val="0000FF"/>
                </a:solidFill>
                <a:ea typeface="Times New Roman" panose="02020603050405020304" pitchFamily="18" charset="0"/>
                <a:cs typeface="Courier New" panose="02070309020205020404" pitchFamily="49" charset="0"/>
              </a:rPr>
              <a:t>object</a:t>
            </a:r>
            <a:r>
              <a:rPr lang="en-US" altLang="en-US" dirty="0" smtClean="0">
                <a:solidFill>
                  <a:srgbClr val="000000"/>
                </a:solidFill>
                <a:ea typeface="Times New Roman" panose="02020603050405020304" pitchFamily="18" charset="0"/>
                <a:cs typeface="Courier New" panose="02070309020205020404" pitchFamily="49" charset="0"/>
              </a:rPr>
              <a:t> sender, </a:t>
            </a:r>
            <a:r>
              <a:rPr lang="en-US" altLang="en-US" dirty="0" smtClean="0">
                <a:solidFill>
                  <a:srgbClr val="2B91AF"/>
                </a:solidFill>
                <a:ea typeface="Times New Roman" panose="02020603050405020304" pitchFamily="18" charset="0"/>
                <a:cs typeface="Courier New" panose="02070309020205020404" pitchFamily="49" charset="0"/>
              </a:rPr>
              <a:t>EventArgs</a:t>
            </a:r>
            <a:r>
              <a:rPr lang="en-US" altLang="en-US" dirty="0" smtClean="0">
                <a:solidFill>
                  <a:srgbClr val="000000"/>
                </a:solidFill>
                <a:ea typeface="Times New Roman" panose="02020603050405020304" pitchFamily="18" charset="0"/>
                <a:cs typeface="Courier New" panose="02070309020205020404" pitchFamily="49" charset="0"/>
              </a:rPr>
              <a:t> e)    </a:t>
            </a:r>
          </a:p>
          <a:p>
            <a:pPr marL="544512" lvl="1" indent="0" algn="l" eaLnBrk="0" fontAlgn="base" hangingPunct="0">
              <a:lnSpc>
                <a:spcPct val="100000"/>
              </a:lnSpc>
              <a:spcBef>
                <a:spcPct val="0"/>
              </a:spcBef>
              <a:spcAft>
                <a:spcPct val="0"/>
              </a:spcAft>
              <a:buClrTx/>
              <a:buNone/>
            </a:pPr>
            <a:r>
              <a:rPr lang="en-US" altLang="en-US" dirty="0" smtClean="0">
                <a:solidFill>
                  <a:srgbClr val="000000"/>
                </a:solidFill>
                <a:ea typeface="Times New Roman" panose="02020603050405020304" pitchFamily="18" charset="0"/>
                <a:cs typeface="Courier New" panose="02070309020205020404" pitchFamily="49" charset="0"/>
              </a:rPr>
              <a:t>{</a:t>
            </a:r>
          </a:p>
          <a:p>
            <a:pPr marL="544512" lvl="1" indent="0" algn="l" eaLnBrk="0" fontAlgn="base" hangingPunct="0">
              <a:lnSpc>
                <a:spcPct val="100000"/>
              </a:lnSpc>
              <a:spcBef>
                <a:spcPct val="0"/>
              </a:spcBef>
              <a:spcAft>
                <a:spcPct val="0"/>
              </a:spcAft>
              <a:buClrTx/>
              <a:buNone/>
            </a:pP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foreach</a:t>
            </a: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2B91AF"/>
                </a:solidFill>
                <a:ea typeface="Times New Roman" panose="02020603050405020304" pitchFamily="18" charset="0"/>
                <a:cs typeface="Courier New" panose="02070309020205020404" pitchFamily="49" charset="0"/>
              </a:rPr>
              <a:t>ListItem</a:t>
            </a:r>
            <a:r>
              <a:rPr lang="en-US" altLang="en-US" dirty="0" smtClean="0">
                <a:solidFill>
                  <a:srgbClr val="000000"/>
                </a:solidFill>
                <a:ea typeface="Times New Roman" panose="02020603050405020304" pitchFamily="18" charset="0"/>
                <a:cs typeface="Courier New" panose="02070309020205020404" pitchFamily="49" charset="0"/>
              </a:rPr>
              <a:t> item </a:t>
            </a:r>
            <a:r>
              <a:rPr lang="en-US" altLang="en-US" dirty="0" smtClean="0">
                <a:solidFill>
                  <a:srgbClr val="0000FF"/>
                </a:solidFill>
                <a:ea typeface="Times New Roman" panose="02020603050405020304" pitchFamily="18" charset="0"/>
                <a:cs typeface="Courier New" panose="02070309020205020404" pitchFamily="49" charset="0"/>
              </a:rPr>
              <a:t>in</a:t>
            </a:r>
            <a:r>
              <a:rPr lang="en-US" altLang="en-US" dirty="0" smtClean="0">
                <a:solidFill>
                  <a:srgbClr val="000000"/>
                </a:solidFill>
                <a:ea typeface="Times New Roman" panose="02020603050405020304" pitchFamily="18" charset="0"/>
                <a:cs typeface="Courier New" panose="02070309020205020404" pitchFamily="49" charset="0"/>
              </a:rPr>
              <a:t> lbColor.Items)        </a:t>
            </a:r>
          </a:p>
          <a:p>
            <a:pPr marL="544512" lvl="1" indent="0" algn="l" eaLnBrk="0" fontAlgn="base" hangingPunct="0">
              <a:lnSpc>
                <a:spcPct val="100000"/>
              </a:lnSpc>
              <a:spcBef>
                <a:spcPct val="0"/>
              </a:spcBef>
              <a:spcAft>
                <a:spcPct val="0"/>
              </a:spcAft>
              <a:buClrTx/>
              <a:buNone/>
            </a:pPr>
            <a:r>
              <a:rPr lang="en-US" altLang="en-US" dirty="0" smtClean="0">
                <a:solidFill>
                  <a:srgbClr val="000000"/>
                </a:solidFill>
                <a:ea typeface="Times New Roman" panose="02020603050405020304" pitchFamily="18" charset="0"/>
                <a:cs typeface="Courier New" panose="02070309020205020404" pitchFamily="49" charset="0"/>
              </a:rPr>
              <a:t>	{</a:t>
            </a:r>
          </a:p>
          <a:p>
            <a:pPr marL="544512" lvl="1" indent="0" algn="l" eaLnBrk="0" fontAlgn="base" hangingPunct="0">
              <a:lnSpc>
                <a:spcPct val="100000"/>
              </a:lnSpc>
              <a:spcBef>
                <a:spcPct val="0"/>
              </a:spcBef>
              <a:spcAft>
                <a:spcPct val="0"/>
              </a:spcAft>
              <a:buClrTx/>
              <a:buNone/>
            </a:pPr>
            <a:r>
              <a:rPr lang="en-US" altLang="en-US" dirty="0" smtClean="0">
                <a:solidFill>
                  <a:srgbClr val="000000"/>
                </a:solidFill>
                <a:ea typeface="Times New Roman" panose="02020603050405020304" pitchFamily="18" charset="0"/>
                <a:cs typeface="Courier New" panose="02070309020205020404" pitchFamily="49" charset="0"/>
              </a:rPr>
              <a:t>            </a:t>
            </a:r>
            <a:r>
              <a:rPr lang="en-US" altLang="en-US" dirty="0" smtClean="0">
                <a:solidFill>
                  <a:srgbClr val="0000FF"/>
                </a:solidFill>
                <a:ea typeface="Times New Roman" panose="02020603050405020304" pitchFamily="18" charset="0"/>
                <a:cs typeface="Courier New" panose="02070309020205020404" pitchFamily="49" charset="0"/>
              </a:rPr>
              <a:t>if</a:t>
            </a:r>
            <a:r>
              <a:rPr lang="en-US" altLang="en-US" dirty="0" smtClean="0">
                <a:solidFill>
                  <a:srgbClr val="000000"/>
                </a:solidFill>
                <a:ea typeface="Times New Roman" panose="02020603050405020304" pitchFamily="18" charset="0"/>
                <a:cs typeface="Courier New" panose="02070309020205020404" pitchFamily="49" charset="0"/>
              </a:rPr>
              <a:t> (item.Selected)</a:t>
            </a:r>
          </a:p>
          <a:p>
            <a:pPr marL="544512" lvl="1" indent="0" algn="l" eaLnBrk="0" fontAlgn="base" hangingPunct="0">
              <a:lnSpc>
                <a:spcPct val="100000"/>
              </a:lnSpc>
              <a:spcBef>
                <a:spcPct val="0"/>
              </a:spcBef>
              <a:spcAft>
                <a:spcPct val="0"/>
              </a:spcAft>
              <a:buClrTx/>
              <a:buNone/>
            </a:pPr>
            <a:r>
              <a:rPr lang="en-US" altLang="en-US" dirty="0" smtClean="0">
                <a:solidFill>
                  <a:srgbClr val="000000"/>
                </a:solidFill>
                <a:ea typeface="Times New Roman" panose="02020603050405020304" pitchFamily="18" charset="0"/>
                <a:cs typeface="Courier New" panose="02070309020205020404" pitchFamily="49" charset="0"/>
              </a:rPr>
              <a:t>                lblSelectedColors.Text += item.Text + </a:t>
            </a:r>
            <a:r>
              <a:rPr lang="en-US" altLang="en-US" dirty="0" smtClean="0">
                <a:solidFill>
                  <a:srgbClr val="A31515"/>
                </a:solidFill>
                <a:ea typeface="Times New Roman" panose="02020603050405020304" pitchFamily="18" charset="0"/>
                <a:cs typeface="Courier New" panose="02070309020205020404" pitchFamily="49" charset="0"/>
              </a:rPr>
              <a:t>"&lt;br/&gt;"</a:t>
            </a:r>
            <a:r>
              <a:rPr lang="en-US" altLang="en-US" dirty="0" smtClean="0">
                <a:solidFill>
                  <a:srgbClr val="000000"/>
                </a:solidFill>
                <a:ea typeface="Times New Roman" panose="02020603050405020304" pitchFamily="18" charset="0"/>
                <a:cs typeface="Courier New" panose="02070309020205020404" pitchFamily="49" charset="0"/>
              </a:rPr>
              <a:t>;</a:t>
            </a:r>
          </a:p>
          <a:p>
            <a:pPr marL="544512" lvl="1" indent="0" algn="l" eaLnBrk="0" fontAlgn="base" hangingPunct="0">
              <a:lnSpc>
                <a:spcPct val="100000"/>
              </a:lnSpc>
              <a:spcBef>
                <a:spcPct val="0"/>
              </a:spcBef>
              <a:spcAft>
                <a:spcPct val="0"/>
              </a:spcAft>
              <a:buClrTx/>
              <a:buNone/>
            </a:pPr>
            <a:r>
              <a:rPr lang="en-US" altLang="en-US" dirty="0" smtClean="0">
                <a:solidFill>
                  <a:srgbClr val="000000"/>
                </a:solidFill>
                <a:ea typeface="Times New Roman" panose="02020603050405020304" pitchFamily="18" charset="0"/>
                <a:cs typeface="Courier New" panose="02070309020205020404" pitchFamily="49" charset="0"/>
              </a:rPr>
              <a:t>      }</a:t>
            </a:r>
          </a:p>
          <a:p>
            <a:pPr marL="544512" lvl="1" indent="0" algn="l" eaLnBrk="0" fontAlgn="base" hangingPunct="0">
              <a:lnSpc>
                <a:spcPct val="100000"/>
              </a:lnSpc>
              <a:spcBef>
                <a:spcPct val="0"/>
              </a:spcBef>
              <a:spcAft>
                <a:spcPct val="0"/>
              </a:spcAft>
              <a:buClrTx/>
              <a:buNone/>
            </a:pPr>
            <a:r>
              <a:rPr lang="en-US" altLang="en-US" dirty="0" smtClean="0">
                <a:solidFill>
                  <a:srgbClr val="000000"/>
                </a:solidFill>
                <a:ea typeface="Times New Roman" panose="02020603050405020304" pitchFamily="18" charset="0"/>
                <a:cs typeface="Courier New" panose="02070309020205020404" pitchFamily="49" charset="0"/>
              </a:rPr>
              <a:t>}</a:t>
            </a:r>
            <a:r>
              <a:rPr lang="en-US" altLang="en-US" dirty="0" smtClean="0"/>
              <a:t> </a:t>
            </a:r>
          </a:p>
          <a:p>
            <a:pPr marL="457200" lvl="1" indent="0" algn="l">
              <a:buNone/>
            </a:pPr>
            <a:endParaRPr lang="en-US" dirty="0"/>
          </a:p>
          <a:p>
            <a:pPr marL="457200" lvl="1" indent="0">
              <a:buNone/>
            </a:pPr>
            <a:r>
              <a:rPr lang="en-IN" u="sng" dirty="0"/>
              <a:t>Output</a:t>
            </a:r>
            <a:r>
              <a:rPr lang="en-IN" u="sng" dirty="0" smtClean="0"/>
              <a:t>:</a:t>
            </a:r>
            <a:endParaRPr lang="en-IN" u="sng" dirty="0"/>
          </a:p>
        </p:txBody>
      </p:sp>
      <p:pic>
        <p:nvPicPr>
          <p:cNvPr id="8" name="Picture 7"/>
          <p:cNvPicPr>
            <a:picLocks noChangeAspect="1"/>
          </p:cNvPicPr>
          <p:nvPr/>
        </p:nvPicPr>
        <p:blipFill>
          <a:blip r:embed="rId2"/>
          <a:stretch>
            <a:fillRect/>
          </a:stretch>
        </p:blipFill>
        <p:spPr>
          <a:xfrm>
            <a:off x="406581" y="4543425"/>
            <a:ext cx="5879919" cy="1910584"/>
          </a:xfrm>
          <a:prstGeom prst="rect">
            <a:avLst/>
          </a:prstGeom>
        </p:spPr>
      </p:pic>
      <p:sp>
        <p:nvSpPr>
          <p:cNvPr id="2" name="Title 1"/>
          <p:cNvSpPr>
            <a:spLocks noGrp="1"/>
          </p:cNvSpPr>
          <p:nvPr>
            <p:ph type="title"/>
          </p:nvPr>
        </p:nvSpPr>
        <p:spPr/>
        <p:txBody>
          <a:bodyPr/>
          <a:lstStyle/>
          <a:p>
            <a:r>
              <a:rPr lang="en-US" dirty="0"/>
              <a:t>Example – </a:t>
            </a:r>
            <a:r>
              <a:rPr lang="en-US" dirty="0" smtClean="0"/>
              <a:t>ListBox </a:t>
            </a:r>
            <a:r>
              <a:rPr lang="en-US" dirty="0"/>
              <a:t>Control</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90" y="4674688"/>
            <a:ext cx="2546033" cy="16480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2328" y="5007165"/>
            <a:ext cx="1847361" cy="983099"/>
          </a:xfrm>
          <a:prstGeom prst="rect">
            <a:avLst/>
          </a:prstGeom>
        </p:spPr>
      </p:pic>
    </p:spTree>
    <p:extLst>
      <p:ext uri="{BB962C8B-B14F-4D97-AF65-F5344CB8AC3E}">
        <p14:creationId xmlns:p14="http://schemas.microsoft.com/office/powerpoint/2010/main" val="70697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06581" y="4692614"/>
            <a:ext cx="1236481" cy="1422436"/>
          </a:xfrm>
          <a:prstGeom prst="rect">
            <a:avLst/>
          </a:prstGeom>
          <a:ln>
            <a:solidFill>
              <a:schemeClr val="accent6"/>
            </a:solidFill>
          </a:ln>
        </p:spPr>
      </p:pic>
      <p:pic>
        <p:nvPicPr>
          <p:cNvPr id="6" name="Picture 5"/>
          <p:cNvPicPr>
            <a:picLocks noChangeAspect="1"/>
          </p:cNvPicPr>
          <p:nvPr/>
        </p:nvPicPr>
        <p:blipFill>
          <a:blip r:embed="rId2"/>
          <a:stretch>
            <a:fillRect/>
          </a:stretch>
        </p:blipFill>
        <p:spPr>
          <a:xfrm>
            <a:off x="406581" y="1428749"/>
            <a:ext cx="7737294" cy="3026531"/>
          </a:xfrm>
          <a:prstGeom prst="rect">
            <a:avLst/>
          </a:prstGeom>
        </p:spPr>
      </p:pic>
      <p:sp>
        <p:nvSpPr>
          <p:cNvPr id="2" name="Title 1"/>
          <p:cNvSpPr>
            <a:spLocks noGrp="1"/>
          </p:cNvSpPr>
          <p:nvPr>
            <p:ph type="title"/>
          </p:nvPr>
        </p:nvSpPr>
        <p:spPr/>
        <p:txBody>
          <a:bodyPr/>
          <a:lstStyle/>
          <a:p>
            <a:r>
              <a:rPr lang="en-US" dirty="0" smtClean="0"/>
              <a:t>BulletedList Control</a:t>
            </a:r>
            <a:endParaRPr lang="en-IN" dirty="0"/>
          </a:p>
        </p:txBody>
      </p:sp>
      <p:sp>
        <p:nvSpPr>
          <p:cNvPr id="3" name="Content Placeholder 2"/>
          <p:cNvSpPr>
            <a:spLocks noGrp="1"/>
          </p:cNvSpPr>
          <p:nvPr>
            <p:ph idx="1"/>
          </p:nvPr>
        </p:nvSpPr>
        <p:spPr/>
        <p:txBody>
          <a:bodyPr/>
          <a:lstStyle/>
          <a:p>
            <a:r>
              <a:rPr lang="en-US" dirty="0"/>
              <a:t>The BulletedList control renders either an unordered (bulleted) or ordered (numbered) list</a:t>
            </a:r>
            <a:r>
              <a:rPr lang="en-US" dirty="0" smtClean="0"/>
              <a:t>.</a:t>
            </a:r>
          </a:p>
          <a:p>
            <a:pPr marL="457200" lvl="1" indent="0">
              <a:buNone/>
            </a:pPr>
            <a:endParaRPr lang="en-US" dirty="0"/>
          </a:p>
          <a:p>
            <a:pPr marL="0" indent="0" algn="l" eaLnBrk="0" fontAlgn="base" hangingPunct="0">
              <a:lnSpc>
                <a:spcPct val="100000"/>
              </a:lnSpc>
              <a:spcBef>
                <a:spcPct val="0"/>
              </a:spcBef>
              <a:spcAft>
                <a:spcPct val="0"/>
              </a:spcAft>
              <a:buClrTx/>
              <a:buNone/>
            </a:pPr>
            <a:r>
              <a:rPr lang="en-US" altLang="en-US" dirty="0" smtClean="0"/>
              <a:t>         </a:t>
            </a:r>
            <a:r>
              <a:rPr lang="en-US" altLang="en-US" sz="2000" dirty="0" smtClean="0">
                <a:solidFill>
                  <a:srgbClr val="0000FF"/>
                </a:solidFill>
              </a:rPr>
              <a:t>&lt;</a:t>
            </a:r>
            <a:r>
              <a:rPr lang="en-US" altLang="en-US" sz="2000" dirty="0" smtClean="0">
                <a:solidFill>
                  <a:srgbClr val="800000"/>
                </a:solidFill>
              </a:rPr>
              <a:t>div</a:t>
            </a:r>
            <a:r>
              <a:rPr lang="en-US" altLang="en-US" sz="2000" dirty="0" smtClean="0">
                <a:solidFill>
                  <a:srgbClr val="0000FF"/>
                </a:solidFill>
              </a:rPr>
              <a:t>&gt;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00FF"/>
                </a:solidFill>
              </a:rPr>
              <a: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BulletedList</a:t>
            </a:r>
            <a:r>
              <a:rPr lang="en-US" altLang="en-US" sz="2000" dirty="0">
                <a:solidFill>
                  <a:srgbClr val="000000"/>
                </a:solidFill>
              </a:rPr>
              <a:t> </a:t>
            </a:r>
            <a:r>
              <a:rPr lang="en-US" altLang="en-US" sz="2000" dirty="0">
                <a:solidFill>
                  <a:srgbClr val="FF0000"/>
                </a:solidFill>
              </a:rPr>
              <a:t>ID</a:t>
            </a:r>
            <a:r>
              <a:rPr lang="en-US" altLang="en-US" sz="2000" dirty="0">
                <a:solidFill>
                  <a:srgbClr val="0000FF"/>
                </a:solidFill>
              </a:rPr>
              <a:t>="blstColor"</a:t>
            </a:r>
            <a:r>
              <a:rPr lang="en-US" altLang="en-US" sz="2000" dirty="0">
                <a:solidFill>
                  <a:srgbClr val="000000"/>
                </a:solidFill>
              </a:rPr>
              <a:t> </a:t>
            </a:r>
            <a:r>
              <a:rPr lang="en-US" altLang="en-US" sz="2000" dirty="0">
                <a:solidFill>
                  <a:srgbClr val="FF0000"/>
                </a:solidFill>
              </a:rPr>
              <a:t>runat</a:t>
            </a:r>
            <a:r>
              <a:rPr lang="en-US" altLang="en-US" sz="2000" dirty="0">
                <a:solidFill>
                  <a:srgbClr val="0000FF"/>
                </a:solidFill>
              </a:rPr>
              <a:t>="server"</a:t>
            </a:r>
            <a:r>
              <a:rPr lang="en-US" altLang="en-US" sz="2000" dirty="0">
                <a:solidFill>
                  <a:srgbClr val="000000"/>
                </a:solidFill>
              </a:rPr>
              <a:t> </a:t>
            </a:r>
            <a:r>
              <a:rPr lang="en-US" altLang="en-US" sz="2000" dirty="0">
                <a:solidFill>
                  <a:srgbClr val="FF0000"/>
                </a:solidFill>
              </a:rPr>
              <a:t>BulletStyle</a:t>
            </a:r>
            <a:r>
              <a:rPr lang="en-US" altLang="en-US" sz="2000" dirty="0">
                <a:solidFill>
                  <a:srgbClr val="0000FF"/>
                </a:solidFill>
              </a:rPr>
              <a:t>="Disc</a:t>
            </a:r>
            <a:r>
              <a:rPr lang="en-US" altLang="en-US" sz="2000" dirty="0" smtClean="0">
                <a:solidFill>
                  <a:srgbClr val="0000FF"/>
                </a:solidFill>
              </a:rPr>
              <a:t>"&gt;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00FF"/>
                </a:solidFill>
              </a:rPr>
              <a: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ListItem</a:t>
            </a:r>
            <a:r>
              <a:rPr lang="en-US" altLang="en-US" sz="2000" dirty="0">
                <a:solidFill>
                  <a:srgbClr val="000000"/>
                </a:solidFill>
              </a:rPr>
              <a:t> </a:t>
            </a:r>
            <a:r>
              <a:rPr lang="en-US" altLang="en-US" sz="2000" dirty="0">
                <a:solidFill>
                  <a:srgbClr val="FF0000"/>
                </a:solidFill>
              </a:rPr>
              <a:t>Text</a:t>
            </a:r>
            <a:r>
              <a:rPr lang="en-US" altLang="en-US" sz="2000" dirty="0">
                <a:solidFill>
                  <a:srgbClr val="0000FF"/>
                </a:solidFill>
              </a:rPr>
              <a:t>="Red"</a:t>
            </a:r>
            <a:r>
              <a:rPr lang="en-US" altLang="en-US" sz="2000" dirty="0">
                <a:solidFill>
                  <a:srgbClr val="000000"/>
                </a:solidFill>
              </a:rPr>
              <a:t> </a:t>
            </a:r>
            <a:r>
              <a:rPr lang="en-US" altLang="en-US" sz="2000" dirty="0">
                <a:solidFill>
                  <a:srgbClr val="FF0000"/>
                </a:solidFill>
              </a:rPr>
              <a:t>Value</a:t>
            </a:r>
            <a:r>
              <a:rPr lang="en-US" altLang="en-US" sz="2000" dirty="0">
                <a:solidFill>
                  <a:srgbClr val="0000FF"/>
                </a:solidFill>
              </a:rPr>
              <a:t>="red"&gt;&lt;/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ListItem</a:t>
            </a:r>
            <a:r>
              <a:rPr lang="en-US" altLang="en-US" sz="2000" dirty="0" smtClean="0">
                <a:solidFill>
                  <a:srgbClr val="0000FF"/>
                </a:solidFill>
              </a:rPr>
              <a:t>&gt;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00FF"/>
                </a:solidFill>
              </a:rPr>
              <a: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ListItem</a:t>
            </a:r>
            <a:r>
              <a:rPr lang="en-US" altLang="en-US" sz="2000" dirty="0">
                <a:solidFill>
                  <a:srgbClr val="000000"/>
                </a:solidFill>
              </a:rPr>
              <a:t> </a:t>
            </a:r>
            <a:r>
              <a:rPr lang="en-US" altLang="en-US" sz="2000" dirty="0">
                <a:solidFill>
                  <a:srgbClr val="FF0000"/>
                </a:solidFill>
              </a:rPr>
              <a:t>Text</a:t>
            </a:r>
            <a:r>
              <a:rPr lang="en-US" altLang="en-US" sz="2000" dirty="0">
                <a:solidFill>
                  <a:srgbClr val="0000FF"/>
                </a:solidFill>
              </a:rPr>
              <a:t>="Blue"</a:t>
            </a:r>
            <a:r>
              <a:rPr lang="en-US" altLang="en-US" sz="2000" dirty="0">
                <a:solidFill>
                  <a:srgbClr val="000000"/>
                </a:solidFill>
              </a:rPr>
              <a:t> </a:t>
            </a:r>
            <a:r>
              <a:rPr lang="en-US" altLang="en-US" sz="2000" dirty="0">
                <a:solidFill>
                  <a:srgbClr val="FF0000"/>
                </a:solidFill>
              </a:rPr>
              <a:t>Value</a:t>
            </a:r>
            <a:r>
              <a:rPr lang="en-US" altLang="en-US" sz="2000" dirty="0">
                <a:solidFill>
                  <a:srgbClr val="0000FF"/>
                </a:solidFill>
              </a:rPr>
              <a:t>="blue"&gt;&lt;/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ListItem</a:t>
            </a:r>
            <a:r>
              <a:rPr lang="en-US" altLang="en-US" sz="2000" dirty="0" smtClean="0">
                <a:solidFill>
                  <a:srgbClr val="0000FF"/>
                </a:solidFill>
              </a:rPr>
              <a:t>&gt;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00FF"/>
                </a:solidFill>
              </a:rPr>
              <a: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ListItem</a:t>
            </a:r>
            <a:r>
              <a:rPr lang="en-US" altLang="en-US" sz="2000" dirty="0">
                <a:solidFill>
                  <a:srgbClr val="000000"/>
                </a:solidFill>
              </a:rPr>
              <a:t> </a:t>
            </a:r>
            <a:r>
              <a:rPr lang="en-US" altLang="en-US" sz="2000" dirty="0">
                <a:solidFill>
                  <a:srgbClr val="FF0000"/>
                </a:solidFill>
              </a:rPr>
              <a:t>Text</a:t>
            </a:r>
            <a:r>
              <a:rPr lang="en-US" altLang="en-US" sz="2000" dirty="0">
                <a:solidFill>
                  <a:srgbClr val="0000FF"/>
                </a:solidFill>
              </a:rPr>
              <a:t>="Green"</a:t>
            </a:r>
            <a:r>
              <a:rPr lang="en-US" altLang="en-US" sz="2000" dirty="0">
                <a:solidFill>
                  <a:srgbClr val="000000"/>
                </a:solidFill>
              </a:rPr>
              <a:t> </a:t>
            </a:r>
            <a:r>
              <a:rPr lang="en-US" altLang="en-US" sz="2000" dirty="0">
                <a:solidFill>
                  <a:srgbClr val="FF0000"/>
                </a:solidFill>
              </a:rPr>
              <a:t>Value</a:t>
            </a:r>
            <a:r>
              <a:rPr lang="en-US" altLang="en-US" sz="2000" dirty="0">
                <a:solidFill>
                  <a:srgbClr val="0000FF"/>
                </a:solidFill>
              </a:rPr>
              <a:t>="green"&gt;&lt;/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ListItem</a:t>
            </a:r>
            <a:r>
              <a:rPr lang="en-US" altLang="en-US" sz="2000" dirty="0" smtClean="0">
                <a:solidFill>
                  <a:srgbClr val="0000FF"/>
                </a:solidFill>
              </a:rPr>
              <a:t>&gt;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00FF"/>
                </a:solidFill>
              </a:rPr>
              <a: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ListItem</a:t>
            </a:r>
            <a:r>
              <a:rPr lang="en-US" altLang="en-US" sz="2000" dirty="0">
                <a:solidFill>
                  <a:srgbClr val="000000"/>
                </a:solidFill>
              </a:rPr>
              <a:t> </a:t>
            </a:r>
            <a:r>
              <a:rPr lang="en-US" altLang="en-US" sz="2000" dirty="0">
                <a:solidFill>
                  <a:srgbClr val="FF0000"/>
                </a:solidFill>
              </a:rPr>
              <a:t>Text</a:t>
            </a:r>
            <a:r>
              <a:rPr lang="en-US" altLang="en-US" sz="2000" dirty="0">
                <a:solidFill>
                  <a:srgbClr val="0000FF"/>
                </a:solidFill>
              </a:rPr>
              <a:t>="Pink"</a:t>
            </a:r>
            <a:r>
              <a:rPr lang="en-US" altLang="en-US" sz="2000" dirty="0">
                <a:solidFill>
                  <a:srgbClr val="000000"/>
                </a:solidFill>
              </a:rPr>
              <a:t> </a:t>
            </a:r>
            <a:r>
              <a:rPr lang="en-US" altLang="en-US" sz="2000" dirty="0">
                <a:solidFill>
                  <a:srgbClr val="FF0000"/>
                </a:solidFill>
              </a:rPr>
              <a:t>Value</a:t>
            </a:r>
            <a:r>
              <a:rPr lang="en-US" altLang="en-US" sz="2000" dirty="0">
                <a:solidFill>
                  <a:srgbClr val="0000FF"/>
                </a:solidFill>
              </a:rPr>
              <a:t>="pink"&gt;&lt;/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ListItem</a:t>
            </a:r>
            <a:r>
              <a:rPr lang="en-US" altLang="en-US" sz="2000" dirty="0" smtClean="0">
                <a:solidFill>
                  <a:srgbClr val="0000FF"/>
                </a:solidFill>
              </a:rPr>
              <a:t>&gt;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a:solidFill>
                  <a:srgbClr val="0000FF"/>
                </a:solidFill>
              </a:rPr>
              <a: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BulletedList</a:t>
            </a:r>
            <a:r>
              <a:rPr lang="en-US" altLang="en-US" sz="2000" dirty="0" smtClean="0">
                <a:solidFill>
                  <a:srgbClr val="0000FF"/>
                </a:solidFill>
              </a:rPr>
              <a:t>&gt;</a:t>
            </a:r>
          </a:p>
          <a:p>
            <a:pPr marL="0" lvl="0" indent="0" algn="l" eaLnBrk="0" fontAlgn="base" hangingPunct="0">
              <a:lnSpc>
                <a:spcPct val="100000"/>
              </a:lnSpc>
              <a:spcBef>
                <a:spcPct val="0"/>
              </a:spcBef>
              <a:spcAft>
                <a:spcPct val="0"/>
              </a:spcAft>
              <a:buClrTx/>
              <a:buNone/>
            </a:pPr>
            <a:r>
              <a:rPr lang="en-US" altLang="en-US" sz="2000" dirty="0">
                <a:solidFill>
                  <a:srgbClr val="000000"/>
                </a:solidFill>
              </a:rPr>
              <a:t>           </a:t>
            </a:r>
            <a:r>
              <a:rPr lang="en-US" altLang="en-US" sz="2000" dirty="0">
                <a:solidFill>
                  <a:srgbClr val="0000FF"/>
                </a:solidFill>
              </a:rPr>
              <a:t>&lt;/</a:t>
            </a:r>
            <a:r>
              <a:rPr lang="en-US" altLang="en-US" sz="2000" dirty="0">
                <a:solidFill>
                  <a:srgbClr val="800000"/>
                </a:solidFill>
              </a:rPr>
              <a:t>div</a:t>
            </a:r>
            <a:r>
              <a:rPr lang="en-US" altLang="en-US" sz="2000" dirty="0">
                <a:solidFill>
                  <a:srgbClr val="0000FF"/>
                </a:solidFill>
              </a:rPr>
              <a:t>&gt;</a:t>
            </a:r>
            <a:endParaRPr lang="en-US" altLang="en-US" sz="2000" dirty="0">
              <a:solidFill>
                <a:srgbClr val="21212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78" y="4886429"/>
            <a:ext cx="943023" cy="1089126"/>
          </a:xfrm>
          <a:prstGeom prst="rect">
            <a:avLst/>
          </a:prstGeom>
        </p:spPr>
      </p:pic>
    </p:spTree>
    <p:extLst>
      <p:ext uri="{BB962C8B-B14F-4D97-AF65-F5344CB8AC3E}">
        <p14:creationId xmlns:p14="http://schemas.microsoft.com/office/powerpoint/2010/main" val="418994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lstStyle/>
          <a:p>
            <a:r>
              <a:rPr lang="en-US" dirty="0" smtClean="0"/>
              <a:t>Validation Controls</a:t>
            </a:r>
            <a:endParaRPr lang="en-US" dirty="0"/>
          </a:p>
        </p:txBody>
      </p:sp>
    </p:spTree>
    <p:extLst>
      <p:ext uri="{BB962C8B-B14F-4D97-AF65-F5344CB8AC3E}">
        <p14:creationId xmlns:p14="http://schemas.microsoft.com/office/powerpoint/2010/main" val="3945541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a:t>
            </a:r>
            <a:r>
              <a:rPr lang="en-IN" dirty="0" smtClean="0"/>
              <a:t>Controls</a:t>
            </a:r>
            <a:endParaRPr lang="en-IN" dirty="0"/>
          </a:p>
        </p:txBody>
      </p:sp>
      <p:sp>
        <p:nvSpPr>
          <p:cNvPr id="3" name="Content Placeholder 2"/>
          <p:cNvSpPr>
            <a:spLocks noGrp="1"/>
          </p:cNvSpPr>
          <p:nvPr>
            <p:ph idx="1"/>
          </p:nvPr>
        </p:nvSpPr>
        <p:spPr/>
        <p:txBody>
          <a:bodyPr/>
          <a:lstStyle/>
          <a:p>
            <a:r>
              <a:rPr lang="en-US" dirty="0"/>
              <a:t>Validation is important part of any web application. User's input must always be validated before sending across different layers of the application.</a:t>
            </a:r>
          </a:p>
          <a:p>
            <a:r>
              <a:rPr lang="en-US" b="1" dirty="0"/>
              <a:t>Validation controls are used to:</a:t>
            </a:r>
          </a:p>
          <a:p>
            <a:pPr lvl="1"/>
            <a:r>
              <a:rPr lang="en-US" dirty="0"/>
              <a:t>To validate user input data.</a:t>
            </a:r>
          </a:p>
          <a:p>
            <a:pPr lvl="1"/>
            <a:r>
              <a:rPr lang="en-US" dirty="0"/>
              <a:t>Data format, data type and data range is used for validation.</a:t>
            </a:r>
          </a:p>
          <a:p>
            <a:r>
              <a:rPr lang="en-US" b="1" dirty="0"/>
              <a:t>Validation is of two types:</a:t>
            </a:r>
          </a:p>
          <a:p>
            <a:pPr lvl="1"/>
            <a:r>
              <a:rPr lang="en-US" dirty="0"/>
              <a:t>    Client Side</a:t>
            </a:r>
          </a:p>
          <a:p>
            <a:pPr lvl="1"/>
            <a:r>
              <a:rPr lang="en-US" dirty="0"/>
              <a:t>    Server Side</a:t>
            </a:r>
          </a:p>
          <a:p>
            <a:pPr fontAlgn="base"/>
            <a:r>
              <a:rPr lang="en-US" dirty="0"/>
              <a:t>Client side validation is good but we have to be dependent on browser and scripting language support.</a:t>
            </a:r>
          </a:p>
          <a:p>
            <a:pPr fontAlgn="base"/>
            <a:r>
              <a:rPr lang="en-US" dirty="0"/>
              <a:t>Client side validation is considered convenient for users as they get instant feedback. </a:t>
            </a:r>
          </a:p>
          <a:p>
            <a:pPr fontAlgn="base"/>
            <a:r>
              <a:rPr lang="en-US" dirty="0"/>
              <a:t>The main advantage is that it prevents a page from being postback to the server until the client validation is executed successfully</a:t>
            </a:r>
            <a:r>
              <a:rPr lang="en-US" dirty="0" smtClean="0"/>
              <a:t>.</a:t>
            </a:r>
            <a:endParaRPr lang="en-US" dirty="0"/>
          </a:p>
        </p:txBody>
      </p:sp>
    </p:spTree>
    <p:extLst>
      <p:ext uri="{BB962C8B-B14F-4D97-AF65-F5344CB8AC3E}">
        <p14:creationId xmlns:p14="http://schemas.microsoft.com/office/powerpoint/2010/main" val="147697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a:t>
            </a:r>
            <a:r>
              <a:rPr lang="en-IN" dirty="0" smtClean="0"/>
              <a:t>Controls Cont..</a:t>
            </a:r>
            <a:endParaRPr lang="en-IN" dirty="0"/>
          </a:p>
        </p:txBody>
      </p:sp>
      <p:sp>
        <p:nvSpPr>
          <p:cNvPr id="3" name="Content Placeholder 2"/>
          <p:cNvSpPr>
            <a:spLocks noGrp="1"/>
          </p:cNvSpPr>
          <p:nvPr>
            <p:ph idx="1"/>
          </p:nvPr>
        </p:nvSpPr>
        <p:spPr/>
        <p:txBody>
          <a:bodyPr/>
          <a:lstStyle/>
          <a:p>
            <a:r>
              <a:rPr lang="en-US" dirty="0"/>
              <a:t>For developers point of view server side is preferable because it is not dependent on browser and scripting language</a:t>
            </a:r>
            <a:r>
              <a:rPr lang="en-US" dirty="0" smtClean="0"/>
              <a:t>.</a:t>
            </a:r>
            <a:endParaRPr lang="en-IN" dirty="0" smtClean="0"/>
          </a:p>
          <a:p>
            <a:pPr fontAlgn="base"/>
            <a:r>
              <a:rPr lang="en-US" dirty="0"/>
              <a:t>There are different validation controls for specific types of validation in ASP.NET, such as range checking, pattern matching etc. </a:t>
            </a:r>
          </a:p>
          <a:p>
            <a:pPr fontAlgn="base"/>
            <a:r>
              <a:rPr lang="en-US" dirty="0"/>
              <a:t>With client-side validation, any errors are detected on the client end when the form is submitted to the server.</a:t>
            </a:r>
          </a:p>
          <a:p>
            <a:pPr fontAlgn="base"/>
            <a:r>
              <a:rPr lang="en-US" dirty="0"/>
              <a:t>If any of the validators are found to be in error, the submission of the form to the server is cancelled and the validator's </a:t>
            </a:r>
            <a:r>
              <a:rPr lang="en-US" b="1" dirty="0"/>
              <a:t>ErrorMessage</a:t>
            </a:r>
            <a:r>
              <a:rPr lang="en-US" dirty="0"/>
              <a:t> property is displayed.</a:t>
            </a:r>
          </a:p>
          <a:p>
            <a:pPr fontAlgn="base"/>
            <a:r>
              <a:rPr lang="en-US" dirty="0"/>
              <a:t>This permits the user to correct the input before submitting the form to the server</a:t>
            </a:r>
            <a:r>
              <a:rPr lang="en-US" dirty="0" smtClean="0"/>
              <a:t>.</a:t>
            </a:r>
            <a:endParaRPr lang="en-US" dirty="0"/>
          </a:p>
        </p:txBody>
      </p:sp>
    </p:spTree>
    <p:extLst>
      <p:ext uri="{BB962C8B-B14F-4D97-AF65-F5344CB8AC3E}">
        <p14:creationId xmlns:p14="http://schemas.microsoft.com/office/powerpoint/2010/main" val="337959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Controls Cont..</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801706163"/>
              </p:ext>
            </p:extLst>
          </p:nvPr>
        </p:nvGraphicFramePr>
        <p:xfrm>
          <a:off x="428625" y="1028702"/>
          <a:ext cx="11258551" cy="4500562"/>
        </p:xfrm>
        <a:graphic>
          <a:graphicData uri="http://schemas.openxmlformats.org/drawingml/2006/table">
            <a:tbl>
              <a:tblPr firstRow="1" bandRow="1">
                <a:tableStyleId>{8EC20E35-A176-4012-BC5E-935CFFF8708E}</a:tableStyleId>
              </a:tblPr>
              <a:tblGrid>
                <a:gridCol w="2871788">
                  <a:extLst>
                    <a:ext uri="{9D8B030D-6E8A-4147-A177-3AD203B41FA5}">
                      <a16:colId xmlns:a16="http://schemas.microsoft.com/office/drawing/2014/main" xmlns="" val="20000"/>
                    </a:ext>
                  </a:extLst>
                </a:gridCol>
                <a:gridCol w="8386763">
                  <a:extLst>
                    <a:ext uri="{9D8B030D-6E8A-4147-A177-3AD203B41FA5}">
                      <a16:colId xmlns:a16="http://schemas.microsoft.com/office/drawing/2014/main" xmlns="" val="20001"/>
                    </a:ext>
                  </a:extLst>
                </a:gridCol>
              </a:tblGrid>
              <a:tr h="470377">
                <a:tc>
                  <a:txBody>
                    <a:bodyPr/>
                    <a:lstStyle/>
                    <a:p>
                      <a:r>
                        <a:rPr lang="en-US" sz="1900" b="1" dirty="0" smtClean="0">
                          <a:solidFill>
                            <a:schemeClr val="tx1"/>
                          </a:solidFill>
                        </a:rPr>
                        <a:t>Control</a:t>
                      </a:r>
                      <a:endParaRPr lang="en-US" sz="1900"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900" kern="1200" dirty="0" smtClean="0">
                          <a:solidFill>
                            <a:schemeClr val="tx1"/>
                          </a:solidFill>
                        </a:rPr>
                        <a:t>Description</a:t>
                      </a:r>
                      <a:endParaRPr lang="en-US" sz="19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90461">
                <a:tc>
                  <a:txBody>
                    <a:bodyPr/>
                    <a:lstStyle/>
                    <a:p>
                      <a:pPr marL="0" algn="l" defTabSz="914400" rtl="0" eaLnBrk="1" latinLnBrk="0" hangingPunct="1"/>
                      <a:r>
                        <a:rPr lang="en-US" sz="1900" kern="1200" dirty="0" smtClean="0">
                          <a:solidFill>
                            <a:schemeClr val="tx1"/>
                          </a:solidFill>
                          <a:latin typeface="+mn-lt"/>
                          <a:ea typeface="+mn-ea"/>
                          <a:cs typeface="+mn-cs"/>
                        </a:rPr>
                        <a:t>RequiredFieldValidator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Ensures that the user does not skip an entry.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687579">
                <a:tc>
                  <a:txBody>
                    <a:bodyPr/>
                    <a:lstStyle/>
                    <a:p>
                      <a:pPr marL="0" algn="l" defTabSz="914400" rtl="0" eaLnBrk="1" latinLnBrk="0" hangingPunct="1"/>
                      <a:r>
                        <a:rPr lang="en-US" sz="1900" kern="1200" dirty="0" smtClean="0">
                          <a:solidFill>
                            <a:schemeClr val="tx1"/>
                          </a:solidFill>
                          <a:latin typeface="+mn-lt"/>
                          <a:ea typeface="+mn-ea"/>
                          <a:cs typeface="+mn-cs"/>
                        </a:rPr>
                        <a:t>CompareValidator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Compares a user's entry with a constant value or a property value of another control using a comparison operator (less than, equal to, greater than, and so 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167185869"/>
                  </a:ext>
                </a:extLst>
              </a:tr>
              <a:tr h="986526">
                <a:tc>
                  <a:txBody>
                    <a:bodyPr/>
                    <a:lstStyle/>
                    <a:p>
                      <a:pPr marL="0" algn="l" defTabSz="914400" rtl="0" eaLnBrk="1" latinLnBrk="0" hangingPunct="1"/>
                      <a:r>
                        <a:rPr lang="en-US" sz="1900" kern="1200" dirty="0" smtClean="0">
                          <a:solidFill>
                            <a:schemeClr val="tx1"/>
                          </a:solidFill>
                          <a:latin typeface="+mn-lt"/>
                          <a:ea typeface="+mn-ea"/>
                          <a:cs typeface="+mn-cs"/>
                        </a:rPr>
                        <a:t>RangeValidator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Checks that a user's entry is between specified lower and upper boundaries. You can check ranges within pairs of numbers, alphabetic characters, or dates. Boundaries can be expressed as constants.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064596217"/>
                  </a:ext>
                </a:extLst>
              </a:tr>
              <a:tr h="687579">
                <a:tc>
                  <a:txBody>
                    <a:bodyPr/>
                    <a:lstStyle/>
                    <a:p>
                      <a:pPr marL="0" algn="l" defTabSz="914400" rtl="0" eaLnBrk="1" latinLnBrk="0" hangingPunct="1"/>
                      <a:r>
                        <a:rPr lang="en-US" sz="1900" kern="1200" dirty="0" smtClean="0">
                          <a:solidFill>
                            <a:schemeClr val="tx1"/>
                          </a:solidFill>
                          <a:latin typeface="+mn-lt"/>
                          <a:ea typeface="+mn-ea"/>
                          <a:cs typeface="+mn-cs"/>
                        </a:rPr>
                        <a:t>RegularExpressionValidator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Checks that the entry matches a pattern defined by a regular expression. E.g. social security numbers, e-mail addresses, telephone numbers, postal codes, and so 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966948347"/>
                  </a:ext>
                </a:extLst>
              </a:tr>
              <a:tr h="687579">
                <a:tc>
                  <a:txBody>
                    <a:bodyPr/>
                    <a:lstStyle/>
                    <a:p>
                      <a:pPr marL="0" algn="l" defTabSz="914400" rtl="0" eaLnBrk="1" latinLnBrk="0" hangingPunct="1"/>
                      <a:r>
                        <a:rPr lang="en-US" sz="1900" kern="1200" dirty="0" smtClean="0">
                          <a:solidFill>
                            <a:schemeClr val="tx1"/>
                          </a:solidFill>
                          <a:latin typeface="+mn-lt"/>
                          <a:ea typeface="+mn-ea"/>
                          <a:cs typeface="+mn-cs"/>
                        </a:rPr>
                        <a:t>CustomValidator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Checks the user's entry using validation logic that you code yourself. This type of validation allows you to check for values derived at run time.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882288621"/>
                  </a:ext>
                </a:extLst>
              </a:tr>
              <a:tr h="490461">
                <a:tc>
                  <a:txBody>
                    <a:bodyPr/>
                    <a:lstStyle/>
                    <a:p>
                      <a:pPr marL="0" algn="l" defTabSz="914400" rtl="0" eaLnBrk="1" latinLnBrk="0" hangingPunct="1"/>
                      <a:r>
                        <a:rPr lang="en-US" sz="1900" kern="1200" dirty="0" smtClean="0">
                          <a:solidFill>
                            <a:schemeClr val="tx1"/>
                          </a:solidFill>
                          <a:latin typeface="+mn-lt"/>
                          <a:ea typeface="+mn-ea"/>
                          <a:cs typeface="+mn-cs"/>
                        </a:rPr>
                        <a:t>ValidationSummary</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Displays the validation errors in summary form for all of the validators on a page.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44510002"/>
                  </a:ext>
                </a:extLst>
              </a:tr>
            </a:tbl>
          </a:graphicData>
        </a:graphic>
      </p:graphicFrame>
    </p:spTree>
    <p:extLst>
      <p:ext uri="{BB962C8B-B14F-4D97-AF65-F5344CB8AC3E}">
        <p14:creationId xmlns:p14="http://schemas.microsoft.com/office/powerpoint/2010/main" val="2423491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Controls</a:t>
            </a:r>
            <a:endParaRPr lang="en-IN" dirty="0"/>
          </a:p>
        </p:txBody>
      </p:sp>
      <p:graphicFrame>
        <p:nvGraphicFramePr>
          <p:cNvPr id="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373067110"/>
              </p:ext>
            </p:extLst>
          </p:nvPr>
        </p:nvGraphicFramePr>
        <p:xfrm>
          <a:off x="1443909" y="1089662"/>
          <a:ext cx="2386013" cy="5029200"/>
        </p:xfrm>
        <a:graphic>
          <a:graphicData uri="http://schemas.openxmlformats.org/drawingml/2006/table">
            <a:tbl>
              <a:tblPr firstRow="1" bandRow="1">
                <a:tableStyleId>{8EC20E35-A176-4012-BC5E-935CFFF8708E}</a:tableStyleId>
              </a:tblPr>
              <a:tblGrid>
                <a:gridCol w="2386013">
                  <a:extLst>
                    <a:ext uri="{9D8B030D-6E8A-4147-A177-3AD203B41FA5}">
                      <a16:colId xmlns:a16="http://schemas.microsoft.com/office/drawing/2014/main" xmlns="" val="20000"/>
                    </a:ext>
                  </a:extLst>
                </a:gridCol>
              </a:tblGrid>
              <a:tr h="457200">
                <a:tc>
                  <a:txBody>
                    <a:bodyPr/>
                    <a:lstStyle/>
                    <a:p>
                      <a:r>
                        <a:rPr lang="en-US" sz="1900" b="1" dirty="0" smtClean="0">
                          <a:solidFill>
                            <a:schemeClr val="tx1"/>
                          </a:solidFill>
                        </a:rPr>
                        <a:t>Standard Controls</a:t>
                      </a:r>
                      <a:endParaRPr lang="en-US" sz="1900"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52055">
                <a:tc>
                  <a:txBody>
                    <a:bodyPr/>
                    <a:lstStyle/>
                    <a:p>
                      <a:r>
                        <a:rPr lang="en-IN" sz="1900" dirty="0" smtClean="0"/>
                        <a:t>Label Control</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52055">
                <a:tc>
                  <a:txBody>
                    <a:bodyPr/>
                    <a:lstStyle/>
                    <a:p>
                      <a:r>
                        <a:rPr lang="en-IN" sz="1900" dirty="0" smtClean="0"/>
                        <a:t>Literal Control</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52055">
                <a:tc>
                  <a:txBody>
                    <a:bodyPr/>
                    <a:lstStyle/>
                    <a:p>
                      <a:r>
                        <a:rPr lang="en-IN" sz="1900" dirty="0" smtClean="0"/>
                        <a:t>TextBox Control</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52055">
                <a:tc>
                  <a:txBody>
                    <a:bodyPr/>
                    <a:lstStyle/>
                    <a:p>
                      <a:r>
                        <a:rPr lang="en-IN" sz="1900" dirty="0" smtClean="0"/>
                        <a:t>Button Control</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352055">
                <a:tc>
                  <a:txBody>
                    <a:bodyPr/>
                    <a:lstStyle/>
                    <a:p>
                      <a:r>
                        <a:rPr lang="en-IN" sz="1900" dirty="0" smtClean="0"/>
                        <a:t>CheckBox Control</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900" dirty="0" smtClean="0"/>
                        <a:t>RadioButton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900" dirty="0" smtClean="0"/>
                        <a:t>HyperLink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578395966"/>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900" dirty="0" smtClean="0"/>
                        <a:t>Image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475982806"/>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900" dirty="0" smtClean="0"/>
                        <a:t>FileUpload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39543010"/>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900" dirty="0" smtClean="0"/>
                        <a:t>LinkButton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860608347"/>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900" dirty="0" smtClean="0"/>
                        <a:t>ImageButton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058373808"/>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900" dirty="0" smtClean="0"/>
                        <a:t>HiddenField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739877505"/>
                  </a:ext>
                </a:extLst>
              </a:tr>
            </a:tbl>
          </a:graphicData>
        </a:graphic>
      </p:graphicFrame>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041798108"/>
              </p:ext>
            </p:extLst>
          </p:nvPr>
        </p:nvGraphicFramePr>
        <p:xfrm>
          <a:off x="4751109" y="1089662"/>
          <a:ext cx="1838643" cy="2377440"/>
        </p:xfrm>
        <a:graphic>
          <a:graphicData uri="http://schemas.openxmlformats.org/drawingml/2006/table">
            <a:tbl>
              <a:tblPr firstRow="1" bandRow="1">
                <a:tableStyleId>{8EC20E35-A176-4012-BC5E-935CFFF8708E}</a:tableStyleId>
              </a:tblPr>
              <a:tblGrid>
                <a:gridCol w="1838643">
                  <a:extLst>
                    <a:ext uri="{9D8B030D-6E8A-4147-A177-3AD203B41FA5}">
                      <a16:colId xmlns:a16="http://schemas.microsoft.com/office/drawing/2014/main" xmlns="" val="20001"/>
                    </a:ext>
                  </a:extLst>
                </a:gridCol>
              </a:tblGrid>
              <a:tr h="457200">
                <a:tc>
                  <a:txBody>
                    <a:bodyPr/>
                    <a:lstStyle/>
                    <a:p>
                      <a:pPr algn="l"/>
                      <a:r>
                        <a:rPr lang="en-US" sz="1900" b="1" kern="1200" dirty="0" smtClean="0">
                          <a:solidFill>
                            <a:schemeClr val="tx1"/>
                          </a:solidFill>
                          <a:latin typeface="+mn-lt"/>
                          <a:ea typeface="+mn-ea"/>
                          <a:cs typeface="+mn-cs"/>
                        </a:rPr>
                        <a:t>List</a:t>
                      </a:r>
                      <a:r>
                        <a:rPr lang="en-US" sz="1900" b="1" kern="1200" baseline="0" dirty="0" smtClean="0">
                          <a:solidFill>
                            <a:schemeClr val="tx1"/>
                          </a:solidFill>
                          <a:latin typeface="+mn-lt"/>
                          <a:ea typeface="+mn-ea"/>
                          <a:cs typeface="+mn-cs"/>
                        </a:rPr>
                        <a:t> Controls</a:t>
                      </a:r>
                      <a:endParaRPr lang="en-US" sz="19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DropDownList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CheckBoxList</a:t>
                      </a:r>
                      <a:endParaRPr lang="en-IN" dirty="0" smtClean="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52055">
                <a:tc>
                  <a:txBody>
                    <a:bodyPr/>
                    <a:lstStyle/>
                    <a:p>
                      <a:pPr algn="l"/>
                      <a:r>
                        <a:rPr lang="en-IN" sz="2000" dirty="0" smtClean="0"/>
                        <a:t>ListBox</a:t>
                      </a:r>
                      <a:endParaRPr lang="en-US" sz="19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52055">
                <a:tc>
                  <a:txBody>
                    <a:bodyPr/>
                    <a:lstStyle/>
                    <a:p>
                      <a:pPr algn="l"/>
                      <a:r>
                        <a:rPr lang="en-IN" sz="2000" dirty="0" smtClean="0"/>
                        <a:t>RadioButtonList</a:t>
                      </a:r>
                      <a:endParaRPr lang="en-US" sz="19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352055">
                <a:tc>
                  <a:txBody>
                    <a:bodyPr/>
                    <a:lstStyle/>
                    <a:p>
                      <a:pPr rtl="0"/>
                      <a:r>
                        <a:rPr lang="en-IN" sz="2000" dirty="0" smtClean="0"/>
                        <a:t>BulletedList</a:t>
                      </a:r>
                      <a:endParaRPr lang="en-US" sz="1900" b="0" dirty="0" smtClean="0">
                        <a:effectLs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168336066"/>
              </p:ext>
            </p:extLst>
          </p:nvPr>
        </p:nvGraphicFramePr>
        <p:xfrm>
          <a:off x="7510939" y="1089662"/>
          <a:ext cx="3050224" cy="2743200"/>
        </p:xfrm>
        <a:graphic>
          <a:graphicData uri="http://schemas.openxmlformats.org/drawingml/2006/table">
            <a:tbl>
              <a:tblPr firstRow="1" bandRow="1">
                <a:tableStyleId>{8EC20E35-A176-4012-BC5E-935CFFF8708E}</a:tableStyleId>
              </a:tblPr>
              <a:tblGrid>
                <a:gridCol w="3050224">
                  <a:extLst>
                    <a:ext uri="{9D8B030D-6E8A-4147-A177-3AD203B41FA5}">
                      <a16:colId xmlns:a16="http://schemas.microsoft.com/office/drawing/2014/main" xmlns="" val="1797218887"/>
                    </a:ext>
                  </a:extLst>
                </a:gridCol>
              </a:tblGrid>
              <a:tr h="457200">
                <a:tc>
                  <a:txBody>
                    <a:bodyPr/>
                    <a:lstStyle/>
                    <a:p>
                      <a:pPr algn="l"/>
                      <a:r>
                        <a:rPr lang="en-US" sz="1900" b="1" kern="1200" dirty="0" smtClean="0">
                          <a:solidFill>
                            <a:schemeClr val="tx1"/>
                          </a:solidFill>
                          <a:latin typeface="+mn-lt"/>
                          <a:ea typeface="+mn-ea"/>
                          <a:cs typeface="+mn-cs"/>
                        </a:rPr>
                        <a:t>Validation Controls</a:t>
                      </a:r>
                      <a:endParaRPr lang="en-US" sz="19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52055">
                <a:tc>
                  <a:txBody>
                    <a:bodyPr/>
                    <a:lstStyle/>
                    <a:p>
                      <a:pPr marL="0" algn="l" defTabSz="914400" rtl="0" eaLnBrk="1" latinLnBrk="0" hangingPunct="1"/>
                      <a:r>
                        <a:rPr lang="en-US" sz="1900" kern="1200" dirty="0" smtClean="0">
                          <a:solidFill>
                            <a:schemeClr val="tx1"/>
                          </a:solidFill>
                          <a:latin typeface="+mn-lt"/>
                          <a:ea typeface="+mn-ea"/>
                          <a:cs typeface="+mn-cs"/>
                        </a:rPr>
                        <a:t>RequiredFieldValidator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52055">
                <a:tc>
                  <a:txBody>
                    <a:bodyPr/>
                    <a:lstStyle/>
                    <a:p>
                      <a:pPr marL="0" algn="l" defTabSz="914400" rtl="0" eaLnBrk="1" latinLnBrk="0" hangingPunct="1"/>
                      <a:r>
                        <a:rPr lang="en-US" sz="1900" kern="1200" dirty="0" smtClean="0">
                          <a:solidFill>
                            <a:schemeClr val="tx1"/>
                          </a:solidFill>
                          <a:latin typeface="+mn-lt"/>
                          <a:ea typeface="+mn-ea"/>
                          <a:cs typeface="+mn-cs"/>
                        </a:rPr>
                        <a:t>CompareValidator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52055">
                <a:tc>
                  <a:txBody>
                    <a:bodyPr/>
                    <a:lstStyle/>
                    <a:p>
                      <a:pPr marL="0" algn="l" defTabSz="914400" rtl="0" eaLnBrk="1" latinLnBrk="0" hangingPunct="1"/>
                      <a:r>
                        <a:rPr lang="en-US" sz="1900" kern="1200" dirty="0" smtClean="0">
                          <a:solidFill>
                            <a:schemeClr val="tx1"/>
                          </a:solidFill>
                          <a:latin typeface="+mn-lt"/>
                          <a:ea typeface="+mn-ea"/>
                          <a:cs typeface="+mn-cs"/>
                        </a:rPr>
                        <a:t>RangeValidator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52055">
                <a:tc>
                  <a:txBody>
                    <a:bodyPr/>
                    <a:lstStyle/>
                    <a:p>
                      <a:pPr marL="0" algn="l" defTabSz="914400" rtl="0" eaLnBrk="1" latinLnBrk="0" hangingPunct="1"/>
                      <a:r>
                        <a:rPr lang="en-US" sz="1900" kern="1200" dirty="0" smtClean="0">
                          <a:solidFill>
                            <a:schemeClr val="tx1"/>
                          </a:solidFill>
                          <a:latin typeface="+mn-lt"/>
                          <a:ea typeface="+mn-ea"/>
                          <a:cs typeface="+mn-cs"/>
                        </a:rPr>
                        <a:t>RegularExpressionValidator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352055">
                <a:tc>
                  <a:txBody>
                    <a:bodyPr/>
                    <a:lstStyle/>
                    <a:p>
                      <a:pPr marL="0" algn="l" defTabSz="914400" rtl="0" eaLnBrk="1" latinLnBrk="0" hangingPunct="1"/>
                      <a:r>
                        <a:rPr lang="en-US" sz="1900" kern="1200" dirty="0" smtClean="0">
                          <a:solidFill>
                            <a:schemeClr val="tx1"/>
                          </a:solidFill>
                          <a:latin typeface="+mn-lt"/>
                          <a:ea typeface="+mn-ea"/>
                          <a:cs typeface="+mn-cs"/>
                        </a:rPr>
                        <a:t>CustomValidator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352055">
                <a:tc>
                  <a:txBody>
                    <a:bodyPr/>
                    <a:lstStyle/>
                    <a:p>
                      <a:pPr marL="0" algn="l" defTabSz="914400" rtl="0" eaLnBrk="1" latinLnBrk="0" hangingPunct="1"/>
                      <a:r>
                        <a:rPr lang="en-US" sz="1900" kern="1200" dirty="0" smtClean="0">
                          <a:solidFill>
                            <a:schemeClr val="tx1"/>
                          </a:solidFill>
                          <a:latin typeface="+mn-lt"/>
                          <a:ea typeface="+mn-ea"/>
                          <a:cs typeface="+mn-cs"/>
                        </a:rPr>
                        <a:t>ValidationSummary</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71444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Properties : Validation Controls</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560395863"/>
              </p:ext>
            </p:extLst>
          </p:nvPr>
        </p:nvGraphicFramePr>
        <p:xfrm>
          <a:off x="428625" y="1028702"/>
          <a:ext cx="11258551" cy="4973701"/>
        </p:xfrm>
        <a:graphic>
          <a:graphicData uri="http://schemas.openxmlformats.org/drawingml/2006/table">
            <a:tbl>
              <a:tblPr firstRow="1" bandRow="1">
                <a:tableStyleId>{8EC20E35-A176-4012-BC5E-935CFFF8708E}</a:tableStyleId>
              </a:tblPr>
              <a:tblGrid>
                <a:gridCol w="2871788">
                  <a:extLst>
                    <a:ext uri="{9D8B030D-6E8A-4147-A177-3AD203B41FA5}">
                      <a16:colId xmlns:a16="http://schemas.microsoft.com/office/drawing/2014/main" xmlns="" val="20000"/>
                    </a:ext>
                  </a:extLst>
                </a:gridCol>
                <a:gridCol w="8386763">
                  <a:extLst>
                    <a:ext uri="{9D8B030D-6E8A-4147-A177-3AD203B41FA5}">
                      <a16:colId xmlns:a16="http://schemas.microsoft.com/office/drawing/2014/main" xmlns="" val="20001"/>
                    </a:ext>
                  </a:extLst>
                </a:gridCol>
              </a:tblGrid>
              <a:tr h="470377">
                <a:tc>
                  <a:txBody>
                    <a:bodyPr/>
                    <a:lstStyle/>
                    <a:p>
                      <a:r>
                        <a:rPr lang="en-US" sz="1900" b="1" dirty="0" smtClean="0">
                          <a:solidFill>
                            <a:schemeClr val="tx1"/>
                          </a:solidFill>
                        </a:rPr>
                        <a:t>Property</a:t>
                      </a:r>
                      <a:endParaRPr lang="en-US" sz="1900"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900" kern="1200" dirty="0" smtClean="0">
                          <a:solidFill>
                            <a:schemeClr val="tx1"/>
                          </a:solidFill>
                        </a:rPr>
                        <a:t>Description</a:t>
                      </a:r>
                      <a:endParaRPr lang="en-US" sz="19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90461">
                <a:tc>
                  <a:txBody>
                    <a:bodyPr/>
                    <a:lstStyle/>
                    <a:p>
                      <a:pPr marL="0" algn="l" defTabSz="914400" rtl="0" eaLnBrk="1" latinLnBrk="0" hangingPunct="1"/>
                      <a:r>
                        <a:rPr lang="en-US" sz="1900" kern="1200" dirty="0" smtClean="0">
                          <a:solidFill>
                            <a:schemeClr val="tx1"/>
                          </a:solidFill>
                          <a:latin typeface="+mn-lt"/>
                          <a:ea typeface="+mn-ea"/>
                          <a:cs typeface="+mn-cs"/>
                        </a:rPr>
                        <a:t>ErrorMessage</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The </a:t>
                      </a:r>
                      <a:r>
                        <a:rPr lang="en-US" sz="1900" b="1" kern="1200" dirty="0" smtClean="0">
                          <a:solidFill>
                            <a:schemeClr val="tx1"/>
                          </a:solidFill>
                          <a:latin typeface="+mn-lt"/>
                          <a:ea typeface="+mn-ea"/>
                          <a:cs typeface="+mn-cs"/>
                        </a:rPr>
                        <a:t>ErrorMessage</a:t>
                      </a:r>
                      <a:r>
                        <a:rPr lang="en-US" sz="1900" kern="1200" dirty="0" smtClean="0">
                          <a:solidFill>
                            <a:schemeClr val="tx1"/>
                          </a:solidFill>
                          <a:latin typeface="+mn-lt"/>
                          <a:ea typeface="+mn-ea"/>
                          <a:cs typeface="+mn-cs"/>
                        </a:rPr>
                        <a:t> property is commonly used to provide different messages for the validation control and the ValidationSummary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687579">
                <a:tc>
                  <a:txBody>
                    <a:bodyPr/>
                    <a:lstStyle/>
                    <a:p>
                      <a:pPr marL="0" algn="l" defTabSz="914400" rtl="0" eaLnBrk="1" latinLnBrk="0" hangingPunct="1"/>
                      <a:r>
                        <a:rPr lang="en-US" sz="1900" kern="1200" dirty="0" smtClean="0">
                          <a:solidFill>
                            <a:schemeClr val="tx1"/>
                          </a:solidFill>
                          <a:latin typeface="+mn-lt"/>
                          <a:ea typeface="+mn-ea"/>
                          <a:cs typeface="+mn-cs"/>
                        </a:rPr>
                        <a:t>ControlToValidate</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The programmatic ID of the input control that the validation control will evaluate. If this is not a legitimate ID, an exception is thrown.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167185869"/>
                  </a:ext>
                </a:extLst>
              </a:tr>
              <a:tr h="428907">
                <a:tc>
                  <a:txBody>
                    <a:bodyPr/>
                    <a:lstStyle/>
                    <a:p>
                      <a:pPr marL="0" algn="l" defTabSz="914400" rtl="0" eaLnBrk="1" latinLnBrk="0" hangingPunct="1"/>
                      <a:r>
                        <a:rPr lang="en-US" sz="1900" kern="1200" dirty="0" smtClean="0">
                          <a:solidFill>
                            <a:schemeClr val="tx1"/>
                          </a:solidFill>
                          <a:latin typeface="+mn-lt"/>
                          <a:ea typeface="+mn-ea"/>
                          <a:cs typeface="+mn-cs"/>
                        </a:rPr>
                        <a:t>ValidationGroup</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Specifies the name of the validation group to which this validation control belongs.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064596217"/>
                  </a:ext>
                </a:extLst>
              </a:tr>
              <a:tr h="687579">
                <a:tc>
                  <a:txBody>
                    <a:bodyPr/>
                    <a:lstStyle/>
                    <a:p>
                      <a:pPr marL="0" algn="l" defTabSz="914400" rtl="0" eaLnBrk="1" latinLnBrk="0" hangingPunct="1"/>
                      <a:r>
                        <a:rPr lang="en-US" sz="1900" kern="1200" dirty="0" smtClean="0">
                          <a:solidFill>
                            <a:schemeClr val="tx1"/>
                          </a:solidFill>
                          <a:latin typeface="+mn-lt"/>
                          <a:ea typeface="+mn-ea"/>
                          <a:cs typeface="+mn-cs"/>
                        </a:rPr>
                        <a:t>IsValid</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Indicates whether the input control specified by the </a:t>
                      </a:r>
                      <a:r>
                        <a:rPr lang="en-US" sz="1900" b="1" kern="1200" dirty="0" smtClean="0">
                          <a:solidFill>
                            <a:schemeClr val="tx1"/>
                          </a:solidFill>
                          <a:latin typeface="+mn-lt"/>
                          <a:ea typeface="+mn-ea"/>
                          <a:cs typeface="+mn-cs"/>
                        </a:rPr>
                        <a:t>ControlToValidate</a:t>
                      </a:r>
                      <a:r>
                        <a:rPr lang="en-US" sz="1900" kern="1200" dirty="0" smtClean="0">
                          <a:solidFill>
                            <a:schemeClr val="tx1"/>
                          </a:solidFill>
                          <a:latin typeface="+mn-lt"/>
                          <a:ea typeface="+mn-ea"/>
                          <a:cs typeface="+mn-cs"/>
                        </a:rPr>
                        <a:t> property is determined to be valid.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966948347"/>
                  </a:ext>
                </a:extLst>
              </a:tr>
              <a:tr h="687579">
                <a:tc>
                  <a:txBody>
                    <a:bodyPr/>
                    <a:lstStyle/>
                    <a:p>
                      <a:pPr marL="0" algn="l" defTabSz="914400" rtl="0" eaLnBrk="1" latinLnBrk="0" hangingPunct="1"/>
                      <a:r>
                        <a:rPr lang="en-US" sz="1900" kern="1200" dirty="0" smtClean="0">
                          <a:solidFill>
                            <a:schemeClr val="tx1"/>
                          </a:solidFill>
                          <a:latin typeface="+mn-lt"/>
                          <a:ea typeface="+mn-ea"/>
                          <a:cs typeface="+mn-cs"/>
                        </a:rPr>
                        <a:t>ForeColor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Specifies the color in which to display the inline message when validation fails.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882288621"/>
                  </a:ext>
                </a:extLst>
              </a:tr>
              <a:tr h="490461">
                <a:tc>
                  <a:txBody>
                    <a:bodyPr/>
                    <a:lstStyle/>
                    <a:p>
                      <a:pPr marL="0" algn="l" defTabSz="914400" rtl="0" eaLnBrk="1" latinLnBrk="0" hangingPunct="1"/>
                      <a:r>
                        <a:rPr lang="en-US" sz="1900" kern="1200" dirty="0" smtClean="0">
                          <a:solidFill>
                            <a:schemeClr val="tx1"/>
                          </a:solidFill>
                          <a:latin typeface="+mn-lt"/>
                          <a:ea typeface="+mn-ea"/>
                          <a:cs typeface="+mn-cs"/>
                        </a:rPr>
                        <a:t>SetFocusOnError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Indicates whether focus is set to the control specified by the </a:t>
                      </a:r>
                      <a:r>
                        <a:rPr lang="en-US" sz="1900" b="1" kern="1200" dirty="0" smtClean="0">
                          <a:solidFill>
                            <a:schemeClr val="tx1"/>
                          </a:solidFill>
                          <a:latin typeface="+mn-lt"/>
                          <a:ea typeface="+mn-ea"/>
                          <a:cs typeface="+mn-cs"/>
                        </a:rPr>
                        <a:t>ControlToValidate</a:t>
                      </a:r>
                      <a:r>
                        <a:rPr lang="en-US" sz="1900" kern="1200" dirty="0" smtClean="0">
                          <a:solidFill>
                            <a:schemeClr val="tx1"/>
                          </a:solidFill>
                          <a:latin typeface="+mn-lt"/>
                          <a:ea typeface="+mn-ea"/>
                          <a:cs typeface="+mn-cs"/>
                        </a:rPr>
                        <a:t> property when validation fails.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44510002"/>
                  </a:ext>
                </a:extLst>
              </a:tr>
              <a:tr h="490461">
                <a:tc>
                  <a:txBody>
                    <a:bodyPr/>
                    <a:lstStyle/>
                    <a:p>
                      <a:pPr marL="0" algn="l" defTabSz="914400" rtl="0" eaLnBrk="1" latinLnBrk="0" hangingPunct="1"/>
                      <a:r>
                        <a:rPr lang="en-US" sz="1900" kern="1200" dirty="0" smtClean="0">
                          <a:solidFill>
                            <a:schemeClr val="tx1"/>
                          </a:solidFill>
                          <a:latin typeface="+mn-lt"/>
                          <a:ea typeface="+mn-ea"/>
                          <a:cs typeface="+mn-cs"/>
                        </a:rPr>
                        <a:t>Display</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0" i="0" u="none" strike="noStrike" kern="1200" dirty="0" smtClean="0">
                          <a:solidFill>
                            <a:schemeClr val="dk1"/>
                          </a:solidFill>
                          <a:effectLst/>
                          <a:latin typeface="+mn-lt"/>
                          <a:ea typeface="+mn-ea"/>
                          <a:cs typeface="+mn-cs"/>
                        </a:rPr>
                        <a:t>The display behavior for the specified validation control. This property can be one of the following values: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920674788"/>
                  </a:ext>
                </a:extLst>
              </a:tr>
            </a:tbl>
          </a:graphicData>
        </a:graphic>
      </p:graphicFrame>
    </p:spTree>
    <p:extLst>
      <p:ext uri="{BB962C8B-B14F-4D97-AF65-F5344CB8AC3E}">
        <p14:creationId xmlns:p14="http://schemas.microsoft.com/office/powerpoint/2010/main" val="42529510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Properties : Validation </a:t>
            </a:r>
            <a:r>
              <a:rPr lang="en-IN" dirty="0" smtClean="0"/>
              <a:t>Controls Contd..</a:t>
            </a:r>
            <a:endParaRPr lang="en-IN"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927371398"/>
              </p:ext>
            </p:extLst>
          </p:nvPr>
        </p:nvGraphicFramePr>
        <p:xfrm>
          <a:off x="428625" y="1028703"/>
          <a:ext cx="11258551" cy="4743448"/>
        </p:xfrm>
        <a:graphic>
          <a:graphicData uri="http://schemas.openxmlformats.org/drawingml/2006/table">
            <a:tbl>
              <a:tblPr firstRow="1" bandRow="1">
                <a:tableStyleId>{8EC20E35-A176-4012-BC5E-935CFFF8708E}</a:tableStyleId>
              </a:tblPr>
              <a:tblGrid>
                <a:gridCol w="1571625">
                  <a:extLst>
                    <a:ext uri="{9D8B030D-6E8A-4147-A177-3AD203B41FA5}">
                      <a16:colId xmlns:a16="http://schemas.microsoft.com/office/drawing/2014/main" xmlns="" val="20000"/>
                    </a:ext>
                  </a:extLst>
                </a:gridCol>
                <a:gridCol w="9686926">
                  <a:extLst>
                    <a:ext uri="{9D8B030D-6E8A-4147-A177-3AD203B41FA5}">
                      <a16:colId xmlns:a16="http://schemas.microsoft.com/office/drawing/2014/main" xmlns="" val="20001"/>
                    </a:ext>
                  </a:extLst>
                </a:gridCol>
              </a:tblGrid>
              <a:tr h="429510">
                <a:tc>
                  <a:txBody>
                    <a:bodyPr/>
                    <a:lstStyle/>
                    <a:p>
                      <a:r>
                        <a:rPr lang="en-US" sz="1900" b="1" dirty="0" smtClean="0">
                          <a:solidFill>
                            <a:schemeClr val="tx1"/>
                          </a:solidFill>
                        </a:rPr>
                        <a:t>Property</a:t>
                      </a:r>
                      <a:endParaRPr lang="en-US" sz="1900"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900" kern="1200" dirty="0" smtClean="0">
                          <a:solidFill>
                            <a:schemeClr val="tx1"/>
                          </a:solidFill>
                        </a:rPr>
                        <a:t>Description</a:t>
                      </a:r>
                      <a:endParaRPr lang="en-US" sz="19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313938">
                <a:tc>
                  <a:txBody>
                    <a:bodyPr/>
                    <a:lstStyle/>
                    <a:p>
                      <a:pPr marL="0" algn="l" defTabSz="914400" rtl="0" eaLnBrk="1" latinLnBrk="0" hangingPunct="1"/>
                      <a:r>
                        <a:rPr lang="en-US" sz="1900" kern="1200" dirty="0" smtClean="0">
                          <a:solidFill>
                            <a:schemeClr val="tx1"/>
                          </a:solidFill>
                          <a:latin typeface="+mn-lt"/>
                          <a:ea typeface="+mn-ea"/>
                          <a:cs typeface="+mn-cs"/>
                        </a:rPr>
                        <a:t>Display</a:t>
                      </a:r>
                      <a:endParaRPr lang="en-US" sz="190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1" kern="1200" dirty="0" smtClean="0">
                          <a:solidFill>
                            <a:schemeClr val="tx1"/>
                          </a:solidFill>
                          <a:latin typeface="+mn-lt"/>
                          <a:ea typeface="+mn-ea"/>
                          <a:cs typeface="+mn-cs"/>
                        </a:rPr>
                        <a:t>None</a:t>
                      </a:r>
                      <a:r>
                        <a:rPr lang="en-US" sz="1900" kern="1200" dirty="0" smtClean="0">
                          <a:solidFill>
                            <a:schemeClr val="tx1"/>
                          </a:solidFill>
                          <a:latin typeface="+mn-lt"/>
                          <a:ea typeface="+mn-ea"/>
                          <a:cs typeface="+mn-cs"/>
                        </a:rPr>
                        <a:t> </a:t>
                      </a:r>
                    </a:p>
                    <a:p>
                      <a:pPr marL="0" algn="l" defTabSz="914400" rtl="0" eaLnBrk="1" latinLnBrk="0" hangingPunct="1"/>
                      <a:r>
                        <a:rPr lang="en-US" sz="1900" kern="1200" dirty="0" smtClean="0">
                          <a:solidFill>
                            <a:schemeClr val="tx1"/>
                          </a:solidFill>
                          <a:latin typeface="+mn-lt"/>
                          <a:ea typeface="+mn-ea"/>
                          <a:cs typeface="+mn-cs"/>
                        </a:rPr>
                        <a:t>The validation control is never displayed inline. Use this option when you want to show the error message only in a </a:t>
                      </a:r>
                      <a:r>
                        <a:rPr lang="en-US" sz="1900" b="1" kern="1200" dirty="0" smtClean="0">
                          <a:solidFill>
                            <a:schemeClr val="tx1"/>
                          </a:solidFill>
                          <a:latin typeface="+mn-lt"/>
                          <a:ea typeface="+mn-ea"/>
                          <a:cs typeface="+mn-cs"/>
                        </a:rPr>
                        <a:t>ValidationSummary control</a:t>
                      </a:r>
                      <a:r>
                        <a:rPr lang="en-US" sz="1900" kern="1200" dirty="0" smtClean="0">
                          <a:solidFill>
                            <a:schemeClr val="tx1"/>
                          </a:solidFill>
                          <a:latin typeface="+mn-lt"/>
                          <a:ea typeface="+mn-ea"/>
                          <a:cs typeface="+mn-cs"/>
                        </a:rPr>
                        <a:t>.</a:t>
                      </a:r>
                    </a:p>
                    <a:p>
                      <a:pPr marL="0" algn="l" defTabSz="914400" rtl="0" eaLnBrk="1" latinLnBrk="0" hangingPunct="1"/>
                      <a:endParaRPr lang="en-US" sz="1900" kern="1200" dirty="0" smtClean="0">
                        <a:solidFill>
                          <a:schemeClr val="tx1"/>
                        </a:solidFill>
                        <a:latin typeface="+mn-lt"/>
                        <a:ea typeface="+mn-ea"/>
                        <a:cs typeface="+mn-cs"/>
                      </a:endParaRPr>
                    </a:p>
                    <a:p>
                      <a:pPr marL="0" algn="l" defTabSz="914400" rtl="0" eaLnBrk="1" latinLnBrk="0" hangingPunct="1"/>
                      <a:r>
                        <a:rPr lang="en-US" sz="1900" b="1" kern="1200" dirty="0" smtClean="0">
                          <a:solidFill>
                            <a:schemeClr val="tx1"/>
                          </a:solidFill>
                          <a:latin typeface="+mn-lt"/>
                          <a:ea typeface="+mn-ea"/>
                          <a:cs typeface="+mn-cs"/>
                        </a:rPr>
                        <a:t>Static</a:t>
                      </a:r>
                    </a:p>
                    <a:p>
                      <a:pPr marL="0" algn="l" defTabSz="914400" rtl="0" eaLnBrk="1" latinLnBrk="0" hangingPunct="1"/>
                      <a:r>
                        <a:rPr lang="en-US" sz="1900" kern="1200" dirty="0" smtClean="0">
                          <a:solidFill>
                            <a:schemeClr val="tx1"/>
                          </a:solidFill>
                          <a:latin typeface="+mn-lt"/>
                          <a:ea typeface="+mn-ea"/>
                          <a:cs typeface="+mn-cs"/>
                        </a:rPr>
                        <a:t>The validation control displays an error message if validation fails. Space is allocated on the Web page for the error message even if the input control passes validation. </a:t>
                      </a:r>
                    </a:p>
                    <a:p>
                      <a:pPr marL="0" algn="l" defTabSz="914400" rtl="0" eaLnBrk="1" latinLnBrk="0" hangingPunct="1"/>
                      <a:r>
                        <a:rPr lang="en-US" sz="1900" kern="1200" dirty="0" smtClean="0">
                          <a:solidFill>
                            <a:schemeClr val="tx1"/>
                          </a:solidFill>
                          <a:latin typeface="+mn-lt"/>
                          <a:ea typeface="+mn-ea"/>
                          <a:cs typeface="+mn-cs"/>
                        </a:rPr>
                        <a:t>The layout of the page does not change when the validation control displays its error message. Because the page layout is static, multiple validation controls for the same input control must occupy different physical locations on the page.</a:t>
                      </a:r>
                    </a:p>
                    <a:p>
                      <a:pPr marL="0" algn="l" defTabSz="914400" rtl="0" eaLnBrk="1" latinLnBrk="0" hangingPunct="1"/>
                      <a:endParaRPr lang="en-US" sz="1900" kern="1200" dirty="0" smtClean="0">
                        <a:solidFill>
                          <a:schemeClr val="tx1"/>
                        </a:solidFill>
                        <a:latin typeface="+mn-lt"/>
                        <a:ea typeface="+mn-ea"/>
                        <a:cs typeface="+mn-cs"/>
                      </a:endParaRPr>
                    </a:p>
                    <a:p>
                      <a:pPr marL="0" algn="l" defTabSz="914400" rtl="0" eaLnBrk="1" latinLnBrk="0" hangingPunct="1"/>
                      <a:r>
                        <a:rPr lang="en-US" sz="1900" b="1" kern="1200" dirty="0" smtClean="0">
                          <a:solidFill>
                            <a:schemeClr val="tx1"/>
                          </a:solidFill>
                          <a:latin typeface="+mn-lt"/>
                          <a:ea typeface="+mn-ea"/>
                          <a:cs typeface="+mn-cs"/>
                        </a:rPr>
                        <a:t>Dynamic</a:t>
                      </a:r>
                      <a:r>
                        <a:rPr lang="en-US" sz="1900" kern="1200" dirty="0" smtClean="0">
                          <a:solidFill>
                            <a:schemeClr val="tx1"/>
                          </a:solidFill>
                          <a:latin typeface="+mn-lt"/>
                          <a:ea typeface="+mn-ea"/>
                          <a:cs typeface="+mn-cs"/>
                        </a:rPr>
                        <a:t> </a:t>
                      </a:r>
                    </a:p>
                    <a:p>
                      <a:pPr marL="0" algn="l" defTabSz="914400" rtl="0" eaLnBrk="1" latinLnBrk="0" hangingPunct="1"/>
                      <a:r>
                        <a:rPr lang="en-US" sz="1900" kern="1200" dirty="0" smtClean="0">
                          <a:solidFill>
                            <a:schemeClr val="tx1"/>
                          </a:solidFill>
                          <a:latin typeface="+mn-lt"/>
                          <a:ea typeface="+mn-ea"/>
                          <a:cs typeface="+mn-cs"/>
                        </a:rPr>
                        <a:t>Space for the error message is allocated dynamically on the page when validation fails. </a:t>
                      </a:r>
                    </a:p>
                    <a:p>
                      <a:pPr marL="0" algn="l" defTabSz="914400" rtl="0" eaLnBrk="1" latinLnBrk="0" hangingPunct="1"/>
                      <a:r>
                        <a:rPr lang="en-US" sz="1900" kern="1200" dirty="0" smtClean="0">
                          <a:solidFill>
                            <a:schemeClr val="tx1"/>
                          </a:solidFill>
                          <a:latin typeface="+mn-lt"/>
                          <a:ea typeface="+mn-ea"/>
                          <a:cs typeface="+mn-cs"/>
                        </a:rPr>
                        <a:t>This allows multiple validation controls to share the same physical location on the page.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889641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RequiredFieldValidation Control</a:t>
            </a:r>
          </a:p>
        </p:txBody>
      </p:sp>
      <p:sp>
        <p:nvSpPr>
          <p:cNvPr id="3" name="Content Placeholder 2"/>
          <p:cNvSpPr>
            <a:spLocks noGrp="1"/>
          </p:cNvSpPr>
          <p:nvPr>
            <p:ph idx="1"/>
          </p:nvPr>
        </p:nvSpPr>
        <p:spPr/>
        <p:txBody>
          <a:bodyPr/>
          <a:lstStyle/>
          <a:p>
            <a:r>
              <a:rPr lang="en-US" dirty="0"/>
              <a:t>The RequiredFieldValidator control is simple validation control, which checks to see if the data is entered for the input control or not.</a:t>
            </a:r>
          </a:p>
          <a:p>
            <a:r>
              <a:rPr lang="en-US" dirty="0"/>
              <a:t>You can have a RequiredFieldValidator control for each form element on which you wish to enforce mandatory Field rule.</a:t>
            </a:r>
          </a:p>
          <a:p>
            <a:r>
              <a:rPr lang="en-IN" u="sng" dirty="0" smtClean="0"/>
              <a:t>Example</a:t>
            </a:r>
            <a:endParaRPr lang="en-IN" dirty="0" smtClean="0"/>
          </a:p>
          <a:p>
            <a:pPr marL="457200" lvl="1" indent="0" algn="l">
              <a:buNone/>
            </a:pPr>
            <a:endParaRPr lang="en-US" u="sng" dirty="0" smtClean="0"/>
          </a:p>
          <a:p>
            <a:pPr marL="0" lvl="0" indent="0" algn="l" eaLnBrk="0" fontAlgn="base" hangingPunct="0">
              <a:lnSpc>
                <a:spcPct val="100000"/>
              </a:lnSpc>
              <a:spcBef>
                <a:spcPct val="0"/>
              </a:spcBef>
              <a:spcAft>
                <a:spcPct val="0"/>
              </a:spcAft>
              <a:buClrTx/>
              <a:buNone/>
            </a:pPr>
            <a:r>
              <a:rPr lang="en-US" altLang="en-US" sz="2000" dirty="0">
                <a:solidFill>
                  <a:srgbClr val="0000FF"/>
                </a:solidFill>
              </a:rPr>
              <a:t> </a:t>
            </a:r>
            <a:r>
              <a:rPr lang="en-US" altLang="en-US" sz="2000" dirty="0" smtClean="0">
                <a:solidFill>
                  <a:srgbClr val="0000FF"/>
                </a:solidFill>
              </a:rPr>
              <a:t>     &lt;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RequiredFieldValidator</a:t>
            </a:r>
            <a:r>
              <a:rPr lang="en-US" altLang="en-US" sz="2000" dirty="0">
                <a:solidFill>
                  <a:srgbClr val="000000"/>
                </a:solidFill>
              </a:rPr>
              <a:t> </a:t>
            </a:r>
            <a:r>
              <a:rPr lang="en-US" altLang="en-US" sz="2000" dirty="0">
                <a:solidFill>
                  <a:srgbClr val="FF0000"/>
                </a:solidFill>
              </a:rPr>
              <a:t>ID</a:t>
            </a:r>
            <a:r>
              <a:rPr lang="en-US" altLang="en-US" sz="2000" dirty="0">
                <a:solidFill>
                  <a:srgbClr val="0000FF"/>
                </a:solidFill>
              </a:rPr>
              <a:t>="rfvPassword"</a:t>
            </a:r>
            <a:r>
              <a:rPr lang="en-US" altLang="en-US" sz="2000" dirty="0">
                <a:solidFill>
                  <a:srgbClr val="000000"/>
                </a:solidFill>
              </a:rPr>
              <a:t> </a:t>
            </a:r>
            <a:r>
              <a:rPr lang="en-US" altLang="en-US" sz="2000" dirty="0">
                <a:solidFill>
                  <a:srgbClr val="FF0000"/>
                </a:solidFill>
              </a:rPr>
              <a:t>runat</a:t>
            </a:r>
            <a:r>
              <a:rPr lang="en-US" altLang="en-US" sz="2000" dirty="0">
                <a:solidFill>
                  <a:srgbClr val="0000FF"/>
                </a:solidFill>
              </a:rPr>
              <a:t>="server"</a:t>
            </a:r>
            <a:r>
              <a:rPr lang="en-US" altLang="en-US" sz="2000" dirty="0">
                <a:solidFill>
                  <a:srgbClr val="000000"/>
                </a:solidFill>
              </a:rPr>
              <a:t> </a:t>
            </a:r>
            <a:r>
              <a:rPr lang="en-US" altLang="en-US" sz="2000" dirty="0">
                <a:solidFill>
                  <a:srgbClr val="FF0000"/>
                </a:solidFill>
              </a:rPr>
              <a:t>ErrorMessage</a:t>
            </a:r>
            <a:r>
              <a:rPr lang="en-US" altLang="en-US" sz="2000" dirty="0">
                <a:solidFill>
                  <a:srgbClr val="0000FF"/>
                </a:solidFill>
              </a:rPr>
              <a:t>="Password </a:t>
            </a:r>
            <a:r>
              <a:rPr lang="en-US" altLang="en-US" sz="2000" dirty="0" smtClean="0">
                <a:solidFill>
                  <a:srgbClr val="0000FF"/>
                </a:solidFill>
              </a:rPr>
              <a:t>Required“</a:t>
            </a:r>
          </a:p>
          <a:p>
            <a:pPr marL="0" lvl="0" indent="0" algn="l" eaLnBrk="0" fontAlgn="base" hangingPunct="0">
              <a:lnSpc>
                <a:spcPct val="100000"/>
              </a:lnSpc>
              <a:spcBef>
                <a:spcPct val="0"/>
              </a:spcBef>
              <a:spcAft>
                <a:spcPct val="0"/>
              </a:spcAft>
              <a:buClrTx/>
              <a:buNone/>
            </a:pPr>
            <a:r>
              <a:rPr lang="en-US" altLang="en-US" sz="2000" dirty="0" smtClean="0">
                <a:solidFill>
                  <a:srgbClr val="0000FF"/>
                </a:solidFill>
              </a:rPr>
              <a:t>	</a:t>
            </a:r>
            <a:r>
              <a:rPr lang="en-US" altLang="en-US" sz="2000" dirty="0" smtClean="0">
                <a:solidFill>
                  <a:srgbClr val="FF0000"/>
                </a:solidFill>
              </a:rPr>
              <a:t>ControlToValidate</a:t>
            </a:r>
            <a:r>
              <a:rPr lang="en-US" altLang="en-US" sz="2000" dirty="0" smtClean="0">
                <a:solidFill>
                  <a:srgbClr val="0000FF"/>
                </a:solidFill>
              </a:rPr>
              <a:t>="txtPassword"&gt;</a:t>
            </a:r>
          </a:p>
          <a:p>
            <a:pPr marL="0" lvl="0" indent="0" algn="l" eaLnBrk="0" fontAlgn="base" hangingPunct="0">
              <a:lnSpc>
                <a:spcPct val="100000"/>
              </a:lnSpc>
              <a:spcBef>
                <a:spcPct val="0"/>
              </a:spcBef>
              <a:spcAft>
                <a:spcPct val="0"/>
              </a:spcAft>
              <a:buClrTx/>
              <a:buNone/>
            </a:pP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FF"/>
                </a:solidFill>
              </a:rPr>
              <a:t>&lt;/</a:t>
            </a:r>
            <a:r>
              <a:rPr lang="en-US" altLang="en-US" sz="2000" dirty="0">
                <a:solidFill>
                  <a:srgbClr val="800000"/>
                </a:solidFill>
              </a:rPr>
              <a:t>asp</a:t>
            </a:r>
            <a:r>
              <a:rPr lang="en-US" altLang="en-US" sz="2000" dirty="0">
                <a:solidFill>
                  <a:srgbClr val="0000FF"/>
                </a:solidFill>
              </a:rPr>
              <a:t>:</a:t>
            </a:r>
            <a:r>
              <a:rPr lang="en-US" altLang="en-US" sz="2000" dirty="0">
                <a:solidFill>
                  <a:srgbClr val="800000"/>
                </a:solidFill>
              </a:rPr>
              <a:t>RequiredFieldValidator</a:t>
            </a:r>
            <a:r>
              <a:rPr lang="en-US" altLang="en-US" sz="2000" dirty="0">
                <a:solidFill>
                  <a:srgbClr val="0000FF"/>
                </a:solidFill>
              </a:rPr>
              <a:t>&gt;</a:t>
            </a:r>
            <a:endParaRPr lang="en-US" altLang="en-US" sz="2000" dirty="0"/>
          </a:p>
          <a:p>
            <a:pPr marL="457200" lvl="1" indent="0" algn="l">
              <a:buNone/>
            </a:pPr>
            <a:endParaRPr lang="en-US" u="sng" dirty="0"/>
          </a:p>
          <a:p>
            <a:pPr marL="457200" lvl="1" indent="0" algn="l">
              <a:buNone/>
            </a:pPr>
            <a:endParaRPr lang="en-US" u="sng" dirty="0" smtClean="0"/>
          </a:p>
          <a:p>
            <a:pPr marL="457200" lvl="1" indent="0" algn="l">
              <a:buNone/>
            </a:pPr>
            <a:endParaRPr lang="en-IN" u="sng" dirty="0"/>
          </a:p>
        </p:txBody>
      </p:sp>
      <p:pic>
        <p:nvPicPr>
          <p:cNvPr id="10242" name="Picture 2" descr="https://lh6.googleusercontent.com/iWIMrl9CdSLCILJCZaEb2swUtlc1qqOv2WC8_fLTU2Enb255i0h5Ga0kWmsaw4VVNKOmvjPdongP_xuNGq013yxhNr8ANr4tGe0XBhq8XIizie7knpX6f-1N8COkyOm8iKe-h0WXqyrVPWMe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592" y="5129623"/>
            <a:ext cx="3990975" cy="276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1487" y="2986087"/>
            <a:ext cx="10115551" cy="137160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471486" y="4748213"/>
            <a:ext cx="4929189" cy="96202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4586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CompareValidator Control</a:t>
            </a:r>
          </a:p>
        </p:txBody>
      </p:sp>
      <p:sp>
        <p:nvSpPr>
          <p:cNvPr id="3" name="Content Placeholder 2"/>
          <p:cNvSpPr>
            <a:spLocks noGrp="1"/>
          </p:cNvSpPr>
          <p:nvPr>
            <p:ph idx="1"/>
          </p:nvPr>
        </p:nvSpPr>
        <p:spPr/>
        <p:txBody>
          <a:bodyPr/>
          <a:lstStyle/>
          <a:p>
            <a:pPr fontAlgn="base"/>
            <a:r>
              <a:rPr lang="en-US" dirty="0"/>
              <a:t>The CompareValidator control allows you to make comparison to compare data entered in an input control with a constant value or a value in a different control.</a:t>
            </a:r>
          </a:p>
          <a:p>
            <a:pPr fontAlgn="base"/>
            <a:r>
              <a:rPr lang="en-US" dirty="0"/>
              <a:t>It can most commonly be used when you need to confirm password entered by the user at the registration time. The data is always case sensitive. </a:t>
            </a:r>
          </a:p>
          <a:p>
            <a:r>
              <a:rPr lang="en-IN" u="sng" dirty="0" smtClean="0"/>
              <a:t>Example</a:t>
            </a:r>
          </a:p>
          <a:p>
            <a:pPr marL="457200" lvl="1" indent="0">
              <a:buNone/>
            </a:pPr>
            <a:endParaRPr lang="en-US" altLang="en-US" dirty="0" smtClean="0">
              <a:solidFill>
                <a:srgbClr val="0000FF"/>
              </a:solidFill>
            </a:endParaRPr>
          </a:p>
          <a:p>
            <a:pPr marL="457200" lvl="1" indent="0">
              <a:buNone/>
            </a:pPr>
            <a:r>
              <a:rPr lang="en-US" altLang="en-US" dirty="0" smtClean="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CompareValidator</a:t>
            </a:r>
            <a:r>
              <a:rPr lang="en-US" altLang="en-US" dirty="0">
                <a:solidFill>
                  <a:srgbClr val="000000"/>
                </a:solidFill>
              </a:rPr>
              <a:t> </a:t>
            </a:r>
            <a:r>
              <a:rPr lang="en-US" altLang="en-US" dirty="0">
                <a:solidFill>
                  <a:srgbClr val="FF0000"/>
                </a:solidFill>
              </a:rPr>
              <a:t>ID</a:t>
            </a:r>
            <a:r>
              <a:rPr lang="en-US" altLang="en-US" dirty="0">
                <a:solidFill>
                  <a:srgbClr val="0000FF"/>
                </a:solidFill>
              </a:rPr>
              <a:t>="cmpComfirmPassword"</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ErrorMessage</a:t>
            </a:r>
            <a:r>
              <a:rPr lang="en-US" altLang="en-US" dirty="0">
                <a:solidFill>
                  <a:srgbClr val="0000FF"/>
                </a:solidFill>
              </a:rPr>
              <a:t>="Password Mismatch"</a:t>
            </a:r>
            <a:r>
              <a:rPr lang="en-US" altLang="en-US" dirty="0">
                <a:solidFill>
                  <a:srgbClr val="000000"/>
                </a:solidFill>
              </a:rPr>
              <a:t> </a:t>
            </a:r>
            <a:endParaRPr lang="en-US" altLang="en-US" dirty="0" smtClean="0">
              <a:solidFill>
                <a:srgbClr val="000000"/>
              </a:solidFill>
            </a:endParaRPr>
          </a:p>
          <a:p>
            <a:pPr marL="457200" lvl="1" indent="0">
              <a:buNone/>
            </a:pPr>
            <a:r>
              <a:rPr lang="en-US" altLang="en-US" dirty="0">
                <a:solidFill>
                  <a:srgbClr val="000000"/>
                </a:solidFill>
              </a:rPr>
              <a:t> </a:t>
            </a:r>
            <a:r>
              <a:rPr lang="en-US" altLang="en-US" dirty="0" smtClean="0">
                <a:solidFill>
                  <a:srgbClr val="000000"/>
                </a:solidFill>
              </a:rPr>
              <a:t>    </a:t>
            </a:r>
            <a:r>
              <a:rPr lang="en-US" altLang="en-US" dirty="0" smtClean="0">
                <a:solidFill>
                  <a:srgbClr val="FF0000"/>
                </a:solidFill>
              </a:rPr>
              <a:t>ForeColor</a:t>
            </a:r>
            <a:r>
              <a:rPr lang="en-US" altLang="en-US" dirty="0">
                <a:solidFill>
                  <a:srgbClr val="0000FF"/>
                </a:solidFill>
              </a:rPr>
              <a:t>="Red"</a:t>
            </a:r>
            <a:r>
              <a:rPr lang="en-US" altLang="en-US" dirty="0">
                <a:solidFill>
                  <a:srgbClr val="000000"/>
                </a:solidFill>
              </a:rPr>
              <a:t>     </a:t>
            </a:r>
            <a:r>
              <a:rPr lang="en-US" altLang="en-US" dirty="0" smtClean="0">
                <a:solidFill>
                  <a:srgbClr val="FF0000"/>
                </a:solidFill>
              </a:rPr>
              <a:t>ControlToValidate</a:t>
            </a:r>
            <a:r>
              <a:rPr lang="en-US" altLang="en-US" dirty="0">
                <a:solidFill>
                  <a:srgbClr val="0000FF"/>
                </a:solidFill>
              </a:rPr>
              <a:t>="txtConfirmPassword"</a:t>
            </a:r>
            <a:r>
              <a:rPr lang="en-US" altLang="en-US" dirty="0">
                <a:solidFill>
                  <a:srgbClr val="000000"/>
                </a:solidFill>
              </a:rPr>
              <a:t> </a:t>
            </a:r>
            <a:r>
              <a:rPr lang="en-US" altLang="en-US" dirty="0">
                <a:solidFill>
                  <a:srgbClr val="FF0000"/>
                </a:solidFill>
              </a:rPr>
              <a:t>ControlToCompare</a:t>
            </a:r>
            <a:r>
              <a:rPr lang="en-US" altLang="en-US" dirty="0">
                <a:solidFill>
                  <a:srgbClr val="0000FF"/>
                </a:solidFill>
              </a:rPr>
              <a:t>="txtPassword</a:t>
            </a:r>
            <a:r>
              <a:rPr lang="en-US" altLang="en-US" dirty="0" smtClean="0">
                <a:solidFill>
                  <a:srgbClr val="0000FF"/>
                </a:solidFill>
              </a:rPr>
              <a:t>"&gt;</a:t>
            </a:r>
          </a:p>
          <a:p>
            <a:pPr marL="457200" lvl="1" indent="0">
              <a:buNone/>
            </a:pPr>
            <a:r>
              <a:rPr lang="en-US" altLang="en-US" dirty="0" smtClean="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CompareValidator</a:t>
            </a:r>
            <a:r>
              <a:rPr lang="en-US" altLang="en-US" dirty="0" smtClean="0">
                <a:solidFill>
                  <a:srgbClr val="0000FF"/>
                </a:solidFill>
              </a:rPr>
              <a:t>&gt;</a:t>
            </a:r>
            <a:endParaRPr lang="en-US" altLang="en-US" sz="4800" dirty="0"/>
          </a:p>
        </p:txBody>
      </p:sp>
      <p:sp>
        <p:nvSpPr>
          <p:cNvPr id="4" name="Rectangle 3"/>
          <p:cNvSpPr/>
          <p:nvPr/>
        </p:nvSpPr>
        <p:spPr>
          <a:xfrm>
            <a:off x="485775" y="2957513"/>
            <a:ext cx="10872788" cy="13858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266" name="Picture 2" descr="https://lh6.googleusercontent.com/aZwpVEpJWqhbmxLGVi-EAv2F7AOfO9lwslZpqge9gtC_AdO6hd39PVwm8EBBfAgbDKMyRvy2eeRgXZz2TuNTxVNsF2FFSuakfUCsyvpMdbLNxn7lSvqbrOI3MERMEZ19yfT-VJDzfeFzxU2xC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1" y="5060283"/>
            <a:ext cx="4295775" cy="5238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6724" y="4715129"/>
            <a:ext cx="5048251" cy="121418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7179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CompareValidator Control Cont..</a:t>
            </a:r>
          </a:p>
        </p:txBody>
      </p:sp>
      <p:sp>
        <p:nvSpPr>
          <p:cNvPr id="3" name="Content Placeholder 2"/>
          <p:cNvSpPr>
            <a:spLocks noGrp="1"/>
          </p:cNvSpPr>
          <p:nvPr>
            <p:ph idx="1"/>
          </p:nvPr>
        </p:nvSpPr>
        <p:spPr/>
        <p:txBody>
          <a:bodyPr/>
          <a:lstStyle/>
          <a:p>
            <a:r>
              <a:rPr lang="en-IN" u="sng" dirty="0"/>
              <a:t>Important Properties</a:t>
            </a:r>
          </a:p>
          <a:p>
            <a:endParaRPr lang="en-IN" dirty="0"/>
          </a:p>
        </p:txBody>
      </p:sp>
      <p:graphicFrame>
        <p:nvGraphicFramePr>
          <p:cNvPr id="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060889238"/>
              </p:ext>
            </p:extLst>
          </p:nvPr>
        </p:nvGraphicFramePr>
        <p:xfrm>
          <a:off x="466724" y="1461421"/>
          <a:ext cx="11258551" cy="3320444"/>
        </p:xfrm>
        <a:graphic>
          <a:graphicData uri="http://schemas.openxmlformats.org/drawingml/2006/table">
            <a:tbl>
              <a:tblPr firstRow="1" bandRow="1">
                <a:tableStyleId>{8EC20E35-A176-4012-BC5E-935CFFF8708E}</a:tableStyleId>
              </a:tblPr>
              <a:tblGrid>
                <a:gridCol w="2871788">
                  <a:extLst>
                    <a:ext uri="{9D8B030D-6E8A-4147-A177-3AD203B41FA5}">
                      <a16:colId xmlns:a16="http://schemas.microsoft.com/office/drawing/2014/main" xmlns="" val="20000"/>
                    </a:ext>
                  </a:extLst>
                </a:gridCol>
                <a:gridCol w="8386763">
                  <a:extLst>
                    <a:ext uri="{9D8B030D-6E8A-4147-A177-3AD203B41FA5}">
                      <a16:colId xmlns:a16="http://schemas.microsoft.com/office/drawing/2014/main" xmlns="" val="20001"/>
                    </a:ext>
                  </a:extLst>
                </a:gridCol>
              </a:tblGrid>
              <a:tr h="379522">
                <a:tc>
                  <a:txBody>
                    <a:bodyPr/>
                    <a:lstStyle/>
                    <a:p>
                      <a:r>
                        <a:rPr lang="en-US" sz="1900" b="1" dirty="0" smtClean="0">
                          <a:solidFill>
                            <a:schemeClr val="tx1"/>
                          </a:solidFill>
                        </a:rPr>
                        <a:t>Property</a:t>
                      </a:r>
                      <a:endParaRPr lang="en-US" sz="1900"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900" kern="1200" dirty="0" smtClean="0">
                          <a:solidFill>
                            <a:schemeClr val="tx1"/>
                          </a:solidFill>
                        </a:rPr>
                        <a:t>Description</a:t>
                      </a:r>
                      <a:endParaRPr lang="en-US" sz="19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638204">
                <a:tc>
                  <a:txBody>
                    <a:bodyPr/>
                    <a:lstStyle/>
                    <a:p>
                      <a:pPr marL="0" algn="l" defTabSz="914400" rtl="0" eaLnBrk="1" latinLnBrk="0" hangingPunct="1"/>
                      <a:r>
                        <a:rPr lang="en-US" sz="1900" kern="1200" dirty="0" smtClean="0">
                          <a:solidFill>
                            <a:schemeClr val="tx1"/>
                          </a:solidFill>
                          <a:latin typeface="+mn-lt"/>
                          <a:ea typeface="+mn-ea"/>
                          <a:cs typeface="+mn-cs"/>
                        </a:rPr>
                        <a:t>Type</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Specifies the data type of the values being compared.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638204">
                <a:tc>
                  <a:txBody>
                    <a:bodyPr/>
                    <a:lstStyle/>
                    <a:p>
                      <a:pPr marL="0" algn="l" defTabSz="914400" rtl="0" eaLnBrk="1" latinLnBrk="0" hangingPunct="1"/>
                      <a:r>
                        <a:rPr lang="en-US" sz="1900" kern="1200" dirty="0" smtClean="0">
                          <a:solidFill>
                            <a:schemeClr val="tx1"/>
                          </a:solidFill>
                          <a:latin typeface="+mn-lt"/>
                          <a:ea typeface="+mn-ea"/>
                          <a:cs typeface="+mn-cs"/>
                        </a:rPr>
                        <a:t>Operator</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The Operator property allows you to specify the type of comparison to perform, such as greater than, equal to, and so 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167185869"/>
                  </a:ext>
                </a:extLst>
              </a:tr>
              <a:tr h="362616">
                <a:tc>
                  <a:txBody>
                    <a:bodyPr/>
                    <a:lstStyle/>
                    <a:p>
                      <a:pPr marL="0" algn="l" defTabSz="914400" rtl="0" eaLnBrk="1" latinLnBrk="0" hangingPunct="1"/>
                      <a:r>
                        <a:rPr lang="en-US" sz="1900" kern="1200" dirty="0" smtClean="0">
                          <a:solidFill>
                            <a:schemeClr val="tx1"/>
                          </a:solidFill>
                          <a:latin typeface="+mn-lt"/>
                          <a:ea typeface="+mn-ea"/>
                          <a:cs typeface="+mn-cs"/>
                        </a:rPr>
                        <a:t>ValueToCompare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Instead of comparing the values of two input controls, you can compare the value of an input control to a constant value.</a:t>
                      </a:r>
                      <a:r>
                        <a:rPr lang="en-US" sz="1900" kern="1200" baseline="0" dirty="0" smtClean="0">
                          <a:solidFill>
                            <a:schemeClr val="tx1"/>
                          </a:solidFill>
                          <a:latin typeface="+mn-lt"/>
                          <a:ea typeface="+mn-ea"/>
                          <a:cs typeface="+mn-cs"/>
                        </a:rPr>
                        <a:t> </a:t>
                      </a:r>
                      <a:r>
                        <a:rPr lang="en-US" sz="1900" kern="1200" dirty="0" smtClean="0">
                          <a:solidFill>
                            <a:schemeClr val="tx1"/>
                          </a:solidFill>
                          <a:latin typeface="+mn-lt"/>
                          <a:ea typeface="+mn-ea"/>
                          <a:cs typeface="+mn-cs"/>
                        </a:rPr>
                        <a:t>Specify the constant value to compare with by setting the </a:t>
                      </a:r>
                      <a:r>
                        <a:rPr lang="en-US" sz="1900" b="1" kern="1200" dirty="0" smtClean="0">
                          <a:solidFill>
                            <a:schemeClr val="tx1"/>
                          </a:solidFill>
                          <a:latin typeface="+mn-lt"/>
                          <a:ea typeface="+mn-ea"/>
                          <a:cs typeface="+mn-cs"/>
                        </a:rPr>
                        <a:t>ValueToCompare</a:t>
                      </a:r>
                      <a:r>
                        <a:rPr lang="en-US" sz="1900" kern="1200" dirty="0" smtClean="0">
                          <a:solidFill>
                            <a:schemeClr val="tx1"/>
                          </a:solidFill>
                          <a:latin typeface="+mn-lt"/>
                          <a:ea typeface="+mn-ea"/>
                          <a:cs typeface="+mn-cs"/>
                        </a:rPr>
                        <a:t> property.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064596217"/>
                  </a:ext>
                </a:extLst>
              </a:tr>
              <a:tr h="638204">
                <a:tc>
                  <a:txBody>
                    <a:bodyPr/>
                    <a:lstStyle/>
                    <a:p>
                      <a:pPr marL="0" algn="l" defTabSz="914400" rtl="0" eaLnBrk="1" latinLnBrk="0" hangingPunct="1"/>
                      <a:r>
                        <a:rPr lang="en-US" sz="1900" kern="1200" dirty="0" smtClean="0">
                          <a:solidFill>
                            <a:schemeClr val="tx1"/>
                          </a:solidFill>
                          <a:latin typeface="+mn-lt"/>
                          <a:ea typeface="+mn-ea"/>
                          <a:cs typeface="+mn-cs"/>
                        </a:rPr>
                        <a:t>ControlToCompare</a:t>
                      </a:r>
                      <a:endParaRPr lang="en-US" sz="190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kern="1200" dirty="0" smtClean="0">
                          <a:solidFill>
                            <a:schemeClr val="tx1"/>
                          </a:solidFill>
                          <a:latin typeface="+mn-lt"/>
                          <a:ea typeface="+mn-ea"/>
                          <a:cs typeface="+mn-cs"/>
                        </a:rPr>
                        <a:t>If you want to compare a specific input control with another input control, set the </a:t>
                      </a:r>
                      <a:r>
                        <a:rPr lang="en-US" sz="1900" b="1" kern="1200" dirty="0" smtClean="0">
                          <a:solidFill>
                            <a:schemeClr val="tx1"/>
                          </a:solidFill>
                          <a:latin typeface="+mn-lt"/>
                          <a:ea typeface="+mn-ea"/>
                          <a:cs typeface="+mn-cs"/>
                        </a:rPr>
                        <a:t>ControlToCompare</a:t>
                      </a:r>
                      <a:r>
                        <a:rPr lang="en-US" sz="1900" kern="1200" dirty="0" smtClean="0">
                          <a:solidFill>
                            <a:schemeClr val="tx1"/>
                          </a:solidFill>
                          <a:latin typeface="+mn-lt"/>
                          <a:ea typeface="+mn-ea"/>
                          <a:cs typeface="+mn-cs"/>
                        </a:rPr>
                        <a:t> property with the name of the control to compare.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966948347"/>
                  </a:ext>
                </a:extLst>
              </a:tr>
            </a:tbl>
          </a:graphicData>
        </a:graphic>
      </p:graphicFrame>
    </p:spTree>
    <p:extLst>
      <p:ext uri="{BB962C8B-B14F-4D97-AF65-F5344CB8AC3E}">
        <p14:creationId xmlns:p14="http://schemas.microsoft.com/office/powerpoint/2010/main" val="6453999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RangeValidator Control</a:t>
            </a:r>
          </a:p>
        </p:txBody>
      </p:sp>
      <p:sp>
        <p:nvSpPr>
          <p:cNvPr id="3" name="Content Placeholder 2"/>
          <p:cNvSpPr>
            <a:spLocks noGrp="1"/>
          </p:cNvSpPr>
          <p:nvPr>
            <p:ph idx="1"/>
          </p:nvPr>
        </p:nvSpPr>
        <p:spPr/>
        <p:txBody>
          <a:bodyPr/>
          <a:lstStyle/>
          <a:p>
            <a:pPr fontAlgn="base"/>
            <a:r>
              <a:rPr lang="en-US" dirty="0"/>
              <a:t>The RangeValidator Server Control is another validator control, which checks to see if a control value is within a valid range. </a:t>
            </a:r>
          </a:p>
          <a:p>
            <a:pPr fontAlgn="base"/>
            <a:r>
              <a:rPr lang="en-US" dirty="0"/>
              <a:t>The attributes that are necessary to this control are: MaximumValue, MinimumValue, and Type.</a:t>
            </a:r>
          </a:p>
          <a:p>
            <a:pPr fontAlgn="base"/>
            <a:r>
              <a:rPr lang="en-US" u="sng" dirty="0"/>
              <a:t>Example</a:t>
            </a:r>
            <a:endParaRPr lang="en-US" dirty="0"/>
          </a:p>
          <a:p>
            <a:endParaRPr lang="en-US" dirty="0" smtClean="0"/>
          </a:p>
          <a:p>
            <a:pPr marL="457200" lvl="1" indent="0" algn="l">
              <a:buNone/>
            </a:pP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RangeValidator</a:t>
            </a:r>
            <a:r>
              <a:rPr lang="en-US" altLang="en-US" dirty="0">
                <a:solidFill>
                  <a:srgbClr val="000000"/>
                </a:solidFill>
              </a:rPr>
              <a:t> </a:t>
            </a:r>
            <a:r>
              <a:rPr lang="en-US" altLang="en-US" dirty="0">
                <a:solidFill>
                  <a:srgbClr val="FF0000"/>
                </a:solidFill>
              </a:rPr>
              <a:t>ID</a:t>
            </a:r>
            <a:r>
              <a:rPr lang="en-US" altLang="en-US" dirty="0">
                <a:solidFill>
                  <a:srgbClr val="0000FF"/>
                </a:solidFill>
              </a:rPr>
              <a:t>="rngCPI"</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ErrorMessage</a:t>
            </a:r>
            <a:r>
              <a:rPr lang="en-US" altLang="en-US" dirty="0">
                <a:solidFill>
                  <a:srgbClr val="0000FF"/>
                </a:solidFill>
              </a:rPr>
              <a:t>="CPI Must Be In 0 to 10"</a:t>
            </a:r>
            <a:r>
              <a:rPr lang="en-US" altLang="en-US" dirty="0">
                <a:solidFill>
                  <a:srgbClr val="000000"/>
                </a:solidFill>
              </a:rPr>
              <a:t> </a:t>
            </a:r>
            <a:r>
              <a:rPr lang="en-US" altLang="en-US" dirty="0">
                <a:solidFill>
                  <a:srgbClr val="FF0000"/>
                </a:solidFill>
              </a:rPr>
              <a:t>ForeColor</a:t>
            </a:r>
            <a:r>
              <a:rPr lang="en-US" altLang="en-US" dirty="0">
                <a:solidFill>
                  <a:srgbClr val="0000FF"/>
                </a:solidFill>
              </a:rPr>
              <a:t>="</a:t>
            </a:r>
            <a:r>
              <a:rPr lang="en-US" altLang="en-US" dirty="0" smtClean="0">
                <a:solidFill>
                  <a:srgbClr val="0000FF"/>
                </a:solidFill>
              </a:rPr>
              <a:t>Red“</a:t>
            </a:r>
          </a:p>
          <a:p>
            <a:pPr marL="457200" lvl="1" indent="0" algn="l">
              <a:buNone/>
            </a:pPr>
            <a:r>
              <a:rPr lang="en-US" altLang="en-US" dirty="0">
                <a:solidFill>
                  <a:srgbClr val="0000FF"/>
                </a:solidFill>
              </a:rPr>
              <a:t> </a:t>
            </a:r>
            <a:r>
              <a:rPr lang="en-US" altLang="en-US" dirty="0" smtClean="0">
                <a:solidFill>
                  <a:srgbClr val="0000FF"/>
                </a:solidFill>
              </a:rPr>
              <a:t>    </a:t>
            </a:r>
            <a:r>
              <a:rPr lang="en-US" altLang="en-US" dirty="0">
                <a:solidFill>
                  <a:srgbClr val="000000"/>
                </a:solidFill>
              </a:rPr>
              <a:t> </a:t>
            </a:r>
            <a:r>
              <a:rPr lang="en-US" altLang="en-US" dirty="0">
                <a:solidFill>
                  <a:srgbClr val="FF0000"/>
                </a:solidFill>
              </a:rPr>
              <a:t>ControlToValidate</a:t>
            </a:r>
            <a:r>
              <a:rPr lang="en-US" altLang="en-US" dirty="0">
                <a:solidFill>
                  <a:srgbClr val="0000FF"/>
                </a:solidFill>
              </a:rPr>
              <a:t>="txtCPI"</a:t>
            </a:r>
            <a:r>
              <a:rPr lang="en-US" altLang="en-US" dirty="0">
                <a:solidFill>
                  <a:srgbClr val="000000"/>
                </a:solidFill>
              </a:rPr>
              <a:t> </a:t>
            </a:r>
            <a:r>
              <a:rPr lang="en-US" altLang="en-US" dirty="0">
                <a:solidFill>
                  <a:srgbClr val="FF0000"/>
                </a:solidFill>
              </a:rPr>
              <a:t>MaximumValue</a:t>
            </a:r>
            <a:r>
              <a:rPr lang="en-US" altLang="en-US" dirty="0">
                <a:solidFill>
                  <a:srgbClr val="0000FF"/>
                </a:solidFill>
              </a:rPr>
              <a:t>="10"</a:t>
            </a:r>
            <a:r>
              <a:rPr lang="en-US" altLang="en-US" dirty="0">
                <a:solidFill>
                  <a:srgbClr val="000000"/>
                </a:solidFill>
              </a:rPr>
              <a:t> </a:t>
            </a:r>
            <a:r>
              <a:rPr lang="en-US" altLang="en-US" dirty="0">
                <a:solidFill>
                  <a:srgbClr val="FF0000"/>
                </a:solidFill>
              </a:rPr>
              <a:t>MinimumValue</a:t>
            </a:r>
            <a:r>
              <a:rPr lang="en-US" altLang="en-US" dirty="0">
                <a:solidFill>
                  <a:srgbClr val="0000FF"/>
                </a:solidFill>
              </a:rPr>
              <a:t>="0</a:t>
            </a:r>
            <a:r>
              <a:rPr lang="en-US" altLang="en-US" dirty="0" smtClean="0">
                <a:solidFill>
                  <a:srgbClr val="0000FF"/>
                </a:solidFill>
              </a:rPr>
              <a:t>"&gt;</a:t>
            </a:r>
          </a:p>
          <a:p>
            <a:pPr marL="457200" lvl="1" indent="0" algn="l">
              <a:buNone/>
            </a:pPr>
            <a:r>
              <a:rPr lang="en-US" altLang="en-US" dirty="0" smtClean="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RangeValidator</a:t>
            </a:r>
            <a:r>
              <a:rPr lang="en-US" altLang="en-US" dirty="0">
                <a:solidFill>
                  <a:srgbClr val="0000FF"/>
                </a:solidFill>
              </a:rPr>
              <a:t>&gt;</a:t>
            </a:r>
            <a:endParaRPr lang="en-US" altLang="en-US" dirty="0"/>
          </a:p>
          <a:p>
            <a:pPr marL="457200" lvl="1" indent="0" algn="l">
              <a:buNone/>
            </a:pPr>
            <a:endParaRPr lang="en-US" dirty="0"/>
          </a:p>
          <a:p>
            <a:pPr marL="457200" lvl="1" indent="0" algn="l">
              <a:buNone/>
            </a:pPr>
            <a:endParaRPr lang="en-IN" dirty="0"/>
          </a:p>
        </p:txBody>
      </p:sp>
      <p:pic>
        <p:nvPicPr>
          <p:cNvPr id="12290" name="Picture 2" descr="https://lh4.googleusercontent.com/AXHCt8z4aNQ84L_b_6cwWRhHV9d9WQnqPaGfCu6ZN3gnbs57Mtv0361WSGhcdKfx0WP-A5H5YC8lHD8xw6f3lGiU3GE2PM057PTMqtEbZhDvw5VTBICCvxy0H55wpF_dmbw4K9cBUUxiMFt9Y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4976813"/>
            <a:ext cx="4419600" cy="276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786062"/>
            <a:ext cx="11158538" cy="127158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457200" y="4617244"/>
            <a:ext cx="5057775" cy="91201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644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2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RegularExpressionValidator Control</a:t>
            </a:r>
          </a:p>
        </p:txBody>
      </p:sp>
      <p:sp>
        <p:nvSpPr>
          <p:cNvPr id="3" name="Content Placeholder 2"/>
          <p:cNvSpPr>
            <a:spLocks noGrp="1"/>
          </p:cNvSpPr>
          <p:nvPr>
            <p:ph idx="1"/>
          </p:nvPr>
        </p:nvSpPr>
        <p:spPr/>
        <p:txBody>
          <a:bodyPr/>
          <a:lstStyle/>
          <a:p>
            <a:pPr fontAlgn="base"/>
            <a:r>
              <a:rPr lang="en-US" dirty="0"/>
              <a:t>A regular expression is a powerful pattern matching language that can be used to identify simple and complex characters sequence that would otherwise require writing code to perform.</a:t>
            </a:r>
          </a:p>
          <a:p>
            <a:pPr fontAlgn="base"/>
            <a:r>
              <a:rPr lang="en-US" dirty="0"/>
              <a:t>Using RegularExpressionValidator server control, you can check a user's input based on a pattern that you define using a regular expression.</a:t>
            </a:r>
          </a:p>
          <a:p>
            <a:pPr fontAlgn="base"/>
            <a:r>
              <a:rPr lang="en-US" dirty="0"/>
              <a:t>If you don't find your desired regular expression, you can create your custom one.</a:t>
            </a:r>
          </a:p>
          <a:p>
            <a:r>
              <a:rPr lang="en-IN" u="sng" dirty="0" smtClean="0"/>
              <a:t>Example</a:t>
            </a:r>
          </a:p>
          <a:p>
            <a:pPr marL="457200" lvl="1" indent="0" algn="l">
              <a:buNone/>
            </a:pPr>
            <a:endParaRPr lang="en-IN" dirty="0" smtClean="0"/>
          </a:p>
          <a:p>
            <a:pPr marL="457200" lvl="1" indent="0" algn="l">
              <a:buNone/>
            </a:pP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RegularExpressionValidator</a:t>
            </a:r>
            <a:r>
              <a:rPr lang="en-US" altLang="en-US" dirty="0">
                <a:solidFill>
                  <a:srgbClr val="000000"/>
                </a:solidFill>
              </a:rPr>
              <a:t> </a:t>
            </a:r>
            <a:r>
              <a:rPr lang="en-US" altLang="en-US" dirty="0">
                <a:solidFill>
                  <a:srgbClr val="FF0000"/>
                </a:solidFill>
              </a:rPr>
              <a:t>ID</a:t>
            </a:r>
            <a:r>
              <a:rPr lang="en-US" altLang="en-US" dirty="0">
                <a:solidFill>
                  <a:srgbClr val="0000FF"/>
                </a:solidFill>
              </a:rPr>
              <a:t>="rgeEmail"</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ErrorMessage</a:t>
            </a:r>
            <a:r>
              <a:rPr lang="en-US" altLang="en-US" dirty="0">
                <a:solidFill>
                  <a:srgbClr val="0000FF"/>
                </a:solidFill>
              </a:rPr>
              <a:t>="Enter Proper Email"</a:t>
            </a:r>
            <a:r>
              <a:rPr lang="en-US" altLang="en-US" dirty="0">
                <a:solidFill>
                  <a:srgbClr val="000000"/>
                </a:solidFill>
              </a:rPr>
              <a:t> </a:t>
            </a:r>
            <a:endParaRPr lang="en-US" altLang="en-US" dirty="0" smtClean="0">
              <a:solidFill>
                <a:srgbClr val="000000"/>
              </a:solidFill>
            </a:endParaRPr>
          </a:p>
          <a:p>
            <a:pPr marL="457200" lvl="1" indent="0" algn="l">
              <a:buNone/>
            </a:pPr>
            <a:r>
              <a:rPr lang="en-US" altLang="en-US" dirty="0">
                <a:solidFill>
                  <a:srgbClr val="000000"/>
                </a:solidFill>
              </a:rPr>
              <a:t>	</a:t>
            </a:r>
            <a:r>
              <a:rPr lang="en-US" altLang="en-US" dirty="0" smtClean="0">
                <a:solidFill>
                  <a:srgbClr val="FF0000"/>
                </a:solidFill>
              </a:rPr>
              <a:t>ForeColor</a:t>
            </a:r>
            <a:r>
              <a:rPr lang="en-US" altLang="en-US" dirty="0">
                <a:solidFill>
                  <a:srgbClr val="0000FF"/>
                </a:solidFill>
              </a:rPr>
              <a:t>="Red"</a:t>
            </a:r>
            <a:r>
              <a:rPr lang="en-US" altLang="en-US" dirty="0">
                <a:solidFill>
                  <a:srgbClr val="000000"/>
                </a:solidFill>
              </a:rPr>
              <a:t> </a:t>
            </a:r>
            <a:r>
              <a:rPr lang="en-US" altLang="en-US" dirty="0">
                <a:solidFill>
                  <a:srgbClr val="FF0000"/>
                </a:solidFill>
              </a:rPr>
              <a:t>ControlToValidate</a:t>
            </a:r>
            <a:r>
              <a:rPr lang="en-US" altLang="en-US" dirty="0">
                <a:solidFill>
                  <a:srgbClr val="0000FF"/>
                </a:solidFill>
              </a:rPr>
              <a:t>="</a:t>
            </a:r>
            <a:r>
              <a:rPr lang="en-US" altLang="en-US" dirty="0" smtClean="0">
                <a:solidFill>
                  <a:srgbClr val="0000FF"/>
                </a:solidFill>
              </a:rPr>
              <a:t>txtEmail"</a:t>
            </a:r>
            <a:r>
              <a:rPr lang="en-US" altLang="en-US" dirty="0" smtClean="0">
                <a:solidFill>
                  <a:srgbClr val="000000"/>
                </a:solidFill>
              </a:rPr>
              <a:t> </a:t>
            </a:r>
          </a:p>
          <a:p>
            <a:pPr marL="457200" lvl="1" indent="0" algn="l">
              <a:buNone/>
            </a:pPr>
            <a:r>
              <a:rPr lang="en-US" altLang="en-US" dirty="0">
                <a:solidFill>
                  <a:srgbClr val="000000"/>
                </a:solidFill>
              </a:rPr>
              <a:t>	</a:t>
            </a:r>
            <a:r>
              <a:rPr lang="en-US" altLang="en-US" dirty="0" smtClean="0">
                <a:solidFill>
                  <a:srgbClr val="FF0000"/>
                </a:solidFill>
              </a:rPr>
              <a:t>ValidationExpression</a:t>
            </a:r>
            <a:r>
              <a:rPr lang="en-US" altLang="en-US" dirty="0">
                <a:solidFill>
                  <a:srgbClr val="0000FF"/>
                </a:solidFill>
              </a:rPr>
              <a:t>="\w+([-+.']\w+)*@\w+([-.]\w+)*\.\w+([-.]\w</a:t>
            </a:r>
            <a:r>
              <a:rPr lang="en-US" altLang="en-US" dirty="0" smtClean="0">
                <a:solidFill>
                  <a:srgbClr val="0000FF"/>
                </a:solidFill>
              </a:rPr>
              <a:t>+)*"&gt;</a:t>
            </a:r>
          </a:p>
          <a:p>
            <a:pPr marL="457200" lvl="1" indent="0" algn="l">
              <a:buNone/>
            </a:pPr>
            <a:r>
              <a:rPr lang="en-US" altLang="en-US" dirty="0" smtClean="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RegularExpressionValidator</a:t>
            </a:r>
            <a:r>
              <a:rPr lang="en-US" altLang="en-US" dirty="0">
                <a:solidFill>
                  <a:srgbClr val="0000FF"/>
                </a:solidFill>
              </a:rPr>
              <a:t>&gt;</a:t>
            </a:r>
            <a:endParaRPr lang="en-US" altLang="en-US" dirty="0"/>
          </a:p>
          <a:p>
            <a:pPr marL="457200" lvl="1" indent="0" algn="l">
              <a:buNone/>
            </a:pPr>
            <a:endParaRPr lang="en-IN" dirty="0" smtClean="0"/>
          </a:p>
          <a:p>
            <a:pPr marL="457200" lvl="1" indent="0">
              <a:buNone/>
            </a:pPr>
            <a:endParaRPr lang="en-US" dirty="0"/>
          </a:p>
          <a:p>
            <a:pPr marL="457200" lvl="1" indent="0">
              <a:buNone/>
            </a:pPr>
            <a:endParaRPr lang="en-IN" dirty="0"/>
          </a:p>
        </p:txBody>
      </p:sp>
      <p:pic>
        <p:nvPicPr>
          <p:cNvPr id="13314" name="Picture 2" descr="https://lh3.googleusercontent.com/XatLXVoMDh0ZiOe9jcjTDNwccz-mMD28Ybg0MGeOahz3hNCGkszbHuoY9AFPNsDjFQEA8nSGOXbLlD8EBFA_3A5GzijsgajkMPc2AD3kqKHqJKsXpbfkD2PaqO7tZZJE-tCyJEbpaBPBZyBCf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3" y="5534017"/>
            <a:ext cx="4371975" cy="266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5776" y="3486150"/>
            <a:ext cx="10172700" cy="164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485774" y="5250657"/>
            <a:ext cx="4814889" cy="75009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4802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CustomValidator Control</a:t>
            </a:r>
          </a:p>
        </p:txBody>
      </p:sp>
      <p:sp>
        <p:nvSpPr>
          <p:cNvPr id="3" name="Content Placeholder 2"/>
          <p:cNvSpPr>
            <a:spLocks noGrp="1"/>
          </p:cNvSpPr>
          <p:nvPr>
            <p:ph idx="1"/>
          </p:nvPr>
        </p:nvSpPr>
        <p:spPr/>
        <p:txBody>
          <a:bodyPr/>
          <a:lstStyle/>
          <a:p>
            <a:pPr fontAlgn="base"/>
            <a:r>
              <a:rPr lang="en-US" dirty="0"/>
              <a:t>You can solve your purpose with ASP.NET validation controls. But if you still don't find solution you can create your own custom validator control.</a:t>
            </a:r>
          </a:p>
          <a:p>
            <a:pPr fontAlgn="base"/>
            <a:r>
              <a:rPr lang="en-US" dirty="0"/>
              <a:t>The CustomValidator Control can be used on client side and server side. JavaScript is used to do client validation and you can use any .NET language to do server side validation.</a:t>
            </a:r>
          </a:p>
          <a:p>
            <a:r>
              <a:rPr lang="en-IN" u="sng" dirty="0" smtClean="0"/>
              <a:t>Example</a:t>
            </a:r>
          </a:p>
          <a:p>
            <a:pPr marL="457200" lvl="1" indent="0">
              <a:buNone/>
            </a:pPr>
            <a:endParaRPr lang="en-US" altLang="en-US" dirty="0" smtClean="0">
              <a:solidFill>
                <a:srgbClr val="0000FF"/>
              </a:solidFill>
            </a:endParaRPr>
          </a:p>
          <a:p>
            <a:pPr marL="457200" lvl="1" indent="0">
              <a:buNone/>
            </a:pPr>
            <a:r>
              <a:rPr lang="en-US" altLang="en-US" sz="1800" dirty="0" smtClean="0">
                <a:solidFill>
                  <a:srgbClr val="0000FF"/>
                </a:solidFill>
              </a:rPr>
              <a:t>&lt;</a:t>
            </a:r>
            <a:r>
              <a:rPr lang="en-US" altLang="en-US" sz="1800" dirty="0">
                <a:solidFill>
                  <a:srgbClr val="800000"/>
                </a:solidFill>
              </a:rPr>
              <a:t>asp</a:t>
            </a:r>
            <a:r>
              <a:rPr lang="en-US" altLang="en-US" sz="1800" dirty="0">
                <a:solidFill>
                  <a:srgbClr val="0000FF"/>
                </a:solidFill>
              </a:rPr>
              <a:t>:</a:t>
            </a:r>
            <a:r>
              <a:rPr lang="en-US" altLang="en-US" sz="1800" dirty="0">
                <a:solidFill>
                  <a:srgbClr val="800000"/>
                </a:solidFill>
              </a:rPr>
              <a:t>CustomValidator</a:t>
            </a:r>
            <a:r>
              <a:rPr lang="en-US" altLang="en-US" sz="1800" dirty="0">
                <a:solidFill>
                  <a:srgbClr val="000000"/>
                </a:solidFill>
              </a:rPr>
              <a:t> </a:t>
            </a:r>
            <a:r>
              <a:rPr lang="en-US" altLang="en-US" sz="1800" dirty="0" smtClean="0">
                <a:solidFill>
                  <a:srgbClr val="FF0000"/>
                </a:solidFill>
              </a:rPr>
              <a:t>ID</a:t>
            </a:r>
            <a:r>
              <a:rPr lang="en-US" altLang="en-US" sz="1800" dirty="0" smtClean="0">
                <a:solidFill>
                  <a:srgbClr val="0000FF"/>
                </a:solidFill>
              </a:rPr>
              <a:t>=“cvTerms”</a:t>
            </a:r>
            <a:r>
              <a:rPr lang="en-US" altLang="en-US" sz="1800" dirty="0">
                <a:solidFill>
                  <a:srgbClr val="000000"/>
                </a:solidFill>
              </a:rPr>
              <a:t> </a:t>
            </a:r>
            <a:r>
              <a:rPr lang="en-US" altLang="en-US" sz="1800" dirty="0" smtClean="0">
                <a:solidFill>
                  <a:srgbClr val="FF0000"/>
                </a:solidFill>
              </a:rPr>
              <a:t>runat</a:t>
            </a:r>
            <a:r>
              <a:rPr lang="en-US" altLang="en-US" sz="1800" dirty="0" smtClean="0">
                <a:solidFill>
                  <a:srgbClr val="0000FF"/>
                </a:solidFill>
              </a:rPr>
              <a:t>=“server” </a:t>
            </a:r>
            <a:r>
              <a:rPr lang="en-US" altLang="en-US" sz="1800" dirty="0" smtClean="0">
                <a:solidFill>
                  <a:srgbClr val="FF0000"/>
                </a:solidFill>
              </a:rPr>
              <a:t>ErrorMessage</a:t>
            </a:r>
            <a:r>
              <a:rPr lang="en-US" altLang="en-US" sz="1800" dirty="0" smtClean="0">
                <a:solidFill>
                  <a:srgbClr val="0000FF"/>
                </a:solidFill>
              </a:rPr>
              <a:t>=“Sorry</a:t>
            </a:r>
            <a:r>
              <a:rPr lang="en-US" altLang="en-US" sz="1800" dirty="0">
                <a:solidFill>
                  <a:srgbClr val="0000FF"/>
                </a:solidFill>
              </a:rPr>
              <a:t> ! You must accept our terms &amp; </a:t>
            </a:r>
            <a:r>
              <a:rPr lang="en-US" altLang="en-US" sz="1800" dirty="0" smtClean="0">
                <a:solidFill>
                  <a:srgbClr val="0000FF"/>
                </a:solidFill>
              </a:rPr>
              <a:t>condition“</a:t>
            </a:r>
          </a:p>
          <a:p>
            <a:pPr marL="457200" lvl="1" indent="0">
              <a:buNone/>
            </a:pPr>
            <a:r>
              <a:rPr lang="en-US" altLang="en-US" sz="1800" dirty="0">
                <a:solidFill>
                  <a:srgbClr val="0000FF"/>
                </a:solidFill>
              </a:rPr>
              <a:t>	</a:t>
            </a:r>
            <a:r>
              <a:rPr lang="en-US" altLang="en-US" sz="1800" dirty="0">
                <a:solidFill>
                  <a:srgbClr val="000000"/>
                </a:solidFill>
              </a:rPr>
              <a:t> </a:t>
            </a:r>
            <a:r>
              <a:rPr lang="en-US" altLang="en-US" sz="1800" dirty="0">
                <a:solidFill>
                  <a:srgbClr val="FF0000"/>
                </a:solidFill>
              </a:rPr>
              <a:t>ClientValidationFunction</a:t>
            </a:r>
            <a:r>
              <a:rPr lang="en-US" altLang="en-US" sz="1800" dirty="0">
                <a:solidFill>
                  <a:srgbClr val="0000FF"/>
                </a:solidFill>
              </a:rPr>
              <a:t>="ValidateCheckBox"</a:t>
            </a:r>
            <a:r>
              <a:rPr lang="en-US" altLang="en-US" sz="1800" dirty="0">
                <a:solidFill>
                  <a:srgbClr val="000000"/>
                </a:solidFill>
              </a:rPr>
              <a:t> </a:t>
            </a:r>
            <a:r>
              <a:rPr lang="en-US" altLang="en-US" sz="1800" dirty="0">
                <a:solidFill>
                  <a:srgbClr val="FF0000"/>
                </a:solidFill>
              </a:rPr>
              <a:t>ForeColor</a:t>
            </a:r>
            <a:r>
              <a:rPr lang="en-US" altLang="en-US" sz="1800" dirty="0">
                <a:solidFill>
                  <a:srgbClr val="0000FF"/>
                </a:solidFill>
              </a:rPr>
              <a:t>="Red</a:t>
            </a:r>
            <a:r>
              <a:rPr lang="en-US" altLang="en-US" sz="1800" dirty="0" smtClean="0">
                <a:solidFill>
                  <a:srgbClr val="0000FF"/>
                </a:solidFill>
              </a:rPr>
              <a:t>"&gt;</a:t>
            </a:r>
          </a:p>
          <a:p>
            <a:pPr marL="457200" lvl="1" indent="0">
              <a:buNone/>
            </a:pPr>
            <a:r>
              <a:rPr lang="en-US" altLang="en-US" sz="1800" dirty="0" smtClean="0">
                <a:solidFill>
                  <a:srgbClr val="0000FF"/>
                </a:solidFill>
              </a:rPr>
              <a:t>&lt;/</a:t>
            </a:r>
            <a:r>
              <a:rPr lang="en-US" altLang="en-US" sz="1800" dirty="0">
                <a:solidFill>
                  <a:srgbClr val="800000"/>
                </a:solidFill>
              </a:rPr>
              <a:t>asp</a:t>
            </a:r>
            <a:r>
              <a:rPr lang="en-US" altLang="en-US" sz="1800" dirty="0">
                <a:solidFill>
                  <a:srgbClr val="0000FF"/>
                </a:solidFill>
              </a:rPr>
              <a:t>:</a:t>
            </a:r>
            <a:r>
              <a:rPr lang="en-US" altLang="en-US" sz="1800" dirty="0">
                <a:solidFill>
                  <a:srgbClr val="800000"/>
                </a:solidFill>
              </a:rPr>
              <a:t>CustomValidator</a:t>
            </a:r>
            <a:r>
              <a:rPr lang="en-US" altLang="en-US" sz="1800" dirty="0">
                <a:solidFill>
                  <a:srgbClr val="0000FF"/>
                </a:solidFill>
              </a:rPr>
              <a:t>&gt;</a:t>
            </a:r>
            <a:endParaRPr lang="en-US" altLang="en-US" sz="1800" dirty="0"/>
          </a:p>
          <a:p>
            <a:pPr marL="457200" lvl="1" indent="0">
              <a:buNone/>
            </a:pPr>
            <a:endParaRPr lang="en-IN" dirty="0"/>
          </a:p>
        </p:txBody>
      </p:sp>
      <p:sp>
        <p:nvSpPr>
          <p:cNvPr id="4" name="Rectangle 3"/>
          <p:cNvSpPr/>
          <p:nvPr/>
        </p:nvSpPr>
        <p:spPr>
          <a:xfrm>
            <a:off x="557213" y="3058651"/>
            <a:ext cx="10744200" cy="120015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7849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CustomValidator Control</a:t>
            </a:r>
          </a:p>
        </p:txBody>
      </p:sp>
      <p:sp>
        <p:nvSpPr>
          <p:cNvPr id="3" name="Content Placeholder 2"/>
          <p:cNvSpPr>
            <a:spLocks noGrp="1"/>
          </p:cNvSpPr>
          <p:nvPr>
            <p:ph idx="1"/>
          </p:nvPr>
        </p:nvSpPr>
        <p:spPr>
          <a:xfrm>
            <a:off x="131179" y="863444"/>
            <a:ext cx="11929641" cy="5590565"/>
          </a:xfrm>
        </p:spPr>
        <p:txBody>
          <a:bodyPr/>
          <a:lstStyle/>
          <a:p>
            <a:pPr marL="0" lvl="0" indent="0" algn="l" eaLnBrk="0" fontAlgn="base" hangingPunct="0">
              <a:lnSpc>
                <a:spcPct val="100000"/>
              </a:lnSpc>
              <a:spcBef>
                <a:spcPct val="0"/>
              </a:spcBef>
              <a:spcAft>
                <a:spcPct val="0"/>
              </a:spcAft>
              <a:buClrTx/>
              <a:buNone/>
            </a:pP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html</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xmlns</a:t>
            </a:r>
            <a:r>
              <a:rPr lang="en-US" altLang="en-US" sz="1400" dirty="0">
                <a:solidFill>
                  <a:srgbClr val="0000FF"/>
                </a:solidFill>
                <a:ea typeface="Times New Roman" panose="02020603050405020304" pitchFamily="18" charset="0"/>
                <a:cs typeface="Courier New" panose="02070309020205020404" pitchFamily="49" charset="0"/>
              </a:rPr>
              <a:t>="http://www.w3.org/1999/xhtml</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smtClean="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head</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id</a:t>
            </a:r>
            <a:r>
              <a:rPr lang="en-US" altLang="en-US" sz="1400" dirty="0">
                <a:solidFill>
                  <a:srgbClr val="0000FF"/>
                </a:solidFill>
                <a:ea typeface="Times New Roman" panose="02020603050405020304" pitchFamily="18" charset="0"/>
                <a:cs typeface="Courier New" panose="02070309020205020404" pitchFamily="49" charset="0"/>
              </a:rPr>
              <a:t>="Head1"</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runat</a:t>
            </a:r>
            <a:r>
              <a:rPr lang="en-US" altLang="en-US" sz="1400" dirty="0">
                <a:solidFill>
                  <a:srgbClr val="0000FF"/>
                </a:solidFill>
                <a:ea typeface="Times New Roman" panose="02020603050405020304" pitchFamily="18" charset="0"/>
                <a:cs typeface="Courier New" panose="02070309020205020404" pitchFamily="49" charset="0"/>
              </a:rPr>
              <a:t>="server</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title</a:t>
            </a:r>
            <a:r>
              <a:rPr lang="en-US" altLang="en-US" sz="1400" dirty="0">
                <a:solidFill>
                  <a:srgbClr val="0000FF"/>
                </a:solidFill>
                <a:ea typeface="Times New Roman" panose="02020603050405020304" pitchFamily="18" charset="0"/>
                <a:cs typeface="Courier New" panose="02070309020205020404" pitchFamily="49" charset="0"/>
              </a:rPr>
              <a:t>&gt;</a:t>
            </a:r>
            <a:r>
              <a:rPr lang="en-US" altLang="en-US" sz="1400" dirty="0">
                <a:solidFill>
                  <a:srgbClr val="000000"/>
                </a:solidFill>
                <a:ea typeface="Times New Roman" panose="02020603050405020304" pitchFamily="18" charset="0"/>
                <a:cs typeface="Courier New" panose="02070309020205020404" pitchFamily="49" charset="0"/>
              </a:rPr>
              <a:t>Custom Validation</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title</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script</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type</a:t>
            </a:r>
            <a:r>
              <a:rPr lang="en-US" altLang="en-US" sz="1400" dirty="0">
                <a:solidFill>
                  <a:srgbClr val="0000FF"/>
                </a:solidFill>
                <a:ea typeface="Times New Roman" panose="02020603050405020304" pitchFamily="18" charset="0"/>
                <a:cs typeface="Courier New" panose="02070309020205020404" pitchFamily="49" charset="0"/>
              </a:rPr>
              <a:t>="text/javascript</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function</a:t>
            </a:r>
            <a:r>
              <a:rPr lang="en-US" altLang="en-US" sz="1400" dirty="0">
                <a:solidFill>
                  <a:srgbClr val="000000"/>
                </a:solidFill>
                <a:ea typeface="Times New Roman" panose="02020603050405020304" pitchFamily="18" charset="0"/>
                <a:cs typeface="Courier New" panose="02070309020205020404" pitchFamily="49" charset="0"/>
              </a:rPr>
              <a:t> ValidateCheckBox(sender, args</a:t>
            </a:r>
            <a:r>
              <a:rPr lang="en-US" altLang="en-US" sz="1400" dirty="0" smtClean="0">
                <a:solidFill>
                  <a:srgbClr val="000000"/>
                </a:solidFill>
                <a:ea typeface="Times New Roman" panose="02020603050405020304" pitchFamily="18" charset="0"/>
                <a:cs typeface="Courier New" panose="02070309020205020404" pitchFamily="49" charset="0"/>
              </a:rPr>
              <a: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if</a:t>
            </a:r>
            <a:r>
              <a:rPr lang="en-US" altLang="en-US" sz="1400" dirty="0">
                <a:solidFill>
                  <a:srgbClr val="000000"/>
                </a:solidFill>
                <a:ea typeface="Times New Roman" panose="02020603050405020304" pitchFamily="18" charset="0"/>
                <a:cs typeface="Courier New" panose="02070309020205020404" pitchFamily="49" charset="0"/>
              </a:rPr>
              <a:t> (document.getElementById(</a:t>
            </a:r>
            <a:r>
              <a:rPr lang="en-US" altLang="en-US" sz="1400" dirty="0">
                <a:solidFill>
                  <a:srgbClr val="A31515"/>
                </a:solidFill>
                <a:ea typeface="Times New Roman" panose="02020603050405020304" pitchFamily="18" charset="0"/>
                <a:cs typeface="Courier New" panose="02070309020205020404" pitchFamily="49" charset="0"/>
              </a:rPr>
              <a:t>"</a:t>
            </a:r>
            <a:r>
              <a:rPr lang="en-US" altLang="en-US" sz="1400" dirty="0">
                <a:solidFill>
                  <a:srgbClr val="000000"/>
                </a:solidFill>
                <a:ea typeface="Times New Roman" panose="02020603050405020304" pitchFamily="18" charset="0"/>
                <a:cs typeface="Courier New" panose="02070309020205020404" pitchFamily="49" charset="0"/>
              </a:rPr>
              <a:t>&lt;%</a:t>
            </a:r>
            <a:r>
              <a:rPr lang="en-US" altLang="en-US" sz="1400" dirty="0">
                <a:solidFill>
                  <a:srgbClr val="0000FF"/>
                </a:solidFill>
                <a:ea typeface="Times New Roman" panose="02020603050405020304" pitchFamily="18" charset="0"/>
                <a:cs typeface="Courier New" panose="02070309020205020404" pitchFamily="49" charset="0"/>
              </a:rPr>
              <a:t>=</a:t>
            </a:r>
            <a:r>
              <a:rPr lang="en-US" altLang="en-US" sz="1400" dirty="0">
                <a:solidFill>
                  <a:srgbClr val="000000"/>
                </a:solidFill>
                <a:ea typeface="Times New Roman" panose="02020603050405020304" pitchFamily="18" charset="0"/>
                <a:cs typeface="Courier New" panose="02070309020205020404" pitchFamily="49" charset="0"/>
              </a:rPr>
              <a:t>ChkTerms.ClientID %&gt;</a:t>
            </a:r>
            <a:r>
              <a:rPr lang="en-US" altLang="en-US" sz="1400" dirty="0">
                <a:solidFill>
                  <a:srgbClr val="A31515"/>
                </a:solidFill>
                <a:ea typeface="Times New Roman" panose="02020603050405020304" pitchFamily="18" charset="0"/>
                <a:cs typeface="Courier New" panose="02070309020205020404" pitchFamily="49" charset="0"/>
              </a:rPr>
              <a:t>"</a:t>
            </a:r>
            <a:r>
              <a:rPr lang="en-US" altLang="en-US" sz="1400" dirty="0">
                <a:solidFill>
                  <a:srgbClr val="000000"/>
                </a:solidFill>
                <a:ea typeface="Times New Roman" panose="02020603050405020304" pitchFamily="18" charset="0"/>
                <a:cs typeface="Courier New" panose="02070309020205020404" pitchFamily="49" charset="0"/>
              </a:rPr>
              <a:t>).checked == </a:t>
            </a:r>
            <a:r>
              <a:rPr lang="en-US" altLang="en-US" sz="1400" dirty="0">
                <a:solidFill>
                  <a:srgbClr val="0000FF"/>
                </a:solidFill>
                <a:ea typeface="Times New Roman" panose="02020603050405020304" pitchFamily="18" charset="0"/>
                <a:cs typeface="Courier New" panose="02070309020205020404" pitchFamily="49" charset="0"/>
              </a:rPr>
              <a:t>true</a:t>
            </a:r>
            <a:r>
              <a:rPr lang="en-US" altLang="en-US" sz="1400" dirty="0" smtClean="0">
                <a:solidFill>
                  <a:srgbClr val="000000"/>
                </a:solidFill>
                <a:ea typeface="Times New Roman" panose="02020603050405020304" pitchFamily="18" charset="0"/>
                <a:cs typeface="Courier New" panose="02070309020205020404" pitchFamily="49" charset="0"/>
              </a:rPr>
              <a: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args.IsValid = </a:t>
            </a:r>
            <a:r>
              <a:rPr lang="en-US" altLang="en-US" sz="1400" dirty="0">
                <a:solidFill>
                  <a:srgbClr val="0000FF"/>
                </a:solidFill>
                <a:ea typeface="Times New Roman" panose="02020603050405020304" pitchFamily="18" charset="0"/>
                <a:cs typeface="Courier New" panose="02070309020205020404" pitchFamily="49" charset="0"/>
              </a:rPr>
              <a:t>true</a:t>
            </a:r>
            <a:r>
              <a:rPr lang="en-US" altLang="en-US" sz="1400" dirty="0" smtClean="0">
                <a:solidFill>
                  <a:srgbClr val="000000"/>
                </a:solidFill>
                <a:ea typeface="Times New Roman" panose="02020603050405020304" pitchFamily="18" charset="0"/>
                <a:cs typeface="Courier New" panose="02070309020205020404" pitchFamily="49" charset="0"/>
              </a:rPr>
              <a: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smtClean="0">
                <a:solidFill>
                  <a:srgbClr val="0000FF"/>
                </a:solidFill>
                <a:ea typeface="Times New Roman" panose="02020603050405020304" pitchFamily="18" charset="0"/>
                <a:cs typeface="Courier New" panose="02070309020205020404" pitchFamily="49" charset="0"/>
              </a:rPr>
              <a:t>else</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args.IsValid = </a:t>
            </a:r>
            <a:r>
              <a:rPr lang="en-US" altLang="en-US" sz="1400" dirty="0">
                <a:solidFill>
                  <a:srgbClr val="0000FF"/>
                </a:solidFill>
                <a:ea typeface="Times New Roman" panose="02020603050405020304" pitchFamily="18" charset="0"/>
                <a:cs typeface="Courier New" panose="02070309020205020404" pitchFamily="49" charset="0"/>
              </a:rPr>
              <a:t>false</a:t>
            </a:r>
            <a:r>
              <a:rPr lang="en-US" altLang="en-US" sz="1400" dirty="0" smtClean="0">
                <a:solidFill>
                  <a:srgbClr val="000000"/>
                </a:solidFill>
                <a:ea typeface="Times New Roman" panose="02020603050405020304" pitchFamily="18" charset="0"/>
                <a:cs typeface="Courier New" panose="02070309020205020404" pitchFamily="49" charset="0"/>
              </a:rPr>
              <a: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smtClean="0">
                <a:solidFill>
                  <a:srgbClr val="000000"/>
                </a:solidFill>
                <a:ea typeface="Times New Roman" panose="02020603050405020304" pitchFamily="18" charset="0"/>
                <a:cs typeface="Courier New" panose="02070309020205020404" pitchFamily="49" charset="0"/>
              </a:rPr>
              <a: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script</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smtClean="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head</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smtClean="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body</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form</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id</a:t>
            </a:r>
            <a:r>
              <a:rPr lang="en-US" altLang="en-US" sz="1400" dirty="0">
                <a:solidFill>
                  <a:srgbClr val="0000FF"/>
                </a:solidFill>
                <a:ea typeface="Times New Roman" panose="02020603050405020304" pitchFamily="18" charset="0"/>
                <a:cs typeface="Courier New" panose="02070309020205020404" pitchFamily="49" charset="0"/>
              </a:rPr>
              <a:t>="form1"</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runat</a:t>
            </a:r>
            <a:r>
              <a:rPr lang="en-US" altLang="en-US" sz="1400" dirty="0">
                <a:solidFill>
                  <a:srgbClr val="0000FF"/>
                </a:solidFill>
                <a:ea typeface="Times New Roman" panose="02020603050405020304" pitchFamily="18" charset="0"/>
                <a:cs typeface="Courier New" panose="02070309020205020404" pitchFamily="49" charset="0"/>
              </a:rPr>
              <a:t>="server</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div</a:t>
            </a:r>
            <a:r>
              <a:rPr lang="en-US" altLang="en-US" sz="1400" dirty="0" smtClean="0">
                <a:solidFill>
                  <a:srgbClr val="0000FF"/>
                </a:solidFill>
                <a:ea typeface="Times New Roman" panose="02020603050405020304" pitchFamily="18" charset="0"/>
                <a:cs typeface="Courier New" panose="02070309020205020404" pitchFamily="49" charset="0"/>
              </a:rPr>
              <a:t>&gt;&lt;</a:t>
            </a:r>
            <a:r>
              <a:rPr lang="en-US" altLang="en-US" sz="1400" dirty="0">
                <a:solidFill>
                  <a:srgbClr val="800000"/>
                </a:solidFill>
                <a:ea typeface="Times New Roman" panose="02020603050405020304" pitchFamily="18" charset="0"/>
                <a:cs typeface="Courier New" panose="02070309020205020404" pitchFamily="49" charset="0"/>
              </a:rPr>
              <a:t>asp</a:t>
            </a:r>
            <a:r>
              <a:rPr lang="en-US" altLang="en-US" sz="1400" dirty="0">
                <a:solidFill>
                  <a:srgbClr val="0000FF"/>
                </a:solidFill>
                <a:ea typeface="Times New Roman" panose="02020603050405020304" pitchFamily="18" charset="0"/>
                <a:cs typeface="Courier New" panose="02070309020205020404" pitchFamily="49" charset="0"/>
              </a:rPr>
              <a:t>:</a:t>
            </a:r>
            <a:r>
              <a:rPr lang="en-US" altLang="en-US" sz="1400" dirty="0">
                <a:solidFill>
                  <a:srgbClr val="800000"/>
                </a:solidFill>
                <a:ea typeface="Times New Roman" panose="02020603050405020304" pitchFamily="18" charset="0"/>
                <a:cs typeface="Courier New" panose="02070309020205020404" pitchFamily="49" charset="0"/>
              </a:rPr>
              <a:t>TextBox</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ID</a:t>
            </a:r>
            <a:r>
              <a:rPr lang="en-US" altLang="en-US" sz="1400" dirty="0">
                <a:solidFill>
                  <a:srgbClr val="0000FF"/>
                </a:solidFill>
                <a:ea typeface="Times New Roman" panose="02020603050405020304" pitchFamily="18" charset="0"/>
                <a:cs typeface="Courier New" panose="02070309020205020404" pitchFamily="49" charset="0"/>
              </a:rPr>
              <a:t>="txtTerms"</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runat</a:t>
            </a:r>
            <a:r>
              <a:rPr lang="en-US" altLang="en-US" sz="1400" dirty="0">
                <a:solidFill>
                  <a:srgbClr val="0000FF"/>
                </a:solidFill>
                <a:ea typeface="Times New Roman" panose="02020603050405020304" pitchFamily="18" charset="0"/>
                <a:cs typeface="Courier New" panose="02070309020205020404" pitchFamily="49" charset="0"/>
              </a:rPr>
              <a:t>="server"</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Text</a:t>
            </a:r>
            <a:r>
              <a:rPr lang="en-US" altLang="en-US" sz="1400" dirty="0">
                <a:solidFill>
                  <a:srgbClr val="0000FF"/>
                </a:solidFill>
                <a:ea typeface="Times New Roman" panose="02020603050405020304" pitchFamily="18" charset="0"/>
                <a:cs typeface="Courier New" panose="02070309020205020404" pitchFamily="49" charset="0"/>
              </a:rPr>
              <a:t>="All prices are f.o.b. point of manufacture. Seller reserves the </a:t>
            </a:r>
            <a:r>
              <a:rPr lang="en-US" altLang="en-US" sz="1400" dirty="0" smtClean="0">
                <a:solidFill>
                  <a:srgbClr val="0000FF"/>
                </a:solidFill>
                <a:ea typeface="Times New Roman" panose="02020603050405020304" pitchFamily="18" charset="0"/>
                <a:cs typeface="Courier New" panose="02070309020205020404" pitchFamily="49" charset="0"/>
              </a:rPr>
              <a:t> right</a:t>
            </a:r>
            <a:r>
              <a:rPr lang="en-US" altLang="en-US" sz="1400" dirty="0">
                <a:solidFill>
                  <a:srgbClr val="0000FF"/>
                </a:solidFill>
                <a:ea typeface="Times New Roman" panose="02020603050405020304" pitchFamily="18" charset="0"/>
                <a:cs typeface="Courier New" panose="02070309020205020404" pitchFamily="49" charset="0"/>
              </a:rPr>
              <a:t> to place a service </a:t>
            </a:r>
            <a:endParaRPr lang="en-US" altLang="en-US" sz="1400" dirty="0" smtClean="0">
              <a:solidFill>
                <a:srgbClr val="0000FF"/>
              </a:solidFill>
              <a:ea typeface="Times New Roman" panose="02020603050405020304" pitchFamily="18" charset="0"/>
              <a:cs typeface="Courier New" panose="02070309020205020404" pitchFamily="49" charset="0"/>
            </a:endParaRPr>
          </a:p>
          <a:p>
            <a:pPr marL="0" lvl="0" indent="0" algn="l" eaLnBrk="0" fontAlgn="base" hangingPunct="0">
              <a:lnSpc>
                <a:spcPct val="100000"/>
              </a:lnSpc>
              <a:spcBef>
                <a:spcPct val="0"/>
              </a:spcBef>
              <a:spcAft>
                <a:spcPct val="0"/>
              </a:spcAft>
              <a:buClrTx/>
              <a:buNone/>
            </a:pPr>
            <a:r>
              <a:rPr lang="en-US" altLang="en-US" sz="1400" dirty="0">
                <a:solidFill>
                  <a:srgbClr val="0000FF"/>
                </a:solidFill>
                <a:ea typeface="Times New Roman" panose="02020603050405020304" pitchFamily="18" charset="0"/>
                <a:cs typeface="Courier New" panose="02070309020205020404" pitchFamily="49" charset="0"/>
              </a:rPr>
              <a:t>	</a:t>
            </a:r>
            <a:r>
              <a:rPr lang="en-US" altLang="en-US" sz="1400" dirty="0" smtClean="0">
                <a:solidFill>
                  <a:srgbClr val="0000FF"/>
                </a:solidFill>
                <a:ea typeface="Times New Roman" panose="02020603050405020304" pitchFamily="18" charset="0"/>
                <a:cs typeface="Courier New" panose="02070309020205020404" pitchFamily="49" charset="0"/>
              </a:rPr>
              <a:t>charge</a:t>
            </a:r>
            <a:r>
              <a:rPr lang="en-US" altLang="en-US" sz="1400" dirty="0">
                <a:solidFill>
                  <a:srgbClr val="0000FF"/>
                </a:solidFill>
                <a:ea typeface="Times New Roman" panose="02020603050405020304" pitchFamily="18" charset="0"/>
                <a:cs typeface="Courier New" panose="02070309020205020404" pitchFamily="49" charset="0"/>
              </a:rPr>
              <a:t> </a:t>
            </a:r>
            <a:r>
              <a:rPr lang="en-US" altLang="en-US" sz="1400" dirty="0" smtClean="0">
                <a:solidFill>
                  <a:srgbClr val="0000FF"/>
                </a:solidFill>
                <a:ea typeface="Times New Roman" panose="02020603050405020304" pitchFamily="18" charset="0"/>
                <a:cs typeface="Courier New" panose="02070309020205020404" pitchFamily="49" charset="0"/>
              </a:rPr>
              <a:t>on</a:t>
            </a:r>
            <a:r>
              <a:rPr lang="en-US" altLang="en-US" sz="1400" dirty="0">
                <a:solidFill>
                  <a:srgbClr val="0000FF"/>
                </a:solidFill>
                <a:ea typeface="Times New Roman" panose="02020603050405020304" pitchFamily="18" charset="0"/>
                <a:cs typeface="Courier New" panose="02070309020205020404" pitchFamily="49" charset="0"/>
              </a:rPr>
              <a:t> past due accounts at the highest rate permitted by law</a:t>
            </a:r>
            <a:r>
              <a:rPr lang="en-US" altLang="en-US" sz="1400" dirty="0" smtClean="0">
                <a:solidFill>
                  <a:srgbClr val="0000FF"/>
                </a:solidFill>
                <a:ea typeface="Times New Roman" panose="02020603050405020304" pitchFamily="18" charset="0"/>
                <a:cs typeface="Courier New" panose="02070309020205020404" pitchFamily="49" charset="0"/>
              </a:rPr>
              <a:t>."</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ReadOnly</a:t>
            </a:r>
            <a:r>
              <a:rPr lang="en-US" altLang="en-US" sz="1400" dirty="0">
                <a:solidFill>
                  <a:srgbClr val="0000FF"/>
                </a:solidFill>
                <a:ea typeface="Times New Roman" panose="02020603050405020304" pitchFamily="18" charset="0"/>
                <a:cs typeface="Courier New" panose="02070309020205020404" pitchFamily="49" charset="0"/>
              </a:rPr>
              <a:t>="</a:t>
            </a:r>
            <a:r>
              <a:rPr lang="en-US" altLang="en-US" sz="1400" dirty="0" smtClean="0">
                <a:solidFill>
                  <a:srgbClr val="0000FF"/>
                </a:solidFill>
                <a:ea typeface="Times New Roman" panose="02020603050405020304" pitchFamily="18" charset="0"/>
                <a:cs typeface="Courier New" panose="02070309020205020404" pitchFamily="49" charset="0"/>
              </a:rPr>
              <a:t>true</a:t>
            </a:r>
            <a:r>
              <a:rPr lang="en-US" altLang="en-US" sz="1400" dirty="0">
                <a:solidFill>
                  <a:srgbClr val="0000FF"/>
                </a:solidFill>
                <a:ea typeface="Times New Roman" panose="02020603050405020304" pitchFamily="18" charset="0"/>
                <a:cs typeface="Courier New" panose="02070309020205020404" pitchFamily="49" charset="0"/>
              </a:rPr>
              <a:t>"</a:t>
            </a:r>
            <a:r>
              <a:rPr lang="en-US" altLang="en-US" sz="1400" dirty="0" smtClean="0">
                <a:solidFill>
                  <a:srgbClr val="000000"/>
                </a:solidFill>
                <a:ea typeface="Times New Roman" panose="02020603050405020304" pitchFamily="18" charset="0"/>
                <a:cs typeface="Courier New" panose="02070309020205020404" pitchFamily="49" charset="0"/>
              </a:rPr>
              <a:t> </a:t>
            </a:r>
            <a:r>
              <a:rPr lang="en-US" altLang="en-US" sz="1400" dirty="0" smtClean="0">
                <a:solidFill>
                  <a:srgbClr val="FF0000"/>
                </a:solidFill>
                <a:ea typeface="Times New Roman" panose="02020603050405020304" pitchFamily="18" charset="0"/>
                <a:cs typeface="Courier New" panose="02070309020205020404" pitchFamily="49" charset="0"/>
              </a:rPr>
              <a:t>TextMode</a:t>
            </a:r>
            <a:r>
              <a:rPr lang="en-US" altLang="en-US" sz="1400" dirty="0">
                <a:solidFill>
                  <a:srgbClr val="0000FF"/>
                </a:solidFill>
                <a:ea typeface="Times New Roman" panose="02020603050405020304" pitchFamily="18" charset="0"/>
                <a:cs typeface="Courier New" panose="02070309020205020404" pitchFamily="49" charset="0"/>
              </a:rPr>
              <a:t>="MultiLine</a:t>
            </a:r>
            <a:r>
              <a:rPr lang="en-US" altLang="en-US" sz="1400" dirty="0" smtClean="0">
                <a:solidFill>
                  <a:srgbClr val="0000FF"/>
                </a:solidFill>
                <a:ea typeface="Times New Roman" panose="02020603050405020304" pitchFamily="18" charset="0"/>
                <a:cs typeface="Courier New" panose="02070309020205020404" pitchFamily="49" charset="0"/>
              </a:rPr>
              <a:t>"&gt;&lt;/</a:t>
            </a:r>
            <a:r>
              <a:rPr lang="en-US" altLang="en-US" sz="1400" dirty="0">
                <a:solidFill>
                  <a:srgbClr val="800000"/>
                </a:solidFill>
                <a:ea typeface="Times New Roman" panose="02020603050405020304" pitchFamily="18" charset="0"/>
                <a:cs typeface="Courier New" panose="02070309020205020404" pitchFamily="49" charset="0"/>
              </a:rPr>
              <a:t>asp</a:t>
            </a:r>
            <a:r>
              <a:rPr lang="en-US" altLang="en-US" sz="1400" dirty="0">
                <a:solidFill>
                  <a:srgbClr val="0000FF"/>
                </a:solidFill>
                <a:ea typeface="Times New Roman" panose="02020603050405020304" pitchFamily="18" charset="0"/>
                <a:cs typeface="Courier New" panose="02070309020205020404" pitchFamily="49" charset="0"/>
              </a:rPr>
              <a:t>:</a:t>
            </a:r>
            <a:r>
              <a:rPr lang="en-US" altLang="en-US" sz="1400" dirty="0">
                <a:solidFill>
                  <a:srgbClr val="800000"/>
                </a:solidFill>
                <a:ea typeface="Times New Roman" panose="02020603050405020304" pitchFamily="18" charset="0"/>
                <a:cs typeface="Courier New" panose="02070309020205020404" pitchFamily="49" charset="0"/>
              </a:rPr>
              <a:t>TextBox</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smtClean="0">
                <a:solidFill>
                  <a:srgbClr val="0000FF"/>
                </a:solidFill>
                <a:ea typeface="Times New Roman" panose="02020603050405020304" pitchFamily="18" charset="0"/>
                <a:cs typeface="Courier New" panose="02070309020205020404" pitchFamily="49" charset="0"/>
              </a:rPr>
              <a:t>            &lt;</a:t>
            </a:r>
            <a:r>
              <a:rPr lang="en-US" altLang="en-US" sz="1400" dirty="0">
                <a:solidFill>
                  <a:srgbClr val="800000"/>
                </a:solidFill>
                <a:ea typeface="Times New Roman" panose="02020603050405020304" pitchFamily="18" charset="0"/>
                <a:cs typeface="Courier New" panose="02070309020205020404" pitchFamily="49" charset="0"/>
              </a:rPr>
              <a:t>br</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asp</a:t>
            </a:r>
            <a:r>
              <a:rPr lang="en-US" altLang="en-US" sz="1400" dirty="0">
                <a:solidFill>
                  <a:srgbClr val="0000FF"/>
                </a:solidFill>
                <a:ea typeface="Times New Roman" panose="02020603050405020304" pitchFamily="18" charset="0"/>
                <a:cs typeface="Courier New" panose="02070309020205020404" pitchFamily="49" charset="0"/>
              </a:rPr>
              <a:t>:</a:t>
            </a:r>
            <a:r>
              <a:rPr lang="en-US" altLang="en-US" sz="1400" dirty="0">
                <a:solidFill>
                  <a:srgbClr val="800000"/>
                </a:solidFill>
                <a:ea typeface="Times New Roman" panose="02020603050405020304" pitchFamily="18" charset="0"/>
                <a:cs typeface="Courier New" panose="02070309020205020404" pitchFamily="49" charset="0"/>
              </a:rPr>
              <a:t>CheckBox</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ID</a:t>
            </a:r>
            <a:r>
              <a:rPr lang="en-US" altLang="en-US" sz="1400" dirty="0">
                <a:solidFill>
                  <a:srgbClr val="0000FF"/>
                </a:solidFill>
                <a:ea typeface="Times New Roman" panose="02020603050405020304" pitchFamily="18" charset="0"/>
                <a:cs typeface="Courier New" panose="02070309020205020404" pitchFamily="49" charset="0"/>
              </a:rPr>
              <a:t>="ChkTerms"</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runat</a:t>
            </a:r>
            <a:r>
              <a:rPr lang="en-US" altLang="en-US" sz="1400" dirty="0">
                <a:solidFill>
                  <a:srgbClr val="0000FF"/>
                </a:solidFill>
                <a:ea typeface="Times New Roman" panose="02020603050405020304" pitchFamily="18" charset="0"/>
                <a:cs typeface="Courier New" panose="02070309020205020404" pitchFamily="49" charset="0"/>
              </a:rPr>
              <a:t>="server"</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Text</a:t>
            </a:r>
            <a:r>
              <a:rPr lang="en-US" altLang="en-US" sz="1400" dirty="0">
                <a:solidFill>
                  <a:srgbClr val="0000FF"/>
                </a:solidFill>
                <a:ea typeface="Times New Roman" panose="02020603050405020304" pitchFamily="18" charset="0"/>
                <a:cs typeface="Courier New" panose="02070309020205020404" pitchFamily="49" charset="0"/>
              </a:rPr>
              <a:t>="Accept Terms &amp; Condition"</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asp</a:t>
            </a:r>
            <a:r>
              <a:rPr lang="en-US" altLang="en-US" sz="1400" dirty="0">
                <a:solidFill>
                  <a:srgbClr val="0000FF"/>
                </a:solidFill>
                <a:ea typeface="Times New Roman" panose="02020603050405020304" pitchFamily="18" charset="0"/>
                <a:cs typeface="Courier New" panose="02070309020205020404" pitchFamily="49" charset="0"/>
              </a:rPr>
              <a:t>:</a:t>
            </a:r>
            <a:r>
              <a:rPr lang="en-US" altLang="en-US" sz="1400" dirty="0">
                <a:solidFill>
                  <a:srgbClr val="800000"/>
                </a:solidFill>
                <a:ea typeface="Times New Roman" panose="02020603050405020304" pitchFamily="18" charset="0"/>
                <a:cs typeface="Courier New" panose="02070309020205020404" pitchFamily="49" charset="0"/>
              </a:rPr>
              <a:t>CustomValidator</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ID</a:t>
            </a:r>
            <a:r>
              <a:rPr lang="en-US" altLang="en-US" sz="1400" dirty="0">
                <a:solidFill>
                  <a:srgbClr val="0000FF"/>
                </a:solidFill>
                <a:ea typeface="Times New Roman" panose="02020603050405020304" pitchFamily="18" charset="0"/>
                <a:cs typeface="Courier New" panose="02070309020205020404" pitchFamily="49" charset="0"/>
              </a:rPr>
              <a:t>="cvTerms"</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runat</a:t>
            </a:r>
            <a:r>
              <a:rPr lang="en-US" altLang="en-US" sz="1400" dirty="0">
                <a:solidFill>
                  <a:srgbClr val="0000FF"/>
                </a:solidFill>
                <a:ea typeface="Times New Roman" panose="02020603050405020304" pitchFamily="18" charset="0"/>
                <a:cs typeface="Courier New" panose="02070309020205020404" pitchFamily="49" charset="0"/>
              </a:rPr>
              <a:t>="server"</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ErrorMessage</a:t>
            </a:r>
            <a:r>
              <a:rPr lang="en-US" altLang="en-US" sz="1400" dirty="0">
                <a:solidFill>
                  <a:srgbClr val="0000FF"/>
                </a:solidFill>
                <a:ea typeface="Times New Roman" panose="02020603050405020304" pitchFamily="18" charset="0"/>
                <a:cs typeface="Courier New" panose="02070309020205020404" pitchFamily="49" charset="0"/>
              </a:rPr>
              <a:t>="Sorry ! You must accept our terms &amp; </a:t>
            </a:r>
            <a:r>
              <a:rPr lang="en-US" altLang="en-US" sz="1400" dirty="0" smtClean="0">
                <a:solidFill>
                  <a:srgbClr val="0000FF"/>
                </a:solidFill>
                <a:ea typeface="Times New Roman" panose="02020603050405020304" pitchFamily="18" charset="0"/>
                <a:cs typeface="Courier New" panose="02070309020205020404" pitchFamily="49" charset="0"/>
              </a:rPr>
              <a:t>condition“</a:t>
            </a:r>
          </a:p>
          <a:p>
            <a:pPr marL="0" lvl="0" indent="0" algn="l" eaLnBrk="0" fontAlgn="base" hangingPunct="0">
              <a:lnSpc>
                <a:spcPct val="100000"/>
              </a:lnSpc>
              <a:spcBef>
                <a:spcPct val="0"/>
              </a:spcBef>
              <a:spcAft>
                <a:spcPct val="0"/>
              </a:spcAft>
              <a:buClrTx/>
              <a:buNone/>
            </a:pPr>
            <a:r>
              <a:rPr lang="en-US" altLang="en-US" sz="1400" dirty="0">
                <a:solidFill>
                  <a:srgbClr val="0000FF"/>
                </a:solidFill>
                <a:ea typeface="Times New Roman" panose="02020603050405020304" pitchFamily="18" charset="0"/>
                <a:cs typeface="Courier New" panose="02070309020205020404" pitchFamily="49" charset="0"/>
              </a:rPr>
              <a:t>	</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ClientValidationFunction</a:t>
            </a:r>
            <a:r>
              <a:rPr lang="en-US" altLang="en-US" sz="1400" dirty="0">
                <a:solidFill>
                  <a:srgbClr val="0000FF"/>
                </a:solidFill>
                <a:ea typeface="Times New Roman" panose="02020603050405020304" pitchFamily="18" charset="0"/>
                <a:cs typeface="Courier New" panose="02070309020205020404" pitchFamily="49" charset="0"/>
              </a:rPr>
              <a:t>="ValidateCheckBox"</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ForeColor</a:t>
            </a:r>
            <a:r>
              <a:rPr lang="en-US" altLang="en-US" sz="1400" dirty="0">
                <a:solidFill>
                  <a:srgbClr val="0000FF"/>
                </a:solidFill>
                <a:ea typeface="Times New Roman" panose="02020603050405020304" pitchFamily="18" charset="0"/>
                <a:cs typeface="Courier New" panose="02070309020205020404" pitchFamily="49" charset="0"/>
              </a:rPr>
              <a:t>="Red”"</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smtClean="0">
                <a:solidFill>
                  <a:srgbClr val="0000FF"/>
                </a:solidFill>
                <a:ea typeface="Times New Roman" panose="02020603050405020304" pitchFamily="18" charset="0"/>
                <a:cs typeface="Courier New" panose="02070309020205020404" pitchFamily="49" charset="0"/>
              </a:rPr>
              <a:t>            &lt;</a:t>
            </a:r>
            <a:r>
              <a:rPr lang="en-US" altLang="en-US" sz="1400" dirty="0">
                <a:solidFill>
                  <a:srgbClr val="800000"/>
                </a:solidFill>
                <a:ea typeface="Times New Roman" panose="02020603050405020304" pitchFamily="18" charset="0"/>
                <a:cs typeface="Courier New" panose="02070309020205020404" pitchFamily="49" charset="0"/>
              </a:rPr>
              <a:t>br</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asp</a:t>
            </a:r>
            <a:r>
              <a:rPr lang="en-US" altLang="en-US" sz="1400" dirty="0">
                <a:solidFill>
                  <a:srgbClr val="0000FF"/>
                </a:solidFill>
                <a:ea typeface="Times New Roman" panose="02020603050405020304" pitchFamily="18" charset="0"/>
                <a:cs typeface="Courier New" panose="02070309020205020404" pitchFamily="49" charset="0"/>
              </a:rPr>
              <a:t>:</a:t>
            </a:r>
            <a:r>
              <a:rPr lang="en-US" altLang="en-US" sz="1400" dirty="0">
                <a:solidFill>
                  <a:srgbClr val="800000"/>
                </a:solidFill>
                <a:ea typeface="Times New Roman" panose="02020603050405020304" pitchFamily="18" charset="0"/>
                <a:cs typeface="Courier New" panose="02070309020205020404" pitchFamily="49" charset="0"/>
              </a:rPr>
              <a:t>Button</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ID</a:t>
            </a:r>
            <a:r>
              <a:rPr lang="en-US" altLang="en-US" sz="1400" dirty="0">
                <a:solidFill>
                  <a:srgbClr val="0000FF"/>
                </a:solidFill>
                <a:ea typeface="Times New Roman" panose="02020603050405020304" pitchFamily="18" charset="0"/>
                <a:cs typeface="Courier New" panose="02070309020205020404" pitchFamily="49" charset="0"/>
              </a:rPr>
              <a:t>="btnAgree"</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runat</a:t>
            </a:r>
            <a:r>
              <a:rPr lang="en-US" altLang="en-US" sz="1400" dirty="0">
                <a:solidFill>
                  <a:srgbClr val="0000FF"/>
                </a:solidFill>
                <a:ea typeface="Times New Roman" panose="02020603050405020304" pitchFamily="18" charset="0"/>
                <a:cs typeface="Courier New" panose="02070309020205020404" pitchFamily="49" charset="0"/>
              </a:rPr>
              <a:t>="server"</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FF0000"/>
                </a:solidFill>
                <a:ea typeface="Times New Roman" panose="02020603050405020304" pitchFamily="18" charset="0"/>
                <a:cs typeface="Courier New" panose="02070309020205020404" pitchFamily="49" charset="0"/>
              </a:rPr>
              <a:t>Text</a:t>
            </a:r>
            <a:r>
              <a:rPr lang="en-US" altLang="en-US" sz="1400" dirty="0">
                <a:solidFill>
                  <a:srgbClr val="0000FF"/>
                </a:solidFill>
                <a:ea typeface="Times New Roman" panose="02020603050405020304" pitchFamily="18" charset="0"/>
                <a:cs typeface="Courier New" panose="02070309020205020404" pitchFamily="49" charset="0"/>
              </a:rPr>
              <a:t>="Agree"</a:t>
            </a: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div</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a:solidFill>
                  <a:srgbClr val="000000"/>
                </a:solidFill>
                <a:ea typeface="Times New Roman" panose="02020603050405020304" pitchFamily="18" charset="0"/>
                <a:cs typeface="Courier New" panose="02070309020205020404" pitchFamily="49" charset="0"/>
              </a:rPr>
              <a:t>    </a:t>
            </a:r>
            <a:r>
              <a:rPr lang="en-US" altLang="en-US" sz="1400" dirty="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form</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smtClean="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body</a:t>
            </a:r>
            <a:r>
              <a:rPr lang="en-US" altLang="en-US" sz="1400" dirty="0" smtClean="0">
                <a:solidFill>
                  <a:srgbClr val="0000FF"/>
                </a:solidFill>
                <a:ea typeface="Times New Roman" panose="02020603050405020304" pitchFamily="18" charset="0"/>
                <a:cs typeface="Courier New" panose="02070309020205020404" pitchFamily="49" charset="0"/>
              </a:rPr>
              <a:t>&gt;</a:t>
            </a:r>
          </a:p>
          <a:p>
            <a:pPr marL="0" lvl="0" indent="0" algn="l" eaLnBrk="0" fontAlgn="base" hangingPunct="0">
              <a:lnSpc>
                <a:spcPct val="100000"/>
              </a:lnSpc>
              <a:spcBef>
                <a:spcPct val="0"/>
              </a:spcBef>
              <a:spcAft>
                <a:spcPct val="0"/>
              </a:spcAft>
              <a:buClrTx/>
              <a:buNone/>
            </a:pPr>
            <a:r>
              <a:rPr lang="en-US" altLang="en-US" sz="1400" dirty="0" smtClean="0">
                <a:solidFill>
                  <a:srgbClr val="0000FF"/>
                </a:solidFill>
                <a:ea typeface="Times New Roman" panose="02020603050405020304" pitchFamily="18" charset="0"/>
                <a:cs typeface="Courier New" panose="02070309020205020404" pitchFamily="49" charset="0"/>
              </a:rPr>
              <a:t>&lt;/</a:t>
            </a:r>
            <a:r>
              <a:rPr lang="en-US" altLang="en-US" sz="1400" dirty="0">
                <a:solidFill>
                  <a:srgbClr val="800000"/>
                </a:solidFill>
                <a:ea typeface="Times New Roman" panose="02020603050405020304" pitchFamily="18" charset="0"/>
                <a:cs typeface="Courier New" panose="02070309020205020404" pitchFamily="49" charset="0"/>
              </a:rPr>
              <a:t>html</a:t>
            </a:r>
            <a:r>
              <a:rPr lang="en-US" altLang="en-US" sz="1400" dirty="0">
                <a:solidFill>
                  <a:srgbClr val="0000FF"/>
                </a:solidFill>
                <a:ea typeface="Times New Roman" panose="02020603050405020304" pitchFamily="18" charset="0"/>
                <a:cs typeface="Courier New" panose="02070309020205020404" pitchFamily="49" charset="0"/>
              </a:rPr>
              <a:t>&gt;</a:t>
            </a:r>
            <a:r>
              <a:rPr lang="en-US" altLang="en-US" sz="1400" dirty="0"/>
              <a:t> </a:t>
            </a:r>
          </a:p>
          <a:p>
            <a:pPr marL="544512" lvl="1" indent="0" algn="l">
              <a:buNone/>
            </a:pPr>
            <a:r>
              <a:rPr lang="en-IN" sz="1050" dirty="0"/>
              <a:t/>
            </a:r>
            <a:br>
              <a:rPr lang="en-IN" sz="1050" dirty="0"/>
            </a:br>
            <a:endParaRPr lang="en-IN" sz="800" dirty="0"/>
          </a:p>
        </p:txBody>
      </p:sp>
      <p:sp>
        <p:nvSpPr>
          <p:cNvPr id="4" name="Rectangle 3"/>
          <p:cNvSpPr/>
          <p:nvPr/>
        </p:nvSpPr>
        <p:spPr>
          <a:xfrm>
            <a:off x="131178" y="863443"/>
            <a:ext cx="10270121" cy="569451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092092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 CustomValidator </a:t>
            </a:r>
            <a:r>
              <a:rPr lang="en-IN" dirty="0" smtClean="0"/>
              <a:t>Control</a:t>
            </a:r>
            <a:endParaRPr lang="en-IN" dirty="0"/>
          </a:p>
        </p:txBody>
      </p:sp>
      <p:sp>
        <p:nvSpPr>
          <p:cNvPr id="4" name="Rectangle 3"/>
          <p:cNvSpPr/>
          <p:nvPr/>
        </p:nvSpPr>
        <p:spPr>
          <a:xfrm>
            <a:off x="5977217" y="3244334"/>
            <a:ext cx="237566" cy="369332"/>
          </a:xfrm>
          <a:prstGeom prst="rect">
            <a:avLst/>
          </a:prstGeom>
        </p:spPr>
        <p:txBody>
          <a:bodyPr wrap="none">
            <a:spAutoFit/>
          </a:bodyPr>
          <a:lstStyle/>
          <a:p>
            <a:r>
              <a:rPr lang="en-IN" dirty="0"/>
              <a:t> </a:t>
            </a:r>
          </a:p>
        </p:txBody>
      </p:sp>
      <p:sp>
        <p:nvSpPr>
          <p:cNvPr id="10" name="Rectangle 9"/>
          <p:cNvSpPr/>
          <p:nvPr/>
        </p:nvSpPr>
        <p:spPr>
          <a:xfrm>
            <a:off x="5977217" y="3244334"/>
            <a:ext cx="237566" cy="369332"/>
          </a:xfrm>
          <a:prstGeom prst="rect">
            <a:avLst/>
          </a:prstGeom>
        </p:spPr>
        <p:txBody>
          <a:bodyPr wrap="none">
            <a:spAutoFit/>
          </a:bodyPr>
          <a:lstStyle/>
          <a:p>
            <a:r>
              <a:rPr lang="en-IN" dirty="0"/>
              <a:t> </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58" y="1272831"/>
            <a:ext cx="4992334" cy="1741831"/>
          </a:xfrm>
          <a:prstGeom prst="rect">
            <a:avLst/>
          </a:prstGeom>
        </p:spPr>
      </p:pic>
      <p:pic>
        <p:nvPicPr>
          <p:cNvPr id="14340" name="Picture 4" descr="https://lh4.googleusercontent.com/JvSr0dh3872JZC0AhdfuDR-BGU7qTuavm0MzRwgXXIdGO_6VWCQk2al4GsjuBibjrX5qmdcxjuBkxzDS8JS-4FoZqsK16YbyIp5y4cLKwQv7uFC0epBFcAMfQ2ctOho0oo4UsKd6koE7IHpc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54" y="3633452"/>
            <a:ext cx="2314575" cy="15906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83648" y="1163294"/>
            <a:ext cx="5259902" cy="208104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p:cNvSpPr/>
          <p:nvPr/>
        </p:nvSpPr>
        <p:spPr>
          <a:xfrm>
            <a:off x="283648" y="3510862"/>
            <a:ext cx="2701388" cy="183585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414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lstStyle/>
          <a:p>
            <a:r>
              <a:rPr lang="en-US" dirty="0" smtClean="0"/>
              <a:t>Standard Controls</a:t>
            </a:r>
            <a:endParaRPr lang="en-US" dirty="0"/>
          </a:p>
        </p:txBody>
      </p:sp>
    </p:spTree>
    <p:extLst>
      <p:ext uri="{BB962C8B-B14F-4D97-AF65-F5344CB8AC3E}">
        <p14:creationId xmlns:p14="http://schemas.microsoft.com/office/powerpoint/2010/main" val="29663327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ValidationSummary Control</a:t>
            </a:r>
          </a:p>
        </p:txBody>
      </p:sp>
      <p:sp>
        <p:nvSpPr>
          <p:cNvPr id="3" name="Content Placeholder 2"/>
          <p:cNvSpPr>
            <a:spLocks noGrp="1"/>
          </p:cNvSpPr>
          <p:nvPr>
            <p:ph idx="1"/>
          </p:nvPr>
        </p:nvSpPr>
        <p:spPr/>
        <p:txBody>
          <a:bodyPr/>
          <a:lstStyle/>
          <a:p>
            <a:pPr fontAlgn="base"/>
            <a:r>
              <a:rPr lang="en-US" dirty="0"/>
              <a:t>The ValidationSummary control is reporting control, which is used by the other validation controls on a page. </a:t>
            </a:r>
          </a:p>
          <a:p>
            <a:pPr fontAlgn="base"/>
            <a:r>
              <a:rPr lang="en-US" dirty="0"/>
              <a:t>You can use this validation control to consolidate errors reporting for all the validation errors that occur on a page instead of leaving this up to each and every individual validation control.</a:t>
            </a:r>
          </a:p>
          <a:p>
            <a:pPr fontAlgn="base"/>
            <a:r>
              <a:rPr lang="en-US" dirty="0"/>
              <a:t>The validation summary control will collect all the error messages of all the non-valid controls and put them in a list.</a:t>
            </a:r>
          </a:p>
          <a:p>
            <a:pPr fontAlgn="base"/>
            <a:r>
              <a:rPr lang="en-US" u="sng" dirty="0"/>
              <a:t>Example</a:t>
            </a:r>
            <a:endParaRPr lang="en-US" dirty="0"/>
          </a:p>
          <a:p>
            <a:pPr marL="457200" lvl="1" indent="0">
              <a:buNone/>
            </a:pPr>
            <a:endParaRPr lang="en-US" dirty="0" smtClean="0"/>
          </a:p>
          <a:p>
            <a:pPr marL="457200" lvl="1" indent="0" algn="l">
              <a:buNone/>
            </a:pP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ValidationSummary</a:t>
            </a:r>
            <a:r>
              <a:rPr lang="en-US" altLang="en-US" dirty="0">
                <a:solidFill>
                  <a:srgbClr val="000000"/>
                </a:solidFill>
              </a:rPr>
              <a:t> </a:t>
            </a:r>
            <a:r>
              <a:rPr lang="en-US" altLang="en-US" dirty="0">
                <a:solidFill>
                  <a:srgbClr val="FF0000"/>
                </a:solidFill>
              </a:rPr>
              <a:t>ID</a:t>
            </a:r>
            <a:r>
              <a:rPr lang="en-US" altLang="en-US" dirty="0">
                <a:solidFill>
                  <a:srgbClr val="0000FF"/>
                </a:solidFill>
              </a:rPr>
              <a:t>="valSummary"</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ValidationGroup</a:t>
            </a:r>
            <a:r>
              <a:rPr lang="en-US" altLang="en-US" dirty="0">
                <a:solidFill>
                  <a:srgbClr val="0000FF"/>
                </a:solidFill>
              </a:rPr>
              <a:t>="Save"</a:t>
            </a:r>
            <a:r>
              <a:rPr lang="en-US" altLang="en-US" dirty="0">
                <a:solidFill>
                  <a:srgbClr val="000000"/>
                </a:solidFill>
              </a:rPr>
              <a:t> </a:t>
            </a:r>
            <a:r>
              <a:rPr lang="en-US" altLang="en-US" dirty="0">
                <a:solidFill>
                  <a:srgbClr val="FF0000"/>
                </a:solidFill>
              </a:rPr>
              <a:t>ForeColor</a:t>
            </a:r>
            <a:r>
              <a:rPr lang="en-US" altLang="en-US" dirty="0">
                <a:solidFill>
                  <a:srgbClr val="0000FF"/>
                </a:solidFill>
              </a:rPr>
              <a:t>="Red"/&gt;</a:t>
            </a:r>
            <a:r>
              <a:rPr lang="en-US" altLang="en-US" dirty="0">
                <a:solidFill>
                  <a:srgbClr val="000000"/>
                </a:solidFill>
              </a:rPr>
              <a:t> </a:t>
            </a:r>
            <a:endParaRPr lang="en-US" altLang="en-US" sz="4800" dirty="0"/>
          </a:p>
        </p:txBody>
      </p:sp>
      <p:pic>
        <p:nvPicPr>
          <p:cNvPr id="15362" name="Picture 2" descr="https://lh6.googleusercontent.com/BObKGEvS47bsYjxpodeId5nkZvNUQwjC0w7fASFTF0xTKxViNVVafgPAhIZ3sPFY0kPWC7SKmQgOTEZZuYKxhtJftOxmnkes61b4uC63WftoL6DuE2tddTNoYN6dYApVlMUEKPTa96uc5LxES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5053013"/>
            <a:ext cx="2590800" cy="638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5775" y="3814763"/>
            <a:ext cx="10429875" cy="6858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485774" y="5005388"/>
            <a:ext cx="2528889" cy="6858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232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3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Validation Control</a:t>
            </a:r>
          </a:p>
        </p:txBody>
      </p:sp>
      <p:sp>
        <p:nvSpPr>
          <p:cNvPr id="4" name="Rectangle 3"/>
          <p:cNvSpPr/>
          <p:nvPr/>
        </p:nvSpPr>
        <p:spPr>
          <a:xfrm>
            <a:off x="5977217" y="3244334"/>
            <a:ext cx="237566" cy="369332"/>
          </a:xfrm>
          <a:prstGeom prst="rect">
            <a:avLst/>
          </a:prstGeom>
        </p:spPr>
        <p:txBody>
          <a:bodyPr wrap="none">
            <a:spAutoFit/>
          </a:bodyPr>
          <a:lstStyle/>
          <a:p>
            <a:r>
              <a:rPr lang="en-IN" dirty="0"/>
              <a:t> </a:t>
            </a:r>
          </a:p>
        </p:txBody>
      </p:sp>
      <p:sp>
        <p:nvSpPr>
          <p:cNvPr id="5" name="Rectangle 4"/>
          <p:cNvSpPr/>
          <p:nvPr/>
        </p:nvSpPr>
        <p:spPr>
          <a:xfrm>
            <a:off x="5977217" y="3244334"/>
            <a:ext cx="237566" cy="369332"/>
          </a:xfrm>
          <a:prstGeom prst="rect">
            <a:avLst/>
          </a:prstGeom>
        </p:spPr>
        <p:txBody>
          <a:bodyPr wrap="none">
            <a:spAutoFit/>
          </a:bodyPr>
          <a:lstStyle/>
          <a:p>
            <a:r>
              <a:rPr lang="en-IN"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657" y="1663344"/>
            <a:ext cx="8229600" cy="3922049"/>
          </a:xfrm>
          <a:prstGeom prst="rect">
            <a:avLst/>
          </a:prstGeom>
        </p:spPr>
      </p:pic>
    </p:spTree>
    <p:extLst>
      <p:ext uri="{BB962C8B-B14F-4D97-AF65-F5344CB8AC3E}">
        <p14:creationId xmlns:p14="http://schemas.microsoft.com/office/powerpoint/2010/main" val="38710413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Validation Control</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700" y="1600199"/>
            <a:ext cx="8421003" cy="3868283"/>
          </a:xfrm>
        </p:spPr>
      </p:pic>
    </p:spTree>
    <p:extLst>
      <p:ext uri="{BB962C8B-B14F-4D97-AF65-F5344CB8AC3E}">
        <p14:creationId xmlns:p14="http://schemas.microsoft.com/office/powerpoint/2010/main" val="15632400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a:xfrm>
            <a:off x="1074440" y="4657725"/>
            <a:ext cx="10515600" cy="1147762"/>
          </a:xfrm>
        </p:spPr>
        <p:txBody>
          <a:bodyPr/>
          <a:lstStyle/>
          <a:p>
            <a:r>
              <a:rPr lang="en-US" dirty="0" smtClean="0"/>
              <a:t>Thank You</a:t>
            </a:r>
            <a:endParaRPr lang="en-US"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77117" y="3086100"/>
            <a:ext cx="8424021" cy="7143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Content Placeholder 2"/>
          <p:cNvSpPr>
            <a:spLocks noGrp="1"/>
          </p:cNvSpPr>
          <p:nvPr>
            <p:ph idx="1"/>
          </p:nvPr>
        </p:nvSpPr>
        <p:spPr/>
        <p:txBody>
          <a:bodyPr/>
          <a:lstStyle/>
          <a:p>
            <a:r>
              <a:rPr lang="en-US" dirty="0"/>
              <a:t>Label Control is used to display the static or dynamic text on web page that cannot be changed by user</a:t>
            </a:r>
            <a:r>
              <a:rPr lang="en-US" dirty="0" smtClean="0"/>
              <a:t>.</a:t>
            </a:r>
          </a:p>
          <a:p>
            <a:r>
              <a:rPr lang="en-US" dirty="0"/>
              <a:t>The syntax for creating any web server control is:</a:t>
            </a:r>
            <a:endParaRPr lang="en-IN" dirty="0"/>
          </a:p>
          <a:p>
            <a:pPr lvl="1"/>
            <a:r>
              <a:rPr lang="en-US" dirty="0"/>
              <a:t>&lt;asp:control_name id=“some_id” runat=“server” </a:t>
            </a:r>
            <a:r>
              <a:rPr lang="en-US" dirty="0" smtClean="0"/>
              <a:t>/&gt;</a:t>
            </a:r>
            <a:endParaRPr lang="en-US" dirty="0"/>
          </a:p>
          <a:p>
            <a:r>
              <a:rPr lang="en-US" u="sng" dirty="0" smtClean="0"/>
              <a:t>Example:</a:t>
            </a:r>
          </a:p>
          <a:p>
            <a:pPr marL="457200" lvl="1" indent="0">
              <a:buNone/>
            </a:pPr>
            <a:endParaRPr lang="en-IN" dirty="0" smtClean="0"/>
          </a:p>
          <a:p>
            <a:pPr marL="457200" lvl="1" indent="0">
              <a:buNone/>
            </a:pPr>
            <a:r>
              <a:rPr lang="en-US" altLang="en-US" dirty="0" smtClean="0">
                <a:solidFill>
                  <a:srgbClr val="0000FF"/>
                </a:solidFill>
                <a:latin typeface="Consolas" panose="020B0609020204030204" pitchFamily="49" charset="0"/>
              </a:rPr>
              <a:t> </a:t>
            </a:r>
            <a:r>
              <a:rPr lang="en-US" altLang="en-US" dirty="0" smtClean="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Label</a:t>
            </a:r>
            <a:r>
              <a:rPr lang="en-US" altLang="en-US" dirty="0">
                <a:solidFill>
                  <a:srgbClr val="000000"/>
                </a:solidFill>
              </a:rPr>
              <a:t> </a:t>
            </a:r>
            <a:r>
              <a:rPr lang="en-US" altLang="en-US" dirty="0">
                <a:solidFill>
                  <a:srgbClr val="FF0000"/>
                </a:solidFill>
              </a:rPr>
              <a:t>ID</a:t>
            </a:r>
            <a:r>
              <a:rPr lang="en-US" altLang="en-US" dirty="0" smtClean="0">
                <a:solidFill>
                  <a:srgbClr val="0000FF"/>
                </a:solidFill>
              </a:rPr>
              <a:t>=“lblMessage"</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Text</a:t>
            </a:r>
            <a:r>
              <a:rPr lang="en-US" altLang="en-US" dirty="0">
                <a:solidFill>
                  <a:srgbClr val="0000FF"/>
                </a:solidFill>
              </a:rPr>
              <a:t>="Enter Your Name"&gt;&lt;/</a:t>
            </a:r>
            <a:r>
              <a:rPr lang="en-US" altLang="en-US" dirty="0">
                <a:solidFill>
                  <a:srgbClr val="800000"/>
                </a:solidFill>
              </a:rPr>
              <a:t>asp</a:t>
            </a:r>
            <a:r>
              <a:rPr lang="en-US" altLang="en-US" dirty="0">
                <a:solidFill>
                  <a:srgbClr val="0000FF"/>
                </a:solidFill>
              </a:rPr>
              <a:t>:</a:t>
            </a:r>
            <a:r>
              <a:rPr lang="en-US" altLang="en-US" dirty="0">
                <a:solidFill>
                  <a:srgbClr val="800000"/>
                </a:solidFill>
              </a:rPr>
              <a:t>Label</a:t>
            </a:r>
            <a:r>
              <a:rPr lang="en-US" altLang="en-US" dirty="0">
                <a:solidFill>
                  <a:srgbClr val="0000FF"/>
                </a:solidFill>
              </a:rPr>
              <a:t>&gt;</a:t>
            </a:r>
            <a:endParaRPr lang="en-US" altLang="en-US" sz="4800" dirty="0"/>
          </a:p>
          <a:p>
            <a:pPr marL="457200" lvl="1" indent="0">
              <a:buNone/>
            </a:pPr>
            <a:endParaRPr lang="en-IN" dirty="0" smtClean="0"/>
          </a:p>
          <a:p>
            <a:pPr marL="457200" lvl="1" indent="0">
              <a:buNone/>
            </a:pPr>
            <a:endParaRPr lang="en-IN" dirty="0" smtClean="0"/>
          </a:p>
        </p:txBody>
      </p:sp>
      <p:sp>
        <p:nvSpPr>
          <p:cNvPr id="2" name="Title 1"/>
          <p:cNvSpPr>
            <a:spLocks noGrp="1"/>
          </p:cNvSpPr>
          <p:nvPr>
            <p:ph type="title"/>
          </p:nvPr>
        </p:nvSpPr>
        <p:spPr/>
        <p:txBody>
          <a:bodyPr/>
          <a:lstStyle/>
          <a:p>
            <a:r>
              <a:rPr lang="en-US" dirty="0" smtClean="0"/>
              <a:t>Label Control</a:t>
            </a:r>
            <a:endParaRPr lang="en-IN" dirty="0"/>
          </a:p>
        </p:txBody>
      </p:sp>
    </p:spTree>
    <p:extLst>
      <p:ext uri="{BB962C8B-B14F-4D97-AF65-F5344CB8AC3E}">
        <p14:creationId xmlns:p14="http://schemas.microsoft.com/office/powerpoint/2010/main" val="49414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Properties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22219152"/>
              </p:ext>
            </p:extLst>
          </p:nvPr>
        </p:nvGraphicFramePr>
        <p:xfrm>
          <a:off x="2305156" y="1011238"/>
          <a:ext cx="7581687" cy="4785360"/>
        </p:xfrm>
        <a:graphic>
          <a:graphicData uri="http://schemas.openxmlformats.org/drawingml/2006/table">
            <a:tbl>
              <a:tblPr firstRow="1" bandRow="1">
                <a:tableStyleId>{8EC20E35-A176-4012-BC5E-935CFFF8708E}</a:tableStyleId>
              </a:tblPr>
              <a:tblGrid>
                <a:gridCol w="1589405">
                  <a:extLst>
                    <a:ext uri="{9D8B030D-6E8A-4147-A177-3AD203B41FA5}">
                      <a16:colId xmlns:a16="http://schemas.microsoft.com/office/drawing/2014/main" xmlns="" val="1154354207"/>
                    </a:ext>
                  </a:extLst>
                </a:gridCol>
                <a:gridCol w="5992282">
                  <a:extLst>
                    <a:ext uri="{9D8B030D-6E8A-4147-A177-3AD203B41FA5}">
                      <a16:colId xmlns:a16="http://schemas.microsoft.com/office/drawing/2014/main" xmlns="" val="3907043662"/>
                    </a:ext>
                  </a:extLst>
                </a:gridCol>
              </a:tblGrid>
              <a:tr h="457200">
                <a:tc>
                  <a:txBody>
                    <a:bodyPr/>
                    <a:lstStyle/>
                    <a:p>
                      <a:r>
                        <a:rPr lang="en-US" sz="1900" b="1" dirty="0" smtClean="0">
                          <a:solidFill>
                            <a:schemeClr val="tx1"/>
                          </a:solidFill>
                        </a:rPr>
                        <a:t>Property</a:t>
                      </a:r>
                      <a:endParaRPr lang="en-US" sz="1900"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900" b="1" kern="1200" dirty="0" smtClean="0">
                          <a:solidFill>
                            <a:schemeClr val="tx1"/>
                          </a:solidFill>
                          <a:latin typeface="+mn-lt"/>
                          <a:ea typeface="+mn-ea"/>
                          <a:cs typeface="+mn-cs"/>
                        </a:rPr>
                        <a:t>Description</a:t>
                      </a:r>
                      <a:endParaRPr lang="en-US" sz="19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490502635"/>
                  </a:ext>
                </a:extLst>
              </a:tr>
              <a:tr h="352055">
                <a:tc>
                  <a:txBody>
                    <a:bodyPr/>
                    <a:lstStyle/>
                    <a:p>
                      <a:r>
                        <a:rPr lang="en-IN" sz="1900" dirty="0" smtClean="0"/>
                        <a:t>ID</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Identifier for the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71809985"/>
                  </a:ext>
                </a:extLst>
              </a:tr>
              <a:tr h="352055">
                <a:tc>
                  <a:txBody>
                    <a:bodyPr/>
                    <a:lstStyle/>
                    <a:p>
                      <a:r>
                        <a:rPr lang="en-IN" sz="1900" dirty="0" smtClean="0"/>
                        <a:t>Runat</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indicates that the form should be processed on the server</a:t>
                      </a:r>
                      <a:endParaRPr lang="en-IN" dirty="0" smtClean="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570431505"/>
                  </a:ext>
                </a:extLst>
              </a:tr>
              <a:tr h="352055">
                <a:tc>
                  <a:txBody>
                    <a:bodyPr/>
                    <a:lstStyle/>
                    <a:p>
                      <a:r>
                        <a:rPr lang="en-IN" sz="1900" dirty="0" smtClean="0"/>
                        <a:t>Text</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to specify or determine the text of</a:t>
                      </a:r>
                      <a:r>
                        <a:rPr lang="en-US" sz="1800" kern="1200" baseline="0" dirty="0" smtClean="0">
                          <a:solidFill>
                            <a:schemeClr val="dk1"/>
                          </a:solidFill>
                          <a:latin typeface="+mn-lt"/>
                          <a:ea typeface="+mn-ea"/>
                          <a:cs typeface="+mn-cs"/>
                        </a:rPr>
                        <a:t> control</a:t>
                      </a:r>
                      <a:endParaRPr lang="en-US" sz="18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053720989"/>
                  </a:ext>
                </a:extLst>
              </a:tr>
              <a:tr h="352055">
                <a:tc>
                  <a:txBody>
                    <a:bodyPr/>
                    <a:lstStyle/>
                    <a:p>
                      <a:r>
                        <a:rPr lang="en-IN" sz="1900" dirty="0" smtClean="0"/>
                        <a:t>CssClass</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IN" sz="1800" kern="1200" dirty="0" smtClean="0">
                          <a:solidFill>
                            <a:schemeClr val="dk1"/>
                          </a:solidFill>
                          <a:latin typeface="+mn-lt"/>
                          <a:ea typeface="+mn-ea"/>
                          <a:cs typeface="+mn-cs"/>
                        </a:rPr>
                        <a:t>CSS class</a:t>
                      </a:r>
                      <a:endParaRPr lang="en-US" sz="18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85581903"/>
                  </a:ext>
                </a:extLst>
              </a:tr>
              <a:tr h="352055">
                <a:tc>
                  <a:txBody>
                    <a:bodyPr/>
                    <a:lstStyle/>
                    <a:p>
                      <a:r>
                        <a:rPr lang="en-US" sz="1900" b="0" dirty="0" smtClean="0"/>
                        <a:t>Height</a:t>
                      </a:r>
                      <a:endParaRPr lang="en-US" sz="1900" b="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rtl="0"/>
                      <a:r>
                        <a:rPr lang="en-IN" sz="1800" kern="1200" dirty="0" smtClean="0">
                          <a:solidFill>
                            <a:schemeClr val="dk1"/>
                          </a:solidFill>
                          <a:latin typeface="+mn-lt"/>
                          <a:ea typeface="+mn-ea"/>
                          <a:cs typeface="+mn-cs"/>
                        </a:rPr>
                        <a:t>Height in pixels or %</a:t>
                      </a:r>
                      <a:endParaRPr lang="en-US" sz="1800" kern="1200" dirty="0" smtClean="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572598057"/>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900" dirty="0" smtClean="0"/>
                        <a:t>Width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rtl="0"/>
                      <a:r>
                        <a:rPr lang="en-US" sz="1800" kern="1200" dirty="0" smtClean="0">
                          <a:solidFill>
                            <a:schemeClr val="dk1"/>
                          </a:solidFill>
                          <a:latin typeface="+mn-lt"/>
                          <a:ea typeface="+mn-ea"/>
                          <a:cs typeface="+mn-cs"/>
                        </a:rPr>
                        <a:t>Gets or sets the width of the Web server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536257031"/>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900" dirty="0" smtClean="0"/>
                        <a:t>AutoPostBack</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rtl="0"/>
                      <a:r>
                        <a:rPr lang="en-US" sz="1800" kern="1200" dirty="0" smtClean="0">
                          <a:solidFill>
                            <a:schemeClr val="dk1"/>
                          </a:solidFill>
                          <a:latin typeface="+mn-lt"/>
                          <a:ea typeface="+mn-ea"/>
                          <a:cs typeface="+mn-cs"/>
                        </a:rPr>
                        <a:t>the mechanism by which the page will be posted back to the server automatically based on some events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001384715"/>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dirty="0" smtClean="0"/>
                        <a:t>Visible</a:t>
                      </a:r>
                      <a:endParaRPr lang="en-IN" sz="1900" dirty="0" smtClean="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rtl="0"/>
                      <a:r>
                        <a:rPr lang="en-US" sz="1800" kern="1200" dirty="0" smtClean="0">
                          <a:solidFill>
                            <a:schemeClr val="dk1"/>
                          </a:solidFill>
                          <a:latin typeface="+mn-lt"/>
                          <a:ea typeface="+mn-ea"/>
                          <a:cs typeface="+mn-cs"/>
                        </a:rPr>
                        <a:t>It indicates whether a server control is visible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141296111"/>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900" kern="1200" dirty="0" smtClean="0">
                          <a:solidFill>
                            <a:schemeClr val="dk1"/>
                          </a:solidFill>
                          <a:latin typeface="+mn-lt"/>
                          <a:ea typeface="+mn-ea"/>
                          <a:cs typeface="+mn-cs"/>
                        </a:rPr>
                        <a:t>Enabled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rtl="0"/>
                      <a:r>
                        <a:rPr lang="en-US" sz="1800" kern="1200" dirty="0" smtClean="0">
                          <a:solidFill>
                            <a:schemeClr val="dk1"/>
                          </a:solidFill>
                          <a:latin typeface="+mn-lt"/>
                          <a:ea typeface="+mn-ea"/>
                          <a:cs typeface="+mn-cs"/>
                        </a:rPr>
                        <a:t>Indicates whether the control is enabled or not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755859873"/>
                  </a:ext>
                </a:extLst>
              </a:tr>
              <a:tr h="3520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mn-lt"/>
                          <a:ea typeface="+mn-ea"/>
                          <a:cs typeface="+mn-cs"/>
                        </a:rPr>
                        <a:t>ToolTip</a:t>
                      </a:r>
                      <a:endParaRPr lang="en-IN" sz="1900" dirty="0" smtClean="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rtl="0"/>
                      <a:r>
                        <a:rPr lang="en-US" sz="1800" kern="1200" dirty="0" smtClean="0">
                          <a:solidFill>
                            <a:schemeClr val="dk1"/>
                          </a:solidFill>
                          <a:latin typeface="+mn-lt"/>
                          <a:ea typeface="+mn-ea"/>
                          <a:cs typeface="+mn-cs"/>
                        </a:rPr>
                        <a:t>Gets or sets the text displayed when the mouse pointer hovers over the web server control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851456987"/>
                  </a:ext>
                </a:extLst>
              </a:tr>
            </a:tbl>
          </a:graphicData>
        </a:graphic>
      </p:graphicFrame>
    </p:spTree>
    <p:extLst>
      <p:ext uri="{BB962C8B-B14F-4D97-AF65-F5344CB8AC3E}">
        <p14:creationId xmlns:p14="http://schemas.microsoft.com/office/powerpoint/2010/main" val="2673324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Literal Control</a:t>
            </a:r>
            <a:endParaRPr lang="en-IN" dirty="0"/>
          </a:p>
        </p:txBody>
      </p:sp>
      <p:sp>
        <p:nvSpPr>
          <p:cNvPr id="3" name="Content Placeholder 2"/>
          <p:cNvSpPr>
            <a:spLocks noGrp="1"/>
          </p:cNvSpPr>
          <p:nvPr>
            <p:ph idx="1"/>
          </p:nvPr>
        </p:nvSpPr>
        <p:spPr/>
        <p:txBody>
          <a:bodyPr/>
          <a:lstStyle/>
          <a:p>
            <a:r>
              <a:rPr lang="en-US" dirty="0"/>
              <a:t>The Literal control is used to display text on a page. The text is programmable</a:t>
            </a:r>
            <a:r>
              <a:rPr lang="en-US" dirty="0" smtClean="0"/>
              <a:t>.</a:t>
            </a:r>
          </a:p>
          <a:p>
            <a:r>
              <a:rPr lang="en-US" dirty="0"/>
              <a:t>This control does not let you apply styles to its </a:t>
            </a:r>
            <a:r>
              <a:rPr lang="en-US" dirty="0" smtClean="0"/>
              <a:t>content.</a:t>
            </a:r>
          </a:p>
          <a:p>
            <a:r>
              <a:rPr lang="en-US" u="sng" dirty="0" smtClean="0"/>
              <a:t>Example</a:t>
            </a:r>
          </a:p>
          <a:p>
            <a:pPr marL="457200" lvl="1" indent="0">
              <a:buNone/>
            </a:pPr>
            <a:endParaRPr lang="en-US" dirty="0" smtClean="0"/>
          </a:p>
          <a:p>
            <a:pPr marL="457200" lvl="1" indent="0">
              <a:buNone/>
            </a:pPr>
            <a:r>
              <a:rPr lang="en-US" altLang="en-US" dirty="0">
                <a:solidFill>
                  <a:srgbClr val="0000FF"/>
                </a:solidFill>
              </a:rPr>
              <a:t>&lt;</a:t>
            </a:r>
            <a:r>
              <a:rPr lang="en-US" altLang="en-US" dirty="0">
                <a:solidFill>
                  <a:srgbClr val="800000"/>
                </a:solidFill>
              </a:rPr>
              <a:t>asp</a:t>
            </a:r>
            <a:r>
              <a:rPr lang="en-US" altLang="en-US" dirty="0">
                <a:solidFill>
                  <a:srgbClr val="0000FF"/>
                </a:solidFill>
              </a:rPr>
              <a:t>:</a:t>
            </a:r>
            <a:r>
              <a:rPr lang="en-US" altLang="en-US" dirty="0">
                <a:solidFill>
                  <a:srgbClr val="800000"/>
                </a:solidFill>
              </a:rPr>
              <a:t>Literal</a:t>
            </a:r>
            <a:r>
              <a:rPr lang="en-US" altLang="en-US" dirty="0">
                <a:solidFill>
                  <a:srgbClr val="000000"/>
                </a:solidFill>
              </a:rPr>
              <a:t> </a:t>
            </a:r>
            <a:r>
              <a:rPr lang="en-US" altLang="en-US" dirty="0">
                <a:solidFill>
                  <a:srgbClr val="FF0000"/>
                </a:solidFill>
              </a:rPr>
              <a:t>ID</a:t>
            </a:r>
            <a:r>
              <a:rPr lang="en-US" altLang="en-US" dirty="0">
                <a:solidFill>
                  <a:srgbClr val="0000FF"/>
                </a:solidFill>
              </a:rPr>
              <a:t>="ltlMessage"</a:t>
            </a:r>
            <a:r>
              <a:rPr lang="en-US" altLang="en-US" dirty="0">
                <a:solidFill>
                  <a:srgbClr val="000000"/>
                </a:solidFill>
              </a:rPr>
              <a:t> </a:t>
            </a:r>
            <a:r>
              <a:rPr lang="en-US" altLang="en-US" dirty="0">
                <a:solidFill>
                  <a:srgbClr val="FF0000"/>
                </a:solidFill>
              </a:rPr>
              <a:t>runat</a:t>
            </a:r>
            <a:r>
              <a:rPr lang="en-US" altLang="en-US" dirty="0">
                <a:solidFill>
                  <a:srgbClr val="0000FF"/>
                </a:solidFill>
              </a:rPr>
              <a:t>="server"</a:t>
            </a:r>
            <a:r>
              <a:rPr lang="en-US" altLang="en-US" dirty="0">
                <a:solidFill>
                  <a:srgbClr val="000000"/>
                </a:solidFill>
              </a:rPr>
              <a:t> </a:t>
            </a:r>
            <a:r>
              <a:rPr lang="en-US" altLang="en-US" dirty="0">
                <a:solidFill>
                  <a:srgbClr val="FF0000"/>
                </a:solidFill>
              </a:rPr>
              <a:t>Text</a:t>
            </a:r>
            <a:r>
              <a:rPr lang="en-US" altLang="en-US" dirty="0">
                <a:solidFill>
                  <a:srgbClr val="0000FF"/>
                </a:solidFill>
              </a:rPr>
              <a:t>="Literal Control Example"&gt;&lt;/</a:t>
            </a:r>
            <a:r>
              <a:rPr lang="en-US" altLang="en-US" dirty="0">
                <a:solidFill>
                  <a:srgbClr val="800000"/>
                </a:solidFill>
              </a:rPr>
              <a:t>asp</a:t>
            </a:r>
            <a:r>
              <a:rPr lang="en-US" altLang="en-US" dirty="0">
                <a:solidFill>
                  <a:srgbClr val="0000FF"/>
                </a:solidFill>
              </a:rPr>
              <a:t>:</a:t>
            </a:r>
            <a:r>
              <a:rPr lang="en-US" altLang="en-US" dirty="0">
                <a:solidFill>
                  <a:srgbClr val="800000"/>
                </a:solidFill>
              </a:rPr>
              <a:t>Literal</a:t>
            </a:r>
            <a:r>
              <a:rPr lang="en-US" altLang="en-US" dirty="0">
                <a:solidFill>
                  <a:srgbClr val="0000FF"/>
                </a:solidFill>
              </a:rPr>
              <a:t>&gt;</a:t>
            </a:r>
            <a:endParaRPr lang="en-US" dirty="0" smtClean="0"/>
          </a:p>
          <a:p>
            <a:pPr marL="0" indent="0">
              <a:buNone/>
            </a:pPr>
            <a:endParaRPr lang="en-US" u="sng" dirty="0"/>
          </a:p>
        </p:txBody>
      </p:sp>
      <p:sp>
        <p:nvSpPr>
          <p:cNvPr id="6" name="Rectangle 5"/>
          <p:cNvSpPr/>
          <p:nvPr/>
        </p:nvSpPr>
        <p:spPr>
          <a:xfrm>
            <a:off x="528637" y="2343150"/>
            <a:ext cx="9201151" cy="70008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7809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3986</TotalTime>
  <Words>2246</Words>
  <Application>Microsoft Office PowerPoint</Application>
  <PresentationFormat>Widescreen</PresentationFormat>
  <Paragraphs>691</Paragraphs>
  <Slides>63</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Roboto Condensed</vt:lpstr>
      <vt:lpstr>Roboto Condensed Light</vt:lpstr>
      <vt:lpstr>Consolas</vt:lpstr>
      <vt:lpstr>Arial</vt:lpstr>
      <vt:lpstr>Segoe UI Black</vt:lpstr>
      <vt:lpstr>Calibri</vt:lpstr>
      <vt:lpstr>Shruti</vt:lpstr>
      <vt:lpstr>Times New Roman</vt:lpstr>
      <vt:lpstr>Wingdings 3</vt:lpstr>
      <vt:lpstr>Wingdings</vt:lpstr>
      <vt:lpstr>Wingdings 2</vt:lpstr>
      <vt:lpstr>Courier New</vt:lpstr>
      <vt:lpstr>Office Theme</vt:lpstr>
      <vt:lpstr>Unit-2  ASP.NET Controls</vt:lpstr>
      <vt:lpstr>PowerPoint Presentation</vt:lpstr>
      <vt:lpstr>Introduction to ASP.NET Controls</vt:lpstr>
      <vt:lpstr>Introduction to ASP.NET Controls</vt:lpstr>
      <vt:lpstr>ASP.NET Controls</vt:lpstr>
      <vt:lpstr>Standard Controls</vt:lpstr>
      <vt:lpstr>Label Control</vt:lpstr>
      <vt:lpstr>Common Properties</vt:lpstr>
      <vt:lpstr>Literal Control</vt:lpstr>
      <vt:lpstr>TextBox Control</vt:lpstr>
      <vt:lpstr>Button Control</vt:lpstr>
      <vt:lpstr>Example – Button Control</vt:lpstr>
      <vt:lpstr>Example – Button Control – Cont..</vt:lpstr>
      <vt:lpstr>CheckBox Control</vt:lpstr>
      <vt:lpstr>Example - CheckBox Control</vt:lpstr>
      <vt:lpstr>Example - CheckBox Control Cont..</vt:lpstr>
      <vt:lpstr>RadioButton Control</vt:lpstr>
      <vt:lpstr>Example – RadioButton Control</vt:lpstr>
      <vt:lpstr>Example – RadioButton Control</vt:lpstr>
      <vt:lpstr>HyperLink Control</vt:lpstr>
      <vt:lpstr>Image Control</vt:lpstr>
      <vt:lpstr>FileUpload Control</vt:lpstr>
      <vt:lpstr>FileUpload Control Properties</vt:lpstr>
      <vt:lpstr>Example – FileUpload Control</vt:lpstr>
      <vt:lpstr>Example – FileUpload Control – Cont..</vt:lpstr>
      <vt:lpstr>Output – FileUpload Control</vt:lpstr>
      <vt:lpstr>LinkButton Control</vt:lpstr>
      <vt:lpstr>ImageButton Control</vt:lpstr>
      <vt:lpstr>HiddenField Control</vt:lpstr>
      <vt:lpstr>List Controls</vt:lpstr>
      <vt:lpstr>DropDownList Control</vt:lpstr>
      <vt:lpstr>Properties of DropDownList Controls</vt:lpstr>
      <vt:lpstr>Example – DropDownList Control</vt:lpstr>
      <vt:lpstr>Example – DropDownList Control</vt:lpstr>
      <vt:lpstr>CheckBoxList Control</vt:lpstr>
      <vt:lpstr>Example – CheckBoxList Control</vt:lpstr>
      <vt:lpstr>Example – CheckBoxList Control</vt:lpstr>
      <vt:lpstr>RadioButtonList Control</vt:lpstr>
      <vt:lpstr>Example – RadioButtonList Control</vt:lpstr>
      <vt:lpstr>Example – RadioButtonList Control</vt:lpstr>
      <vt:lpstr>ListBox Control</vt:lpstr>
      <vt:lpstr>Properties of ListBox Control</vt:lpstr>
      <vt:lpstr>Example – ListBox Control</vt:lpstr>
      <vt:lpstr>Example – ListBox Control</vt:lpstr>
      <vt:lpstr>BulletedList Control</vt:lpstr>
      <vt:lpstr>Validation Controls</vt:lpstr>
      <vt:lpstr>Validation Controls</vt:lpstr>
      <vt:lpstr>Validation Controls Cont..</vt:lpstr>
      <vt:lpstr>Validation Controls Cont..</vt:lpstr>
      <vt:lpstr>Common Properties : Validation Controls</vt:lpstr>
      <vt:lpstr>Common Properties : Validation Controls Contd..</vt:lpstr>
      <vt:lpstr>RequiredFieldValidation Control</vt:lpstr>
      <vt:lpstr>CompareValidator Control</vt:lpstr>
      <vt:lpstr>CompareValidator Control Cont..</vt:lpstr>
      <vt:lpstr>RangeValidator Control</vt:lpstr>
      <vt:lpstr>RegularExpressionValidator Control</vt:lpstr>
      <vt:lpstr>CustomValidator Control</vt:lpstr>
      <vt:lpstr>Example - CustomValidator Control</vt:lpstr>
      <vt:lpstr>Output - CustomValidator Control</vt:lpstr>
      <vt:lpstr>ValidationSummary Control</vt:lpstr>
      <vt:lpstr>Example – Validation Control</vt:lpstr>
      <vt:lpstr>Example – Validation Control</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218</cp:revision>
  <dcterms:created xsi:type="dcterms:W3CDTF">2020-05-01T05:09:15Z</dcterms:created>
  <dcterms:modified xsi:type="dcterms:W3CDTF">2022-07-07T03:04:03Z</dcterms:modified>
</cp:coreProperties>
</file>