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E04B-B23B-4F04-AF41-DB6CE80D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2E9A3-F241-4E82-88B7-D75ECA580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2FA0-FDEC-4D3F-82CF-2BA3A15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F12F-7F98-4638-BEDD-6F48FC32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2BD3-661F-482F-A807-8408E64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18A3-1AEA-4AFA-B4D4-7CA6191F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43CE4-1D57-4574-9429-5A7E3E17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E8FE-A571-4E54-BF72-CC4E483F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3F9B-242A-412C-B3C8-8B106D5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AF692-4250-4BCF-BD8F-45BDD13E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8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59FDF-D488-46E9-A42D-1B7903309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58548-FC4A-4F0F-B0AC-198A2CC99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B65F-BD34-4498-8C22-1A9B4F2D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7F94-0CF7-43E0-A704-039675A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6408-DB38-41D3-91F3-65BE672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2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4C14-9AFA-452D-98A3-3D25E97F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4795-79AF-4F37-8AF1-186A6E1E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9A45-C2CC-415C-88C6-DEB561CE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E28A-7EAE-4596-A2FA-09F02334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3D11-D9DC-4051-B1D4-7089686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7E60-B63B-4C20-B4BB-E73176F7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ED68-CE35-441C-A30A-DECA3864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7B13-DBFB-4367-BEF5-8EFE43B9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F558-5292-4DE5-A817-87BA3302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4EEC-5A3A-480D-BBE9-B40A2B6A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BA6-1E9C-4D36-828E-C46A93B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FDE-225D-4230-B703-16462C98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24DF-AD67-47BE-9E15-74912CA39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FEE0-D4AC-4C4A-9861-CA6DDBBA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28EE-6CC9-4E82-B476-CD98AE5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CE33-2137-4AB4-9A97-CA41C561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65B-EA55-4CD4-B736-C0D62886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81C2-D1C8-491C-9896-53DC1541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A706C-A5FF-48B2-9210-764693C2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B0DBD-43D0-434A-9CC2-700AF3456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D00B8-D7DF-42E3-9194-F1677AA00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FAF92-316F-4195-8897-0529CEC8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9EC42-19FF-46F1-8186-34914046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AD721-E4AB-4597-ABAD-8406E95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ACE4-063F-462E-A0E1-8338EF0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0CCAC-F484-4658-9ACF-E0FDDC68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EF657-932F-4BD4-91E3-D3067C63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121D2-E0A3-4DD2-A1CF-3531882F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26853-09E7-4704-A8BC-0DCD2183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57162-6FFA-460E-933A-1448161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51785-C4D1-4273-8717-C5437B6A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C3A7-3A0A-4731-89A0-C0C21D90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E0A8-AB22-4F70-8FF1-82F80AA2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C5978-6243-466F-8E5D-0E73267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49A-1777-41F4-AC9E-1B48D069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BED0-4E27-454C-A5D7-90139D0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7686-8C29-4E89-A73E-48DA43FA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0898-71B7-48A6-9E2F-5C422934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3519A-99D8-4A43-AF93-A377E412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6776B-5DB4-4D59-9522-6B134581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C4930-9955-4605-AEDC-66AD82F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27A7-50AA-4CAD-8A02-5EA8A521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1C8B-00EC-4A73-8EA5-A2AE76B0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667CC-0F9F-421B-9517-3D37B171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C855D-0448-45CC-8692-743DF586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9436-711E-49E9-8B34-8DB3FDC10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0424-5D44-472A-99FB-7BB17500CDDD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02B4-9025-4815-B338-0CD5CB0DC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D696-BFFF-4808-A318-8CC74FCBD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ACA0-D4AA-4E1B-B10B-9DD806D00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RbcBGXSi8xOQK9qmskn6aLrU2xMVcoW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1: Identifying the Top Branch by Sales Growth Rate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    branch,    </a:t>
            </a:r>
            <a:r>
              <a:rPr lang="en-US" dirty="0" err="1"/>
              <a:t>date_format</a:t>
            </a:r>
            <a:r>
              <a:rPr lang="en-US" dirty="0"/>
              <a:t>(date, 'dd-mm-</a:t>
            </a:r>
            <a:r>
              <a:rPr lang="en-US" dirty="0" err="1"/>
              <a:t>yyyy</a:t>
            </a:r>
            <a:r>
              <a:rPr lang="en-US" dirty="0"/>
              <a:t>') as month,    sum(total) as </a:t>
            </a:r>
            <a:r>
              <a:rPr lang="en-US" dirty="0" err="1"/>
              <a:t>total_sales</a:t>
            </a:r>
            <a:r>
              <a:rPr lang="en-US" dirty="0"/>
              <a:t> from     </a:t>
            </a:r>
            <a:r>
              <a:rPr lang="en-US" dirty="0" err="1"/>
              <a:t>walmartsales</a:t>
            </a:r>
            <a:r>
              <a:rPr lang="en-US" dirty="0"/>
              <a:t> group by branch, month order by     branch, month;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7D63B-DB4F-494B-BCC3-B364B8A6D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38823" r="52132" b="34249"/>
          <a:stretch/>
        </p:blipFill>
        <p:spPr>
          <a:xfrm>
            <a:off x="2151530" y="3429000"/>
            <a:ext cx="6526305" cy="2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2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10: Analyzing Sales Trends by Day of the Week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dayname</a:t>
            </a:r>
            <a:r>
              <a:rPr lang="en-US" dirty="0"/>
              <a:t>(</a:t>
            </a:r>
            <a:r>
              <a:rPr lang="en-US" dirty="0" err="1"/>
              <a:t>str_to_date</a:t>
            </a:r>
            <a:r>
              <a:rPr lang="en-US" dirty="0"/>
              <a:t>(`Date`, '%d-%m-%Y')) as day, sum(`Total`) as </a:t>
            </a:r>
            <a:r>
              <a:rPr lang="en-US" dirty="0" err="1"/>
              <a:t>total_sales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r>
              <a:rPr lang="en-US" dirty="0"/>
              <a:t> group by </a:t>
            </a:r>
            <a:r>
              <a:rPr lang="en-US" dirty="0" err="1"/>
              <a:t>dayorder</a:t>
            </a:r>
            <a:r>
              <a:rPr lang="en-US" dirty="0"/>
              <a:t> by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2D2B4-EB46-4822-8CB1-DB00AC26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46" y="3509682"/>
            <a:ext cx="7355395" cy="25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7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C88-F49E-4F31-8D59-C382DDA4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925A-0132-454E-95D2-D3EF43C6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https://drive.google.com/file/d/1NRbcBGXSi8xOQK9qmskn6aLrU2xMVcoW/view?usp=sharing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38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2: Finding the Most Profitable Product Line for Each Branch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    branch,    `product line`,    sum(`gross income`) as </a:t>
            </a:r>
            <a:r>
              <a:rPr lang="en-US" dirty="0" err="1"/>
              <a:t>total_profit</a:t>
            </a:r>
            <a:r>
              <a:rPr lang="en-US" dirty="0"/>
              <a:t> from     </a:t>
            </a:r>
            <a:r>
              <a:rPr lang="en-US" dirty="0" err="1"/>
              <a:t>walmartsales</a:t>
            </a:r>
            <a:r>
              <a:rPr lang="en-US" dirty="0"/>
              <a:t>  group by     branch, `product line` order by     branch, </a:t>
            </a:r>
            <a:r>
              <a:rPr lang="en-US" dirty="0" err="1"/>
              <a:t>total_profit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9477-391A-4F99-83B4-56C6F1BC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1" y="3310899"/>
            <a:ext cx="671721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3: Analyzing Customer Segmentation Based on Spending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    `customer id`,    sum(`total`) as </a:t>
            </a:r>
            <a:r>
              <a:rPr lang="en-US" dirty="0" err="1"/>
              <a:t>total_spent</a:t>
            </a:r>
            <a:r>
              <a:rPr lang="en-US" dirty="0"/>
              <a:t>,    case  when sum(`total`) &lt; 20000 then 'low'        when sum(`total`) between 20000 and 25000 then 'medium'        else 'high'    end as </a:t>
            </a:r>
            <a:r>
              <a:rPr lang="en-US" dirty="0" err="1"/>
              <a:t>spending_category</a:t>
            </a:r>
            <a:r>
              <a:rPr lang="en-US" dirty="0"/>
              <a:t> from     </a:t>
            </a:r>
            <a:r>
              <a:rPr lang="en-US" dirty="0" err="1"/>
              <a:t>walmartsales</a:t>
            </a:r>
            <a:r>
              <a:rPr lang="en-US" dirty="0"/>
              <a:t> group by     `customer id`;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05D0F-2273-458B-A133-BB04EB8D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27" y="3195975"/>
            <a:ext cx="591585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4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4: Detecting Anomalies in Sales Transactions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`Invoice ID`, `Product line`, `</a:t>
            </a:r>
            <a:r>
              <a:rPr lang="en-US" dirty="0" err="1"/>
              <a:t>Total`from</a:t>
            </a:r>
            <a:r>
              <a:rPr lang="en-US" dirty="0"/>
              <a:t> </a:t>
            </a:r>
            <a:r>
              <a:rPr lang="en-US" dirty="0" err="1"/>
              <a:t>walmartsales</a:t>
            </a:r>
            <a:r>
              <a:rPr lang="en-US" dirty="0"/>
              <a:t> where `Total` &gt; (    select avg(`Total`) * 2 from </a:t>
            </a:r>
            <a:r>
              <a:rPr lang="en-US" dirty="0" err="1"/>
              <a:t>walmartsales</a:t>
            </a:r>
            <a:r>
              <a:rPr lang="en-US" dirty="0"/>
              <a:t> )or `Total` &lt; (    select avg(`Total`) * 0.5 from </a:t>
            </a:r>
            <a:r>
              <a:rPr lang="en-US" dirty="0" err="1"/>
              <a:t>walmartsales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B274B-7D78-4246-9F73-EF399234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83" y="3310899"/>
            <a:ext cx="596348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5: Most Popular Payment Method by City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`City`, `Payment`, count(*) as count from </a:t>
            </a:r>
            <a:r>
              <a:rPr lang="en-US" dirty="0" err="1"/>
              <a:t>walmartsales</a:t>
            </a:r>
            <a:r>
              <a:rPr lang="en-US" dirty="0"/>
              <a:t> group by `City`, `Payment` order by `City`, count desc;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BE580-A6DD-4C16-84BC-9E7D7D58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24" y="3539485"/>
            <a:ext cx="593490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6: Monthly Sales Distribution by Gender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month(</a:t>
            </a:r>
            <a:r>
              <a:rPr lang="en-US" dirty="0" err="1"/>
              <a:t>str_to_date</a:t>
            </a:r>
            <a:r>
              <a:rPr lang="en-US" dirty="0"/>
              <a:t>(`Date`, '%d-%m-%Y')) as month, `Gender`, sum(`Total`) as </a:t>
            </a:r>
            <a:r>
              <a:rPr lang="en-US" dirty="0" err="1"/>
              <a:t>total_sales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r>
              <a:rPr lang="en-US" dirty="0"/>
              <a:t> group by month, `</a:t>
            </a:r>
            <a:r>
              <a:rPr lang="en-US" dirty="0" err="1"/>
              <a:t>Gender`order</a:t>
            </a:r>
            <a:r>
              <a:rPr lang="en-US" dirty="0"/>
              <a:t> by month,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EDA0A-6BE9-4FD6-8702-451FA2C6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60" y="3547098"/>
            <a:ext cx="7876858" cy="23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7: Best Product Line by Customer Type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`Customer type`, `Product line`, sum(`Total`) as </a:t>
            </a:r>
            <a:r>
              <a:rPr lang="en-US" dirty="0" err="1"/>
              <a:t>total_sales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r>
              <a:rPr lang="en-US" dirty="0"/>
              <a:t> group by `Customer type`, `Product line` order by `Customer type`,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88E21-5576-4EFB-9C29-BF96D5C2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3" y="3279465"/>
            <a:ext cx="644351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8: Identifying Repeat Customers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a.`Customer</a:t>
            </a:r>
            <a:r>
              <a:rPr lang="en-US" dirty="0"/>
              <a:t> ID` from </a:t>
            </a:r>
            <a:r>
              <a:rPr lang="en-US" dirty="0" err="1"/>
              <a:t>walmartsales</a:t>
            </a:r>
            <a:r>
              <a:rPr lang="en-US" dirty="0"/>
              <a:t> a join </a:t>
            </a:r>
            <a:r>
              <a:rPr lang="en-US" dirty="0" err="1"/>
              <a:t>walmartsales</a:t>
            </a:r>
            <a:r>
              <a:rPr lang="en-US" dirty="0"/>
              <a:t> b  on </a:t>
            </a:r>
            <a:r>
              <a:rPr lang="en-US" dirty="0" err="1"/>
              <a:t>a.`Customer</a:t>
            </a:r>
            <a:r>
              <a:rPr lang="en-US" dirty="0"/>
              <a:t> ID` = </a:t>
            </a:r>
            <a:r>
              <a:rPr lang="en-US" dirty="0" err="1"/>
              <a:t>b.`Customer</a:t>
            </a:r>
            <a:r>
              <a:rPr lang="en-US" dirty="0"/>
              <a:t> ID` and </a:t>
            </a:r>
            <a:r>
              <a:rPr lang="en-US" dirty="0" err="1"/>
              <a:t>a.`Invoice</a:t>
            </a:r>
            <a:r>
              <a:rPr lang="en-US" dirty="0"/>
              <a:t> ID` &lt;&gt; </a:t>
            </a:r>
            <a:r>
              <a:rPr lang="en-US" dirty="0" err="1"/>
              <a:t>b.`Invoice</a:t>
            </a:r>
            <a:r>
              <a:rPr lang="en-US" dirty="0"/>
              <a:t> ID` where </a:t>
            </a:r>
            <a:r>
              <a:rPr lang="en-US" dirty="0" err="1"/>
              <a:t>datediff</a:t>
            </a:r>
            <a:r>
              <a:rPr lang="en-US" dirty="0"/>
              <a:t>(</a:t>
            </a:r>
            <a:r>
              <a:rPr lang="en-US" dirty="0" err="1"/>
              <a:t>str_to_date</a:t>
            </a:r>
            <a:r>
              <a:rPr lang="en-US" dirty="0"/>
              <a:t>(</a:t>
            </a:r>
            <a:r>
              <a:rPr lang="en-US" dirty="0" err="1"/>
              <a:t>b.`Date</a:t>
            </a:r>
            <a:r>
              <a:rPr lang="en-US" dirty="0"/>
              <a:t>`, '%d-%m-%Y'), </a:t>
            </a:r>
            <a:r>
              <a:rPr lang="en-US" dirty="0" err="1"/>
              <a:t>str_to_date</a:t>
            </a:r>
            <a:r>
              <a:rPr lang="en-US" dirty="0"/>
              <a:t>(</a:t>
            </a:r>
            <a:r>
              <a:rPr lang="en-US" dirty="0" err="1"/>
              <a:t>a.`Date</a:t>
            </a:r>
            <a:r>
              <a:rPr lang="en-US" dirty="0"/>
              <a:t>`, '%d-%m-%Y')) between 1 and 30;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894E-D607-4B34-A730-7AF8514A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78" y="3230440"/>
            <a:ext cx="586821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7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536-BFB9-4043-8206-F1825E17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128727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9: Finding Top 5 Customers by Sales Volume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D0D6-4D3A-4952-A1C5-836D4F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`Customer ID`, sum(`Total`) as </a:t>
            </a:r>
            <a:r>
              <a:rPr lang="en-US" dirty="0" err="1"/>
              <a:t>total_sales</a:t>
            </a:r>
            <a:r>
              <a:rPr lang="en-US" dirty="0"/>
              <a:t> from </a:t>
            </a:r>
            <a:r>
              <a:rPr lang="en-US" dirty="0" err="1"/>
              <a:t>walmartsales</a:t>
            </a:r>
            <a:r>
              <a:rPr lang="en-US" dirty="0"/>
              <a:t> group by `Customer ID` order by </a:t>
            </a:r>
            <a:r>
              <a:rPr lang="en-US" dirty="0" err="1"/>
              <a:t>total_sales</a:t>
            </a:r>
            <a:r>
              <a:rPr lang="en-US" dirty="0"/>
              <a:t> </a:t>
            </a:r>
            <a:r>
              <a:rPr lang="en-US" dirty="0" err="1"/>
              <a:t>desclimit</a:t>
            </a:r>
            <a:r>
              <a:rPr lang="en-US" dirty="0"/>
              <a:t> 5;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06610D-DC08-45F3-B6D0-ED1F5A91B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04" y="3429000"/>
            <a:ext cx="9296184" cy="21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Task 1: Identifying the Top Branch by Sales Growth Rate</vt:lpstr>
      <vt:lpstr>Task 2: Finding the Most Profitable Product Line for Each Branch</vt:lpstr>
      <vt:lpstr>Task 3: Analyzing Customer Segmentation Based on Spending</vt:lpstr>
      <vt:lpstr>Task 4: Detecting Anomalies in Sales Transactions</vt:lpstr>
      <vt:lpstr>Task 5: Most Popular Payment Method by City</vt:lpstr>
      <vt:lpstr>Task 6: Monthly Sales Distribution by Gender</vt:lpstr>
      <vt:lpstr>Task 7: Best Product Line by Customer Type</vt:lpstr>
      <vt:lpstr>Task 8: Identifying Repeat Customers</vt:lpstr>
      <vt:lpstr>Task 9: Finding Top 5 Customers by Sales Volume</vt:lpstr>
      <vt:lpstr>Task 10: Analyzing Sales Trends by Day of the Week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A.Y.U.S.H S.A.I.N.I™</dc:creator>
  <cp:lastModifiedBy>A.Y.U.S.H S.A.I.N.I™</cp:lastModifiedBy>
  <cp:revision>7</cp:revision>
  <dcterms:created xsi:type="dcterms:W3CDTF">2025-05-27T20:14:51Z</dcterms:created>
  <dcterms:modified xsi:type="dcterms:W3CDTF">2025-09-04T17:34:31Z</dcterms:modified>
</cp:coreProperties>
</file>