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Lst>
  <p:notesMasterIdLst>
    <p:notesMasterId r:id="rId38"/>
  </p:notesMasterIdLst>
  <p:handoutMasterIdLst>
    <p:handoutMasterId r:id="rId39"/>
  </p:handoutMasterIdLst>
  <p:sldIdLst>
    <p:sldId id="256" r:id="rId2"/>
    <p:sldId id="343" r:id="rId3"/>
    <p:sldId id="344" r:id="rId4"/>
    <p:sldId id="342" r:id="rId5"/>
    <p:sldId id="260" r:id="rId6"/>
    <p:sldId id="325" r:id="rId7"/>
    <p:sldId id="359" r:id="rId8"/>
    <p:sldId id="360" r:id="rId9"/>
    <p:sldId id="348" r:id="rId10"/>
    <p:sldId id="349" r:id="rId11"/>
    <p:sldId id="350" r:id="rId12"/>
    <p:sldId id="357" r:id="rId13"/>
    <p:sldId id="310" r:id="rId14"/>
    <p:sldId id="362" r:id="rId15"/>
    <p:sldId id="364" r:id="rId16"/>
    <p:sldId id="311" r:id="rId17"/>
    <p:sldId id="326" r:id="rId18"/>
    <p:sldId id="327" r:id="rId19"/>
    <p:sldId id="324" r:id="rId20"/>
    <p:sldId id="328" r:id="rId21"/>
    <p:sldId id="329" r:id="rId22"/>
    <p:sldId id="330" r:id="rId23"/>
    <p:sldId id="331" r:id="rId24"/>
    <p:sldId id="312" r:id="rId25"/>
    <p:sldId id="365" r:id="rId26"/>
    <p:sldId id="366" r:id="rId27"/>
    <p:sldId id="368" r:id="rId28"/>
    <p:sldId id="369" r:id="rId29"/>
    <p:sldId id="370" r:id="rId30"/>
    <p:sldId id="373" r:id="rId31"/>
    <p:sldId id="372" r:id="rId32"/>
    <p:sldId id="374" r:id="rId33"/>
    <p:sldId id="336" r:id="rId34"/>
    <p:sldId id="340" r:id="rId35"/>
    <p:sldId id="338" r:id="rId36"/>
    <p:sldId id="375" r:id="rId37"/>
  </p:sldIdLst>
  <p:sldSz cx="9144000" cy="6858000" type="screen4x3"/>
  <p:notesSz cx="6858000" cy="90281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66CCFF"/>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72" autoAdjust="0"/>
  </p:normalViewPr>
  <p:slideViewPr>
    <p:cSldViewPr snapToGrid="0">
      <p:cViewPr varScale="1">
        <p:scale>
          <a:sx n="73" d="100"/>
          <a:sy n="73" d="100"/>
        </p:scale>
        <p:origin x="13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atin typeface="Tahoma" pitchFamily="34" charset="0"/>
              </a:defRPr>
            </a:lvl1pPr>
          </a:lstStyle>
          <a:p>
            <a:pPr>
              <a:defRPr/>
            </a:pPr>
            <a:endParaRPr lang="en-US"/>
          </a:p>
        </p:txBody>
      </p:sp>
      <p:sp>
        <p:nvSpPr>
          <p:cNvPr id="40963" name="Rectangle 3"/>
          <p:cNvSpPr>
            <a:spLocks noGrp="1" noChangeArrowheads="1"/>
          </p:cNvSpPr>
          <p:nvPr>
            <p:ph type="dt" sz="quarter" idx="1"/>
          </p:nvPr>
        </p:nvSpPr>
        <p:spPr bwMode="auto">
          <a:xfrm>
            <a:off x="3886200" y="0"/>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Tahoma" pitchFamily="34" charset="0"/>
              </a:defRPr>
            </a:lvl1pPr>
          </a:lstStyle>
          <a:p>
            <a:pPr>
              <a:defRPr/>
            </a:pPr>
            <a:endParaRPr lang="en-US"/>
          </a:p>
        </p:txBody>
      </p:sp>
      <p:sp>
        <p:nvSpPr>
          <p:cNvPr id="40964" name="Rectangle 4"/>
          <p:cNvSpPr>
            <a:spLocks noGrp="1" noChangeArrowheads="1"/>
          </p:cNvSpPr>
          <p:nvPr>
            <p:ph type="ftr" sz="quarter" idx="2"/>
          </p:nvPr>
        </p:nvSpPr>
        <p:spPr bwMode="auto">
          <a:xfrm>
            <a:off x="0" y="8577263"/>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atin typeface="Tahoma" pitchFamily="34" charset="0"/>
              </a:defRPr>
            </a:lvl1pPr>
          </a:lstStyle>
          <a:p>
            <a:pPr>
              <a:defRPr/>
            </a:pPr>
            <a:endParaRPr lang="en-US"/>
          </a:p>
        </p:txBody>
      </p:sp>
      <p:sp>
        <p:nvSpPr>
          <p:cNvPr id="40965" name="Rectangle 5"/>
          <p:cNvSpPr>
            <a:spLocks noGrp="1" noChangeArrowheads="1"/>
          </p:cNvSpPr>
          <p:nvPr>
            <p:ph type="sldNum" sz="quarter" idx="3"/>
          </p:nvPr>
        </p:nvSpPr>
        <p:spPr bwMode="auto">
          <a:xfrm>
            <a:off x="3886200" y="8577263"/>
            <a:ext cx="29718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atin typeface="Tahoma" panose="020B0604030504040204" pitchFamily="34" charset="0"/>
              </a:defRPr>
            </a:lvl1pPr>
          </a:lstStyle>
          <a:p>
            <a:fld id="{A2C01BEB-6C35-49B9-93C9-C41014DEF282}" type="slidenum">
              <a:rPr lang="en-US" altLang="en-US"/>
              <a:pPr/>
              <a:t>‹#›</a:t>
            </a:fld>
            <a:endParaRPr lang="en-US" altLang="en-US"/>
          </a:p>
        </p:txBody>
      </p:sp>
    </p:spTree>
    <p:extLst>
      <p:ext uri="{BB962C8B-B14F-4D97-AF65-F5344CB8AC3E}">
        <p14:creationId xmlns:p14="http://schemas.microsoft.com/office/powerpoint/2010/main" val="14472120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atin typeface="Tahoma" pitchFamily="34" charset="0"/>
              </a:defRPr>
            </a:lvl1pPr>
          </a:lstStyle>
          <a:p>
            <a:pPr>
              <a:defRPr/>
            </a:pPr>
            <a:endParaRPr lang="en-US"/>
          </a:p>
        </p:txBody>
      </p:sp>
      <p:sp>
        <p:nvSpPr>
          <p:cNvPr id="450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Tahoma" pitchFamily="34"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93800" y="685800"/>
            <a:ext cx="4470400" cy="3352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914400" y="42672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8610600"/>
            <a:ext cx="2971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atin typeface="Tahoma" pitchFamily="34" charset="0"/>
              </a:defRPr>
            </a:lvl1pPr>
          </a:lstStyle>
          <a:p>
            <a:pPr>
              <a:defRPr/>
            </a:pPr>
            <a:endParaRPr lang="en-US"/>
          </a:p>
        </p:txBody>
      </p:sp>
      <p:sp>
        <p:nvSpPr>
          <p:cNvPr id="45063" name="Rectangle 7"/>
          <p:cNvSpPr>
            <a:spLocks noGrp="1" noChangeArrowheads="1"/>
          </p:cNvSpPr>
          <p:nvPr>
            <p:ph type="sldNum" sz="quarter" idx="5"/>
          </p:nvPr>
        </p:nvSpPr>
        <p:spPr bwMode="auto">
          <a:xfrm>
            <a:off x="3886200" y="8610600"/>
            <a:ext cx="2971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atin typeface="Tahoma" panose="020B0604030504040204" pitchFamily="34" charset="0"/>
              </a:defRPr>
            </a:lvl1pPr>
          </a:lstStyle>
          <a:p>
            <a:fld id="{607AAC9E-D443-4DB0-9226-F288CE6CE458}" type="slidenum">
              <a:rPr lang="en-US" altLang="en-US"/>
              <a:pPr/>
              <a:t>‹#›</a:t>
            </a:fld>
            <a:endParaRPr lang="en-US" altLang="en-US"/>
          </a:p>
        </p:txBody>
      </p:sp>
    </p:spTree>
    <p:extLst>
      <p:ext uri="{BB962C8B-B14F-4D97-AF65-F5344CB8AC3E}">
        <p14:creationId xmlns:p14="http://schemas.microsoft.com/office/powerpoint/2010/main" val="53703052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31504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xfrm>
            <a:off x="1195388" y="687388"/>
            <a:ext cx="4468812" cy="3351212"/>
          </a:xfrm>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5843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xfrm>
            <a:off x="1195388" y="687388"/>
            <a:ext cx="4468812" cy="3351212"/>
          </a:xfrm>
          <a:ln/>
        </p:spPr>
      </p:sp>
      <p:sp>
        <p:nvSpPr>
          <p:cNvPr id="501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56992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xfrm>
            <a:off x="1195388" y="687388"/>
            <a:ext cx="4468812" cy="3351212"/>
          </a:xfrm>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1187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1916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7854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1764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5388" y="687388"/>
            <a:ext cx="4468812" cy="3351212"/>
          </a:xfrm>
          <a:ln/>
        </p:spPr>
      </p:sp>
      <p:sp>
        <p:nvSpPr>
          <p:cNvPr id="358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9240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1939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705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23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xfrm>
            <a:off x="1195388" y="687388"/>
            <a:ext cx="4468812" cy="3351212"/>
          </a:xfrm>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4638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1195388" y="687388"/>
            <a:ext cx="4468812" cy="3351212"/>
          </a:xfrm>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99896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195388" y="687388"/>
            <a:ext cx="4468812" cy="3351212"/>
          </a:xfrm>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68402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685800" y="2130425"/>
            <a:ext cx="7772400" cy="1470025"/>
          </a:xfrm>
        </p:spPr>
        <p:txBody>
          <a:bodyPr/>
          <a:lstStyle>
            <a:lvl1pPr>
              <a:defRPr b="1"/>
            </a:lvl1pPr>
          </a:lstStyle>
          <a:p>
            <a:pPr lvl="0"/>
            <a:r>
              <a:rPr lang="en-US" noProof="0"/>
              <a:t>Click to edit Master title style</a:t>
            </a:r>
          </a:p>
        </p:txBody>
      </p:sp>
      <p:sp>
        <p:nvSpPr>
          <p:cNvPr id="17305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245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07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880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780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055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050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478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84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131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58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814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305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85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9050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Electrical_charge" TargetMode="External"/><Relationship Id="rId2" Type="http://schemas.openxmlformats.org/officeDocument/2006/relationships/hyperlink" Target="http://en.wikipedia.org/wiki/Power_plant" TargetMode="External"/><Relationship Id="rId1" Type="http://schemas.openxmlformats.org/officeDocument/2006/relationships/slideLayout" Target="../slideLayouts/slideLayout2.xml"/><Relationship Id="rId4" Type="http://schemas.openxmlformats.org/officeDocument/2006/relationships/hyperlink" Target="http://en.wikipedia.org/wiki/Battery_(electrica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24000"/>
            <a:ext cx="7772400" cy="1905000"/>
          </a:xfrm>
        </p:spPr>
        <p:txBody>
          <a:bodyPr/>
          <a:lstStyle/>
          <a:p>
            <a:pPr eaLnBrk="1" hangingPunct="1"/>
            <a:r>
              <a:rPr lang="en-US" altLang="en-US" sz="3600" dirty="0"/>
              <a:t>Basics of Electrochemical Impedance Spectroscopy</a:t>
            </a:r>
          </a:p>
        </p:txBody>
      </p:sp>
      <p:sp>
        <p:nvSpPr>
          <p:cNvPr id="3075" name="Rectangle 4"/>
          <p:cNvSpPr>
            <a:spLocks noGrp="1" noChangeArrowheads="1"/>
          </p:cNvSpPr>
          <p:nvPr>
            <p:ph type="subTitle" idx="1"/>
          </p:nvPr>
        </p:nvSpPr>
        <p:spPr>
          <a:xfrm>
            <a:off x="1371600" y="3505200"/>
            <a:ext cx="6400800" cy="2133600"/>
          </a:xfrm>
        </p:spPr>
        <p:txBody>
          <a:bodyPr/>
          <a:lstStyle/>
          <a:p>
            <a:pPr eaLnBrk="1" hangingPunct="1">
              <a:lnSpc>
                <a:spcPct val="90000"/>
              </a:lnSpc>
            </a:pPr>
            <a:r>
              <a:rPr lang="en-US" altLang="en-US" sz="2600" dirty="0"/>
              <a:t>10/6/2015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ttp://www.gamry.com/application_notes/Basics-of-EIS-3193e0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98" y="1040001"/>
            <a:ext cx="2223209" cy="181574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2763" y="57539"/>
            <a:ext cx="8229600" cy="1143000"/>
          </a:xfrm>
        </p:spPr>
        <p:txBody>
          <a:bodyPr/>
          <a:lstStyle/>
          <a:p>
            <a:r>
              <a:rPr lang="en-US" dirty="0"/>
              <a:t>Phase shift and impedance</a:t>
            </a:r>
          </a:p>
        </p:txBody>
      </p:sp>
      <p:sp>
        <p:nvSpPr>
          <p:cNvPr id="4" name="Rectangle 3"/>
          <p:cNvSpPr>
            <a:spLocks noChangeArrowheads="1"/>
          </p:cNvSpPr>
          <p:nvPr/>
        </p:nvSpPr>
        <p:spPr bwMode="auto">
          <a:xfrm>
            <a:off x="0" y="3795140"/>
            <a:ext cx="890402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excitation signal, expressed as a function of time, has the form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9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where E</a:t>
            </a:r>
            <a:r>
              <a:rPr kumimoji="0" lang="en-US" altLang="en-US" sz="1800" b="0" i="0" u="none" strike="noStrike" cap="none" normalizeH="0" baseline="-30000" dirty="0">
                <a:ln>
                  <a:noFill/>
                </a:ln>
                <a:solidFill>
                  <a:schemeClr val="tx1"/>
                </a:solidFill>
                <a:effectLst/>
                <a:latin typeface="Arial" panose="020B0604020202020204" pitchFamily="34" charset="0"/>
              </a:rPr>
              <a:t>t </a:t>
            </a:r>
            <a:r>
              <a:rPr kumimoji="0" lang="en-US" altLang="en-US" sz="1800" b="0" i="0" u="none" strike="noStrike" cap="none" normalizeH="0" baseline="0" dirty="0">
                <a:ln>
                  <a:noFill/>
                </a:ln>
                <a:solidFill>
                  <a:schemeClr val="tx1"/>
                </a:solidFill>
                <a:effectLst/>
                <a:latin typeface="Arial" panose="020B0604020202020204" pitchFamily="34" charset="0"/>
              </a:rPr>
              <a:t>is the potential at time t, E</a:t>
            </a:r>
            <a:r>
              <a:rPr kumimoji="0" lang="en-US" altLang="en-US" sz="1800" b="0" i="0" u="none" strike="noStrike" cap="none" normalizeH="0" baseline="-30000" dirty="0">
                <a:ln>
                  <a:noFill/>
                </a:ln>
                <a:solidFill>
                  <a:schemeClr val="tx1"/>
                </a:solidFill>
                <a:effectLst/>
                <a:latin typeface="Arial" panose="020B0604020202020204" pitchFamily="34" charset="0"/>
              </a:rPr>
              <a:t>0 </a:t>
            </a:r>
            <a:r>
              <a:rPr kumimoji="0" lang="en-US" altLang="en-US" sz="1800" b="0" i="0" u="none" strike="noStrike" cap="none" normalizeH="0" baseline="0" dirty="0">
                <a:ln>
                  <a:noFill/>
                </a:ln>
                <a:solidFill>
                  <a:schemeClr val="tx1"/>
                </a:solidFill>
                <a:effectLst/>
                <a:latin typeface="Arial" panose="020B0604020202020204" pitchFamily="34" charset="0"/>
              </a:rPr>
              <a:t>is the amplitude of the signal, and ω is the radial frequency. The relationship between radial frequency ω (expressed in radians/second) and frequency f (expressed in hertz) is: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1444" name="Picture 4" descr="2.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1560" y="4393564"/>
            <a:ext cx="2587218" cy="587170"/>
          </a:xfrm>
          <a:prstGeom prst="rect">
            <a:avLst/>
          </a:prstGeom>
          <a:noFill/>
          <a:extLst>
            <a:ext uri="{909E8E84-426E-40DD-AFC4-6F175D3DCCD1}">
              <a14:hiddenFill xmlns:a14="http://schemas.microsoft.com/office/drawing/2010/main">
                <a:solidFill>
                  <a:srgbClr val="FFFFFF"/>
                </a:solidFill>
              </a14:hiddenFill>
            </a:ext>
          </a:extLst>
        </p:spPr>
      </p:pic>
      <p:pic>
        <p:nvPicPr>
          <p:cNvPr id="61445" name="Picture 5" descr="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98" y="6166328"/>
            <a:ext cx="1562100" cy="532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2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42"/>
            <a:ext cx="8229600" cy="1143000"/>
          </a:xfrm>
        </p:spPr>
        <p:txBody>
          <a:bodyPr/>
          <a:lstStyle/>
          <a:p>
            <a:r>
              <a:rPr lang="en-US" dirty="0"/>
              <a:t>Phase shift and impedance</a:t>
            </a:r>
          </a:p>
        </p:txBody>
      </p:sp>
      <p:sp>
        <p:nvSpPr>
          <p:cNvPr id="4" name="Rectangle 1"/>
          <p:cNvSpPr>
            <a:spLocks noChangeArrowheads="1"/>
          </p:cNvSpPr>
          <p:nvPr/>
        </p:nvSpPr>
        <p:spPr bwMode="auto">
          <a:xfrm>
            <a:off x="457200" y="1098017"/>
            <a:ext cx="82296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response signal, I</a:t>
            </a:r>
            <a:r>
              <a:rPr kumimoji="0" lang="en-US" altLang="en-US" sz="1800" b="0" i="0" u="none" strike="noStrike" cap="none" normalizeH="0" baseline="-30000" dirty="0">
                <a:ln>
                  <a:noFill/>
                </a:ln>
                <a:solidFill>
                  <a:schemeClr val="tx1"/>
                </a:solidFill>
                <a:effectLst/>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 is shifted in phase (Φ) and has a different amplitude than I</a:t>
            </a:r>
            <a:r>
              <a:rPr kumimoji="0" lang="en-US" altLang="en-US" sz="1800" b="0" i="0" u="none" strike="noStrike" cap="none" normalizeH="0" baseline="-30000" dirty="0">
                <a:ln>
                  <a:noFill/>
                </a:ln>
                <a:solidFill>
                  <a:schemeClr val="tx1"/>
                </a:solidFill>
                <a:effectLst/>
                <a:latin typeface="Arial" panose="020B0604020202020204" pitchFamily="34" charset="0"/>
              </a:rPr>
              <a:t>0</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expression analogous to Ohm's Law allows us to calculate the impedance of the system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700" b="0" i="0" u="none" strike="noStrike" cap="none" normalizeH="0" baseline="0" dirty="0">
                <a:ln>
                  <a:noFill/>
                </a:ln>
                <a:solidFill>
                  <a:schemeClr val="tx1"/>
                </a:solidFill>
                <a:effectLst/>
                <a:latin typeface="Arial" panose="020B0604020202020204" pitchFamily="34" charset="0"/>
              </a:rPr>
              <a:t> </a:t>
            </a: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impedance is therefore expressed in terms of a magnitude, Z</a:t>
            </a:r>
            <a:r>
              <a:rPr kumimoji="0" lang="en-US" altLang="en-US" sz="1800" b="0" i="0" u="none" strike="noStrike" cap="none" normalizeH="0" baseline="-30000" dirty="0">
                <a:ln>
                  <a:noFill/>
                </a:ln>
                <a:solidFill>
                  <a:schemeClr val="tx1"/>
                </a:solidFill>
                <a:effectLst/>
                <a:latin typeface="Arial" panose="020B0604020202020204" pitchFamily="34" charset="0"/>
              </a:rPr>
              <a:t>o</a:t>
            </a:r>
            <a:r>
              <a:rPr kumimoji="0" lang="en-US" altLang="en-US" sz="1800" b="0" i="0" u="none" strike="noStrike" cap="none" normalizeH="0" baseline="0" dirty="0">
                <a:ln>
                  <a:noFill/>
                </a:ln>
                <a:solidFill>
                  <a:schemeClr val="tx1"/>
                </a:solidFill>
                <a:effectLst/>
                <a:latin typeface="Arial" panose="020B0604020202020204" pitchFamily="34" charset="0"/>
              </a:rPr>
              <a:t>, and a phase shift, Φ.</a:t>
            </a:r>
          </a:p>
        </p:txBody>
      </p:sp>
      <p:pic>
        <p:nvPicPr>
          <p:cNvPr id="63490" name="Picture 2" descr="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1761"/>
            <a:ext cx="2983411" cy="618512"/>
          </a:xfrm>
          <a:prstGeom prst="rect">
            <a:avLst/>
          </a:prstGeom>
          <a:noFill/>
          <a:extLst>
            <a:ext uri="{909E8E84-426E-40DD-AFC4-6F175D3DCCD1}">
              <a14:hiddenFill xmlns:a14="http://schemas.microsoft.com/office/drawing/2010/main">
                <a:solidFill>
                  <a:srgbClr val="FFFFFF"/>
                </a:solidFill>
              </a14:hiddenFill>
            </a:ext>
          </a:extLst>
        </p:spPr>
      </p:pic>
      <p:pic>
        <p:nvPicPr>
          <p:cNvPr id="63491" name="Picture 3" desc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327" y="3689424"/>
            <a:ext cx="4907745" cy="9305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2.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4072" y="1931761"/>
            <a:ext cx="2587218" cy="587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75422" y="1669822"/>
            <a:ext cx="1377300" cy="369332"/>
          </a:xfrm>
          <a:prstGeom prst="rect">
            <a:avLst/>
          </a:prstGeom>
          <a:noFill/>
        </p:spPr>
        <p:txBody>
          <a:bodyPr wrap="none" rtlCol="0">
            <a:spAutoFit/>
          </a:bodyPr>
          <a:lstStyle/>
          <a:p>
            <a:r>
              <a:rPr lang="en-US" b="1" dirty="0"/>
              <a:t>Remember</a:t>
            </a:r>
          </a:p>
        </p:txBody>
      </p:sp>
    </p:spTree>
    <p:extLst>
      <p:ext uri="{BB962C8B-B14F-4D97-AF65-F5344CB8AC3E}">
        <p14:creationId xmlns:p14="http://schemas.microsoft.com/office/powerpoint/2010/main" val="10260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45751"/>
            <a:ext cx="8989255"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a:t>
            </a:r>
            <a:r>
              <a:rPr kumimoji="0" lang="en-US" altLang="en-US" sz="1800" b="0" i="0" u="none" strike="noStrike" cap="none" normalizeH="0" baseline="0" dirty="0" err="1">
                <a:ln>
                  <a:noFill/>
                </a:ln>
                <a:solidFill>
                  <a:schemeClr val="tx1"/>
                </a:solidFill>
                <a:effectLst/>
                <a:latin typeface="Arial" panose="020B0604020202020204" pitchFamily="34" charset="0"/>
              </a:rPr>
              <a:t>Eulers</a:t>
            </a:r>
            <a:r>
              <a:rPr kumimoji="0" lang="en-US" altLang="en-US" sz="1800" b="0" i="0" u="none" strike="noStrike" cap="none" normalizeH="0" baseline="0" dirty="0">
                <a:ln>
                  <a:noFill/>
                </a:ln>
                <a:solidFill>
                  <a:schemeClr val="tx1"/>
                </a:solidFill>
                <a:effectLst/>
                <a:latin typeface="Arial" panose="020B0604020202020204" pitchFamily="34" charset="0"/>
              </a:rPr>
              <a:t> relationship,</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altLang="en-US"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p>
          <a:p>
            <a:pPr lvl="0" eaLnBrk="0" hangingPunct="0"/>
            <a:r>
              <a:rPr kumimoji="0" lang="en-US" altLang="en-US" sz="1800" b="0" i="0" u="none" strike="noStrike" cap="none" normalizeH="0" baseline="0" dirty="0">
                <a:ln>
                  <a:noFill/>
                </a:ln>
                <a:solidFill>
                  <a:schemeClr val="tx1"/>
                </a:solidFill>
                <a:effectLst/>
                <a:latin typeface="Arial" panose="020B0604020202020204" pitchFamily="34" charset="0"/>
              </a:rPr>
              <a:t>Where </a:t>
            </a:r>
            <a:r>
              <a:rPr lang="el-GR" dirty="0"/>
              <a:t>ϕ</a:t>
            </a:r>
            <a:r>
              <a:rPr kumimoji="0" lang="en-US" altLang="en-US" sz="1800" b="0" i="0" u="none" strike="noStrike" cap="none" normalizeH="0" baseline="0" dirty="0">
                <a:ln>
                  <a:noFill/>
                </a:ln>
                <a:solidFill>
                  <a:schemeClr val="tx1"/>
                </a:solidFill>
                <a:effectLst/>
                <a:latin typeface="Arial" panose="020B0604020202020204" pitchFamily="34" charset="0"/>
              </a:rPr>
              <a:t> is real number and</a:t>
            </a:r>
            <a:r>
              <a:rPr kumimoji="0" lang="en-US" altLang="en-US" sz="1800" b="0" i="0" u="none" strike="noStrike" cap="none" normalizeH="0" dirty="0">
                <a:ln>
                  <a:noFill/>
                </a:ln>
                <a:solidFill>
                  <a:schemeClr val="tx1"/>
                </a:solidFill>
                <a:effectLst/>
                <a:latin typeface="Arial" panose="020B0604020202020204" pitchFamily="34" charset="0"/>
              </a:rPr>
              <a:t> j</a:t>
            </a:r>
            <a:r>
              <a:rPr lang="en-US" dirty="0"/>
              <a:t> is imaginary unit.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is possible to express the impedance as a complex function. The potential is described as,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the current response as,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impedance is then represented as a complex number,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30000" dirty="0">
                <a:ln>
                  <a:noFill/>
                </a:ln>
                <a:solidFill>
                  <a:schemeClr val="tx1"/>
                </a:solidFill>
                <a:effectLst/>
                <a:latin typeface="Arial" panose="020B0604020202020204" pitchFamily="34" charset="0"/>
              </a:rPr>
              <a:t>  </a:t>
            </a:r>
            <a:endParaRPr lang="en-US" altLang="en-US" sz="3300" baseline="30000"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300" b="0" i="0" u="none" strike="noStrike" cap="none" normalizeH="0" baseline="3000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3300" baseline="30000"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30000" dirty="0">
              <a:ln>
                <a:noFill/>
              </a:ln>
              <a:solidFill>
                <a:schemeClr val="tx1"/>
              </a:solidFill>
              <a:effectLst/>
              <a:latin typeface="Arial" panose="020B0604020202020204" pitchFamily="34" charset="0"/>
            </a:endParaRPr>
          </a:p>
        </p:txBody>
      </p:sp>
      <p:pic>
        <p:nvPicPr>
          <p:cNvPr id="64514" name="Picture 2" descr="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48" y="738052"/>
            <a:ext cx="2975662" cy="456661"/>
          </a:xfrm>
          <a:prstGeom prst="rect">
            <a:avLst/>
          </a:prstGeom>
          <a:noFill/>
          <a:extLst>
            <a:ext uri="{909E8E84-426E-40DD-AFC4-6F175D3DCCD1}">
              <a14:hiddenFill xmlns:a14="http://schemas.microsoft.com/office/drawing/2010/main">
                <a:solidFill>
                  <a:srgbClr val="FFFFFF"/>
                </a:solidFill>
              </a14:hiddenFill>
            </a:ext>
          </a:extLst>
        </p:spPr>
      </p:pic>
      <p:pic>
        <p:nvPicPr>
          <p:cNvPr id="64515" name="Picture 3" descr="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90" y="2386243"/>
            <a:ext cx="2396744" cy="495878"/>
          </a:xfrm>
          <a:prstGeom prst="rect">
            <a:avLst/>
          </a:prstGeom>
          <a:noFill/>
          <a:extLst>
            <a:ext uri="{909E8E84-426E-40DD-AFC4-6F175D3DCCD1}">
              <a14:hiddenFill xmlns:a14="http://schemas.microsoft.com/office/drawing/2010/main">
                <a:solidFill>
                  <a:srgbClr val="FFFFFF"/>
                </a:solidFill>
              </a14:hiddenFill>
            </a:ext>
          </a:extLst>
        </p:spPr>
      </p:pic>
      <p:pic>
        <p:nvPicPr>
          <p:cNvPr id="64516" name="Picture 4" descr="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681" y="3175789"/>
            <a:ext cx="2172997" cy="449086"/>
          </a:xfrm>
          <a:prstGeom prst="rect">
            <a:avLst/>
          </a:prstGeom>
          <a:noFill/>
          <a:extLst>
            <a:ext uri="{909E8E84-426E-40DD-AFC4-6F175D3DCCD1}">
              <a14:hiddenFill xmlns:a14="http://schemas.microsoft.com/office/drawing/2010/main">
                <a:solidFill>
                  <a:srgbClr val="FFFFFF"/>
                </a:solidFill>
              </a14:hiddenFill>
            </a:ext>
          </a:extLst>
        </p:spPr>
      </p:pic>
      <p:pic>
        <p:nvPicPr>
          <p:cNvPr id="64517" name="Picture 5" descr="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054" y="4523817"/>
            <a:ext cx="4807125" cy="79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33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896938"/>
            <a:ext cx="8229600" cy="1143000"/>
          </a:xfrm>
        </p:spPr>
        <p:txBody>
          <a:bodyPr/>
          <a:lstStyle/>
          <a:p>
            <a:pPr algn="just" eaLnBrk="1" hangingPunct="1"/>
            <a:r>
              <a:rPr lang="en-US" altLang="en-US" sz="2800" dirty="0"/>
              <a:t>EIS data may be presented as a Bode Plot or a Complex Plane (Nyquist) Plot</a:t>
            </a:r>
          </a:p>
        </p:txBody>
      </p:sp>
      <p:graphicFrame>
        <p:nvGraphicFramePr>
          <p:cNvPr id="10243" name="Object 3"/>
          <p:cNvGraphicFramePr>
            <a:graphicFrameLocks noGrp="1" noChangeAspect="1"/>
          </p:cNvGraphicFramePr>
          <p:nvPr>
            <p:ph type="body" sz="half" idx="1"/>
          </p:nvPr>
        </p:nvGraphicFramePr>
        <p:xfrm>
          <a:off x="457200" y="2649538"/>
          <a:ext cx="4114800" cy="3549650"/>
        </p:xfrm>
        <a:graphic>
          <a:graphicData uri="http://schemas.openxmlformats.org/presentationml/2006/ole">
            <mc:AlternateContent xmlns:mc="http://schemas.openxmlformats.org/markup-compatibility/2006">
              <mc:Choice xmlns:v="urn:schemas-microsoft-com:vml" Requires="v">
                <p:oleObj spid="_x0000_s10283" name="Chart" r:id="rId4" imgW="6724927" imgH="5800990" progId="Excel.Chart.8">
                  <p:embed/>
                </p:oleObj>
              </mc:Choice>
              <mc:Fallback>
                <p:oleObj name="Chart" r:id="rId4" imgW="6724927" imgH="580099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649538"/>
                        <a:ext cx="4114800" cy="3549650"/>
                      </a:xfrm>
                      <a:prstGeom prst="rect">
                        <a:avLst/>
                      </a:prstGeom>
                      <a:noFill/>
                      <a:ln>
                        <a:noFill/>
                      </a:ln>
                      <a:extLst/>
                    </p:spPr>
                  </p:pic>
                </p:oleObj>
              </mc:Fallback>
            </mc:AlternateContent>
          </a:graphicData>
        </a:graphic>
      </p:graphicFrame>
      <p:graphicFrame>
        <p:nvGraphicFramePr>
          <p:cNvPr id="10244" name="Object 4"/>
          <p:cNvGraphicFramePr>
            <a:graphicFrameLocks noGrp="1" noChangeAspect="1"/>
          </p:cNvGraphicFramePr>
          <p:nvPr>
            <p:ph type="body" sz="half" idx="2"/>
          </p:nvPr>
        </p:nvGraphicFramePr>
        <p:xfrm>
          <a:off x="4648200" y="2649538"/>
          <a:ext cx="4114800" cy="3549650"/>
        </p:xfrm>
        <a:graphic>
          <a:graphicData uri="http://schemas.openxmlformats.org/presentationml/2006/ole">
            <mc:AlternateContent xmlns:mc="http://schemas.openxmlformats.org/markup-compatibility/2006">
              <mc:Choice xmlns:v="urn:schemas-microsoft-com:vml" Requires="v">
                <p:oleObj spid="_x0000_s10284" name="Chart" r:id="rId6" imgW="6724927" imgH="5800990" progId="Excel.Chart.8">
                  <p:embed/>
                </p:oleObj>
              </mc:Choice>
              <mc:Fallback>
                <p:oleObj name="Chart" r:id="rId6" imgW="6724927" imgH="5800990" progId="Excel.Char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649538"/>
                        <a:ext cx="4114800" cy="35496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AutoShape 5"/>
          <p:cNvSpPr>
            <a:spLocks noChangeArrowheads="1"/>
          </p:cNvSpPr>
          <p:nvPr/>
        </p:nvSpPr>
        <p:spPr bwMode="auto">
          <a:xfrm>
            <a:off x="3962400" y="6230938"/>
            <a:ext cx="1295400" cy="533400"/>
          </a:xfrm>
          <a:prstGeom prst="curvedUpArrow">
            <a:avLst>
              <a:gd name="adj1" fmla="val 48571"/>
              <a:gd name="adj2" fmla="val 97143"/>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246" name="AutoShape 6"/>
          <p:cNvSpPr>
            <a:spLocks noChangeArrowheads="1"/>
          </p:cNvSpPr>
          <p:nvPr/>
        </p:nvSpPr>
        <p:spPr bwMode="auto">
          <a:xfrm rot="10800000">
            <a:off x="3810000" y="2116138"/>
            <a:ext cx="1524000" cy="533400"/>
          </a:xfrm>
          <a:prstGeom prst="curvedUpArrow">
            <a:avLst>
              <a:gd name="adj1" fmla="val 57143"/>
              <a:gd name="adj2" fmla="val 114286"/>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247" name="Text Box 7"/>
          <p:cNvSpPr txBox="1">
            <a:spLocks noChangeArrowheads="1"/>
          </p:cNvSpPr>
          <p:nvPr/>
        </p:nvSpPr>
        <p:spPr bwMode="auto">
          <a:xfrm>
            <a:off x="1219200" y="4173538"/>
            <a:ext cx="838200" cy="6699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latin typeface="Tahoma" panose="020B0604030504040204" pitchFamily="34" charset="0"/>
              </a:rPr>
              <a:t>Bode Plot</a:t>
            </a:r>
          </a:p>
        </p:txBody>
      </p:sp>
      <p:sp>
        <p:nvSpPr>
          <p:cNvPr id="10248" name="Text Box 8"/>
          <p:cNvSpPr txBox="1">
            <a:spLocks noChangeArrowheads="1"/>
          </p:cNvSpPr>
          <p:nvPr/>
        </p:nvSpPr>
        <p:spPr bwMode="auto">
          <a:xfrm>
            <a:off x="5562600" y="2878138"/>
            <a:ext cx="1295400" cy="6699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latin typeface="Tahoma" panose="020B0604030504040204" pitchFamily="34" charset="0"/>
              </a:rPr>
              <a:t>Nyquist Plot</a:t>
            </a:r>
          </a:p>
        </p:txBody>
      </p:sp>
      <p:sp>
        <p:nvSpPr>
          <p:cNvPr id="2" name="Rectangle 1"/>
          <p:cNvSpPr/>
          <p:nvPr/>
        </p:nvSpPr>
        <p:spPr>
          <a:xfrm>
            <a:off x="1889214" y="218857"/>
            <a:ext cx="5365571" cy="646331"/>
          </a:xfrm>
          <a:prstGeom prst="rect">
            <a:avLst/>
          </a:prstGeom>
        </p:spPr>
        <p:txBody>
          <a:bodyPr wrap="none">
            <a:spAutoFit/>
          </a:bodyPr>
          <a:lstStyle/>
          <a:p>
            <a:r>
              <a:rPr lang="en-US" altLang="en-US" sz="3600" b="1" dirty="0"/>
              <a:t>Representations of EIS </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rc 154"/>
          <p:cNvSpPr/>
          <p:nvPr/>
        </p:nvSpPr>
        <p:spPr>
          <a:xfrm>
            <a:off x="1101031" y="4727341"/>
            <a:ext cx="2409804" cy="2225713"/>
          </a:xfrm>
          <a:prstGeom prst="arc">
            <a:avLst>
              <a:gd name="adj1" fmla="val 11029793"/>
              <a:gd name="adj2" fmla="val 21325282"/>
            </a:avLst>
          </a:prstGeom>
          <a:ln w="4762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 name="Title 1"/>
          <p:cNvSpPr>
            <a:spLocks noGrp="1"/>
          </p:cNvSpPr>
          <p:nvPr>
            <p:ph type="title"/>
          </p:nvPr>
        </p:nvSpPr>
        <p:spPr>
          <a:xfrm>
            <a:off x="60568" y="254980"/>
            <a:ext cx="8991600" cy="1143000"/>
          </a:xfrm>
        </p:spPr>
        <p:txBody>
          <a:bodyPr>
            <a:normAutofit/>
          </a:bodyPr>
          <a:lstStyle/>
          <a:p>
            <a:r>
              <a:rPr lang="en-US" altLang="en-US" dirty="0"/>
              <a:t>Nyquist Plot</a:t>
            </a:r>
            <a:endParaRPr lang="en-US" dirty="0"/>
          </a:p>
        </p:txBody>
      </p:sp>
      <p:grpSp>
        <p:nvGrpSpPr>
          <p:cNvPr id="4" name="Group 3"/>
          <p:cNvGrpSpPr/>
          <p:nvPr/>
        </p:nvGrpSpPr>
        <p:grpSpPr>
          <a:xfrm>
            <a:off x="5362843" y="1082399"/>
            <a:ext cx="2881822" cy="3184801"/>
            <a:chOff x="1090087" y="4127716"/>
            <a:chExt cx="2881822" cy="3184801"/>
          </a:xfrm>
        </p:grpSpPr>
        <p:grpSp>
          <p:nvGrpSpPr>
            <p:cNvPr id="130" name="Group 129"/>
            <p:cNvGrpSpPr/>
            <p:nvPr/>
          </p:nvGrpSpPr>
          <p:grpSpPr>
            <a:xfrm>
              <a:off x="1090087" y="4127716"/>
              <a:ext cx="2881822" cy="1968284"/>
              <a:chOff x="1090087" y="4127716"/>
              <a:chExt cx="2881822" cy="1968284"/>
            </a:xfrm>
          </p:grpSpPr>
          <p:cxnSp>
            <p:nvCxnSpPr>
              <p:cNvPr id="131" name="Straight Connector 130"/>
              <p:cNvCxnSpPr/>
              <p:nvPr/>
            </p:nvCxnSpPr>
            <p:spPr>
              <a:xfrm>
                <a:off x="1090087" y="4127716"/>
                <a:ext cx="0" cy="196828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090087" y="6096000"/>
                <a:ext cx="288182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Arc 9"/>
            <p:cNvSpPr/>
            <p:nvPr/>
          </p:nvSpPr>
          <p:spPr>
            <a:xfrm>
              <a:off x="1382029" y="5086804"/>
              <a:ext cx="2409804" cy="2225713"/>
            </a:xfrm>
            <a:prstGeom prst="arc">
              <a:avLst>
                <a:gd name="adj1" fmla="val 11029793"/>
                <a:gd name="adj2" fmla="val 21330074"/>
              </a:avLst>
            </a:prstGeom>
            <a:ln w="508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142" name="Straight Connector 141"/>
            <p:cNvCxnSpPr/>
            <p:nvPr/>
          </p:nvCxnSpPr>
          <p:spPr>
            <a:xfrm>
              <a:off x="2586931" y="4991053"/>
              <a:ext cx="0" cy="17783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99465" y="1432071"/>
            <a:ext cx="2744125" cy="2198132"/>
            <a:chOff x="304800" y="4419600"/>
            <a:chExt cx="2744125" cy="2198132"/>
          </a:xfrm>
        </p:grpSpPr>
        <p:grpSp>
          <p:nvGrpSpPr>
            <p:cNvPr id="108" name="Group 107"/>
            <p:cNvGrpSpPr/>
            <p:nvPr/>
          </p:nvGrpSpPr>
          <p:grpSpPr>
            <a:xfrm>
              <a:off x="1090087" y="4419600"/>
              <a:ext cx="1958838" cy="1676400"/>
              <a:chOff x="1090087" y="4419600"/>
              <a:chExt cx="1958838" cy="1676400"/>
            </a:xfrm>
          </p:grpSpPr>
          <p:cxnSp>
            <p:nvCxnSpPr>
              <p:cNvPr id="133" name="Straight Connector 132"/>
              <p:cNvCxnSpPr/>
              <p:nvPr/>
            </p:nvCxnSpPr>
            <p:spPr>
              <a:xfrm>
                <a:off x="1090087" y="4419600"/>
                <a:ext cx="0" cy="16764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90087" y="6096000"/>
                <a:ext cx="18524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484348" y="4717472"/>
                <a:ext cx="1564577" cy="133240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p:cNvSpPr txBox="1"/>
            <p:nvPr/>
          </p:nvSpPr>
          <p:spPr>
            <a:xfrm>
              <a:off x="304800" y="4717472"/>
              <a:ext cx="785287" cy="369332"/>
            </a:xfrm>
            <a:prstGeom prst="rect">
              <a:avLst/>
            </a:prstGeom>
            <a:noFill/>
          </p:spPr>
          <p:txBody>
            <a:bodyPr wrap="square" rtlCol="0">
              <a:spAutoFit/>
            </a:bodyPr>
            <a:lstStyle/>
            <a:p>
              <a:r>
                <a:rPr lang="en-US" dirty="0"/>
                <a:t>Z</a:t>
              </a:r>
              <a:r>
                <a:rPr lang="en-US" baseline="-25000" dirty="0"/>
                <a:t>Im</a:t>
              </a:r>
            </a:p>
          </p:txBody>
        </p:sp>
        <p:sp>
          <p:nvSpPr>
            <p:cNvPr id="114" name="TextBox 113"/>
            <p:cNvSpPr txBox="1"/>
            <p:nvPr/>
          </p:nvSpPr>
          <p:spPr>
            <a:xfrm>
              <a:off x="1623670" y="6248400"/>
              <a:ext cx="785287" cy="369332"/>
            </a:xfrm>
            <a:prstGeom prst="rect">
              <a:avLst/>
            </a:prstGeom>
            <a:noFill/>
          </p:spPr>
          <p:txBody>
            <a:bodyPr wrap="square" rtlCol="0">
              <a:spAutoFit/>
            </a:bodyPr>
            <a:lstStyle/>
            <a:p>
              <a:r>
                <a:rPr lang="en-US" dirty="0"/>
                <a:t>Z</a:t>
              </a:r>
              <a:r>
                <a:rPr lang="en-US" baseline="-25000" dirty="0"/>
                <a:t>Re</a:t>
              </a:r>
            </a:p>
          </p:txBody>
        </p:sp>
      </p:grpSp>
      <p:grpSp>
        <p:nvGrpSpPr>
          <p:cNvPr id="144" name="Group 143"/>
          <p:cNvGrpSpPr/>
          <p:nvPr/>
        </p:nvGrpSpPr>
        <p:grpSpPr>
          <a:xfrm>
            <a:off x="810085" y="3784055"/>
            <a:ext cx="3761915" cy="1968284"/>
            <a:chOff x="1090087" y="4127716"/>
            <a:chExt cx="3761915" cy="1968284"/>
          </a:xfrm>
        </p:grpSpPr>
        <p:cxnSp>
          <p:nvCxnSpPr>
            <p:cNvPr id="152" name="Straight Connector 151"/>
            <p:cNvCxnSpPr/>
            <p:nvPr/>
          </p:nvCxnSpPr>
          <p:spPr>
            <a:xfrm>
              <a:off x="1090087" y="4127716"/>
              <a:ext cx="0" cy="196828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090087" y="6096000"/>
              <a:ext cx="376191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1679013" y="4189145"/>
            <a:ext cx="1708109" cy="369332"/>
          </a:xfrm>
          <a:prstGeom prst="rect">
            <a:avLst/>
          </a:prstGeom>
          <a:noFill/>
        </p:spPr>
        <p:txBody>
          <a:bodyPr wrap="square" rtlCol="0">
            <a:spAutoFit/>
          </a:bodyPr>
          <a:lstStyle/>
          <a:p>
            <a:r>
              <a:rPr lang="en-US" dirty="0">
                <a:solidFill>
                  <a:prstClr val="black"/>
                </a:solidFill>
                <a:latin typeface="Symbol" panose="05050102010706020507" pitchFamily="18" charset="2"/>
              </a:rPr>
              <a:t>w</a:t>
            </a:r>
            <a:r>
              <a:rPr lang="en-US" dirty="0">
                <a:solidFill>
                  <a:prstClr val="black"/>
                </a:solidFill>
              </a:rPr>
              <a:t> = 1/R</a:t>
            </a:r>
            <a:r>
              <a:rPr lang="en-US" baseline="-25000" dirty="0">
                <a:solidFill>
                  <a:prstClr val="black"/>
                </a:solidFill>
              </a:rPr>
              <a:t>ct</a:t>
            </a:r>
            <a:r>
              <a:rPr lang="en-US" dirty="0">
                <a:solidFill>
                  <a:prstClr val="black"/>
                </a:solidFill>
              </a:rPr>
              <a:t>C</a:t>
            </a:r>
            <a:r>
              <a:rPr lang="en-US" baseline="-25000" dirty="0">
                <a:solidFill>
                  <a:prstClr val="black"/>
                </a:solidFill>
              </a:rPr>
              <a:t>d</a:t>
            </a:r>
          </a:p>
        </p:txBody>
      </p:sp>
      <p:sp>
        <p:nvSpPr>
          <p:cNvPr id="148" name="Arc 147"/>
          <p:cNvSpPr/>
          <p:nvPr/>
        </p:nvSpPr>
        <p:spPr>
          <a:xfrm>
            <a:off x="1102027" y="4743143"/>
            <a:ext cx="2409804" cy="2225713"/>
          </a:xfrm>
          <a:prstGeom prst="arc">
            <a:avLst>
              <a:gd name="adj1" fmla="val 11029793"/>
              <a:gd name="adj2" fmla="val 18749888"/>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151" name="Straight Connector 150"/>
          <p:cNvCxnSpPr/>
          <p:nvPr/>
        </p:nvCxnSpPr>
        <p:spPr>
          <a:xfrm>
            <a:off x="2306929" y="5648091"/>
            <a:ext cx="0" cy="17783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3709981" y="4242146"/>
            <a:ext cx="937657" cy="81049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2910026" y="4921762"/>
            <a:ext cx="954191" cy="788616"/>
          </a:xfrm>
          <a:prstGeom prst="line">
            <a:avLst/>
          </a:prstGeom>
          <a:ln w="508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rot="8264193">
            <a:off x="2960676" y="4182802"/>
            <a:ext cx="1027155" cy="929179"/>
          </a:xfrm>
          <a:prstGeom prst="arc">
            <a:avLst>
              <a:gd name="adj1" fmla="val 16200000"/>
              <a:gd name="adj2" fmla="val 158373"/>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7" name="Straight Connector 156"/>
          <p:cNvCxnSpPr/>
          <p:nvPr/>
        </p:nvCxnSpPr>
        <p:spPr>
          <a:xfrm>
            <a:off x="3137207" y="3780233"/>
            <a:ext cx="0" cy="1968284"/>
          </a:xfrm>
          <a:prstGeom prst="line">
            <a:avLst/>
          </a:prstGeom>
          <a:ln w="508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91907" y="3841081"/>
            <a:ext cx="0" cy="1968284"/>
          </a:xfrm>
          <a:prstGeom prst="line">
            <a:avLst/>
          </a:prstGeom>
          <a:ln w="508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1053838" y="3756346"/>
            <a:ext cx="1708109" cy="369332"/>
          </a:xfrm>
          <a:prstGeom prst="rect">
            <a:avLst/>
          </a:prstGeom>
          <a:noFill/>
        </p:spPr>
        <p:txBody>
          <a:bodyPr wrap="square" rtlCol="0">
            <a:spAutoFit/>
          </a:bodyPr>
          <a:lstStyle/>
          <a:p>
            <a:r>
              <a:rPr lang="en-US" dirty="0">
                <a:solidFill>
                  <a:prstClr val="black"/>
                </a:solidFill>
              </a:rPr>
              <a:t>Kinetic control</a:t>
            </a:r>
          </a:p>
        </p:txBody>
      </p:sp>
      <p:sp>
        <p:nvSpPr>
          <p:cNvPr id="160" name="TextBox 159"/>
          <p:cNvSpPr txBox="1"/>
          <p:nvPr/>
        </p:nvSpPr>
        <p:spPr>
          <a:xfrm>
            <a:off x="3696271" y="3727480"/>
            <a:ext cx="1708109" cy="646331"/>
          </a:xfrm>
          <a:prstGeom prst="rect">
            <a:avLst/>
          </a:prstGeom>
          <a:noFill/>
        </p:spPr>
        <p:txBody>
          <a:bodyPr wrap="square" rtlCol="0">
            <a:spAutoFit/>
          </a:bodyPr>
          <a:lstStyle/>
          <a:p>
            <a:r>
              <a:rPr lang="en-US" dirty="0">
                <a:solidFill>
                  <a:prstClr val="black"/>
                </a:solidFill>
              </a:rPr>
              <a:t>Mass-transfer control</a:t>
            </a:r>
          </a:p>
        </p:txBody>
      </p:sp>
      <p:sp>
        <p:nvSpPr>
          <p:cNvPr id="43" name="TextBox 42"/>
          <p:cNvSpPr txBox="1"/>
          <p:nvPr/>
        </p:nvSpPr>
        <p:spPr>
          <a:xfrm>
            <a:off x="268551" y="4281136"/>
            <a:ext cx="785287" cy="369332"/>
          </a:xfrm>
          <a:prstGeom prst="rect">
            <a:avLst/>
          </a:prstGeom>
          <a:noFill/>
        </p:spPr>
        <p:txBody>
          <a:bodyPr wrap="square" rtlCol="0">
            <a:spAutoFit/>
          </a:bodyPr>
          <a:lstStyle/>
          <a:p>
            <a:r>
              <a:rPr lang="en-US" i="1" dirty="0"/>
              <a:t>Z</a:t>
            </a:r>
            <a:r>
              <a:rPr lang="en-US" i="1" baseline="-25000" dirty="0"/>
              <a:t>Im</a:t>
            </a:r>
          </a:p>
        </p:txBody>
      </p:sp>
      <p:sp>
        <p:nvSpPr>
          <p:cNvPr id="44" name="TextBox 43"/>
          <p:cNvSpPr txBox="1"/>
          <p:nvPr/>
        </p:nvSpPr>
        <p:spPr>
          <a:xfrm>
            <a:off x="2042327" y="6019882"/>
            <a:ext cx="785287" cy="369332"/>
          </a:xfrm>
          <a:prstGeom prst="rect">
            <a:avLst/>
          </a:prstGeom>
          <a:noFill/>
        </p:spPr>
        <p:txBody>
          <a:bodyPr wrap="square" rtlCol="0">
            <a:spAutoFit/>
          </a:bodyPr>
          <a:lstStyle/>
          <a:p>
            <a:r>
              <a:rPr lang="en-US" i="1" dirty="0"/>
              <a:t>Z</a:t>
            </a:r>
            <a:r>
              <a:rPr lang="en-US" i="1" baseline="-25000" dirty="0"/>
              <a:t>Re</a:t>
            </a:r>
          </a:p>
        </p:txBody>
      </p:sp>
      <p:sp>
        <p:nvSpPr>
          <p:cNvPr id="45" name="TextBox 44"/>
          <p:cNvSpPr txBox="1"/>
          <p:nvPr/>
        </p:nvSpPr>
        <p:spPr>
          <a:xfrm>
            <a:off x="962861" y="5763324"/>
            <a:ext cx="785287" cy="369332"/>
          </a:xfrm>
          <a:prstGeom prst="rect">
            <a:avLst/>
          </a:prstGeom>
          <a:noFill/>
        </p:spPr>
        <p:txBody>
          <a:bodyPr wrap="square" rtlCol="0">
            <a:spAutoFit/>
          </a:bodyPr>
          <a:lstStyle/>
          <a:p>
            <a:r>
              <a:rPr lang="en-US" i="1" dirty="0"/>
              <a:t>R</a:t>
            </a:r>
            <a:r>
              <a:rPr lang="en-US" i="1" baseline="-25000" dirty="0">
                <a:latin typeface="Symbol" panose="05050102010706020507" pitchFamily="18" charset="2"/>
              </a:rPr>
              <a:t>W</a:t>
            </a:r>
          </a:p>
        </p:txBody>
      </p:sp>
      <p:sp>
        <p:nvSpPr>
          <p:cNvPr id="46" name="TextBox 45"/>
          <p:cNvSpPr txBox="1"/>
          <p:nvPr/>
        </p:nvSpPr>
        <p:spPr>
          <a:xfrm>
            <a:off x="3042571" y="5784355"/>
            <a:ext cx="1060466" cy="369332"/>
          </a:xfrm>
          <a:prstGeom prst="rect">
            <a:avLst/>
          </a:prstGeom>
          <a:noFill/>
        </p:spPr>
        <p:txBody>
          <a:bodyPr wrap="square" rtlCol="0">
            <a:spAutoFit/>
          </a:bodyPr>
          <a:lstStyle/>
          <a:p>
            <a:r>
              <a:rPr lang="en-US" i="1" dirty="0"/>
              <a:t>R</a:t>
            </a:r>
            <a:r>
              <a:rPr lang="en-US" i="1" baseline="-25000" dirty="0">
                <a:latin typeface="Symbol" panose="05050102010706020507" pitchFamily="18" charset="2"/>
              </a:rPr>
              <a:t>W</a:t>
            </a:r>
            <a:r>
              <a:rPr lang="en-US" i="1" dirty="0"/>
              <a:t> + R</a:t>
            </a:r>
            <a:r>
              <a:rPr lang="en-US" i="1" baseline="-25000" dirty="0"/>
              <a:t>ct</a:t>
            </a:r>
          </a:p>
        </p:txBody>
      </p:sp>
      <p:sp>
        <p:nvSpPr>
          <p:cNvPr id="47" name="TextBox 46"/>
          <p:cNvSpPr txBox="1"/>
          <p:nvPr/>
        </p:nvSpPr>
        <p:spPr>
          <a:xfrm>
            <a:off x="5300385" y="3860962"/>
            <a:ext cx="3429000" cy="1477328"/>
          </a:xfrm>
          <a:prstGeom prst="rect">
            <a:avLst/>
          </a:prstGeom>
          <a:noFill/>
        </p:spPr>
        <p:txBody>
          <a:bodyPr wrap="square" rtlCol="0">
            <a:spAutoFit/>
          </a:bodyPr>
          <a:lstStyle/>
          <a:p>
            <a:r>
              <a:rPr lang="en-US" dirty="0">
                <a:solidFill>
                  <a:srgbClr val="FF0000"/>
                </a:solidFill>
              </a:rPr>
              <a:t>If system is kinetically slow, large </a:t>
            </a:r>
            <a:r>
              <a:rPr lang="en-US" i="1" dirty="0">
                <a:solidFill>
                  <a:srgbClr val="FF0000"/>
                </a:solidFill>
              </a:rPr>
              <a:t>R</a:t>
            </a:r>
            <a:r>
              <a:rPr lang="en-US" i="1" baseline="-25000" dirty="0">
                <a:solidFill>
                  <a:srgbClr val="FF0000"/>
                </a:solidFill>
              </a:rPr>
              <a:t>ct</a:t>
            </a:r>
            <a:r>
              <a:rPr lang="en-US" i="1" dirty="0">
                <a:solidFill>
                  <a:srgbClr val="FF0000"/>
                </a:solidFill>
              </a:rPr>
              <a:t> </a:t>
            </a:r>
            <a:r>
              <a:rPr lang="en-US" dirty="0">
                <a:solidFill>
                  <a:srgbClr val="FF0000"/>
                </a:solidFill>
              </a:rPr>
              <a:t>and only limited </a:t>
            </a:r>
            <a:r>
              <a:rPr lang="en-US" i="1" dirty="0">
                <a:solidFill>
                  <a:srgbClr val="FF0000"/>
                </a:solidFill>
              </a:rPr>
              <a:t>f</a:t>
            </a:r>
            <a:r>
              <a:rPr lang="en-US" dirty="0">
                <a:solidFill>
                  <a:srgbClr val="FF0000"/>
                </a:solidFill>
              </a:rPr>
              <a:t> region where mass transfer significant.</a:t>
            </a:r>
            <a:r>
              <a:rPr lang="en-US" dirty="0">
                <a:solidFill>
                  <a:srgbClr val="0070C0"/>
                </a:solidFill>
              </a:rPr>
              <a:t> If </a:t>
            </a:r>
            <a:r>
              <a:rPr lang="en-US" i="1" dirty="0">
                <a:solidFill>
                  <a:srgbClr val="0070C0"/>
                </a:solidFill>
              </a:rPr>
              <a:t>R</a:t>
            </a:r>
            <a:r>
              <a:rPr lang="en-US" i="1" baseline="-25000" dirty="0">
                <a:solidFill>
                  <a:srgbClr val="0070C0"/>
                </a:solidFill>
              </a:rPr>
              <a:t>ct</a:t>
            </a:r>
            <a:r>
              <a:rPr lang="en-US" dirty="0">
                <a:solidFill>
                  <a:srgbClr val="0070C0"/>
                </a:solidFill>
              </a:rPr>
              <a:t> v. small then the system </a:t>
            </a:r>
            <a:r>
              <a:rPr lang="en-US" dirty="0" err="1">
                <a:solidFill>
                  <a:srgbClr val="0070C0"/>
                </a:solidFill>
              </a:rPr>
              <a:t>iskinetically</a:t>
            </a:r>
            <a:r>
              <a:rPr lang="en-US" dirty="0">
                <a:solidFill>
                  <a:srgbClr val="0070C0"/>
                </a:solidFill>
              </a:rPr>
              <a:t> facile</a:t>
            </a:r>
          </a:p>
        </p:txBody>
      </p:sp>
      <p:sp>
        <p:nvSpPr>
          <p:cNvPr id="48" name="TextBox 47"/>
          <p:cNvSpPr txBox="1"/>
          <p:nvPr/>
        </p:nvSpPr>
        <p:spPr>
          <a:xfrm>
            <a:off x="6078033" y="1546338"/>
            <a:ext cx="1708109" cy="369332"/>
          </a:xfrm>
          <a:prstGeom prst="rect">
            <a:avLst/>
          </a:prstGeom>
          <a:noFill/>
        </p:spPr>
        <p:txBody>
          <a:bodyPr wrap="square" rtlCol="0">
            <a:spAutoFit/>
          </a:bodyPr>
          <a:lstStyle/>
          <a:p>
            <a:r>
              <a:rPr lang="en-US" dirty="0">
                <a:solidFill>
                  <a:prstClr val="black"/>
                </a:solidFill>
                <a:latin typeface="Symbol" panose="05050102010706020507" pitchFamily="18" charset="2"/>
              </a:rPr>
              <a:t>w</a:t>
            </a:r>
            <a:r>
              <a:rPr lang="en-US" dirty="0">
                <a:solidFill>
                  <a:prstClr val="black"/>
                </a:solidFill>
              </a:rPr>
              <a:t> = 1/R</a:t>
            </a:r>
            <a:r>
              <a:rPr lang="en-US" baseline="-25000" dirty="0">
                <a:solidFill>
                  <a:prstClr val="black"/>
                </a:solidFill>
              </a:rPr>
              <a:t>ct</a:t>
            </a:r>
            <a:r>
              <a:rPr lang="en-US" dirty="0">
                <a:solidFill>
                  <a:prstClr val="black"/>
                </a:solidFill>
              </a:rPr>
              <a:t>C</a:t>
            </a:r>
            <a:r>
              <a:rPr lang="en-US" baseline="-25000" dirty="0">
                <a:solidFill>
                  <a:prstClr val="black"/>
                </a:solidFill>
              </a:rPr>
              <a:t>d</a:t>
            </a:r>
          </a:p>
        </p:txBody>
      </p:sp>
      <p:sp>
        <p:nvSpPr>
          <p:cNvPr id="49" name="TextBox 48"/>
          <p:cNvSpPr txBox="1"/>
          <p:nvPr/>
        </p:nvSpPr>
        <p:spPr>
          <a:xfrm>
            <a:off x="4667571" y="1638329"/>
            <a:ext cx="785287" cy="369332"/>
          </a:xfrm>
          <a:prstGeom prst="rect">
            <a:avLst/>
          </a:prstGeom>
          <a:noFill/>
        </p:spPr>
        <p:txBody>
          <a:bodyPr wrap="square" rtlCol="0">
            <a:spAutoFit/>
          </a:bodyPr>
          <a:lstStyle/>
          <a:p>
            <a:r>
              <a:rPr lang="en-US" i="1" dirty="0"/>
              <a:t>Z</a:t>
            </a:r>
            <a:r>
              <a:rPr lang="en-US" i="1" baseline="-25000" dirty="0"/>
              <a:t>Im</a:t>
            </a:r>
          </a:p>
        </p:txBody>
      </p:sp>
      <p:sp>
        <p:nvSpPr>
          <p:cNvPr id="50" name="TextBox 49"/>
          <p:cNvSpPr txBox="1"/>
          <p:nvPr/>
        </p:nvSpPr>
        <p:spPr>
          <a:xfrm>
            <a:off x="6441347" y="3377075"/>
            <a:ext cx="785287" cy="369332"/>
          </a:xfrm>
          <a:prstGeom prst="rect">
            <a:avLst/>
          </a:prstGeom>
          <a:noFill/>
        </p:spPr>
        <p:txBody>
          <a:bodyPr wrap="square" rtlCol="0">
            <a:spAutoFit/>
          </a:bodyPr>
          <a:lstStyle/>
          <a:p>
            <a:r>
              <a:rPr lang="en-US" i="1" dirty="0"/>
              <a:t>Z</a:t>
            </a:r>
            <a:r>
              <a:rPr lang="en-US" i="1" baseline="-25000" dirty="0"/>
              <a:t>Re</a:t>
            </a:r>
          </a:p>
        </p:txBody>
      </p:sp>
      <p:sp>
        <p:nvSpPr>
          <p:cNvPr id="51" name="TextBox 50"/>
          <p:cNvSpPr txBox="1"/>
          <p:nvPr/>
        </p:nvSpPr>
        <p:spPr>
          <a:xfrm>
            <a:off x="5361881" y="3120517"/>
            <a:ext cx="785287" cy="369332"/>
          </a:xfrm>
          <a:prstGeom prst="rect">
            <a:avLst/>
          </a:prstGeom>
          <a:noFill/>
        </p:spPr>
        <p:txBody>
          <a:bodyPr wrap="square" rtlCol="0">
            <a:spAutoFit/>
          </a:bodyPr>
          <a:lstStyle/>
          <a:p>
            <a:r>
              <a:rPr lang="en-US" i="1" dirty="0"/>
              <a:t>R</a:t>
            </a:r>
            <a:r>
              <a:rPr lang="en-US" i="1" baseline="-25000" dirty="0">
                <a:latin typeface="Symbol" panose="05050102010706020507" pitchFamily="18" charset="2"/>
              </a:rPr>
              <a:t>W</a:t>
            </a:r>
          </a:p>
        </p:txBody>
      </p:sp>
      <p:sp>
        <p:nvSpPr>
          <p:cNvPr id="52" name="TextBox 51"/>
          <p:cNvSpPr txBox="1"/>
          <p:nvPr/>
        </p:nvSpPr>
        <p:spPr>
          <a:xfrm>
            <a:off x="7441591" y="3141548"/>
            <a:ext cx="1060466" cy="369332"/>
          </a:xfrm>
          <a:prstGeom prst="rect">
            <a:avLst/>
          </a:prstGeom>
          <a:noFill/>
        </p:spPr>
        <p:txBody>
          <a:bodyPr wrap="square" rtlCol="0">
            <a:spAutoFit/>
          </a:bodyPr>
          <a:lstStyle/>
          <a:p>
            <a:r>
              <a:rPr lang="en-US" i="1" dirty="0"/>
              <a:t>R</a:t>
            </a:r>
            <a:r>
              <a:rPr lang="en-US" i="1" baseline="-25000" dirty="0">
                <a:latin typeface="Symbol" panose="05050102010706020507" pitchFamily="18" charset="2"/>
              </a:rPr>
              <a:t>W</a:t>
            </a:r>
            <a:r>
              <a:rPr lang="en-US" i="1" dirty="0"/>
              <a:t> + R</a:t>
            </a:r>
            <a:r>
              <a:rPr lang="en-US" i="1" baseline="-25000" dirty="0"/>
              <a:t>ct</a:t>
            </a:r>
          </a:p>
        </p:txBody>
      </p:sp>
      <p:sp>
        <p:nvSpPr>
          <p:cNvPr id="53" name="Arc 52"/>
          <p:cNvSpPr/>
          <p:nvPr/>
        </p:nvSpPr>
        <p:spPr>
          <a:xfrm>
            <a:off x="5654785" y="2041487"/>
            <a:ext cx="2409804" cy="2225713"/>
          </a:xfrm>
          <a:prstGeom prst="arc">
            <a:avLst>
              <a:gd name="adj1" fmla="val 11029793"/>
              <a:gd name="adj2" fmla="val 20684571"/>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Freeform 4"/>
          <p:cNvSpPr/>
          <p:nvPr/>
        </p:nvSpPr>
        <p:spPr>
          <a:xfrm>
            <a:off x="7938655" y="2657044"/>
            <a:ext cx="235527" cy="174798"/>
          </a:xfrm>
          <a:custGeom>
            <a:avLst/>
            <a:gdLst>
              <a:gd name="connsiteX0" fmla="*/ 0 w 401781"/>
              <a:gd name="connsiteY0" fmla="*/ 83128 h 253219"/>
              <a:gd name="connsiteX1" fmla="*/ 55418 w 401781"/>
              <a:gd name="connsiteY1" fmla="*/ 249382 h 253219"/>
              <a:gd name="connsiteX2" fmla="*/ 207818 w 401781"/>
              <a:gd name="connsiteY2" fmla="*/ 193964 h 253219"/>
              <a:gd name="connsiteX3" fmla="*/ 263236 w 401781"/>
              <a:gd name="connsiteY3" fmla="*/ 124691 h 253219"/>
              <a:gd name="connsiteX4" fmla="*/ 401781 w 401781"/>
              <a:gd name="connsiteY4" fmla="*/ 0 h 253219"/>
              <a:gd name="connsiteX0" fmla="*/ 0 w 443345"/>
              <a:gd name="connsiteY0" fmla="*/ 83128 h 253219"/>
              <a:gd name="connsiteX1" fmla="*/ 96982 w 443345"/>
              <a:gd name="connsiteY1" fmla="*/ 249382 h 253219"/>
              <a:gd name="connsiteX2" fmla="*/ 249382 w 443345"/>
              <a:gd name="connsiteY2" fmla="*/ 193964 h 253219"/>
              <a:gd name="connsiteX3" fmla="*/ 304800 w 443345"/>
              <a:gd name="connsiteY3" fmla="*/ 124691 h 253219"/>
              <a:gd name="connsiteX4" fmla="*/ 443345 w 443345"/>
              <a:gd name="connsiteY4" fmla="*/ 0 h 253219"/>
              <a:gd name="connsiteX0" fmla="*/ 0 w 443345"/>
              <a:gd name="connsiteY0" fmla="*/ 83128 h 253346"/>
              <a:gd name="connsiteX1" fmla="*/ 96982 w 443345"/>
              <a:gd name="connsiteY1" fmla="*/ 249382 h 253346"/>
              <a:gd name="connsiteX2" fmla="*/ 249382 w 443345"/>
              <a:gd name="connsiteY2" fmla="*/ 193964 h 253346"/>
              <a:gd name="connsiteX3" fmla="*/ 346364 w 443345"/>
              <a:gd name="connsiteY3" fmla="*/ 110837 h 253346"/>
              <a:gd name="connsiteX4" fmla="*/ 443345 w 443345"/>
              <a:gd name="connsiteY4" fmla="*/ 0 h 253346"/>
              <a:gd name="connsiteX0" fmla="*/ 0 w 429490"/>
              <a:gd name="connsiteY0" fmla="*/ 27710 h 256543"/>
              <a:gd name="connsiteX1" fmla="*/ 83127 w 429490"/>
              <a:gd name="connsiteY1" fmla="*/ 249382 h 256543"/>
              <a:gd name="connsiteX2" fmla="*/ 235527 w 429490"/>
              <a:gd name="connsiteY2" fmla="*/ 193964 h 256543"/>
              <a:gd name="connsiteX3" fmla="*/ 332509 w 429490"/>
              <a:gd name="connsiteY3" fmla="*/ 110837 h 256543"/>
              <a:gd name="connsiteX4" fmla="*/ 429490 w 429490"/>
              <a:gd name="connsiteY4" fmla="*/ 0 h 256543"/>
              <a:gd name="connsiteX0" fmla="*/ 0 w 429490"/>
              <a:gd name="connsiteY0" fmla="*/ 80098 h 253510"/>
              <a:gd name="connsiteX1" fmla="*/ 83127 w 429490"/>
              <a:gd name="connsiteY1" fmla="*/ 249382 h 253510"/>
              <a:gd name="connsiteX2" fmla="*/ 235527 w 429490"/>
              <a:gd name="connsiteY2" fmla="*/ 193964 h 253510"/>
              <a:gd name="connsiteX3" fmla="*/ 332509 w 429490"/>
              <a:gd name="connsiteY3" fmla="*/ 110837 h 253510"/>
              <a:gd name="connsiteX4" fmla="*/ 429490 w 429490"/>
              <a:gd name="connsiteY4" fmla="*/ 0 h 253510"/>
              <a:gd name="connsiteX0" fmla="*/ 0 w 429490"/>
              <a:gd name="connsiteY0" fmla="*/ 80098 h 253510"/>
              <a:gd name="connsiteX1" fmla="*/ 83127 w 429490"/>
              <a:gd name="connsiteY1" fmla="*/ 249382 h 253510"/>
              <a:gd name="connsiteX2" fmla="*/ 235527 w 429490"/>
              <a:gd name="connsiteY2" fmla="*/ 193964 h 253510"/>
              <a:gd name="connsiteX3" fmla="*/ 332509 w 429490"/>
              <a:gd name="connsiteY3" fmla="*/ 110837 h 253510"/>
              <a:gd name="connsiteX4" fmla="*/ 429490 w 429490"/>
              <a:gd name="connsiteY4" fmla="*/ 0 h 253510"/>
              <a:gd name="connsiteX0" fmla="*/ 0 w 429490"/>
              <a:gd name="connsiteY0" fmla="*/ 80098 h 254896"/>
              <a:gd name="connsiteX1" fmla="*/ 83127 w 429490"/>
              <a:gd name="connsiteY1" fmla="*/ 249382 h 254896"/>
              <a:gd name="connsiteX2" fmla="*/ 235527 w 429490"/>
              <a:gd name="connsiteY2" fmla="*/ 193964 h 254896"/>
              <a:gd name="connsiteX3" fmla="*/ 429490 w 429490"/>
              <a:gd name="connsiteY3" fmla="*/ 0 h 254896"/>
              <a:gd name="connsiteX0" fmla="*/ 0 w 235527"/>
              <a:gd name="connsiteY0" fmla="*/ 0 h 174798"/>
              <a:gd name="connsiteX1" fmla="*/ 83127 w 235527"/>
              <a:gd name="connsiteY1" fmla="*/ 169284 h 174798"/>
              <a:gd name="connsiteX2" fmla="*/ 235527 w 235527"/>
              <a:gd name="connsiteY2" fmla="*/ 113866 h 174798"/>
            </a:gdLst>
            <a:ahLst/>
            <a:cxnLst>
              <a:cxn ang="0">
                <a:pos x="connsiteX0" y="connsiteY0"/>
              </a:cxn>
              <a:cxn ang="0">
                <a:pos x="connsiteX1" y="connsiteY1"/>
              </a:cxn>
              <a:cxn ang="0">
                <a:pos x="connsiteX2" y="connsiteY2"/>
              </a:cxn>
            </a:cxnLst>
            <a:rect l="l" t="t" r="r" b="b"/>
            <a:pathLst>
              <a:path w="235527" h="174798">
                <a:moveTo>
                  <a:pt x="0" y="0"/>
                </a:moveTo>
                <a:cubicBezTo>
                  <a:pt x="38966" y="69127"/>
                  <a:pt x="43873" y="150306"/>
                  <a:pt x="83127" y="169284"/>
                </a:cubicBezTo>
                <a:cubicBezTo>
                  <a:pt x="122381" y="188262"/>
                  <a:pt x="177800" y="155430"/>
                  <a:pt x="235527" y="113866"/>
                </a:cubicBezTo>
              </a:path>
            </a:pathLst>
          </a:cu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92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8" y="246829"/>
            <a:ext cx="8229600" cy="1143000"/>
          </a:xfrm>
        </p:spPr>
        <p:txBody>
          <a:bodyPr/>
          <a:lstStyle/>
          <a:p>
            <a:r>
              <a:rPr lang="en-US" dirty="0"/>
              <a:t>Bode plots</a:t>
            </a:r>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373" y="2399764"/>
            <a:ext cx="3763439" cy="273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1091" y="2942988"/>
            <a:ext cx="360255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57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685800" y="1870075"/>
            <a:ext cx="3810000" cy="4648200"/>
          </a:xfrm>
        </p:spPr>
        <p:txBody>
          <a:bodyPr/>
          <a:lstStyle/>
          <a:p>
            <a:pPr algn="ctr" eaLnBrk="1" hangingPunct="1">
              <a:buFontTx/>
              <a:buNone/>
            </a:pPr>
            <a:r>
              <a:rPr lang="en-US" altLang="en-US" u="sng"/>
              <a:t>Bode Plot</a:t>
            </a:r>
          </a:p>
          <a:p>
            <a:pPr eaLnBrk="1" hangingPunct="1"/>
            <a:r>
              <a:rPr lang="en-US" altLang="en-US" sz="2400"/>
              <a:t>Individual charge transfer processes are resolvable.</a:t>
            </a:r>
          </a:p>
          <a:p>
            <a:pPr eaLnBrk="1" hangingPunct="1"/>
            <a:r>
              <a:rPr lang="en-US" altLang="en-US" sz="2400"/>
              <a:t>Frequency is explicit.</a:t>
            </a:r>
          </a:p>
          <a:p>
            <a:pPr eaLnBrk="1" hangingPunct="1">
              <a:buFontTx/>
              <a:buNone/>
            </a:pPr>
            <a:endParaRPr lang="en-US" altLang="en-US" sz="2000"/>
          </a:p>
          <a:p>
            <a:pPr eaLnBrk="1" hangingPunct="1"/>
            <a:r>
              <a:rPr lang="en-US" altLang="en-US" sz="2400"/>
              <a:t>Small impedances in presence of large impedances can be identified easily.</a:t>
            </a:r>
          </a:p>
        </p:txBody>
      </p:sp>
      <p:sp>
        <p:nvSpPr>
          <p:cNvPr id="11267" name="Rectangle 5"/>
          <p:cNvSpPr>
            <a:spLocks noChangeArrowheads="1"/>
          </p:cNvSpPr>
          <p:nvPr/>
        </p:nvSpPr>
        <p:spPr bwMode="auto">
          <a:xfrm>
            <a:off x="4648200" y="1870075"/>
            <a:ext cx="3810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u="sng" dirty="0"/>
              <a:t>Nyquist Plot</a:t>
            </a:r>
          </a:p>
          <a:p>
            <a:pPr eaLnBrk="1" hangingPunct="1"/>
            <a:r>
              <a:rPr lang="en-US" altLang="en-US" sz="2400" dirty="0"/>
              <a:t>Individual charge transfer processes are resolvable.</a:t>
            </a:r>
          </a:p>
          <a:p>
            <a:pPr eaLnBrk="1" hangingPunct="1"/>
            <a:r>
              <a:rPr lang="en-US" altLang="en-US" sz="2400" dirty="0"/>
              <a:t>Frequency is not obvious.</a:t>
            </a:r>
          </a:p>
          <a:p>
            <a:pPr eaLnBrk="1" hangingPunct="1"/>
            <a:r>
              <a:rPr lang="en-US" altLang="en-US" sz="2400" dirty="0"/>
              <a:t>Small impedances can be swamped by large impedances.</a:t>
            </a:r>
          </a:p>
          <a:p>
            <a:pPr eaLnBrk="1" hangingPunct="1"/>
            <a:endParaRPr lang="en-US" altLang="en-US" sz="2400" dirty="0"/>
          </a:p>
          <a:p>
            <a:pPr eaLnBrk="1" hangingPunct="1"/>
            <a:endParaRPr lang="en-US" altLang="en-US" sz="2000" dirty="0"/>
          </a:p>
          <a:p>
            <a:pPr eaLnBrk="1" hangingPunct="1"/>
            <a:endParaRPr lang="en-US" altLang="en-US" sz="2000" dirty="0"/>
          </a:p>
        </p:txBody>
      </p:sp>
      <p:sp>
        <p:nvSpPr>
          <p:cNvPr id="11268" name="Rectangle 2"/>
          <p:cNvSpPr>
            <a:spLocks noGrp="1" noChangeArrowheads="1"/>
          </p:cNvSpPr>
          <p:nvPr>
            <p:ph type="title"/>
          </p:nvPr>
        </p:nvSpPr>
        <p:spPr>
          <a:xfrm>
            <a:off x="685800" y="727075"/>
            <a:ext cx="7772400" cy="838200"/>
          </a:xfrm>
        </p:spPr>
        <p:txBody>
          <a:bodyPr/>
          <a:lstStyle/>
          <a:p>
            <a:pPr eaLnBrk="1" hangingPunct="1"/>
            <a:r>
              <a:rPr lang="en-US" altLang="en-US" sz="4000"/>
              <a:t>Nyquist vs. Bode Plot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3600"/>
              <a:t>Analyzing EIS: Modeling</a:t>
            </a:r>
          </a:p>
        </p:txBody>
      </p:sp>
      <p:sp>
        <p:nvSpPr>
          <p:cNvPr id="12291" name="Rectangle 3"/>
          <p:cNvSpPr>
            <a:spLocks noGrp="1" noChangeArrowheads="1"/>
          </p:cNvSpPr>
          <p:nvPr>
            <p:ph type="body" idx="1"/>
          </p:nvPr>
        </p:nvSpPr>
        <p:spPr>
          <a:xfrm>
            <a:off x="685800" y="1981200"/>
            <a:ext cx="7772400" cy="4389438"/>
          </a:xfrm>
        </p:spPr>
        <p:txBody>
          <a:bodyPr/>
          <a:lstStyle/>
          <a:p>
            <a:pPr eaLnBrk="1" hangingPunct="1"/>
            <a:r>
              <a:rPr lang="en-US" altLang="en-US" sz="2800"/>
              <a:t>Electrochemical cells can be modeled as a network of passive electrical circuit elements.</a:t>
            </a:r>
          </a:p>
          <a:p>
            <a:pPr eaLnBrk="1" hangingPunct="1"/>
            <a:r>
              <a:rPr lang="en-US" altLang="en-US" sz="2800"/>
              <a:t>A network is called an “equivalent circuit”.</a:t>
            </a:r>
          </a:p>
          <a:p>
            <a:pPr eaLnBrk="1" hangingPunct="1"/>
            <a:r>
              <a:rPr lang="en-US" altLang="en-US" sz="2800"/>
              <a:t>The EIS response of an equivalent circuit can be calculated and compared to the actual EIS response of the electrochemical cell.</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l="23772" t="13832" r="65659" b="79959"/>
          <a:stretch>
            <a:fillRect/>
          </a:stretch>
        </p:blipFill>
        <p:spPr bwMode="auto">
          <a:xfrm>
            <a:off x="6791325" y="5033963"/>
            <a:ext cx="12255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l="2692" t="13914" r="86909" b="79973"/>
          <a:stretch>
            <a:fillRect/>
          </a:stretch>
        </p:blipFill>
        <p:spPr bwMode="auto">
          <a:xfrm>
            <a:off x="1000125" y="5041900"/>
            <a:ext cx="12065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l="13255" t="13873" r="76299" b="79958"/>
          <a:stretch>
            <a:fillRect/>
          </a:stretch>
        </p:blipFill>
        <p:spPr bwMode="auto">
          <a:xfrm>
            <a:off x="3825875" y="5029200"/>
            <a:ext cx="12128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l="66325" t="14136" r="23515" b="80177"/>
          <a:stretch>
            <a:fillRect/>
          </a:stretch>
        </p:blipFill>
        <p:spPr bwMode="auto">
          <a:xfrm>
            <a:off x="5351463" y="5518150"/>
            <a:ext cx="11779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6" name="Picture 8"/>
          <p:cNvPicPr>
            <a:picLocks noChangeAspect="1" noChangeArrowheads="1"/>
          </p:cNvPicPr>
          <p:nvPr/>
        </p:nvPicPr>
        <p:blipFill>
          <a:blip r:embed="rId3">
            <a:extLst>
              <a:ext uri="{28A0092B-C50C-407E-A947-70E740481C1C}">
                <a14:useLocalDpi xmlns:a14="http://schemas.microsoft.com/office/drawing/2010/main" val="0"/>
              </a:ext>
            </a:extLst>
          </a:blip>
          <a:srcRect l="34628" t="14131" r="55368" b="80193"/>
          <a:stretch>
            <a:fillRect/>
          </a:stretch>
        </p:blipFill>
        <p:spPr bwMode="auto">
          <a:xfrm>
            <a:off x="2425700" y="5521325"/>
            <a:ext cx="1158875"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l="23772" t="13832" r="65659" b="79959"/>
          <a:stretch>
            <a:fillRect/>
          </a:stretch>
        </p:blipFill>
        <p:spPr bwMode="auto">
          <a:xfrm>
            <a:off x="6781800" y="1976438"/>
            <a:ext cx="12255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3"/>
          <p:cNvSpPr>
            <a:spLocks noGrp="1" noChangeArrowheads="1"/>
          </p:cNvSpPr>
          <p:nvPr>
            <p:ph type="title"/>
          </p:nvPr>
        </p:nvSpPr>
        <p:spPr>
          <a:xfrm>
            <a:off x="685800" y="833438"/>
            <a:ext cx="7772400" cy="1143000"/>
          </a:xfrm>
        </p:spPr>
        <p:txBody>
          <a:bodyPr/>
          <a:lstStyle/>
          <a:p>
            <a:pPr eaLnBrk="1" hangingPunct="1"/>
            <a:r>
              <a:rPr lang="en-US" altLang="en-US" sz="3600"/>
              <a:t>Frequency Response of Electrical Circuit Elements</a:t>
            </a:r>
          </a:p>
        </p:txBody>
      </p:sp>
      <p:sp>
        <p:nvSpPr>
          <p:cNvPr id="13316" name="Rectangle 4"/>
          <p:cNvSpPr>
            <a:spLocks noGrp="1" noChangeArrowheads="1"/>
          </p:cNvSpPr>
          <p:nvPr>
            <p:ph type="body" idx="1"/>
          </p:nvPr>
        </p:nvSpPr>
        <p:spPr>
          <a:xfrm>
            <a:off x="266700" y="2632075"/>
            <a:ext cx="8724900" cy="4114800"/>
          </a:xfrm>
        </p:spPr>
        <p:txBody>
          <a:bodyPr/>
          <a:lstStyle/>
          <a:p>
            <a:pPr marL="609600" indent="-609600" eaLnBrk="1" hangingPunct="1">
              <a:buFontTx/>
              <a:buNone/>
            </a:pPr>
            <a:r>
              <a:rPr lang="en-US" altLang="en-US" sz="2800"/>
              <a:t>	Resistor 	      Capacitor 		</a:t>
            </a:r>
            <a:r>
              <a:rPr lang="en-US" altLang="en-US" sz="2800">
                <a:sym typeface="Symbol" panose="05050102010706020507" pitchFamily="18" charset="2"/>
              </a:rPr>
              <a:t>Inductor</a:t>
            </a:r>
            <a:endParaRPr lang="en-US" altLang="en-US" sz="2800"/>
          </a:p>
          <a:p>
            <a:pPr marL="609600" indent="-609600" eaLnBrk="1" hangingPunct="1">
              <a:buFontTx/>
              <a:buNone/>
            </a:pPr>
            <a:r>
              <a:rPr lang="en-US" altLang="en-US" sz="2800"/>
              <a:t>  Z = R (Ohms)    Z = -j/</a:t>
            </a:r>
            <a:r>
              <a:rPr lang="en-US" altLang="en-US" sz="2800">
                <a:sym typeface="Symbol" panose="05050102010706020507" pitchFamily="18" charset="2"/>
              </a:rPr>
              <a:t>C </a:t>
            </a:r>
            <a:r>
              <a:rPr lang="en-US" altLang="en-US" sz="2800"/>
              <a:t>(Farads)</a:t>
            </a:r>
            <a:r>
              <a:rPr lang="en-US" altLang="en-US" sz="2800">
                <a:sym typeface="Symbol" panose="05050102010706020507" pitchFamily="18" charset="2"/>
              </a:rPr>
              <a:t>  Z = jL (Henrys)</a:t>
            </a:r>
          </a:p>
          <a:p>
            <a:pPr marL="609600" indent="-609600" eaLnBrk="1" hangingPunct="1">
              <a:buFontTx/>
              <a:buNone/>
            </a:pPr>
            <a:r>
              <a:rPr lang="en-US" altLang="en-US" sz="2800"/>
              <a:t> 0</a:t>
            </a:r>
            <a:r>
              <a:rPr lang="en-US" altLang="en-US" sz="2800">
                <a:cs typeface="Tahoma" panose="020B0604030504040204" pitchFamily="34" charset="0"/>
              </a:rPr>
              <a:t>° Phase Shift</a:t>
            </a:r>
            <a:r>
              <a:rPr lang="en-US" altLang="en-US" sz="2800">
                <a:sym typeface="Symbol" panose="05050102010706020507" pitchFamily="18" charset="2"/>
              </a:rPr>
              <a:t>	 -90</a:t>
            </a:r>
            <a:r>
              <a:rPr lang="en-US" altLang="en-US" sz="2800">
                <a:cs typeface="Tahoma" panose="020B0604030504040204" pitchFamily="34" charset="0"/>
                <a:sym typeface="Symbol" panose="05050102010706020507" pitchFamily="18" charset="2"/>
              </a:rPr>
              <a:t>° Phase Shift</a:t>
            </a:r>
            <a:r>
              <a:rPr lang="en-US" altLang="en-US" sz="2800">
                <a:sym typeface="Symbol" panose="05050102010706020507" pitchFamily="18" charset="2"/>
              </a:rPr>
              <a:t>    90</a:t>
            </a:r>
            <a:r>
              <a:rPr lang="en-US" altLang="en-US" sz="2800">
                <a:cs typeface="Tahoma" panose="020B0604030504040204" pitchFamily="34" charset="0"/>
                <a:sym typeface="Symbol" panose="05050102010706020507" pitchFamily="18" charset="2"/>
              </a:rPr>
              <a:t>° Phase Shift</a:t>
            </a:r>
            <a:endParaRPr lang="en-US" altLang="en-US" sz="2800">
              <a:sym typeface="Symbol" panose="05050102010706020507" pitchFamily="18" charset="2"/>
            </a:endParaRPr>
          </a:p>
          <a:p>
            <a:pPr marL="609600" indent="-609600" eaLnBrk="1" hangingPunct="1">
              <a:buFontTx/>
              <a:buNone/>
            </a:pPr>
            <a:endParaRPr lang="en-US" altLang="en-US" sz="1800">
              <a:sym typeface="Symbol" panose="05050102010706020507" pitchFamily="18" charset="2"/>
            </a:endParaRPr>
          </a:p>
          <a:p>
            <a:pPr marL="609600" indent="-609600" eaLnBrk="1" hangingPunct="1"/>
            <a:r>
              <a:rPr lang="en-US" altLang="en-US" sz="2400">
                <a:sym typeface="Symbol" panose="05050102010706020507" pitchFamily="18" charset="2"/>
              </a:rPr>
              <a:t>j = </a:t>
            </a:r>
            <a:r>
              <a:rPr lang="en-US" altLang="en-US" sz="2400">
                <a:sym typeface="MS LineDraw" pitchFamily="49" charset="2"/>
              </a:rPr>
              <a:t>-1</a:t>
            </a:r>
          </a:p>
          <a:p>
            <a:pPr marL="609600" indent="-609600" eaLnBrk="1" hangingPunct="1"/>
            <a:r>
              <a:rPr lang="en-US" altLang="en-US" sz="2800">
                <a:sym typeface="Symbol" panose="05050102010706020507" pitchFamily="18" charset="2"/>
              </a:rPr>
              <a:t></a:t>
            </a:r>
            <a:r>
              <a:rPr lang="en-US" altLang="en-US" sz="2400">
                <a:sym typeface="Symbol" panose="05050102010706020507" pitchFamily="18" charset="2"/>
              </a:rPr>
              <a:t> = 2f radians/s, f = frequency (Hz or cycles/s)</a:t>
            </a:r>
            <a:endParaRPr lang="en-US" altLang="en-US" sz="2800">
              <a:sym typeface="Symbol" panose="05050102010706020507" pitchFamily="18" charset="2"/>
            </a:endParaRPr>
          </a:p>
          <a:p>
            <a:pPr marL="609600" indent="-609600" eaLnBrk="1" hangingPunct="1"/>
            <a:r>
              <a:rPr lang="en-US" altLang="en-US" sz="2400">
                <a:sym typeface="Symbol" panose="05050102010706020507" pitchFamily="18" charset="2"/>
              </a:rPr>
              <a:t>A real response is in-phase (0</a:t>
            </a:r>
            <a:r>
              <a:rPr lang="en-US" altLang="en-US" sz="2400">
                <a:cs typeface="Tahoma" panose="020B0604030504040204" pitchFamily="34" charset="0"/>
                <a:sym typeface="Symbol" panose="05050102010706020507" pitchFamily="18" charset="2"/>
              </a:rPr>
              <a:t>°)</a:t>
            </a:r>
            <a:r>
              <a:rPr lang="en-US" altLang="en-US" sz="2400">
                <a:sym typeface="Symbol" panose="05050102010706020507" pitchFamily="18" charset="2"/>
              </a:rPr>
              <a:t> </a:t>
            </a:r>
            <a:r>
              <a:rPr lang="en-US" altLang="en-US" sz="2400">
                <a:cs typeface="Tahoma" panose="020B0604030504040204" pitchFamily="34" charset="0"/>
                <a:sym typeface="Symbol" panose="05050102010706020507" pitchFamily="18" charset="2"/>
              </a:rPr>
              <a:t>with the excitation</a:t>
            </a:r>
            <a:r>
              <a:rPr lang="en-US" altLang="en-US" sz="2400">
                <a:sym typeface="Symbol" panose="05050102010706020507" pitchFamily="18" charset="2"/>
              </a:rPr>
              <a:t>. An imaginary response is </a:t>
            </a:r>
            <a:r>
              <a:rPr lang="en-US" altLang="en-US" sz="2400">
                <a:cs typeface="Arial" panose="020B0604020202020204" pitchFamily="34" charset="0"/>
                <a:sym typeface="Symbol" panose="05050102010706020507" pitchFamily="18" charset="2"/>
              </a:rPr>
              <a:t>±</a:t>
            </a:r>
            <a:r>
              <a:rPr lang="en-US" altLang="en-US" sz="2400">
                <a:sym typeface="Symbol" panose="05050102010706020507" pitchFamily="18" charset="2"/>
              </a:rPr>
              <a:t>90</a:t>
            </a:r>
            <a:r>
              <a:rPr lang="en-US" altLang="en-US" sz="2400">
                <a:cs typeface="Tahoma" panose="020B0604030504040204" pitchFamily="34" charset="0"/>
                <a:sym typeface="Symbol" panose="05050102010706020507" pitchFamily="18" charset="2"/>
              </a:rPr>
              <a:t>° out-of-phase.</a:t>
            </a:r>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l="2692" t="13914" r="86909" b="79973"/>
          <a:stretch>
            <a:fillRect/>
          </a:stretch>
        </p:blipFill>
        <p:spPr bwMode="auto">
          <a:xfrm>
            <a:off x="990600" y="1984375"/>
            <a:ext cx="12065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l="13255" t="13873" r="76299" b="79958"/>
          <a:stretch>
            <a:fillRect/>
          </a:stretch>
        </p:blipFill>
        <p:spPr bwMode="auto">
          <a:xfrm>
            <a:off x="3816350" y="1981200"/>
            <a:ext cx="12128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09600"/>
            <a:ext cx="7772400" cy="1143000"/>
          </a:xfrm>
        </p:spPr>
        <p:txBody>
          <a:bodyPr/>
          <a:lstStyle/>
          <a:p>
            <a:pPr eaLnBrk="1" hangingPunct="1"/>
            <a:r>
              <a:rPr lang="en-US" altLang="en-US" sz="4000"/>
              <a:t>Electrochemistry as a Circuit</a:t>
            </a:r>
          </a:p>
        </p:txBody>
      </p:sp>
      <p:sp>
        <p:nvSpPr>
          <p:cNvPr id="175107" name="Rectangle 3"/>
          <p:cNvSpPr>
            <a:spLocks noGrp="1" noChangeArrowheads="1"/>
          </p:cNvSpPr>
          <p:nvPr>
            <p:ph type="body" sz="half" idx="1"/>
          </p:nvPr>
        </p:nvSpPr>
        <p:spPr>
          <a:xfrm>
            <a:off x="457200" y="2057400"/>
            <a:ext cx="3197225" cy="4495800"/>
          </a:xfrm>
        </p:spPr>
        <p:txBody>
          <a:bodyPr/>
          <a:lstStyle/>
          <a:p>
            <a:pPr eaLnBrk="1" hangingPunct="1"/>
            <a:r>
              <a:rPr lang="en-US" altLang="en-US"/>
              <a:t>Double Layer Capacitance</a:t>
            </a:r>
          </a:p>
          <a:p>
            <a:pPr eaLnBrk="1" hangingPunct="1"/>
            <a:r>
              <a:rPr lang="en-US" altLang="en-US"/>
              <a:t>Electron Transfer Resistance</a:t>
            </a:r>
          </a:p>
          <a:p>
            <a:pPr eaLnBrk="1" hangingPunct="1"/>
            <a:r>
              <a:rPr lang="en-US" altLang="en-US"/>
              <a:t>Uncompensated (electrolyte) Resistance</a:t>
            </a:r>
          </a:p>
        </p:txBody>
      </p:sp>
      <p:sp>
        <p:nvSpPr>
          <p:cNvPr id="16388" name="Rectangle 4"/>
          <p:cNvSpPr>
            <a:spLocks noChangeArrowheads="1"/>
          </p:cNvSpPr>
          <p:nvPr/>
        </p:nvSpPr>
        <p:spPr bwMode="auto">
          <a:xfrm>
            <a:off x="3667125" y="2305050"/>
            <a:ext cx="609600" cy="31718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89" name="Oval 5"/>
          <p:cNvSpPr>
            <a:spLocks noChangeArrowheads="1"/>
          </p:cNvSpPr>
          <p:nvPr/>
        </p:nvSpPr>
        <p:spPr bwMode="auto">
          <a:xfrm>
            <a:off x="4276725" y="44386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0" name="Oval 6"/>
          <p:cNvSpPr>
            <a:spLocks noChangeArrowheads="1"/>
          </p:cNvSpPr>
          <p:nvPr/>
        </p:nvSpPr>
        <p:spPr bwMode="auto">
          <a:xfrm>
            <a:off x="4276725" y="49720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1" name="Oval 7"/>
          <p:cNvSpPr>
            <a:spLocks noChangeArrowheads="1"/>
          </p:cNvSpPr>
          <p:nvPr/>
        </p:nvSpPr>
        <p:spPr bwMode="auto">
          <a:xfrm>
            <a:off x="4276725" y="33718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2" name="Oval 8"/>
          <p:cNvSpPr>
            <a:spLocks noChangeArrowheads="1"/>
          </p:cNvSpPr>
          <p:nvPr/>
        </p:nvSpPr>
        <p:spPr bwMode="auto">
          <a:xfrm>
            <a:off x="4276725" y="28384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3" name="Oval 9"/>
          <p:cNvSpPr>
            <a:spLocks noChangeArrowheads="1"/>
          </p:cNvSpPr>
          <p:nvPr/>
        </p:nvSpPr>
        <p:spPr bwMode="auto">
          <a:xfrm>
            <a:off x="4276725" y="23050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4" name="Oval 10"/>
          <p:cNvSpPr>
            <a:spLocks noChangeArrowheads="1"/>
          </p:cNvSpPr>
          <p:nvPr/>
        </p:nvSpPr>
        <p:spPr bwMode="auto">
          <a:xfrm>
            <a:off x="4741863" y="2603500"/>
            <a:ext cx="169862" cy="1698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5" name="Oval 11"/>
          <p:cNvSpPr>
            <a:spLocks noChangeArrowheads="1"/>
          </p:cNvSpPr>
          <p:nvPr/>
        </p:nvSpPr>
        <p:spPr bwMode="auto">
          <a:xfrm>
            <a:off x="4713288" y="2363788"/>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6" name="Oval 12"/>
          <p:cNvSpPr>
            <a:spLocks noChangeArrowheads="1"/>
          </p:cNvSpPr>
          <p:nvPr/>
        </p:nvSpPr>
        <p:spPr bwMode="auto">
          <a:xfrm>
            <a:off x="4513263" y="2582863"/>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7" name="Oval 13"/>
          <p:cNvSpPr>
            <a:spLocks noChangeArrowheads="1"/>
          </p:cNvSpPr>
          <p:nvPr/>
        </p:nvSpPr>
        <p:spPr bwMode="auto">
          <a:xfrm>
            <a:off x="4713288" y="2782888"/>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8" name="Oval 14"/>
          <p:cNvSpPr>
            <a:spLocks noChangeArrowheads="1"/>
          </p:cNvSpPr>
          <p:nvPr/>
        </p:nvSpPr>
        <p:spPr bwMode="auto">
          <a:xfrm>
            <a:off x="4913313" y="2582863"/>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9" name="Line 15"/>
          <p:cNvSpPr>
            <a:spLocks noChangeShapeType="1"/>
          </p:cNvSpPr>
          <p:nvPr/>
        </p:nvSpPr>
        <p:spPr bwMode="auto">
          <a:xfrm>
            <a:off x="4505325" y="2352675"/>
            <a:ext cx="1588" cy="3048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6"/>
          <p:cNvSpPr>
            <a:spLocks noChangeShapeType="1"/>
          </p:cNvSpPr>
          <p:nvPr/>
        </p:nvSpPr>
        <p:spPr bwMode="auto">
          <a:xfrm>
            <a:off x="4905375" y="2333625"/>
            <a:ext cx="0" cy="3048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Oval 17"/>
          <p:cNvSpPr>
            <a:spLocks noChangeArrowheads="1"/>
          </p:cNvSpPr>
          <p:nvPr/>
        </p:nvSpPr>
        <p:spPr bwMode="auto">
          <a:xfrm>
            <a:off x="4276725" y="39052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2" name="Oval 18"/>
          <p:cNvSpPr>
            <a:spLocks noChangeArrowheads="1"/>
          </p:cNvSpPr>
          <p:nvPr/>
        </p:nvSpPr>
        <p:spPr bwMode="auto">
          <a:xfrm>
            <a:off x="4092575" y="526097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3" name="Oval 19"/>
          <p:cNvSpPr>
            <a:spLocks noChangeArrowheads="1"/>
          </p:cNvSpPr>
          <p:nvPr/>
        </p:nvSpPr>
        <p:spPr bwMode="auto">
          <a:xfrm>
            <a:off x="4756150" y="4227513"/>
            <a:ext cx="169863" cy="1698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4" name="Oval 20"/>
          <p:cNvSpPr>
            <a:spLocks noChangeArrowheads="1"/>
          </p:cNvSpPr>
          <p:nvPr/>
        </p:nvSpPr>
        <p:spPr bwMode="auto">
          <a:xfrm>
            <a:off x="4727575" y="398780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5" name="Oval 21"/>
          <p:cNvSpPr>
            <a:spLocks noChangeArrowheads="1"/>
          </p:cNvSpPr>
          <p:nvPr/>
        </p:nvSpPr>
        <p:spPr bwMode="auto">
          <a:xfrm>
            <a:off x="4518025" y="419735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6" name="Oval 22"/>
          <p:cNvSpPr>
            <a:spLocks noChangeArrowheads="1"/>
          </p:cNvSpPr>
          <p:nvPr/>
        </p:nvSpPr>
        <p:spPr bwMode="auto">
          <a:xfrm>
            <a:off x="4727575" y="440690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7" name="Oval 23"/>
          <p:cNvSpPr>
            <a:spLocks noChangeArrowheads="1"/>
          </p:cNvSpPr>
          <p:nvPr/>
        </p:nvSpPr>
        <p:spPr bwMode="auto">
          <a:xfrm>
            <a:off x="4927600" y="4216400"/>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8" name="Oval 24"/>
          <p:cNvSpPr>
            <a:spLocks noChangeArrowheads="1"/>
          </p:cNvSpPr>
          <p:nvPr/>
        </p:nvSpPr>
        <p:spPr bwMode="auto">
          <a:xfrm>
            <a:off x="4276725" y="46958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9" name="Oval 25"/>
          <p:cNvSpPr>
            <a:spLocks noChangeArrowheads="1"/>
          </p:cNvSpPr>
          <p:nvPr/>
        </p:nvSpPr>
        <p:spPr bwMode="auto">
          <a:xfrm>
            <a:off x="4276725" y="52292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0" name="Oval 26"/>
          <p:cNvSpPr>
            <a:spLocks noChangeArrowheads="1"/>
          </p:cNvSpPr>
          <p:nvPr/>
        </p:nvSpPr>
        <p:spPr bwMode="auto">
          <a:xfrm>
            <a:off x="4276725" y="36290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1" name="Oval 27"/>
          <p:cNvSpPr>
            <a:spLocks noChangeArrowheads="1"/>
          </p:cNvSpPr>
          <p:nvPr/>
        </p:nvSpPr>
        <p:spPr bwMode="auto">
          <a:xfrm>
            <a:off x="4276725" y="30956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2" name="Oval 28"/>
          <p:cNvSpPr>
            <a:spLocks noChangeArrowheads="1"/>
          </p:cNvSpPr>
          <p:nvPr/>
        </p:nvSpPr>
        <p:spPr bwMode="auto">
          <a:xfrm>
            <a:off x="4276725" y="25622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3" name="Oval 29"/>
          <p:cNvSpPr>
            <a:spLocks noChangeArrowheads="1"/>
          </p:cNvSpPr>
          <p:nvPr/>
        </p:nvSpPr>
        <p:spPr bwMode="auto">
          <a:xfrm>
            <a:off x="4276725" y="41624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4" name="Oval 30"/>
          <p:cNvSpPr>
            <a:spLocks noChangeArrowheads="1"/>
          </p:cNvSpPr>
          <p:nvPr/>
        </p:nvSpPr>
        <p:spPr bwMode="auto">
          <a:xfrm>
            <a:off x="4741863" y="3394075"/>
            <a:ext cx="169862" cy="1698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5" name="Oval 31"/>
          <p:cNvSpPr>
            <a:spLocks noChangeArrowheads="1"/>
          </p:cNvSpPr>
          <p:nvPr/>
        </p:nvSpPr>
        <p:spPr bwMode="auto">
          <a:xfrm>
            <a:off x="4713288" y="3154363"/>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6" name="Oval 32"/>
          <p:cNvSpPr>
            <a:spLocks noChangeArrowheads="1"/>
          </p:cNvSpPr>
          <p:nvPr/>
        </p:nvSpPr>
        <p:spPr bwMode="auto">
          <a:xfrm>
            <a:off x="4513263" y="3373438"/>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7" name="Oval 33"/>
          <p:cNvSpPr>
            <a:spLocks noChangeArrowheads="1"/>
          </p:cNvSpPr>
          <p:nvPr/>
        </p:nvSpPr>
        <p:spPr bwMode="auto">
          <a:xfrm>
            <a:off x="4713288" y="3573463"/>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8" name="Oval 34"/>
          <p:cNvSpPr>
            <a:spLocks noChangeArrowheads="1"/>
          </p:cNvSpPr>
          <p:nvPr/>
        </p:nvSpPr>
        <p:spPr bwMode="auto">
          <a:xfrm>
            <a:off x="4913313" y="3373438"/>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9" name="Oval 35"/>
          <p:cNvSpPr>
            <a:spLocks noChangeArrowheads="1"/>
          </p:cNvSpPr>
          <p:nvPr/>
        </p:nvSpPr>
        <p:spPr bwMode="auto">
          <a:xfrm>
            <a:off x="4756150" y="5018088"/>
            <a:ext cx="169863" cy="1698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0" name="Oval 36"/>
          <p:cNvSpPr>
            <a:spLocks noChangeArrowheads="1"/>
          </p:cNvSpPr>
          <p:nvPr/>
        </p:nvSpPr>
        <p:spPr bwMode="auto">
          <a:xfrm>
            <a:off x="4727575" y="477837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1" name="Oval 37"/>
          <p:cNvSpPr>
            <a:spLocks noChangeArrowheads="1"/>
          </p:cNvSpPr>
          <p:nvPr/>
        </p:nvSpPr>
        <p:spPr bwMode="auto">
          <a:xfrm>
            <a:off x="4518025" y="498792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2" name="Oval 38"/>
          <p:cNvSpPr>
            <a:spLocks noChangeArrowheads="1"/>
          </p:cNvSpPr>
          <p:nvPr/>
        </p:nvSpPr>
        <p:spPr bwMode="auto">
          <a:xfrm>
            <a:off x="4727575" y="519747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3" name="Oval 39"/>
          <p:cNvSpPr>
            <a:spLocks noChangeArrowheads="1"/>
          </p:cNvSpPr>
          <p:nvPr/>
        </p:nvSpPr>
        <p:spPr bwMode="auto">
          <a:xfrm>
            <a:off x="4927600" y="5006975"/>
            <a:ext cx="228600" cy="2286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4" name="Oval 40"/>
          <p:cNvSpPr>
            <a:spLocks noChangeArrowheads="1"/>
          </p:cNvSpPr>
          <p:nvPr/>
        </p:nvSpPr>
        <p:spPr bwMode="auto">
          <a:xfrm>
            <a:off x="4095750" y="442912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5" name="Oval 41"/>
          <p:cNvSpPr>
            <a:spLocks noChangeArrowheads="1"/>
          </p:cNvSpPr>
          <p:nvPr/>
        </p:nvSpPr>
        <p:spPr bwMode="auto">
          <a:xfrm>
            <a:off x="4083050" y="358457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6" name="Oval 42"/>
          <p:cNvSpPr>
            <a:spLocks noChangeArrowheads="1"/>
          </p:cNvSpPr>
          <p:nvPr/>
        </p:nvSpPr>
        <p:spPr bwMode="auto">
          <a:xfrm>
            <a:off x="4092575" y="2813050"/>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7" name="Oval 43"/>
          <p:cNvSpPr>
            <a:spLocks noChangeArrowheads="1"/>
          </p:cNvSpPr>
          <p:nvPr/>
        </p:nvSpPr>
        <p:spPr bwMode="auto">
          <a:xfrm>
            <a:off x="4092575" y="501332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8" name="Oval 44"/>
          <p:cNvSpPr>
            <a:spLocks noChangeArrowheads="1"/>
          </p:cNvSpPr>
          <p:nvPr/>
        </p:nvSpPr>
        <p:spPr bwMode="auto">
          <a:xfrm>
            <a:off x="4092575" y="419417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29" name="Oval 45"/>
          <p:cNvSpPr>
            <a:spLocks noChangeArrowheads="1"/>
          </p:cNvSpPr>
          <p:nvPr/>
        </p:nvSpPr>
        <p:spPr bwMode="auto">
          <a:xfrm>
            <a:off x="4092575" y="3346450"/>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30" name="Oval 46"/>
          <p:cNvSpPr>
            <a:spLocks noChangeArrowheads="1"/>
          </p:cNvSpPr>
          <p:nvPr/>
        </p:nvSpPr>
        <p:spPr bwMode="auto">
          <a:xfrm>
            <a:off x="4102100" y="257492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31" name="Oval 47"/>
          <p:cNvSpPr>
            <a:spLocks noChangeArrowheads="1"/>
          </p:cNvSpPr>
          <p:nvPr/>
        </p:nvSpPr>
        <p:spPr bwMode="auto">
          <a:xfrm>
            <a:off x="4092575" y="470852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32" name="Oval 48"/>
          <p:cNvSpPr>
            <a:spLocks noChangeArrowheads="1"/>
          </p:cNvSpPr>
          <p:nvPr/>
        </p:nvSpPr>
        <p:spPr bwMode="auto">
          <a:xfrm>
            <a:off x="4083050" y="3870325"/>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33" name="Oval 49"/>
          <p:cNvSpPr>
            <a:spLocks noChangeArrowheads="1"/>
          </p:cNvSpPr>
          <p:nvPr/>
        </p:nvSpPr>
        <p:spPr bwMode="auto">
          <a:xfrm>
            <a:off x="4102100" y="3060700"/>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34" name="Oval 50"/>
          <p:cNvSpPr>
            <a:spLocks noChangeArrowheads="1"/>
          </p:cNvSpPr>
          <p:nvPr/>
        </p:nvSpPr>
        <p:spPr bwMode="auto">
          <a:xfrm>
            <a:off x="4102100" y="2336800"/>
            <a:ext cx="138113" cy="136525"/>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6435" name="Group 51"/>
          <p:cNvGrpSpPr>
            <a:grpSpLocks/>
          </p:cNvGrpSpPr>
          <p:nvPr/>
        </p:nvGrpSpPr>
        <p:grpSpPr bwMode="auto">
          <a:xfrm>
            <a:off x="7058025" y="2562225"/>
            <a:ext cx="923925" cy="1333500"/>
            <a:chOff x="4134" y="1386"/>
            <a:chExt cx="408" cy="840"/>
          </a:xfrm>
        </p:grpSpPr>
        <p:sp>
          <p:nvSpPr>
            <p:cNvPr id="16466" name="Line 52"/>
            <p:cNvSpPr>
              <a:spLocks noChangeShapeType="1"/>
            </p:cNvSpPr>
            <p:nvPr/>
          </p:nvSpPr>
          <p:spPr bwMode="auto">
            <a:xfrm flipH="1">
              <a:off x="4134" y="2220"/>
              <a:ext cx="408" cy="0"/>
            </a:xfrm>
            <a:prstGeom prst="line">
              <a:avLst/>
            </a:prstGeom>
            <a:noFill/>
            <a:ln w="889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7" name="Line 53"/>
            <p:cNvSpPr>
              <a:spLocks noChangeShapeType="1"/>
            </p:cNvSpPr>
            <p:nvPr/>
          </p:nvSpPr>
          <p:spPr bwMode="auto">
            <a:xfrm flipV="1">
              <a:off x="4524" y="1386"/>
              <a:ext cx="0" cy="840"/>
            </a:xfrm>
            <a:prstGeom prst="line">
              <a:avLst/>
            </a:prstGeom>
            <a:noFill/>
            <a:ln w="889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158" name="Group 54"/>
          <p:cNvGrpSpPr>
            <a:grpSpLocks/>
          </p:cNvGrpSpPr>
          <p:nvPr/>
        </p:nvGrpSpPr>
        <p:grpSpPr bwMode="auto">
          <a:xfrm>
            <a:off x="3943350" y="1647825"/>
            <a:ext cx="1152525" cy="590550"/>
            <a:chOff x="1728" y="2922"/>
            <a:chExt cx="726" cy="372"/>
          </a:xfrm>
        </p:grpSpPr>
        <p:sp>
          <p:nvSpPr>
            <p:cNvPr id="16462" name="Line 55"/>
            <p:cNvSpPr>
              <a:spLocks noChangeShapeType="1"/>
            </p:cNvSpPr>
            <p:nvPr/>
          </p:nvSpPr>
          <p:spPr bwMode="auto">
            <a:xfrm>
              <a:off x="1728" y="3096"/>
              <a:ext cx="2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3" name="Line 56"/>
            <p:cNvSpPr>
              <a:spLocks noChangeShapeType="1"/>
            </p:cNvSpPr>
            <p:nvPr/>
          </p:nvSpPr>
          <p:spPr bwMode="auto">
            <a:xfrm>
              <a:off x="2178" y="3102"/>
              <a:ext cx="2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4" name="Line 57"/>
            <p:cNvSpPr>
              <a:spLocks noChangeShapeType="1"/>
            </p:cNvSpPr>
            <p:nvPr/>
          </p:nvSpPr>
          <p:spPr bwMode="auto">
            <a:xfrm flipH="1">
              <a:off x="2010" y="29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5" name="Line 58"/>
            <p:cNvSpPr>
              <a:spLocks noChangeShapeType="1"/>
            </p:cNvSpPr>
            <p:nvPr/>
          </p:nvSpPr>
          <p:spPr bwMode="auto">
            <a:xfrm flipH="1">
              <a:off x="2166" y="2928"/>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163" name="Group 59"/>
          <p:cNvGrpSpPr>
            <a:grpSpLocks/>
          </p:cNvGrpSpPr>
          <p:nvPr/>
        </p:nvGrpSpPr>
        <p:grpSpPr bwMode="auto">
          <a:xfrm>
            <a:off x="4953000" y="3657600"/>
            <a:ext cx="1860550" cy="504825"/>
            <a:chOff x="2274" y="3480"/>
            <a:chExt cx="1172" cy="318"/>
          </a:xfrm>
        </p:grpSpPr>
        <p:sp>
          <p:nvSpPr>
            <p:cNvPr id="16459" name="Line 60"/>
            <p:cNvSpPr>
              <a:spLocks noChangeShapeType="1"/>
            </p:cNvSpPr>
            <p:nvPr/>
          </p:nvSpPr>
          <p:spPr bwMode="auto">
            <a:xfrm>
              <a:off x="2274" y="363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0" name="Freeform 61"/>
            <p:cNvSpPr>
              <a:spLocks/>
            </p:cNvSpPr>
            <p:nvPr/>
          </p:nvSpPr>
          <p:spPr bwMode="auto">
            <a:xfrm>
              <a:off x="2552" y="3480"/>
              <a:ext cx="618" cy="318"/>
            </a:xfrm>
            <a:custGeom>
              <a:avLst/>
              <a:gdLst>
                <a:gd name="T0" fmla="*/ 0 w 618"/>
                <a:gd name="T1" fmla="*/ 165 h 318"/>
                <a:gd name="T2" fmla="*/ 88 w 618"/>
                <a:gd name="T3" fmla="*/ 0 h 318"/>
                <a:gd name="T4" fmla="*/ 172 w 618"/>
                <a:gd name="T5" fmla="*/ 318 h 318"/>
                <a:gd name="T6" fmla="*/ 280 w 618"/>
                <a:gd name="T7" fmla="*/ 0 h 318"/>
                <a:gd name="T8" fmla="*/ 370 w 618"/>
                <a:gd name="T9" fmla="*/ 318 h 318"/>
                <a:gd name="T10" fmla="*/ 466 w 618"/>
                <a:gd name="T11" fmla="*/ 6 h 318"/>
                <a:gd name="T12" fmla="*/ 556 w 618"/>
                <a:gd name="T13" fmla="*/ 318 h 318"/>
                <a:gd name="T14" fmla="*/ 618 w 618"/>
                <a:gd name="T15" fmla="*/ 138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1" name="Line 62"/>
            <p:cNvSpPr>
              <a:spLocks noChangeShapeType="1"/>
            </p:cNvSpPr>
            <p:nvPr/>
          </p:nvSpPr>
          <p:spPr bwMode="auto">
            <a:xfrm>
              <a:off x="3158" y="3627"/>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167" name="Group 63"/>
          <p:cNvGrpSpPr>
            <a:grpSpLocks/>
          </p:cNvGrpSpPr>
          <p:nvPr/>
        </p:nvGrpSpPr>
        <p:grpSpPr bwMode="auto">
          <a:xfrm>
            <a:off x="3619500" y="5610225"/>
            <a:ext cx="1860550" cy="504825"/>
            <a:chOff x="2274" y="3480"/>
            <a:chExt cx="1172" cy="318"/>
          </a:xfrm>
        </p:grpSpPr>
        <p:sp>
          <p:nvSpPr>
            <p:cNvPr id="16456" name="Line 64"/>
            <p:cNvSpPr>
              <a:spLocks noChangeShapeType="1"/>
            </p:cNvSpPr>
            <p:nvPr/>
          </p:nvSpPr>
          <p:spPr bwMode="auto">
            <a:xfrm>
              <a:off x="2274" y="363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7" name="Freeform 65"/>
            <p:cNvSpPr>
              <a:spLocks/>
            </p:cNvSpPr>
            <p:nvPr/>
          </p:nvSpPr>
          <p:spPr bwMode="auto">
            <a:xfrm>
              <a:off x="2552" y="3480"/>
              <a:ext cx="618" cy="318"/>
            </a:xfrm>
            <a:custGeom>
              <a:avLst/>
              <a:gdLst>
                <a:gd name="T0" fmla="*/ 0 w 618"/>
                <a:gd name="T1" fmla="*/ 165 h 318"/>
                <a:gd name="T2" fmla="*/ 88 w 618"/>
                <a:gd name="T3" fmla="*/ 0 h 318"/>
                <a:gd name="T4" fmla="*/ 172 w 618"/>
                <a:gd name="T5" fmla="*/ 318 h 318"/>
                <a:gd name="T6" fmla="*/ 280 w 618"/>
                <a:gd name="T7" fmla="*/ 0 h 318"/>
                <a:gd name="T8" fmla="*/ 370 w 618"/>
                <a:gd name="T9" fmla="*/ 318 h 318"/>
                <a:gd name="T10" fmla="*/ 466 w 618"/>
                <a:gd name="T11" fmla="*/ 6 h 318"/>
                <a:gd name="T12" fmla="*/ 556 w 618"/>
                <a:gd name="T13" fmla="*/ 318 h 318"/>
                <a:gd name="T14" fmla="*/ 618 w 618"/>
                <a:gd name="T15" fmla="*/ 138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8" name="Line 66"/>
            <p:cNvSpPr>
              <a:spLocks noChangeShapeType="1"/>
            </p:cNvSpPr>
            <p:nvPr/>
          </p:nvSpPr>
          <p:spPr bwMode="auto">
            <a:xfrm>
              <a:off x="3158" y="3627"/>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171" name="Group 67"/>
          <p:cNvGrpSpPr>
            <a:grpSpLocks/>
          </p:cNvGrpSpPr>
          <p:nvPr/>
        </p:nvGrpSpPr>
        <p:grpSpPr bwMode="auto">
          <a:xfrm>
            <a:off x="6181725" y="4419600"/>
            <a:ext cx="2422525" cy="955675"/>
            <a:chOff x="3858" y="3280"/>
            <a:chExt cx="1526" cy="602"/>
          </a:xfrm>
        </p:grpSpPr>
        <p:sp>
          <p:nvSpPr>
            <p:cNvPr id="16442" name="Line 68"/>
            <p:cNvSpPr>
              <a:spLocks noChangeShapeType="1"/>
            </p:cNvSpPr>
            <p:nvPr/>
          </p:nvSpPr>
          <p:spPr bwMode="auto">
            <a:xfrm>
              <a:off x="4746" y="3566"/>
              <a:ext cx="1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3" name="Freeform 69"/>
            <p:cNvSpPr>
              <a:spLocks/>
            </p:cNvSpPr>
            <p:nvPr/>
          </p:nvSpPr>
          <p:spPr bwMode="auto">
            <a:xfrm>
              <a:off x="4897" y="3474"/>
              <a:ext cx="337" cy="186"/>
            </a:xfrm>
            <a:custGeom>
              <a:avLst/>
              <a:gdLst>
                <a:gd name="T0" fmla="*/ 0 w 618"/>
                <a:gd name="T1" fmla="*/ 57 h 318"/>
                <a:gd name="T2" fmla="*/ 26 w 618"/>
                <a:gd name="T3" fmla="*/ 0 h 318"/>
                <a:gd name="T4" fmla="*/ 51 w 618"/>
                <a:gd name="T5" fmla="*/ 109 h 318"/>
                <a:gd name="T6" fmla="*/ 83 w 618"/>
                <a:gd name="T7" fmla="*/ 0 h 318"/>
                <a:gd name="T8" fmla="*/ 110 w 618"/>
                <a:gd name="T9" fmla="*/ 109 h 318"/>
                <a:gd name="T10" fmla="*/ 139 w 618"/>
                <a:gd name="T11" fmla="*/ 2 h 318"/>
                <a:gd name="T12" fmla="*/ 165 w 618"/>
                <a:gd name="T13" fmla="*/ 109 h 318"/>
                <a:gd name="T14" fmla="*/ 184 w 618"/>
                <a:gd name="T15" fmla="*/ 47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4" name="Line 70"/>
            <p:cNvSpPr>
              <a:spLocks noChangeShapeType="1"/>
            </p:cNvSpPr>
            <p:nvPr/>
          </p:nvSpPr>
          <p:spPr bwMode="auto">
            <a:xfrm>
              <a:off x="5227" y="3560"/>
              <a:ext cx="157" cy="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45" name="Group 71"/>
            <p:cNvGrpSpPr>
              <a:grpSpLocks/>
            </p:cNvGrpSpPr>
            <p:nvPr/>
          </p:nvGrpSpPr>
          <p:grpSpPr bwMode="auto">
            <a:xfrm>
              <a:off x="4110" y="3696"/>
              <a:ext cx="638" cy="186"/>
              <a:chOff x="2274" y="3480"/>
              <a:chExt cx="1172" cy="318"/>
            </a:xfrm>
          </p:grpSpPr>
          <p:sp>
            <p:nvSpPr>
              <p:cNvPr id="16453" name="Line 72"/>
              <p:cNvSpPr>
                <a:spLocks noChangeShapeType="1"/>
              </p:cNvSpPr>
              <p:nvPr/>
            </p:nvSpPr>
            <p:spPr bwMode="auto">
              <a:xfrm>
                <a:off x="2274" y="363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4" name="Freeform 73"/>
              <p:cNvSpPr>
                <a:spLocks/>
              </p:cNvSpPr>
              <p:nvPr/>
            </p:nvSpPr>
            <p:spPr bwMode="auto">
              <a:xfrm>
                <a:off x="2552" y="3480"/>
                <a:ext cx="618" cy="318"/>
              </a:xfrm>
              <a:custGeom>
                <a:avLst/>
                <a:gdLst>
                  <a:gd name="T0" fmla="*/ 0 w 618"/>
                  <a:gd name="T1" fmla="*/ 165 h 318"/>
                  <a:gd name="T2" fmla="*/ 88 w 618"/>
                  <a:gd name="T3" fmla="*/ 0 h 318"/>
                  <a:gd name="T4" fmla="*/ 172 w 618"/>
                  <a:gd name="T5" fmla="*/ 318 h 318"/>
                  <a:gd name="T6" fmla="*/ 280 w 618"/>
                  <a:gd name="T7" fmla="*/ 0 h 318"/>
                  <a:gd name="T8" fmla="*/ 370 w 618"/>
                  <a:gd name="T9" fmla="*/ 318 h 318"/>
                  <a:gd name="T10" fmla="*/ 466 w 618"/>
                  <a:gd name="T11" fmla="*/ 6 h 318"/>
                  <a:gd name="T12" fmla="*/ 556 w 618"/>
                  <a:gd name="T13" fmla="*/ 318 h 318"/>
                  <a:gd name="T14" fmla="*/ 618 w 618"/>
                  <a:gd name="T15" fmla="*/ 138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5" name="Line 74"/>
              <p:cNvSpPr>
                <a:spLocks noChangeShapeType="1"/>
              </p:cNvSpPr>
              <p:nvPr/>
            </p:nvSpPr>
            <p:spPr bwMode="auto">
              <a:xfrm>
                <a:off x="3158" y="3627"/>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46" name="Line 75"/>
            <p:cNvSpPr>
              <a:spLocks noChangeShapeType="1"/>
            </p:cNvSpPr>
            <p:nvPr/>
          </p:nvSpPr>
          <p:spPr bwMode="auto">
            <a:xfrm>
              <a:off x="4116" y="3397"/>
              <a:ext cx="2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7" name="Line 76"/>
            <p:cNvSpPr>
              <a:spLocks noChangeShapeType="1"/>
            </p:cNvSpPr>
            <p:nvPr/>
          </p:nvSpPr>
          <p:spPr bwMode="auto">
            <a:xfrm>
              <a:off x="4501" y="3395"/>
              <a:ext cx="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8" name="Line 77"/>
            <p:cNvSpPr>
              <a:spLocks noChangeShapeType="1"/>
            </p:cNvSpPr>
            <p:nvPr/>
          </p:nvSpPr>
          <p:spPr bwMode="auto">
            <a:xfrm flipH="1">
              <a:off x="4389" y="3282"/>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9" name="Line 78"/>
            <p:cNvSpPr>
              <a:spLocks noChangeShapeType="1"/>
            </p:cNvSpPr>
            <p:nvPr/>
          </p:nvSpPr>
          <p:spPr bwMode="auto">
            <a:xfrm flipH="1">
              <a:off x="4493" y="3280"/>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0" name="Line 79"/>
            <p:cNvSpPr>
              <a:spLocks noChangeShapeType="1"/>
            </p:cNvSpPr>
            <p:nvPr/>
          </p:nvSpPr>
          <p:spPr bwMode="auto">
            <a:xfrm flipV="1">
              <a:off x="4122" y="3384"/>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1" name="Line 80"/>
            <p:cNvSpPr>
              <a:spLocks noChangeShapeType="1"/>
            </p:cNvSpPr>
            <p:nvPr/>
          </p:nvSpPr>
          <p:spPr bwMode="auto">
            <a:xfrm flipV="1">
              <a:off x="4740" y="3384"/>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2" name="Line 81"/>
            <p:cNvSpPr>
              <a:spLocks noChangeShapeType="1"/>
            </p:cNvSpPr>
            <p:nvPr/>
          </p:nvSpPr>
          <p:spPr bwMode="auto">
            <a:xfrm>
              <a:off x="3858" y="3583"/>
              <a:ext cx="269" cy="0"/>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186" name="Text Box 82"/>
          <p:cNvSpPr txBox="1">
            <a:spLocks noChangeArrowheads="1"/>
          </p:cNvSpPr>
          <p:nvPr/>
        </p:nvSpPr>
        <p:spPr bwMode="auto">
          <a:xfrm>
            <a:off x="6456363" y="5353050"/>
            <a:ext cx="18161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400">
                <a:latin typeface="Tahoma" panose="020B0604030504040204" pitchFamily="34" charset="0"/>
              </a:rPr>
              <a:t>Randles Cell</a:t>
            </a:r>
          </a:p>
          <a:p>
            <a:pPr algn="ctr" eaLnBrk="1" hangingPunct="1">
              <a:buFontTx/>
              <a:buNone/>
            </a:pPr>
            <a:r>
              <a:rPr lang="en-US" altLang="en-US" sz="2400">
                <a:latin typeface="Tahoma" panose="020B0604030504040204" pitchFamily="34" charset="0"/>
              </a:rPr>
              <a:t>(Simplified)</a:t>
            </a:r>
          </a:p>
        </p:txBody>
      </p:sp>
      <p:sp>
        <p:nvSpPr>
          <p:cNvPr id="175187" name="Oval 83"/>
          <p:cNvSpPr>
            <a:spLocks noChangeArrowheads="1"/>
          </p:cNvSpPr>
          <p:nvPr/>
        </p:nvSpPr>
        <p:spPr bwMode="auto">
          <a:xfrm>
            <a:off x="4064000" y="4149725"/>
            <a:ext cx="201613" cy="209550"/>
          </a:xfrm>
          <a:prstGeom prst="ellipse">
            <a:avLst/>
          </a:prstGeom>
          <a:solidFill>
            <a:srgbClr val="008000"/>
          </a:solidFill>
          <a:ln w="254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5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510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1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6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510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51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fill="hold" nodeType="clickEffect">
                                  <p:stCondLst>
                                    <p:cond delay="0"/>
                                  </p:stCondLst>
                                  <p:childTnLst>
                                    <p:animMotion origin="layout" path="M -2.5E-6 2.22222E-6 L 0.27188 0.42083 " pathEditMode="relative" ptsTypes="AA">
                                      <p:cBhvr>
                                        <p:cTn id="26" dur="500" fill="hold"/>
                                        <p:tgtEl>
                                          <p:spTgt spid="175158"/>
                                        </p:tgtEl>
                                        <p:attrNameLst>
                                          <p:attrName>ppt_x</p:attrName>
                                          <p:attrName>ppt_y</p:attrName>
                                        </p:attrNameLst>
                                      </p:cBhvr>
                                    </p:animMotion>
                                  </p:childTnLst>
                                  <p:subTnLst>
                                    <p:set>
                                      <p:cBhvr override="childStyle">
                                        <p:cTn dur="1" fill="hold" display="0" masterRel="sameClick" afterEffect="1">
                                          <p:stCondLst>
                                            <p:cond evt="end" delay="0">
                                              <p:tn val="25"/>
                                            </p:cond>
                                          </p:stCondLst>
                                        </p:cTn>
                                        <p:tgtEl>
                                          <p:spTgt spid="175158"/>
                                        </p:tgtEl>
                                        <p:attrNameLst>
                                          <p:attrName>style.visibility</p:attrName>
                                        </p:attrNameLst>
                                      </p:cBhvr>
                                      <p:to>
                                        <p:strVal val="hidden"/>
                                      </p:to>
                                    </p:set>
                                  </p:subTnLst>
                                </p:cTn>
                              </p:par>
                              <p:par>
                                <p:cTn id="27" presetID="0" presetClass="path" presetSubtype="0" fill="hold" nodeType="withEffect">
                                  <p:stCondLst>
                                    <p:cond delay="0"/>
                                  </p:stCondLst>
                                  <p:childTnLst>
                                    <p:animMotion origin="layout" path="M 1.11111E-6 3.33333E-6 L 0.24375 0.17361 " pathEditMode="relative" rAng="0" ptsTypes="AA">
                                      <p:cBhvr>
                                        <p:cTn id="28" dur="500" fill="hold"/>
                                        <p:tgtEl>
                                          <p:spTgt spid="175163"/>
                                        </p:tgtEl>
                                        <p:attrNameLst>
                                          <p:attrName>ppt_x</p:attrName>
                                          <p:attrName>ppt_y</p:attrName>
                                        </p:attrNameLst>
                                      </p:cBhvr>
                                      <p:rCtr x="0" y="0"/>
                                    </p:animMotion>
                                  </p:childTnLst>
                                  <p:subTnLst>
                                    <p:set>
                                      <p:cBhvr override="childStyle">
                                        <p:cTn dur="1" fill="hold" display="0" masterRel="sameClick" afterEffect="1">
                                          <p:stCondLst>
                                            <p:cond evt="end" delay="0">
                                              <p:tn val="27"/>
                                            </p:cond>
                                          </p:stCondLst>
                                        </p:cTn>
                                        <p:tgtEl>
                                          <p:spTgt spid="175163"/>
                                        </p:tgtEl>
                                        <p:attrNameLst>
                                          <p:attrName>style.visibility</p:attrName>
                                        </p:attrNameLst>
                                      </p:cBhvr>
                                      <p:to>
                                        <p:strVal val="hidden"/>
                                      </p:to>
                                    </p:set>
                                  </p:subTnLst>
                                </p:cTn>
                              </p:par>
                              <p:par>
                                <p:cTn id="29" presetID="0" presetClass="path" presetSubtype="0" fill="hold" nodeType="withEffect">
                                  <p:stCondLst>
                                    <p:cond delay="0"/>
                                  </p:stCondLst>
                                  <p:childTnLst>
                                    <p:animMotion origin="layout" path="M 1.11111E-6 -3.33333E-6 L 0.27708 -0.06111 " pathEditMode="relative" ptsTypes="AA">
                                      <p:cBhvr>
                                        <p:cTn id="30" dur="500" fill="hold"/>
                                        <p:tgtEl>
                                          <p:spTgt spid="175167"/>
                                        </p:tgtEl>
                                        <p:attrNameLst>
                                          <p:attrName>ppt_x</p:attrName>
                                          <p:attrName>ppt_y</p:attrName>
                                        </p:attrNameLst>
                                      </p:cBhvr>
                                    </p:animMotion>
                                  </p:childTnLst>
                                  <p:subTnLst>
                                    <p:set>
                                      <p:cBhvr override="childStyle">
                                        <p:cTn dur="1" fill="hold" display="0" masterRel="sameClick" afterEffect="1">
                                          <p:stCondLst>
                                            <p:cond evt="end" delay="0">
                                              <p:tn val="29"/>
                                            </p:cond>
                                          </p:stCondLst>
                                        </p:cTn>
                                        <p:tgtEl>
                                          <p:spTgt spid="175167"/>
                                        </p:tgtEl>
                                        <p:attrNameLst>
                                          <p:attrName>style.visibility</p:attrName>
                                        </p:attrNameLst>
                                      </p:cBhvr>
                                      <p:to>
                                        <p:strVal val="hidden"/>
                                      </p:to>
                                    </p:set>
                                  </p:sub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175171"/>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75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P spid="175186" grpId="0"/>
      <p:bldP spid="17518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Definition of Resistance and Impedance</a:t>
            </a:r>
          </a:p>
        </p:txBody>
      </p:sp>
      <p:sp>
        <p:nvSpPr>
          <p:cNvPr id="3" name="Content Placeholder 2"/>
          <p:cNvSpPr>
            <a:spLocks noGrp="1"/>
          </p:cNvSpPr>
          <p:nvPr>
            <p:ph idx="1"/>
          </p:nvPr>
        </p:nvSpPr>
        <p:spPr/>
        <p:txBody>
          <a:bodyPr/>
          <a:lstStyle/>
          <a:p>
            <a:pPr lvl="0"/>
            <a:r>
              <a:rPr lang="en-US" sz="1800" b="1" dirty="0">
                <a:solidFill>
                  <a:srgbClr val="FF0000"/>
                </a:solidFill>
                <a:latin typeface="+mj-lt"/>
              </a:rPr>
              <a:t>Resistance</a:t>
            </a:r>
            <a:r>
              <a:rPr lang="en-US" sz="1800" dirty="0">
                <a:latin typeface="+mj-lt"/>
              </a:rPr>
              <a:t> is </a:t>
            </a:r>
            <a:r>
              <a:rPr kumimoji="0" lang="en-US" altLang="en-US" sz="1800" b="0" i="0" u="none" strike="noStrike" cap="none" normalizeH="0" baseline="0" dirty="0">
                <a:ln>
                  <a:noFill/>
                </a:ln>
                <a:solidFill>
                  <a:schemeClr val="tx1"/>
                </a:solidFill>
                <a:effectLst/>
                <a:latin typeface="+mj-lt"/>
              </a:rPr>
              <a:t>the ability of a circuit element to resist the flow of electrical current. </a:t>
            </a:r>
          </a:p>
          <a:p>
            <a:pPr lvl="0"/>
            <a:r>
              <a:rPr kumimoji="0" lang="en-US" altLang="en-US" sz="1800" b="0" i="0" u="none" strike="noStrike" cap="none" normalizeH="0" baseline="0" dirty="0">
                <a:ln>
                  <a:noFill/>
                </a:ln>
                <a:solidFill>
                  <a:schemeClr val="tx1"/>
                </a:solidFill>
                <a:effectLst/>
                <a:latin typeface="+mj-lt"/>
              </a:rPr>
              <a:t>Ohm's law defines resistance in terms of the ratio between voltage, E, and current, I.</a:t>
            </a:r>
          </a:p>
          <a:p>
            <a:pPr lvl="0"/>
            <a:endParaRPr kumimoji="0" lang="en-US" altLang="en-US" sz="1800" b="0" i="0" u="none" strike="noStrike" cap="none" normalizeH="0" baseline="0" dirty="0">
              <a:ln>
                <a:noFill/>
              </a:ln>
              <a:solidFill>
                <a:schemeClr val="tx1"/>
              </a:solidFill>
              <a:effectLst/>
              <a:latin typeface="+mj-lt"/>
            </a:endParaRPr>
          </a:p>
          <a:p>
            <a:pPr lvl="0"/>
            <a:endParaRPr kumimoji="0" lang="en-US" altLang="en-US" sz="1800" b="0" i="0" u="none" strike="noStrike" cap="none" normalizeH="0" baseline="0" dirty="0">
              <a:ln>
                <a:noFill/>
              </a:ln>
              <a:solidFill>
                <a:schemeClr val="tx1"/>
              </a:solidFill>
              <a:effectLst/>
              <a:latin typeface="+mj-lt"/>
            </a:endParaRPr>
          </a:p>
          <a:p>
            <a:pPr>
              <a:buFont typeface="Wingdings" panose="05000000000000000000" pitchFamily="2" charset="2"/>
              <a:buChar char="q"/>
            </a:pPr>
            <a:r>
              <a:rPr lang="en-US" sz="1800" dirty="0">
                <a:effectLst/>
                <a:latin typeface="+mj-lt"/>
              </a:rPr>
              <a:t>While this is a well known relationship, </a:t>
            </a:r>
            <a:r>
              <a:rPr lang="en-US" sz="1800" u="sng" dirty="0">
                <a:effectLst/>
                <a:latin typeface="+mj-lt"/>
              </a:rPr>
              <a:t>its use is limited to only one circuit element -- the ideal resistor</a:t>
            </a:r>
            <a:r>
              <a:rPr lang="en-US" sz="1800" dirty="0">
                <a:effectLst/>
                <a:latin typeface="+mj-lt"/>
              </a:rPr>
              <a:t>. </a:t>
            </a:r>
          </a:p>
          <a:p>
            <a:pPr>
              <a:buFont typeface="Wingdings" panose="05000000000000000000" pitchFamily="2" charset="2"/>
              <a:buChar char="q"/>
            </a:pPr>
            <a:r>
              <a:rPr lang="en-US" sz="1800" dirty="0">
                <a:effectLst/>
                <a:latin typeface="+mj-lt"/>
              </a:rPr>
              <a:t>An ideal resistor has several simplifying properties:</a:t>
            </a:r>
          </a:p>
          <a:p>
            <a:r>
              <a:rPr lang="en-US" sz="1800" dirty="0">
                <a:effectLst/>
                <a:latin typeface="+mj-lt"/>
              </a:rPr>
              <a:t>It follows Ohm's Law at all current and voltage levels.</a:t>
            </a:r>
          </a:p>
          <a:p>
            <a:r>
              <a:rPr lang="en-US" sz="1800" dirty="0">
                <a:effectLst/>
                <a:latin typeface="+mj-lt"/>
              </a:rPr>
              <a:t>Its resistance value is independent of frequency.</a:t>
            </a:r>
          </a:p>
          <a:p>
            <a:r>
              <a:rPr lang="en-US" sz="1800" dirty="0">
                <a:effectLst/>
                <a:latin typeface="+mj-lt"/>
              </a:rPr>
              <a:t>AC current and voltage signals though a resistor are in phase with each other.</a:t>
            </a:r>
          </a:p>
          <a:p>
            <a:endParaRPr lang="en-US" sz="1800" dirty="0">
              <a:latin typeface="+mj-lt"/>
            </a:endParaRPr>
          </a:p>
        </p:txBody>
      </p:sp>
      <p:sp>
        <p:nvSpPr>
          <p:cNvPr id="5" name="Rectangle 5"/>
          <p:cNvSpPr>
            <a:spLocks noChangeArrowheads="1"/>
          </p:cNvSpPr>
          <p:nvPr/>
        </p:nvSpPr>
        <p:spPr bwMode="auto">
          <a:xfrm>
            <a:off x="4415547" y="439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3400" b="0" i="0" u="none" strike="noStrike" cap="none" normalizeH="0" baseline="0" dirty="0">
              <a:ln>
                <a:noFill/>
              </a:ln>
              <a:solidFill>
                <a:schemeClr val="tx1"/>
              </a:solidFill>
              <a:effectLst/>
              <a:latin typeface="Arial" panose="020B0604020202020204" pitchFamily="34" charset="0"/>
            </a:endParaRPr>
          </a:p>
        </p:txBody>
      </p:sp>
      <p:pic>
        <p:nvPicPr>
          <p:cNvPr id="59398" name="Picture 6" descr="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9725" y="2809787"/>
            <a:ext cx="1357456" cy="112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68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774700"/>
            <a:ext cx="7772400" cy="609600"/>
          </a:xfrm>
        </p:spPr>
        <p:txBody>
          <a:bodyPr/>
          <a:lstStyle/>
          <a:p>
            <a:pPr eaLnBrk="1" hangingPunct="1"/>
            <a:r>
              <a:rPr lang="en-US" altLang="en-US" sz="3600"/>
              <a:t>Bode Plot</a:t>
            </a:r>
          </a:p>
        </p:txBody>
      </p:sp>
      <p:graphicFrame>
        <p:nvGraphicFramePr>
          <p:cNvPr id="17411" name="Object 3"/>
          <p:cNvGraphicFramePr>
            <a:graphicFrameLocks noChangeAspect="1"/>
          </p:cNvGraphicFramePr>
          <p:nvPr/>
        </p:nvGraphicFramePr>
        <p:xfrm>
          <a:off x="2562225" y="1384300"/>
          <a:ext cx="6257925" cy="5399088"/>
        </p:xfrm>
        <a:graphic>
          <a:graphicData uri="http://schemas.openxmlformats.org/presentationml/2006/ole">
            <mc:AlternateContent xmlns:mc="http://schemas.openxmlformats.org/markup-compatibility/2006">
              <mc:Choice xmlns:v="urn:schemas-microsoft-com:vml" Requires="v">
                <p:oleObj spid="_x0000_s17451" name="Chart" r:id="rId4" imgW="6724927" imgH="5800990" progId="Excel.Chart.8">
                  <p:embed/>
                </p:oleObj>
              </mc:Choice>
              <mc:Fallback>
                <p:oleObj name="Chart" r:id="rId4" imgW="6724927" imgH="580099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25" y="1384300"/>
                        <a:ext cx="6257925" cy="539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AutoShape 4"/>
          <p:cNvSpPr>
            <a:spLocks/>
          </p:cNvSpPr>
          <p:nvPr/>
        </p:nvSpPr>
        <p:spPr bwMode="auto">
          <a:xfrm>
            <a:off x="3476625" y="3783013"/>
            <a:ext cx="1347788" cy="344487"/>
          </a:xfrm>
          <a:prstGeom prst="borderCallout1">
            <a:avLst>
              <a:gd name="adj1" fmla="val 33181"/>
              <a:gd name="adj2" fmla="val 105653"/>
              <a:gd name="adj3" fmla="val -463"/>
              <a:gd name="adj4" fmla="val 158185"/>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ahoma" panose="020B0604030504040204" pitchFamily="34" charset="0"/>
              </a:rPr>
              <a:t>Phase Angle</a:t>
            </a:r>
          </a:p>
        </p:txBody>
      </p:sp>
      <p:sp>
        <p:nvSpPr>
          <p:cNvPr id="17413" name="AutoShape 5"/>
          <p:cNvSpPr>
            <a:spLocks/>
          </p:cNvSpPr>
          <p:nvPr/>
        </p:nvSpPr>
        <p:spPr bwMode="auto">
          <a:xfrm>
            <a:off x="3705225" y="3048000"/>
            <a:ext cx="1389063" cy="317500"/>
          </a:xfrm>
          <a:prstGeom prst="borderCallout1">
            <a:avLst>
              <a:gd name="adj1" fmla="val 36000"/>
              <a:gd name="adj2" fmla="val 105486"/>
              <a:gd name="adj3" fmla="val 36000"/>
              <a:gd name="adj4" fmla="val 164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ahoma" panose="020B0604030504040204" pitchFamily="34" charset="0"/>
              </a:rPr>
              <a:t>Impedance</a:t>
            </a:r>
          </a:p>
        </p:txBody>
      </p:sp>
      <p:sp>
        <p:nvSpPr>
          <p:cNvPr id="17414" name="AutoShape 6"/>
          <p:cNvSpPr>
            <a:spLocks/>
          </p:cNvSpPr>
          <p:nvPr/>
        </p:nvSpPr>
        <p:spPr bwMode="auto">
          <a:xfrm>
            <a:off x="6600825" y="5194300"/>
            <a:ext cx="530225" cy="304800"/>
          </a:xfrm>
          <a:prstGeom prst="borderCallout2">
            <a:avLst>
              <a:gd name="adj1" fmla="val 37500"/>
              <a:gd name="adj2" fmla="val 114370"/>
              <a:gd name="adj3" fmla="val 37500"/>
              <a:gd name="adj4" fmla="val 125148"/>
              <a:gd name="adj5" fmla="val 206773"/>
              <a:gd name="adj6" fmla="val 136528"/>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ahoma" panose="020B0604030504040204" pitchFamily="34" charset="0"/>
              </a:rPr>
              <a:t>Ru</a:t>
            </a:r>
          </a:p>
        </p:txBody>
      </p:sp>
      <p:sp>
        <p:nvSpPr>
          <p:cNvPr id="17415" name="AutoShape 7"/>
          <p:cNvSpPr>
            <a:spLocks/>
          </p:cNvSpPr>
          <p:nvPr/>
        </p:nvSpPr>
        <p:spPr bwMode="auto">
          <a:xfrm>
            <a:off x="5878513" y="1682750"/>
            <a:ext cx="1103312" cy="311150"/>
          </a:xfrm>
          <a:prstGeom prst="borderCallout2">
            <a:avLst>
              <a:gd name="adj1" fmla="val 36736"/>
              <a:gd name="adj2" fmla="val -6907"/>
              <a:gd name="adj3" fmla="val 36736"/>
              <a:gd name="adj4" fmla="val -71653"/>
              <a:gd name="adj5" fmla="val 65815"/>
              <a:gd name="adj6" fmla="val -138847"/>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ahoma" panose="020B0604030504040204" pitchFamily="34" charset="0"/>
              </a:rPr>
              <a:t>Ru + Rp</a:t>
            </a:r>
          </a:p>
        </p:txBody>
      </p:sp>
      <p:grpSp>
        <p:nvGrpSpPr>
          <p:cNvPr id="17416" name="Group 8"/>
          <p:cNvGrpSpPr>
            <a:grpSpLocks/>
          </p:cNvGrpSpPr>
          <p:nvPr/>
        </p:nvGrpSpPr>
        <p:grpSpPr bwMode="auto">
          <a:xfrm>
            <a:off x="152400" y="3249613"/>
            <a:ext cx="2203450" cy="1481137"/>
            <a:chOff x="114" y="485"/>
            <a:chExt cx="1388" cy="933"/>
          </a:xfrm>
        </p:grpSpPr>
        <p:grpSp>
          <p:nvGrpSpPr>
            <p:cNvPr id="17417" name="Group 9"/>
            <p:cNvGrpSpPr>
              <a:grpSpLocks/>
            </p:cNvGrpSpPr>
            <p:nvPr/>
          </p:nvGrpSpPr>
          <p:grpSpPr bwMode="auto">
            <a:xfrm>
              <a:off x="114" y="714"/>
              <a:ext cx="1388" cy="482"/>
              <a:chOff x="3858" y="3280"/>
              <a:chExt cx="1526" cy="602"/>
            </a:xfrm>
          </p:grpSpPr>
          <p:sp>
            <p:nvSpPr>
              <p:cNvPr id="17421" name="Line 10"/>
              <p:cNvSpPr>
                <a:spLocks noChangeShapeType="1"/>
              </p:cNvSpPr>
              <p:nvPr/>
            </p:nvSpPr>
            <p:spPr bwMode="auto">
              <a:xfrm>
                <a:off x="4746" y="3566"/>
                <a:ext cx="1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Freeform 11"/>
              <p:cNvSpPr>
                <a:spLocks/>
              </p:cNvSpPr>
              <p:nvPr/>
            </p:nvSpPr>
            <p:spPr bwMode="auto">
              <a:xfrm>
                <a:off x="4897" y="3474"/>
                <a:ext cx="337" cy="186"/>
              </a:xfrm>
              <a:custGeom>
                <a:avLst/>
                <a:gdLst>
                  <a:gd name="T0" fmla="*/ 0 w 618"/>
                  <a:gd name="T1" fmla="*/ 57 h 318"/>
                  <a:gd name="T2" fmla="*/ 26 w 618"/>
                  <a:gd name="T3" fmla="*/ 0 h 318"/>
                  <a:gd name="T4" fmla="*/ 51 w 618"/>
                  <a:gd name="T5" fmla="*/ 109 h 318"/>
                  <a:gd name="T6" fmla="*/ 83 w 618"/>
                  <a:gd name="T7" fmla="*/ 0 h 318"/>
                  <a:gd name="T8" fmla="*/ 110 w 618"/>
                  <a:gd name="T9" fmla="*/ 109 h 318"/>
                  <a:gd name="T10" fmla="*/ 139 w 618"/>
                  <a:gd name="T11" fmla="*/ 2 h 318"/>
                  <a:gd name="T12" fmla="*/ 165 w 618"/>
                  <a:gd name="T13" fmla="*/ 109 h 318"/>
                  <a:gd name="T14" fmla="*/ 184 w 618"/>
                  <a:gd name="T15" fmla="*/ 47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2"/>
              <p:cNvSpPr>
                <a:spLocks noChangeShapeType="1"/>
              </p:cNvSpPr>
              <p:nvPr/>
            </p:nvSpPr>
            <p:spPr bwMode="auto">
              <a:xfrm>
                <a:off x="5227" y="3560"/>
                <a:ext cx="157" cy="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24" name="Group 13"/>
              <p:cNvGrpSpPr>
                <a:grpSpLocks/>
              </p:cNvGrpSpPr>
              <p:nvPr/>
            </p:nvGrpSpPr>
            <p:grpSpPr bwMode="auto">
              <a:xfrm>
                <a:off x="4110" y="3696"/>
                <a:ext cx="638" cy="186"/>
                <a:chOff x="2274" y="3480"/>
                <a:chExt cx="1172" cy="318"/>
              </a:xfrm>
            </p:grpSpPr>
            <p:sp>
              <p:nvSpPr>
                <p:cNvPr id="17432" name="Line 14"/>
                <p:cNvSpPr>
                  <a:spLocks noChangeShapeType="1"/>
                </p:cNvSpPr>
                <p:nvPr/>
              </p:nvSpPr>
              <p:spPr bwMode="auto">
                <a:xfrm>
                  <a:off x="2274" y="363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3" name="Freeform 15"/>
                <p:cNvSpPr>
                  <a:spLocks/>
                </p:cNvSpPr>
                <p:nvPr/>
              </p:nvSpPr>
              <p:spPr bwMode="auto">
                <a:xfrm>
                  <a:off x="2552" y="3480"/>
                  <a:ext cx="618" cy="318"/>
                </a:xfrm>
                <a:custGeom>
                  <a:avLst/>
                  <a:gdLst>
                    <a:gd name="T0" fmla="*/ 0 w 618"/>
                    <a:gd name="T1" fmla="*/ 165 h 318"/>
                    <a:gd name="T2" fmla="*/ 88 w 618"/>
                    <a:gd name="T3" fmla="*/ 0 h 318"/>
                    <a:gd name="T4" fmla="*/ 172 w 618"/>
                    <a:gd name="T5" fmla="*/ 318 h 318"/>
                    <a:gd name="T6" fmla="*/ 280 w 618"/>
                    <a:gd name="T7" fmla="*/ 0 h 318"/>
                    <a:gd name="T8" fmla="*/ 370 w 618"/>
                    <a:gd name="T9" fmla="*/ 318 h 318"/>
                    <a:gd name="T10" fmla="*/ 466 w 618"/>
                    <a:gd name="T11" fmla="*/ 6 h 318"/>
                    <a:gd name="T12" fmla="*/ 556 w 618"/>
                    <a:gd name="T13" fmla="*/ 318 h 318"/>
                    <a:gd name="T14" fmla="*/ 618 w 618"/>
                    <a:gd name="T15" fmla="*/ 138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4" name="Line 16"/>
                <p:cNvSpPr>
                  <a:spLocks noChangeShapeType="1"/>
                </p:cNvSpPr>
                <p:nvPr/>
              </p:nvSpPr>
              <p:spPr bwMode="auto">
                <a:xfrm>
                  <a:off x="3158" y="3627"/>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25" name="Line 17"/>
              <p:cNvSpPr>
                <a:spLocks noChangeShapeType="1"/>
              </p:cNvSpPr>
              <p:nvPr/>
            </p:nvSpPr>
            <p:spPr bwMode="auto">
              <a:xfrm>
                <a:off x="4116" y="3397"/>
                <a:ext cx="2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18"/>
              <p:cNvSpPr>
                <a:spLocks noChangeShapeType="1"/>
              </p:cNvSpPr>
              <p:nvPr/>
            </p:nvSpPr>
            <p:spPr bwMode="auto">
              <a:xfrm>
                <a:off x="4501" y="3395"/>
                <a:ext cx="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flipH="1">
                <a:off x="4389" y="3282"/>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20"/>
              <p:cNvSpPr>
                <a:spLocks noChangeShapeType="1"/>
              </p:cNvSpPr>
              <p:nvPr/>
            </p:nvSpPr>
            <p:spPr bwMode="auto">
              <a:xfrm flipH="1">
                <a:off x="4493" y="3280"/>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Line 21"/>
              <p:cNvSpPr>
                <a:spLocks noChangeShapeType="1"/>
              </p:cNvSpPr>
              <p:nvPr/>
            </p:nvSpPr>
            <p:spPr bwMode="auto">
              <a:xfrm flipV="1">
                <a:off x="4122" y="3384"/>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Line 22"/>
              <p:cNvSpPr>
                <a:spLocks noChangeShapeType="1"/>
              </p:cNvSpPr>
              <p:nvPr/>
            </p:nvSpPr>
            <p:spPr bwMode="auto">
              <a:xfrm flipV="1">
                <a:off x="4740" y="3384"/>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1" name="Line 23"/>
              <p:cNvSpPr>
                <a:spLocks noChangeShapeType="1"/>
              </p:cNvSpPr>
              <p:nvPr/>
            </p:nvSpPr>
            <p:spPr bwMode="auto">
              <a:xfrm>
                <a:off x="3858" y="3583"/>
                <a:ext cx="269" cy="0"/>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18" name="Text Box 24"/>
            <p:cNvSpPr txBox="1">
              <a:spLocks noChangeArrowheads="1"/>
            </p:cNvSpPr>
            <p:nvPr/>
          </p:nvSpPr>
          <p:spPr bwMode="auto">
            <a:xfrm>
              <a:off x="1088" y="629"/>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R</a:t>
              </a:r>
              <a:r>
                <a:rPr lang="en-US" altLang="en-US" sz="1800" b="1" baseline="-25000"/>
                <a:t>U</a:t>
              </a:r>
            </a:p>
          </p:txBody>
        </p:sp>
        <p:sp>
          <p:nvSpPr>
            <p:cNvPr id="17419" name="Text Box 25"/>
            <p:cNvSpPr txBox="1">
              <a:spLocks noChangeArrowheads="1"/>
            </p:cNvSpPr>
            <p:nvPr/>
          </p:nvSpPr>
          <p:spPr bwMode="auto">
            <a:xfrm>
              <a:off x="524" y="1187"/>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R</a:t>
              </a:r>
              <a:r>
                <a:rPr lang="en-US" altLang="en-US" sz="1800" b="1" baseline="-25000"/>
                <a:t>P</a:t>
              </a:r>
            </a:p>
          </p:txBody>
        </p:sp>
        <p:sp>
          <p:nvSpPr>
            <p:cNvPr id="17420" name="Text Box 26"/>
            <p:cNvSpPr txBox="1">
              <a:spLocks noChangeArrowheads="1"/>
            </p:cNvSpPr>
            <p:nvPr/>
          </p:nvSpPr>
          <p:spPr bwMode="auto">
            <a:xfrm>
              <a:off x="512" y="485"/>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C</a:t>
              </a:r>
              <a:r>
                <a:rPr lang="en-US" altLang="en-US" sz="1800" b="1" baseline="-25000"/>
                <a:t>DL</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81050"/>
            <a:ext cx="7772400" cy="762000"/>
          </a:xfrm>
        </p:spPr>
        <p:txBody>
          <a:bodyPr/>
          <a:lstStyle/>
          <a:p>
            <a:pPr eaLnBrk="1" hangingPunct="1"/>
            <a:r>
              <a:rPr lang="en-US" altLang="en-US" sz="3600"/>
              <a:t>Complex Plane (Nyquist) Plot</a:t>
            </a:r>
          </a:p>
        </p:txBody>
      </p:sp>
      <p:grpSp>
        <p:nvGrpSpPr>
          <p:cNvPr id="18435" name="Group 3"/>
          <p:cNvGrpSpPr>
            <a:grpSpLocks/>
          </p:cNvGrpSpPr>
          <p:nvPr/>
        </p:nvGrpSpPr>
        <p:grpSpPr bwMode="auto">
          <a:xfrm>
            <a:off x="2590800" y="1562100"/>
            <a:ext cx="6029325" cy="5200650"/>
            <a:chOff x="1008" y="480"/>
            <a:chExt cx="3798" cy="3276"/>
          </a:xfrm>
        </p:grpSpPr>
        <p:graphicFrame>
          <p:nvGraphicFramePr>
            <p:cNvPr id="18455" name="Object 4"/>
            <p:cNvGraphicFramePr>
              <a:graphicFrameLocks noChangeAspect="1"/>
            </p:cNvGraphicFramePr>
            <p:nvPr/>
          </p:nvGraphicFramePr>
          <p:xfrm>
            <a:off x="1008" y="480"/>
            <a:ext cx="3798" cy="3276"/>
          </p:xfrm>
          <a:graphic>
            <a:graphicData uri="http://schemas.openxmlformats.org/presentationml/2006/ole">
              <mc:AlternateContent xmlns:mc="http://schemas.openxmlformats.org/markup-compatibility/2006">
                <mc:Choice xmlns:v="urn:schemas-microsoft-com:vml" Requires="v">
                  <p:oleObj spid="_x0000_s18477" name="Chart" r:id="rId4" imgW="6724927" imgH="5800990" progId="Excel.Chart.8">
                    <p:embed/>
                  </p:oleObj>
                </mc:Choice>
                <mc:Fallback>
                  <p:oleObj name="Chart" r:id="rId4" imgW="6724927" imgH="580099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480"/>
                          <a:ext cx="3798" cy="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6" name="AutoShape 5"/>
            <p:cNvSpPr>
              <a:spLocks/>
            </p:cNvSpPr>
            <p:nvPr/>
          </p:nvSpPr>
          <p:spPr bwMode="auto">
            <a:xfrm>
              <a:off x="2092" y="2940"/>
              <a:ext cx="308" cy="180"/>
            </a:xfrm>
            <a:prstGeom prst="borderCallout1">
              <a:avLst>
                <a:gd name="adj1" fmla="val 40000"/>
                <a:gd name="adj2" fmla="val -15583"/>
                <a:gd name="adj3" fmla="val 130000"/>
                <a:gd name="adj4" fmla="val -10487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ahoma" panose="020B0604030504040204" pitchFamily="34" charset="0"/>
                </a:rPr>
                <a:t>Ru</a:t>
              </a:r>
            </a:p>
          </p:txBody>
        </p:sp>
        <p:sp>
          <p:nvSpPr>
            <p:cNvPr id="18457" name="AutoShape 6"/>
            <p:cNvSpPr>
              <a:spLocks/>
            </p:cNvSpPr>
            <p:nvPr/>
          </p:nvSpPr>
          <p:spPr bwMode="auto">
            <a:xfrm>
              <a:off x="3408" y="2980"/>
              <a:ext cx="617" cy="188"/>
            </a:xfrm>
            <a:prstGeom prst="borderCallout1">
              <a:avLst>
                <a:gd name="adj1" fmla="val 38296"/>
                <a:gd name="adj2" fmla="val 107778"/>
                <a:gd name="adj3" fmla="val 103190"/>
                <a:gd name="adj4" fmla="val 148458"/>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ahoma" panose="020B0604030504040204" pitchFamily="34" charset="0"/>
                </a:rPr>
                <a:t>Ru + Rp</a:t>
              </a:r>
            </a:p>
          </p:txBody>
        </p:sp>
        <p:sp>
          <p:nvSpPr>
            <p:cNvPr id="18458" name="Line 7"/>
            <p:cNvSpPr>
              <a:spLocks noChangeShapeType="1"/>
            </p:cNvSpPr>
            <p:nvPr/>
          </p:nvSpPr>
          <p:spPr bwMode="auto">
            <a:xfrm>
              <a:off x="1776" y="1584"/>
              <a:ext cx="2544"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Text Box 8"/>
            <p:cNvSpPr txBox="1">
              <a:spLocks noChangeArrowheads="1"/>
            </p:cNvSpPr>
            <p:nvPr/>
          </p:nvSpPr>
          <p:spPr bwMode="auto">
            <a:xfrm>
              <a:off x="1776" y="1296"/>
              <a:ext cx="720" cy="20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latin typeface="Tahoma" panose="020B0604030504040204" pitchFamily="34" charset="0"/>
                </a:rPr>
                <a:t>High Freq </a:t>
              </a:r>
            </a:p>
          </p:txBody>
        </p:sp>
        <p:sp>
          <p:nvSpPr>
            <p:cNvPr id="18460" name="Text Box 9"/>
            <p:cNvSpPr txBox="1">
              <a:spLocks noChangeArrowheads="1"/>
            </p:cNvSpPr>
            <p:nvPr/>
          </p:nvSpPr>
          <p:spPr bwMode="auto">
            <a:xfrm>
              <a:off x="3600" y="1296"/>
              <a:ext cx="720" cy="2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latin typeface="Tahoma" panose="020B0604030504040204" pitchFamily="34" charset="0"/>
                </a:rPr>
                <a:t>Low Freq</a:t>
              </a:r>
            </a:p>
          </p:txBody>
        </p:sp>
      </p:grpSp>
      <p:grpSp>
        <p:nvGrpSpPr>
          <p:cNvPr id="18436" name="Group 10"/>
          <p:cNvGrpSpPr>
            <a:grpSpLocks/>
          </p:cNvGrpSpPr>
          <p:nvPr/>
        </p:nvGrpSpPr>
        <p:grpSpPr bwMode="auto">
          <a:xfrm>
            <a:off x="152400" y="3275013"/>
            <a:ext cx="2203450" cy="1481137"/>
            <a:chOff x="114" y="485"/>
            <a:chExt cx="1388" cy="933"/>
          </a:xfrm>
        </p:grpSpPr>
        <p:grpSp>
          <p:nvGrpSpPr>
            <p:cNvPr id="18437" name="Group 11"/>
            <p:cNvGrpSpPr>
              <a:grpSpLocks/>
            </p:cNvGrpSpPr>
            <p:nvPr/>
          </p:nvGrpSpPr>
          <p:grpSpPr bwMode="auto">
            <a:xfrm>
              <a:off x="114" y="714"/>
              <a:ext cx="1388" cy="482"/>
              <a:chOff x="3858" y="3280"/>
              <a:chExt cx="1526" cy="602"/>
            </a:xfrm>
          </p:grpSpPr>
          <p:sp>
            <p:nvSpPr>
              <p:cNvPr id="18441" name="Line 12"/>
              <p:cNvSpPr>
                <a:spLocks noChangeShapeType="1"/>
              </p:cNvSpPr>
              <p:nvPr/>
            </p:nvSpPr>
            <p:spPr bwMode="auto">
              <a:xfrm>
                <a:off x="4746" y="3566"/>
                <a:ext cx="1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Freeform 13"/>
              <p:cNvSpPr>
                <a:spLocks/>
              </p:cNvSpPr>
              <p:nvPr/>
            </p:nvSpPr>
            <p:spPr bwMode="auto">
              <a:xfrm>
                <a:off x="4897" y="3474"/>
                <a:ext cx="337" cy="186"/>
              </a:xfrm>
              <a:custGeom>
                <a:avLst/>
                <a:gdLst>
                  <a:gd name="T0" fmla="*/ 0 w 618"/>
                  <a:gd name="T1" fmla="*/ 57 h 318"/>
                  <a:gd name="T2" fmla="*/ 26 w 618"/>
                  <a:gd name="T3" fmla="*/ 0 h 318"/>
                  <a:gd name="T4" fmla="*/ 51 w 618"/>
                  <a:gd name="T5" fmla="*/ 109 h 318"/>
                  <a:gd name="T6" fmla="*/ 83 w 618"/>
                  <a:gd name="T7" fmla="*/ 0 h 318"/>
                  <a:gd name="T8" fmla="*/ 110 w 618"/>
                  <a:gd name="T9" fmla="*/ 109 h 318"/>
                  <a:gd name="T10" fmla="*/ 139 w 618"/>
                  <a:gd name="T11" fmla="*/ 2 h 318"/>
                  <a:gd name="T12" fmla="*/ 165 w 618"/>
                  <a:gd name="T13" fmla="*/ 109 h 318"/>
                  <a:gd name="T14" fmla="*/ 184 w 618"/>
                  <a:gd name="T15" fmla="*/ 47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14"/>
              <p:cNvSpPr>
                <a:spLocks noChangeShapeType="1"/>
              </p:cNvSpPr>
              <p:nvPr/>
            </p:nvSpPr>
            <p:spPr bwMode="auto">
              <a:xfrm>
                <a:off x="5227" y="3560"/>
                <a:ext cx="157" cy="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44" name="Group 15"/>
              <p:cNvGrpSpPr>
                <a:grpSpLocks/>
              </p:cNvGrpSpPr>
              <p:nvPr/>
            </p:nvGrpSpPr>
            <p:grpSpPr bwMode="auto">
              <a:xfrm>
                <a:off x="4110" y="3696"/>
                <a:ext cx="638" cy="186"/>
                <a:chOff x="2274" y="3480"/>
                <a:chExt cx="1172" cy="318"/>
              </a:xfrm>
            </p:grpSpPr>
            <p:sp>
              <p:nvSpPr>
                <p:cNvPr id="18452" name="Line 16"/>
                <p:cNvSpPr>
                  <a:spLocks noChangeShapeType="1"/>
                </p:cNvSpPr>
                <p:nvPr/>
              </p:nvSpPr>
              <p:spPr bwMode="auto">
                <a:xfrm>
                  <a:off x="2274" y="363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Freeform 17"/>
                <p:cNvSpPr>
                  <a:spLocks/>
                </p:cNvSpPr>
                <p:nvPr/>
              </p:nvSpPr>
              <p:spPr bwMode="auto">
                <a:xfrm>
                  <a:off x="2552" y="3480"/>
                  <a:ext cx="618" cy="318"/>
                </a:xfrm>
                <a:custGeom>
                  <a:avLst/>
                  <a:gdLst>
                    <a:gd name="T0" fmla="*/ 0 w 618"/>
                    <a:gd name="T1" fmla="*/ 165 h 318"/>
                    <a:gd name="T2" fmla="*/ 88 w 618"/>
                    <a:gd name="T3" fmla="*/ 0 h 318"/>
                    <a:gd name="T4" fmla="*/ 172 w 618"/>
                    <a:gd name="T5" fmla="*/ 318 h 318"/>
                    <a:gd name="T6" fmla="*/ 280 w 618"/>
                    <a:gd name="T7" fmla="*/ 0 h 318"/>
                    <a:gd name="T8" fmla="*/ 370 w 618"/>
                    <a:gd name="T9" fmla="*/ 318 h 318"/>
                    <a:gd name="T10" fmla="*/ 466 w 618"/>
                    <a:gd name="T11" fmla="*/ 6 h 318"/>
                    <a:gd name="T12" fmla="*/ 556 w 618"/>
                    <a:gd name="T13" fmla="*/ 318 h 318"/>
                    <a:gd name="T14" fmla="*/ 618 w 618"/>
                    <a:gd name="T15" fmla="*/ 138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18">
                      <a:moveTo>
                        <a:pt x="0" y="165"/>
                      </a:moveTo>
                      <a:lnTo>
                        <a:pt x="88" y="0"/>
                      </a:lnTo>
                      <a:lnTo>
                        <a:pt x="172" y="318"/>
                      </a:lnTo>
                      <a:lnTo>
                        <a:pt x="280" y="0"/>
                      </a:lnTo>
                      <a:lnTo>
                        <a:pt x="370" y="318"/>
                      </a:lnTo>
                      <a:lnTo>
                        <a:pt x="466" y="6"/>
                      </a:lnTo>
                      <a:lnTo>
                        <a:pt x="556" y="318"/>
                      </a:lnTo>
                      <a:lnTo>
                        <a:pt x="618" y="1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18"/>
                <p:cNvSpPr>
                  <a:spLocks noChangeShapeType="1"/>
                </p:cNvSpPr>
                <p:nvPr/>
              </p:nvSpPr>
              <p:spPr bwMode="auto">
                <a:xfrm>
                  <a:off x="3158" y="3627"/>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45" name="Line 19"/>
              <p:cNvSpPr>
                <a:spLocks noChangeShapeType="1"/>
              </p:cNvSpPr>
              <p:nvPr/>
            </p:nvSpPr>
            <p:spPr bwMode="auto">
              <a:xfrm>
                <a:off x="4116" y="3397"/>
                <a:ext cx="2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20"/>
              <p:cNvSpPr>
                <a:spLocks noChangeShapeType="1"/>
              </p:cNvSpPr>
              <p:nvPr/>
            </p:nvSpPr>
            <p:spPr bwMode="auto">
              <a:xfrm>
                <a:off x="4501" y="3395"/>
                <a:ext cx="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21"/>
              <p:cNvSpPr>
                <a:spLocks noChangeShapeType="1"/>
              </p:cNvSpPr>
              <p:nvPr/>
            </p:nvSpPr>
            <p:spPr bwMode="auto">
              <a:xfrm flipH="1">
                <a:off x="4389" y="3282"/>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22"/>
              <p:cNvSpPr>
                <a:spLocks noChangeShapeType="1"/>
              </p:cNvSpPr>
              <p:nvPr/>
            </p:nvSpPr>
            <p:spPr bwMode="auto">
              <a:xfrm flipH="1">
                <a:off x="4493" y="3280"/>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23"/>
              <p:cNvSpPr>
                <a:spLocks noChangeShapeType="1"/>
              </p:cNvSpPr>
              <p:nvPr/>
            </p:nvSpPr>
            <p:spPr bwMode="auto">
              <a:xfrm flipV="1">
                <a:off x="4122" y="3384"/>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24"/>
              <p:cNvSpPr>
                <a:spLocks noChangeShapeType="1"/>
              </p:cNvSpPr>
              <p:nvPr/>
            </p:nvSpPr>
            <p:spPr bwMode="auto">
              <a:xfrm flipV="1">
                <a:off x="4740" y="3384"/>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5"/>
              <p:cNvSpPr>
                <a:spLocks noChangeShapeType="1"/>
              </p:cNvSpPr>
              <p:nvPr/>
            </p:nvSpPr>
            <p:spPr bwMode="auto">
              <a:xfrm>
                <a:off x="3858" y="3583"/>
                <a:ext cx="269" cy="0"/>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38" name="Text Box 26"/>
            <p:cNvSpPr txBox="1">
              <a:spLocks noChangeArrowheads="1"/>
            </p:cNvSpPr>
            <p:nvPr/>
          </p:nvSpPr>
          <p:spPr bwMode="auto">
            <a:xfrm>
              <a:off x="1088" y="629"/>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R</a:t>
              </a:r>
              <a:r>
                <a:rPr lang="en-US" altLang="en-US" sz="1800" b="1" baseline="-25000"/>
                <a:t>U</a:t>
              </a:r>
            </a:p>
          </p:txBody>
        </p:sp>
        <p:sp>
          <p:nvSpPr>
            <p:cNvPr id="18439" name="Text Box 27"/>
            <p:cNvSpPr txBox="1">
              <a:spLocks noChangeArrowheads="1"/>
            </p:cNvSpPr>
            <p:nvPr/>
          </p:nvSpPr>
          <p:spPr bwMode="auto">
            <a:xfrm>
              <a:off x="524" y="1187"/>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R</a:t>
              </a:r>
              <a:r>
                <a:rPr lang="en-US" altLang="en-US" sz="1800" b="1" baseline="-25000"/>
                <a:t>P</a:t>
              </a:r>
            </a:p>
          </p:txBody>
        </p:sp>
        <p:sp>
          <p:nvSpPr>
            <p:cNvPr id="18440" name="Text Box 28"/>
            <p:cNvSpPr txBox="1">
              <a:spLocks noChangeArrowheads="1"/>
            </p:cNvSpPr>
            <p:nvPr/>
          </p:nvSpPr>
          <p:spPr bwMode="auto">
            <a:xfrm>
              <a:off x="512" y="485"/>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C</a:t>
              </a:r>
              <a:r>
                <a:rPr lang="en-US" altLang="en-US" sz="1800" b="1" baseline="-25000"/>
                <a:t>DL</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723900"/>
            <a:ext cx="7772400" cy="762000"/>
          </a:xfrm>
        </p:spPr>
        <p:txBody>
          <a:bodyPr/>
          <a:lstStyle/>
          <a:p>
            <a:pPr eaLnBrk="1" hangingPunct="1"/>
            <a:r>
              <a:rPr lang="en-US" altLang="en-US" sz="3600"/>
              <a:t>Nyquist Plot with Fit</a:t>
            </a:r>
          </a:p>
        </p:txBody>
      </p:sp>
      <p:graphicFrame>
        <p:nvGraphicFramePr>
          <p:cNvPr id="19459" name="Object 3"/>
          <p:cNvGraphicFramePr>
            <a:graphicFrameLocks noChangeAspect="1"/>
          </p:cNvGraphicFramePr>
          <p:nvPr/>
        </p:nvGraphicFramePr>
        <p:xfrm>
          <a:off x="1828800" y="1485900"/>
          <a:ext cx="5800725" cy="5003800"/>
        </p:xfrm>
        <a:graphic>
          <a:graphicData uri="http://schemas.openxmlformats.org/presentationml/2006/ole">
            <mc:AlternateContent xmlns:mc="http://schemas.openxmlformats.org/markup-compatibility/2006">
              <mc:Choice xmlns:v="urn:schemas-microsoft-com:vml" Requires="v">
                <p:oleObj spid="_x0000_s19478" name="Chart" r:id="rId4" imgW="6724927" imgH="5800990" progId="Excel.Chart.8">
                  <p:embed/>
                </p:oleObj>
              </mc:Choice>
              <mc:Fallback>
                <p:oleObj name="Chart" r:id="rId4" imgW="6724927" imgH="580099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485900"/>
                        <a:ext cx="5800725"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3886200" y="4000500"/>
            <a:ext cx="2133600" cy="15224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u="sng">
                <a:latin typeface="Tahoma" panose="020B0604030504040204" pitchFamily="34" charset="0"/>
              </a:rPr>
              <a:t>Results</a:t>
            </a:r>
          </a:p>
          <a:p>
            <a:pPr algn="ctr" eaLnBrk="1" hangingPunct="1">
              <a:spcBef>
                <a:spcPct val="50000"/>
              </a:spcBef>
              <a:buFontTx/>
              <a:buNone/>
            </a:pPr>
            <a:r>
              <a:rPr lang="en-US" altLang="en-US" sz="1200" b="1">
                <a:latin typeface="Tahoma" panose="020B0604030504040204" pitchFamily="34" charset="0"/>
              </a:rPr>
              <a:t>Rp = 3.019E+03 ± 1.2E+01</a:t>
            </a:r>
          </a:p>
          <a:p>
            <a:pPr algn="ctr" eaLnBrk="1" hangingPunct="1">
              <a:spcBef>
                <a:spcPct val="50000"/>
              </a:spcBef>
              <a:buFontTx/>
              <a:buNone/>
            </a:pPr>
            <a:r>
              <a:rPr lang="en-US" altLang="en-US" sz="1200" b="1">
                <a:latin typeface="Tahoma" panose="020B0604030504040204" pitchFamily="34" charset="0"/>
              </a:rPr>
              <a:t>Ru = 1.995E+02 ± 1.1E+00</a:t>
            </a:r>
          </a:p>
          <a:p>
            <a:pPr algn="ctr" eaLnBrk="1" hangingPunct="1">
              <a:spcBef>
                <a:spcPct val="50000"/>
              </a:spcBef>
              <a:buFontTx/>
              <a:buNone/>
            </a:pPr>
            <a:r>
              <a:rPr lang="en-US" altLang="en-US" sz="1200" b="1">
                <a:latin typeface="Tahoma" panose="020B0604030504040204" pitchFamily="34" charset="0"/>
              </a:rPr>
              <a:t>Cdl = 9.61E-07 ± 7E-09</a:t>
            </a:r>
          </a:p>
        </p:txBody>
      </p:sp>
      <p:pic>
        <p:nvPicPr>
          <p:cNvPr id="194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625" y="1789113"/>
            <a:ext cx="30384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3600"/>
              <a:t>Other Modeling Elements</a:t>
            </a:r>
          </a:p>
        </p:txBody>
      </p:sp>
      <p:sp>
        <p:nvSpPr>
          <p:cNvPr id="20483" name="Rectangle 3"/>
          <p:cNvSpPr>
            <a:spLocks noGrp="1" noChangeArrowheads="1"/>
          </p:cNvSpPr>
          <p:nvPr>
            <p:ph type="body" idx="1"/>
          </p:nvPr>
        </p:nvSpPr>
        <p:spPr>
          <a:xfrm>
            <a:off x="184150" y="1981200"/>
            <a:ext cx="7239000" cy="3968750"/>
          </a:xfrm>
        </p:spPr>
        <p:txBody>
          <a:bodyPr/>
          <a:lstStyle/>
          <a:p>
            <a:pPr eaLnBrk="1" hangingPunct="1"/>
            <a:r>
              <a:rPr lang="en-US" altLang="en-US" sz="2400" dirty="0"/>
              <a:t>Warburg Impedance:  General impedance which represents a resistance to mass transfer, i.e., diffusion control.  A Warburg typically exhibits a 45</a:t>
            </a:r>
            <a:r>
              <a:rPr lang="en-US" altLang="en-US" sz="2400" dirty="0">
                <a:cs typeface="Tahoma" panose="020B0604030504040204" pitchFamily="34" charset="0"/>
              </a:rPr>
              <a:t>°</a:t>
            </a:r>
            <a:r>
              <a:rPr lang="en-US" altLang="en-US" sz="2400" dirty="0"/>
              <a:t> phase shift.</a:t>
            </a:r>
          </a:p>
          <a:p>
            <a:pPr marL="0" indent="0" eaLnBrk="1" hangingPunct="1">
              <a:buNone/>
            </a:pPr>
            <a:endParaRPr lang="en-US" altLang="en-US" sz="2400" dirty="0"/>
          </a:p>
          <a:p>
            <a:pPr eaLnBrk="1" hangingPunct="1"/>
            <a:r>
              <a:rPr lang="en-US" altLang="en-US" sz="2400" dirty="0"/>
              <a:t>Constant Phase Element:  A very general element used to model “imperfect” capacitors. CPE’s normally exhibit a 80-90</a:t>
            </a:r>
            <a:r>
              <a:rPr lang="en-US" altLang="en-US" sz="2400" dirty="0">
                <a:cs typeface="Tahoma" panose="020B0604030504040204" pitchFamily="34" charset="0"/>
              </a:rPr>
              <a:t>° phase shift.</a:t>
            </a:r>
            <a:endParaRPr lang="en-US" altLang="en-US" sz="24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l="66325" t="14136" r="23515" b="80177"/>
          <a:stretch>
            <a:fillRect/>
          </a:stretch>
        </p:blipFill>
        <p:spPr bwMode="auto">
          <a:xfrm>
            <a:off x="7627938" y="4695825"/>
            <a:ext cx="11779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l="34628" t="14131" r="55368" b="80193"/>
          <a:stretch>
            <a:fillRect/>
          </a:stretch>
        </p:blipFill>
        <p:spPr bwMode="auto">
          <a:xfrm>
            <a:off x="7635875" y="2327275"/>
            <a:ext cx="1158875"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z="4000"/>
              <a:t>EIS Modeling</a:t>
            </a:r>
          </a:p>
        </p:txBody>
      </p:sp>
      <p:sp>
        <p:nvSpPr>
          <p:cNvPr id="22531" name="Rectangle 3"/>
          <p:cNvSpPr>
            <a:spLocks noGrp="1" noChangeArrowheads="1"/>
          </p:cNvSpPr>
          <p:nvPr>
            <p:ph type="body" idx="1"/>
          </p:nvPr>
        </p:nvSpPr>
        <p:spPr>
          <a:xfrm>
            <a:off x="685800" y="1676400"/>
            <a:ext cx="7772400" cy="4419600"/>
          </a:xfrm>
        </p:spPr>
        <p:txBody>
          <a:bodyPr/>
          <a:lstStyle/>
          <a:p>
            <a:pPr eaLnBrk="1" hangingPunct="1"/>
            <a:r>
              <a:rPr lang="en-US" altLang="en-US" sz="2800"/>
              <a:t>Complex systems may require complex models.</a:t>
            </a:r>
          </a:p>
          <a:p>
            <a:pPr eaLnBrk="1" hangingPunct="1"/>
            <a:r>
              <a:rPr lang="en-US" altLang="en-US" sz="2800"/>
              <a:t>Each element in the equivalent circuit should correspond to some specific activity in the electrochemical cell.</a:t>
            </a:r>
          </a:p>
          <a:p>
            <a:pPr eaLnBrk="1" hangingPunct="1"/>
            <a:r>
              <a:rPr lang="en-US" altLang="en-US" sz="2800"/>
              <a:t>It is not acceptable to simply add elements until a good fit is obtained.</a:t>
            </a:r>
          </a:p>
          <a:p>
            <a:pPr eaLnBrk="1" hangingPunct="1"/>
            <a:r>
              <a:rPr lang="en-US" altLang="en-US" sz="2800"/>
              <a:t>Use the simplest model that fits the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9456" y="1175847"/>
            <a:ext cx="854440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Electrolyte Resistance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Solution resistance is often a significant factor in the impedance of an electrochemical cell. A modern three electrode </a:t>
            </a:r>
            <a:r>
              <a:rPr kumimoji="0" lang="en-US" altLang="en-US" sz="1400" b="0" i="0" u="none" strike="noStrike" cap="none" normalizeH="0" baseline="0" dirty="0" err="1">
                <a:ln>
                  <a:noFill/>
                </a:ln>
                <a:solidFill>
                  <a:schemeClr val="tx1"/>
                </a:solidFill>
                <a:effectLst/>
              </a:rPr>
              <a:t>potentiostat</a:t>
            </a:r>
            <a:r>
              <a:rPr kumimoji="0" lang="en-US" altLang="en-US" sz="1400" b="0" i="0" u="none" strike="noStrike" cap="none" normalizeH="0" baseline="0" dirty="0">
                <a:ln>
                  <a:noFill/>
                </a:ln>
                <a:solidFill>
                  <a:schemeClr val="tx1"/>
                </a:solidFill>
                <a:effectLst/>
              </a:rPr>
              <a:t> compensates for the solution resistance between the counter and reference electrodes. However, any solution resistance between the reference electrode and the working electrode must be considered when you model your cell.</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The resistance of an ionic solution depends on the ionic concentration, type of ions, temperature, and the geometry of the area in which current is carried. In a bounded area with area, A, and length, l, carrying a uniform current, the resistance is defined as,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dirty="0"/>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dirty="0"/>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ρ is the solution resistivity. The reciprocal of ρ (κ) is more commonly used. κ is called the conductivity of the solution and its relationship with solution resistance is: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pic>
        <p:nvPicPr>
          <p:cNvPr id="67586" name="Picture 2" descr="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476" y="3486234"/>
            <a:ext cx="1149183" cy="790996"/>
          </a:xfrm>
          <a:prstGeom prst="rect">
            <a:avLst/>
          </a:prstGeom>
          <a:noFill/>
          <a:extLst>
            <a:ext uri="{909E8E84-426E-40DD-AFC4-6F175D3DCCD1}">
              <a14:hiddenFill xmlns:a14="http://schemas.microsoft.com/office/drawing/2010/main">
                <a:solidFill>
                  <a:srgbClr val="FFFFFF"/>
                </a:solidFill>
              </a14:hiddenFill>
            </a:ext>
          </a:extLst>
        </p:spPr>
      </p:pic>
      <p:pic>
        <p:nvPicPr>
          <p:cNvPr id="67587" name="Picture 3" descr="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94" y="4730411"/>
            <a:ext cx="2789146" cy="9607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74209" y="232012"/>
            <a:ext cx="5431809" cy="523220"/>
          </a:xfrm>
          <a:prstGeom prst="rect">
            <a:avLst/>
          </a:prstGeom>
          <a:noFill/>
        </p:spPr>
        <p:txBody>
          <a:bodyPr wrap="square" rtlCol="0">
            <a:spAutoFit/>
          </a:bodyPr>
          <a:lstStyle/>
          <a:p>
            <a:r>
              <a:rPr lang="en-US" sz="2800" b="1" dirty="0"/>
              <a:t>Parameters measured by EIS</a:t>
            </a:r>
          </a:p>
        </p:txBody>
      </p:sp>
      <p:sp>
        <p:nvSpPr>
          <p:cNvPr id="6" name="TextBox 5"/>
          <p:cNvSpPr txBox="1"/>
          <p:nvPr/>
        </p:nvSpPr>
        <p:spPr>
          <a:xfrm>
            <a:off x="614149" y="5800299"/>
            <a:ext cx="7997588"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Unfortunately, most electrochemical cells do not have uniform current distribution through a definite electrolyte area. Therefore, calculating the solution resistance from the solution conductivity will not be accurate. Solution resistance is often calculated from the EIS spectra.</a:t>
            </a:r>
          </a:p>
        </p:txBody>
      </p:sp>
    </p:spTree>
    <p:extLst>
      <p:ext uri="{BB962C8B-B14F-4D97-AF65-F5344CB8AC3E}">
        <p14:creationId xmlns:p14="http://schemas.microsoft.com/office/powerpoint/2010/main" val="5477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899" y="204716"/>
            <a:ext cx="8529850" cy="4401205"/>
          </a:xfrm>
          <a:prstGeom prst="rect">
            <a:avLst/>
          </a:prstGeom>
          <a:noFill/>
        </p:spPr>
        <p:txBody>
          <a:bodyPr wrap="square" rtlCol="0">
            <a:spAutoFit/>
          </a:bodyPr>
          <a:lstStyle/>
          <a:p>
            <a:r>
              <a:rPr lang="en-US" sz="2800" b="1" dirty="0"/>
              <a:t>Double Layer Capacitance</a:t>
            </a:r>
          </a:p>
          <a:p>
            <a:endParaRPr lang="en-US" sz="2800" b="1" dirty="0"/>
          </a:p>
          <a:p>
            <a:pPr marL="285750" indent="-285750" algn="just">
              <a:buFont typeface="Arial" panose="020B0604020202020204" pitchFamily="34" charset="0"/>
              <a:buChar char="•"/>
            </a:pPr>
            <a:r>
              <a:rPr lang="en-US" sz="1600" dirty="0"/>
              <a:t>An electrical double layer exists on the interface between an electrode and its surrounding electrolyte.</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This double layer is formed as ions from the solution adsorb onto the electrode surface. The charged electrode is separated from the charged ions by an insulating space, often on the order of angstroms.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Charges separated by an insulator form a capacitor so a bare metal immersed in an electrolyte will be have like a capacitor.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 You can estimate that there will be 20 to 60 </a:t>
            </a:r>
            <a:r>
              <a:rPr lang="en-US" sz="1600" dirty="0" err="1"/>
              <a:t>μF</a:t>
            </a:r>
            <a:r>
              <a:rPr lang="en-US" sz="1600" dirty="0"/>
              <a:t> of capacitance for every 1 cm</a:t>
            </a:r>
            <a:r>
              <a:rPr lang="en-US" sz="1600" baseline="30000" dirty="0"/>
              <a:t>2</a:t>
            </a:r>
            <a:r>
              <a:rPr lang="en-US" sz="1600" dirty="0"/>
              <a:t> of electrode area though the value of the double layer capacitance depends on many variables. Electrode potential, temperature, ionic concentrations, types of ions, oxide layers, electrode roughness, impurity adsorption, etc. are all factors.</a:t>
            </a:r>
          </a:p>
        </p:txBody>
      </p:sp>
      <p:sp>
        <p:nvSpPr>
          <p:cNvPr id="5" name="Rectangle 4"/>
          <p:cNvSpPr/>
          <p:nvPr/>
        </p:nvSpPr>
        <p:spPr>
          <a:xfrm>
            <a:off x="3731306" y="4832646"/>
            <a:ext cx="1091389" cy="369332"/>
          </a:xfrm>
          <a:prstGeom prst="rect">
            <a:avLst/>
          </a:prstGeom>
        </p:spPr>
        <p:txBody>
          <a:bodyPr wrap="none">
            <a:spAutoFit/>
          </a:bodyPr>
          <a:lstStyle/>
          <a:p>
            <a:r>
              <a:rPr lang="en-US" i="1" dirty="0"/>
              <a:t>X</a:t>
            </a:r>
            <a:r>
              <a:rPr lang="en-US" i="1" baseline="-25000" dirty="0"/>
              <a:t>C</a:t>
            </a:r>
            <a:r>
              <a:rPr lang="en-US" i="1" dirty="0"/>
              <a:t> = 1/</a:t>
            </a:r>
            <a:r>
              <a:rPr lang="en-US" i="1" dirty="0" err="1">
                <a:latin typeface="Symbol" panose="05050102010706020507" pitchFamily="18" charset="2"/>
              </a:rPr>
              <a:t>w</a:t>
            </a:r>
            <a:r>
              <a:rPr lang="en-US" i="1" dirty="0" err="1"/>
              <a:t>C</a:t>
            </a:r>
            <a:endParaRPr lang="en-US" dirty="0"/>
          </a:p>
        </p:txBody>
      </p:sp>
      <p:sp>
        <p:nvSpPr>
          <p:cNvPr id="6" name="Rectangle 5"/>
          <p:cNvSpPr/>
          <p:nvPr/>
        </p:nvSpPr>
        <p:spPr>
          <a:xfrm>
            <a:off x="3731306" y="5544607"/>
            <a:ext cx="1422184" cy="369332"/>
          </a:xfrm>
          <a:prstGeom prst="rect">
            <a:avLst/>
          </a:prstGeom>
        </p:spPr>
        <p:txBody>
          <a:bodyPr wrap="none">
            <a:spAutoFit/>
          </a:bodyPr>
          <a:lstStyle/>
          <a:p>
            <a:r>
              <a:rPr lang="en-US" i="1" dirty="0"/>
              <a:t>X</a:t>
            </a:r>
            <a:r>
              <a:rPr lang="en-US" i="1" baseline="-25000" dirty="0"/>
              <a:t>C</a:t>
            </a:r>
            <a:r>
              <a:rPr lang="en-US" i="1" dirty="0"/>
              <a:t> = </a:t>
            </a:r>
            <a:r>
              <a:rPr lang="en-US" i="1" dirty="0">
                <a:latin typeface="+mj-lt"/>
              </a:rPr>
              <a:t>1/2</a:t>
            </a:r>
            <a:r>
              <a:rPr lang="el-GR" dirty="0"/>
              <a:t>π</a:t>
            </a:r>
            <a:r>
              <a:rPr lang="en-US" i="1" dirty="0" err="1">
                <a:latin typeface="+mj-lt"/>
              </a:rPr>
              <a:t>fC</a:t>
            </a:r>
            <a:endParaRPr lang="en-US" dirty="0">
              <a:latin typeface="+mj-lt"/>
            </a:endParaRPr>
          </a:p>
        </p:txBody>
      </p:sp>
      <p:sp>
        <p:nvSpPr>
          <p:cNvPr id="7" name="Rectangle 6"/>
          <p:cNvSpPr/>
          <p:nvPr/>
        </p:nvSpPr>
        <p:spPr>
          <a:xfrm>
            <a:off x="3747226" y="6147389"/>
            <a:ext cx="3257623" cy="646331"/>
          </a:xfrm>
          <a:prstGeom prst="rect">
            <a:avLst/>
          </a:prstGeom>
        </p:spPr>
        <p:txBody>
          <a:bodyPr wrap="none">
            <a:spAutoFit/>
          </a:bodyPr>
          <a:lstStyle/>
          <a:p>
            <a:r>
              <a:rPr lang="en-US" i="1" dirty="0"/>
              <a:t>X</a:t>
            </a:r>
            <a:r>
              <a:rPr lang="en-US" i="1" baseline="-25000" dirty="0"/>
              <a:t>C</a:t>
            </a:r>
            <a:r>
              <a:rPr lang="en-US" i="1" dirty="0"/>
              <a:t> is the capacitor impedance</a:t>
            </a:r>
          </a:p>
          <a:p>
            <a:endParaRPr lang="en-US" dirty="0">
              <a:latin typeface="+mj-lt"/>
            </a:endParaRPr>
          </a:p>
        </p:txBody>
      </p:sp>
    </p:spTree>
    <p:extLst>
      <p:ext uri="{BB962C8B-B14F-4D97-AF65-F5344CB8AC3E}">
        <p14:creationId xmlns:p14="http://schemas.microsoft.com/office/powerpoint/2010/main" val="2791464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4209" y="232012"/>
            <a:ext cx="5431809" cy="523220"/>
          </a:xfrm>
          <a:prstGeom prst="rect">
            <a:avLst/>
          </a:prstGeom>
          <a:noFill/>
        </p:spPr>
        <p:txBody>
          <a:bodyPr wrap="square" rtlCol="0">
            <a:spAutoFit/>
          </a:bodyPr>
          <a:lstStyle/>
          <a:p>
            <a:r>
              <a:rPr lang="en-US" sz="2800" b="1" dirty="0"/>
              <a:t>Parameters measured by EIS</a:t>
            </a:r>
          </a:p>
        </p:txBody>
      </p:sp>
      <p:sp>
        <p:nvSpPr>
          <p:cNvPr id="5" name="Rectangle 1"/>
          <p:cNvSpPr>
            <a:spLocks noChangeArrowheads="1"/>
          </p:cNvSpPr>
          <p:nvPr/>
        </p:nvSpPr>
        <p:spPr bwMode="auto">
          <a:xfrm>
            <a:off x="205825" y="990101"/>
            <a:ext cx="87607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Charge Transfer Resistance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Resistance in this example is formed by a single, kinetically-controlled electrochemical reaction. In this case we do not have a mixed potential, but rather a single reaction at equilibrium.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Consider the following reversible reaction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charge transfer reaction has a certain speed. The speed depends on the kind of reaction, the temperature, the concentration of the reaction products and the potential.</a:t>
            </a:r>
          </a:p>
        </p:txBody>
      </p:sp>
      <p:pic>
        <p:nvPicPr>
          <p:cNvPr id="70659" name="Picture 3" descr="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904" y="2698261"/>
            <a:ext cx="3215423" cy="69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71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74842256"/>
              </p:ext>
            </p:extLst>
          </p:nvPr>
        </p:nvGraphicFramePr>
        <p:xfrm>
          <a:off x="2208383" y="2334060"/>
          <a:ext cx="4262755" cy="4523940"/>
        </p:xfrm>
        <a:graphic>
          <a:graphicData uri="http://schemas.openxmlformats.org/drawingml/2006/table">
            <a:tbl>
              <a:tblPr/>
              <a:tblGrid>
                <a:gridCol w="463973">
                  <a:extLst>
                    <a:ext uri="{9D8B030D-6E8A-4147-A177-3AD203B41FA5}">
                      <a16:colId xmlns:a16="http://schemas.microsoft.com/office/drawing/2014/main" val="20000"/>
                    </a:ext>
                  </a:extLst>
                </a:gridCol>
                <a:gridCol w="3798782">
                  <a:extLst>
                    <a:ext uri="{9D8B030D-6E8A-4147-A177-3AD203B41FA5}">
                      <a16:colId xmlns:a16="http://schemas.microsoft.com/office/drawing/2014/main" val="20001"/>
                    </a:ext>
                  </a:extLst>
                </a:gridCol>
              </a:tblGrid>
              <a:tr h="475058">
                <a:tc>
                  <a:txBody>
                    <a:bodyPr/>
                    <a:lstStyle/>
                    <a:p>
                      <a:r>
                        <a:rPr lang="en-US" sz="1300" dirty="0"/>
                        <a:t>i</a:t>
                      </a:r>
                      <a:r>
                        <a:rPr lang="en-US" sz="1300" baseline="-25000" dirty="0"/>
                        <a:t>0</a:t>
                      </a:r>
                      <a:endParaRPr lang="en-US" sz="1300" dirty="0"/>
                    </a:p>
                  </a:txBody>
                  <a:tcPr marL="46444" marR="46444" marT="46444" marB="46444">
                    <a:lnL>
                      <a:noFill/>
                    </a:lnL>
                    <a:lnR>
                      <a:noFill/>
                    </a:lnR>
                    <a:lnT>
                      <a:noFill/>
                    </a:lnT>
                    <a:lnB>
                      <a:noFill/>
                    </a:lnB>
                  </a:tcPr>
                </a:tc>
                <a:tc>
                  <a:txBody>
                    <a:bodyPr/>
                    <a:lstStyle/>
                    <a:p>
                      <a:r>
                        <a:rPr lang="en-US" sz="1300"/>
                        <a:t>= exchange current density</a:t>
                      </a:r>
                    </a:p>
                  </a:txBody>
                  <a:tcPr marL="46444" marR="46444" marT="46444" marB="46444">
                    <a:lnL>
                      <a:noFill/>
                    </a:lnL>
                    <a:lnR>
                      <a:noFill/>
                    </a:lnR>
                    <a:lnT>
                      <a:noFill/>
                    </a:lnT>
                    <a:lnB>
                      <a:noFill/>
                    </a:lnB>
                  </a:tcPr>
                </a:tc>
                <a:extLst>
                  <a:ext uri="{0D108BD9-81ED-4DB2-BD59-A6C34878D82A}">
                    <a16:rowId xmlns:a16="http://schemas.microsoft.com/office/drawing/2014/main" val="10000"/>
                  </a:ext>
                </a:extLst>
              </a:tr>
              <a:tr h="666143">
                <a:tc>
                  <a:txBody>
                    <a:bodyPr/>
                    <a:lstStyle/>
                    <a:p>
                      <a:r>
                        <a:rPr lang="en-US" sz="1300"/>
                        <a:t>C</a:t>
                      </a:r>
                      <a:r>
                        <a:rPr lang="en-US" sz="1300" baseline="-25000"/>
                        <a:t>O</a:t>
                      </a:r>
                      <a:endParaRPr lang="en-US" sz="1300"/>
                    </a:p>
                  </a:txBody>
                  <a:tcPr marL="46444" marR="46444" marT="46444" marB="46444">
                    <a:lnL>
                      <a:noFill/>
                    </a:lnL>
                    <a:lnR>
                      <a:noFill/>
                    </a:lnR>
                    <a:lnT>
                      <a:noFill/>
                    </a:lnT>
                    <a:lnB>
                      <a:noFill/>
                    </a:lnB>
                  </a:tcPr>
                </a:tc>
                <a:tc>
                  <a:txBody>
                    <a:bodyPr/>
                    <a:lstStyle/>
                    <a:p>
                      <a:r>
                        <a:rPr lang="en-US" sz="1300"/>
                        <a:t>= concentration of oxidant at the electrode surface</a:t>
                      </a:r>
                    </a:p>
                  </a:txBody>
                  <a:tcPr marL="46444" marR="46444" marT="46444" marB="46444">
                    <a:lnL>
                      <a:noFill/>
                    </a:lnL>
                    <a:lnR>
                      <a:noFill/>
                    </a:lnR>
                    <a:lnT>
                      <a:noFill/>
                    </a:lnT>
                    <a:lnB>
                      <a:noFill/>
                    </a:lnB>
                  </a:tcPr>
                </a:tc>
                <a:extLst>
                  <a:ext uri="{0D108BD9-81ED-4DB2-BD59-A6C34878D82A}">
                    <a16:rowId xmlns:a16="http://schemas.microsoft.com/office/drawing/2014/main" val="10001"/>
                  </a:ext>
                </a:extLst>
              </a:tr>
              <a:tr h="602448">
                <a:tc>
                  <a:txBody>
                    <a:bodyPr/>
                    <a:lstStyle/>
                    <a:p>
                      <a:r>
                        <a:rPr lang="en-US" sz="1300"/>
                        <a:t>C</a:t>
                      </a:r>
                      <a:r>
                        <a:rPr lang="en-US" sz="1300" baseline="-25000"/>
                        <a:t>O</a:t>
                      </a:r>
                      <a:r>
                        <a:rPr lang="en-US" sz="1300"/>
                        <a:t>*</a:t>
                      </a:r>
                    </a:p>
                  </a:txBody>
                  <a:tcPr marL="46444" marR="46444" marT="46444" marB="46444">
                    <a:lnL>
                      <a:noFill/>
                    </a:lnL>
                    <a:lnR>
                      <a:noFill/>
                    </a:lnR>
                    <a:lnT>
                      <a:noFill/>
                    </a:lnT>
                    <a:lnB>
                      <a:noFill/>
                    </a:lnB>
                  </a:tcPr>
                </a:tc>
                <a:tc>
                  <a:txBody>
                    <a:bodyPr/>
                    <a:lstStyle/>
                    <a:p>
                      <a:r>
                        <a:rPr lang="en-US" sz="1300"/>
                        <a:t>= concentration of oxidant in the bulk</a:t>
                      </a:r>
                    </a:p>
                  </a:txBody>
                  <a:tcPr marL="46444" marR="46444" marT="46444" marB="46444">
                    <a:lnL>
                      <a:noFill/>
                    </a:lnL>
                    <a:lnR>
                      <a:noFill/>
                    </a:lnR>
                    <a:lnT>
                      <a:noFill/>
                    </a:lnT>
                    <a:lnB>
                      <a:noFill/>
                    </a:lnB>
                  </a:tcPr>
                </a:tc>
                <a:extLst>
                  <a:ext uri="{0D108BD9-81ED-4DB2-BD59-A6C34878D82A}">
                    <a16:rowId xmlns:a16="http://schemas.microsoft.com/office/drawing/2014/main" val="10002"/>
                  </a:ext>
                </a:extLst>
              </a:tr>
              <a:tr h="666143">
                <a:tc>
                  <a:txBody>
                    <a:bodyPr/>
                    <a:lstStyle/>
                    <a:p>
                      <a:r>
                        <a:rPr lang="en-US" sz="1300"/>
                        <a:t>C</a:t>
                      </a:r>
                      <a:r>
                        <a:rPr lang="en-US" sz="1300" baseline="-25000"/>
                        <a:t>R</a:t>
                      </a:r>
                      <a:endParaRPr lang="en-US" sz="1300"/>
                    </a:p>
                  </a:txBody>
                  <a:tcPr marL="46444" marR="46444" marT="46444" marB="46444">
                    <a:lnL>
                      <a:noFill/>
                    </a:lnL>
                    <a:lnR>
                      <a:noFill/>
                    </a:lnR>
                    <a:lnT>
                      <a:noFill/>
                    </a:lnT>
                    <a:lnB>
                      <a:noFill/>
                    </a:lnB>
                  </a:tcPr>
                </a:tc>
                <a:tc>
                  <a:txBody>
                    <a:bodyPr/>
                    <a:lstStyle/>
                    <a:p>
                      <a:r>
                        <a:rPr lang="en-US" sz="1300"/>
                        <a:t>= concentration of reductant at the electrode surface</a:t>
                      </a:r>
                    </a:p>
                  </a:txBody>
                  <a:tcPr marL="46444" marR="46444" marT="46444" marB="46444">
                    <a:lnL>
                      <a:noFill/>
                    </a:lnL>
                    <a:lnR>
                      <a:noFill/>
                    </a:lnR>
                    <a:lnT>
                      <a:noFill/>
                    </a:lnT>
                    <a:lnB>
                      <a:noFill/>
                    </a:lnB>
                  </a:tcPr>
                </a:tc>
                <a:extLst>
                  <a:ext uri="{0D108BD9-81ED-4DB2-BD59-A6C34878D82A}">
                    <a16:rowId xmlns:a16="http://schemas.microsoft.com/office/drawing/2014/main" val="10003"/>
                  </a:ext>
                </a:extLst>
              </a:tr>
              <a:tr h="475058">
                <a:tc>
                  <a:txBody>
                    <a:bodyPr/>
                    <a:lstStyle/>
                    <a:p>
                      <a:r>
                        <a:rPr lang="el-GR" sz="1300"/>
                        <a:t>η</a:t>
                      </a:r>
                    </a:p>
                  </a:txBody>
                  <a:tcPr marL="46444" marR="46444" marT="46444" marB="46444">
                    <a:lnL>
                      <a:noFill/>
                    </a:lnL>
                    <a:lnR>
                      <a:noFill/>
                    </a:lnR>
                    <a:lnT>
                      <a:noFill/>
                    </a:lnT>
                    <a:lnB>
                      <a:noFill/>
                    </a:lnB>
                  </a:tcPr>
                </a:tc>
                <a:tc>
                  <a:txBody>
                    <a:bodyPr/>
                    <a:lstStyle/>
                    <a:p>
                      <a:r>
                        <a:rPr lang="en-US" sz="1300" dirty="0"/>
                        <a:t>= </a:t>
                      </a:r>
                      <a:r>
                        <a:rPr lang="en-US" sz="1300" dirty="0" err="1"/>
                        <a:t>overpotential</a:t>
                      </a:r>
                      <a:endParaRPr lang="en-US" sz="1300" dirty="0"/>
                    </a:p>
                  </a:txBody>
                  <a:tcPr marL="46444" marR="46444" marT="46444" marB="46444">
                    <a:lnL>
                      <a:noFill/>
                    </a:lnL>
                    <a:lnR>
                      <a:noFill/>
                    </a:lnR>
                    <a:lnT>
                      <a:noFill/>
                    </a:lnT>
                    <a:lnB>
                      <a:noFill/>
                    </a:lnB>
                  </a:tcPr>
                </a:tc>
                <a:extLst>
                  <a:ext uri="{0D108BD9-81ED-4DB2-BD59-A6C34878D82A}">
                    <a16:rowId xmlns:a16="http://schemas.microsoft.com/office/drawing/2014/main" val="10004"/>
                  </a:ext>
                </a:extLst>
              </a:tr>
              <a:tr h="283973">
                <a:tc>
                  <a:txBody>
                    <a:bodyPr/>
                    <a:lstStyle/>
                    <a:p>
                      <a:r>
                        <a:rPr lang="en-US" sz="1300"/>
                        <a:t>F</a:t>
                      </a:r>
                    </a:p>
                  </a:txBody>
                  <a:tcPr marL="46444" marR="46444" marT="46444" marB="46444">
                    <a:lnL>
                      <a:noFill/>
                    </a:lnL>
                    <a:lnR>
                      <a:noFill/>
                    </a:lnR>
                    <a:lnT>
                      <a:noFill/>
                    </a:lnT>
                    <a:lnB>
                      <a:noFill/>
                    </a:lnB>
                  </a:tcPr>
                </a:tc>
                <a:tc>
                  <a:txBody>
                    <a:bodyPr/>
                    <a:lstStyle/>
                    <a:p>
                      <a:r>
                        <a:rPr lang="en-US" sz="1300"/>
                        <a:t>= Faradays constant</a:t>
                      </a:r>
                    </a:p>
                  </a:txBody>
                  <a:tcPr marL="46444" marR="46444" marT="46444" marB="46444">
                    <a:lnL>
                      <a:noFill/>
                    </a:lnL>
                    <a:lnR>
                      <a:noFill/>
                    </a:lnR>
                    <a:lnT>
                      <a:noFill/>
                    </a:lnT>
                    <a:lnB>
                      <a:noFill/>
                    </a:lnB>
                  </a:tcPr>
                </a:tc>
                <a:extLst>
                  <a:ext uri="{0D108BD9-81ED-4DB2-BD59-A6C34878D82A}">
                    <a16:rowId xmlns:a16="http://schemas.microsoft.com/office/drawing/2014/main" val="10005"/>
                  </a:ext>
                </a:extLst>
              </a:tr>
              <a:tr h="283973">
                <a:tc>
                  <a:txBody>
                    <a:bodyPr/>
                    <a:lstStyle/>
                    <a:p>
                      <a:r>
                        <a:rPr lang="en-US" sz="1300"/>
                        <a:t>T</a:t>
                      </a:r>
                    </a:p>
                  </a:txBody>
                  <a:tcPr marL="46444" marR="46444" marT="46444" marB="46444">
                    <a:lnL>
                      <a:noFill/>
                    </a:lnL>
                    <a:lnR>
                      <a:noFill/>
                    </a:lnR>
                    <a:lnT>
                      <a:noFill/>
                    </a:lnT>
                    <a:lnB>
                      <a:noFill/>
                    </a:lnB>
                  </a:tcPr>
                </a:tc>
                <a:tc>
                  <a:txBody>
                    <a:bodyPr/>
                    <a:lstStyle/>
                    <a:p>
                      <a:r>
                        <a:rPr lang="en-US" sz="1300"/>
                        <a:t>= temperature</a:t>
                      </a:r>
                    </a:p>
                  </a:txBody>
                  <a:tcPr marL="46444" marR="46444" marT="46444" marB="46444">
                    <a:lnL>
                      <a:noFill/>
                    </a:lnL>
                    <a:lnR>
                      <a:noFill/>
                    </a:lnR>
                    <a:lnT>
                      <a:noFill/>
                    </a:lnT>
                    <a:lnB>
                      <a:noFill/>
                    </a:lnB>
                  </a:tcPr>
                </a:tc>
                <a:extLst>
                  <a:ext uri="{0D108BD9-81ED-4DB2-BD59-A6C34878D82A}">
                    <a16:rowId xmlns:a16="http://schemas.microsoft.com/office/drawing/2014/main" val="10006"/>
                  </a:ext>
                </a:extLst>
              </a:tr>
              <a:tr h="283973">
                <a:tc>
                  <a:txBody>
                    <a:bodyPr/>
                    <a:lstStyle/>
                    <a:p>
                      <a:r>
                        <a:rPr lang="en-US" sz="1300"/>
                        <a:t>R</a:t>
                      </a:r>
                    </a:p>
                  </a:txBody>
                  <a:tcPr marL="46444" marR="46444" marT="46444" marB="46444">
                    <a:lnL>
                      <a:noFill/>
                    </a:lnL>
                    <a:lnR>
                      <a:noFill/>
                    </a:lnR>
                    <a:lnT>
                      <a:noFill/>
                    </a:lnT>
                    <a:lnB>
                      <a:noFill/>
                    </a:lnB>
                  </a:tcPr>
                </a:tc>
                <a:tc>
                  <a:txBody>
                    <a:bodyPr/>
                    <a:lstStyle/>
                    <a:p>
                      <a:r>
                        <a:rPr lang="en-US" sz="1300"/>
                        <a:t>= gas constant</a:t>
                      </a:r>
                    </a:p>
                  </a:txBody>
                  <a:tcPr marL="46444" marR="46444" marT="46444" marB="46444">
                    <a:lnL>
                      <a:noFill/>
                    </a:lnL>
                    <a:lnR>
                      <a:noFill/>
                    </a:lnR>
                    <a:lnT>
                      <a:noFill/>
                    </a:lnT>
                    <a:lnB>
                      <a:noFill/>
                    </a:lnB>
                  </a:tcPr>
                </a:tc>
                <a:extLst>
                  <a:ext uri="{0D108BD9-81ED-4DB2-BD59-A6C34878D82A}">
                    <a16:rowId xmlns:a16="http://schemas.microsoft.com/office/drawing/2014/main" val="10007"/>
                  </a:ext>
                </a:extLst>
              </a:tr>
              <a:tr h="283973">
                <a:tc>
                  <a:txBody>
                    <a:bodyPr/>
                    <a:lstStyle/>
                    <a:p>
                      <a:r>
                        <a:rPr lang="en-US" sz="1300"/>
                        <a:t>a</a:t>
                      </a:r>
                    </a:p>
                  </a:txBody>
                  <a:tcPr marL="46444" marR="46444" marT="46444" marB="46444">
                    <a:lnL>
                      <a:noFill/>
                    </a:lnL>
                    <a:lnR>
                      <a:noFill/>
                    </a:lnR>
                    <a:lnT>
                      <a:noFill/>
                    </a:lnT>
                    <a:lnB>
                      <a:noFill/>
                    </a:lnB>
                  </a:tcPr>
                </a:tc>
                <a:tc>
                  <a:txBody>
                    <a:bodyPr/>
                    <a:lstStyle/>
                    <a:p>
                      <a:r>
                        <a:rPr lang="en-US" sz="1300"/>
                        <a:t>= reaction order</a:t>
                      </a:r>
                    </a:p>
                  </a:txBody>
                  <a:tcPr marL="46444" marR="46444" marT="46444" marB="46444">
                    <a:lnL>
                      <a:noFill/>
                    </a:lnL>
                    <a:lnR>
                      <a:noFill/>
                    </a:lnR>
                    <a:lnT>
                      <a:noFill/>
                    </a:lnT>
                    <a:lnB>
                      <a:noFill/>
                    </a:lnB>
                  </a:tcPr>
                </a:tc>
                <a:extLst>
                  <a:ext uri="{0D108BD9-81ED-4DB2-BD59-A6C34878D82A}">
                    <a16:rowId xmlns:a16="http://schemas.microsoft.com/office/drawing/2014/main" val="10008"/>
                  </a:ext>
                </a:extLst>
              </a:tr>
              <a:tr h="475058">
                <a:tc>
                  <a:txBody>
                    <a:bodyPr/>
                    <a:lstStyle/>
                    <a:p>
                      <a:r>
                        <a:rPr lang="en-US" sz="1300"/>
                        <a:t>n</a:t>
                      </a:r>
                    </a:p>
                  </a:txBody>
                  <a:tcPr marL="46444" marR="46444" marT="46444" marB="46444">
                    <a:lnL>
                      <a:noFill/>
                    </a:lnL>
                    <a:lnR>
                      <a:noFill/>
                    </a:lnR>
                    <a:lnT>
                      <a:noFill/>
                    </a:lnT>
                    <a:lnB>
                      <a:noFill/>
                    </a:lnB>
                  </a:tcPr>
                </a:tc>
                <a:tc>
                  <a:txBody>
                    <a:bodyPr/>
                    <a:lstStyle/>
                    <a:p>
                      <a:r>
                        <a:rPr lang="en-US" sz="1300" dirty="0"/>
                        <a:t>= number of electrons involved</a:t>
                      </a:r>
                    </a:p>
                  </a:txBody>
                  <a:tcPr marL="46444" marR="46444" marT="46444" marB="46444">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379413" y="477748"/>
            <a:ext cx="80049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general relation between the potential and the current (which is directly related with the amount of electrons and so the charge transfer via Faradays law)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a:t>
            </a:r>
          </a:p>
        </p:txBody>
      </p:sp>
      <p:pic>
        <p:nvPicPr>
          <p:cNvPr id="73730" name="Picture 2" descr="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678" y="1213923"/>
            <a:ext cx="6074717" cy="92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743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320966"/>
            <a:ext cx="903481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the concentration in the bulk is the same as at the electrode surface, C</a:t>
            </a:r>
            <a:r>
              <a:rPr kumimoji="0" lang="en-US" altLang="en-US" sz="1800" b="0" i="0" u="none" strike="noStrike" cap="none" normalizeH="0" baseline="-30000" dirty="0">
                <a:ln>
                  <a:noFill/>
                </a:ln>
                <a:solidFill>
                  <a:schemeClr val="tx1"/>
                </a:solidFill>
                <a:effectLst/>
                <a:latin typeface="Arial" panose="020B0604020202020204" pitchFamily="34" charset="0"/>
              </a:rPr>
              <a:t>O</a:t>
            </a:r>
            <a:r>
              <a:rPr kumimoji="0" lang="en-US" altLang="en-US" sz="1800" b="0"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30000" dirty="0">
                <a:ln>
                  <a:noFill/>
                </a:ln>
                <a:solidFill>
                  <a:schemeClr val="tx1"/>
                </a:solidFill>
                <a:effectLst/>
                <a:latin typeface="Arial" panose="020B0604020202020204" pitchFamily="34" charset="0"/>
              </a:rPr>
              <a:t>O</a:t>
            </a:r>
            <a:r>
              <a:rPr kumimoji="0" lang="en-US" altLang="en-US" sz="1800" b="0" i="0" u="none" strike="noStrike" cap="none" normalizeH="0" baseline="0" dirty="0">
                <a:ln>
                  <a:noFill/>
                </a:ln>
                <a:solidFill>
                  <a:schemeClr val="tx1"/>
                </a:solidFill>
                <a:effectLst/>
                <a:latin typeface="Arial" panose="020B0604020202020204" pitchFamily="34" charset="0"/>
              </a:rPr>
              <a:t>* and C</a:t>
            </a:r>
            <a:r>
              <a:rPr kumimoji="0" lang="en-US" altLang="en-US" sz="1800" b="0" i="0" u="none" strike="noStrike" cap="none" normalizeH="0" baseline="-30000" dirty="0">
                <a:ln>
                  <a:noFill/>
                </a:ln>
                <a:solidFill>
                  <a:schemeClr val="tx1"/>
                </a:solidFill>
                <a:effectLst/>
                <a:latin typeface="Arial" panose="020B0604020202020204" pitchFamily="34" charset="0"/>
              </a:rPr>
              <a:t>R</a:t>
            </a:r>
            <a:r>
              <a:rPr kumimoji="0" lang="en-US" altLang="en-US" sz="1800" b="0"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30000" dirty="0">
                <a:ln>
                  <a:noFill/>
                </a:ln>
                <a:solidFill>
                  <a:schemeClr val="tx1"/>
                </a:solidFill>
                <a:effectLst/>
                <a:latin typeface="Arial" panose="020B0604020202020204" pitchFamily="34" charset="0"/>
              </a:rPr>
              <a:t>R</a:t>
            </a:r>
            <a:r>
              <a:rPr kumimoji="0" lang="en-US" altLang="en-US" sz="1800" b="0" i="0" u="none" strike="noStrike" cap="none" normalizeH="0" baseline="0" dirty="0">
                <a:ln>
                  <a:noFill/>
                </a:ln>
                <a:solidFill>
                  <a:schemeClr val="tx1"/>
                </a:solidFill>
                <a:effectLst/>
                <a:latin typeface="Arial" panose="020B0604020202020204" pitchFamily="34" charset="0"/>
              </a:rPr>
              <a:t>*. This simplifies  the previous equation into: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equation is called the Butler-</a:t>
            </a:r>
            <a:r>
              <a:rPr kumimoji="0" lang="en-US" altLang="en-US" sz="1800" b="0" i="0" u="none" strike="noStrike" cap="none" normalizeH="0" baseline="0" dirty="0" err="1">
                <a:ln>
                  <a:noFill/>
                </a:ln>
                <a:solidFill>
                  <a:schemeClr val="tx1"/>
                </a:solidFill>
                <a:effectLst/>
                <a:latin typeface="Arial" panose="020B0604020202020204" pitchFamily="34" charset="0"/>
              </a:rPr>
              <a:t>Volmer</a:t>
            </a:r>
            <a:r>
              <a:rPr kumimoji="0" lang="en-US" altLang="en-US" sz="1800" b="0" i="0" u="none" strike="noStrike" cap="none" normalizeH="0" baseline="0" dirty="0">
                <a:ln>
                  <a:noFill/>
                </a:ln>
                <a:solidFill>
                  <a:schemeClr val="tx1"/>
                </a:solidFill>
                <a:effectLst/>
                <a:latin typeface="Arial" panose="020B0604020202020204" pitchFamily="34" charset="0"/>
              </a:rPr>
              <a:t> equation. It is applicable when the polarization depends only on the charge-transfer kinetics.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Stirring the solution to minimize the diffusion layer thickness can help minimize concentration polarization.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the </a:t>
            </a:r>
            <a:r>
              <a:rPr kumimoji="0" lang="en-US" altLang="en-US" sz="1800" b="0" i="0" u="none" strike="noStrike" cap="none" normalizeH="0" baseline="0" dirty="0" err="1">
                <a:ln>
                  <a:noFill/>
                </a:ln>
                <a:solidFill>
                  <a:schemeClr val="tx1"/>
                </a:solidFill>
                <a:effectLst/>
                <a:latin typeface="Arial" panose="020B0604020202020204" pitchFamily="34" charset="0"/>
              </a:rPr>
              <a:t>overpotential</a:t>
            </a:r>
            <a:r>
              <a:rPr kumimoji="0" lang="en-US" altLang="en-US" sz="1800" b="0" i="0" u="none" strike="noStrike" cap="none" normalizeH="0" baseline="0" dirty="0">
                <a:ln>
                  <a:noFill/>
                </a:ln>
                <a:solidFill>
                  <a:schemeClr val="tx1"/>
                </a:solidFill>
                <a:effectLst/>
                <a:latin typeface="Arial" panose="020B0604020202020204" pitchFamily="34" charset="0"/>
              </a:rPr>
              <a:t>, η, is very small and the electrochemical system is at equilibrium, the expression for the charge-transfer resistance changes 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From this equation the exchange current density can be calculated when </a:t>
            </a:r>
            <a:r>
              <a:rPr kumimoji="0" lang="en-US" altLang="en-US" sz="1800" b="0" i="0" u="none" strike="noStrike" cap="none" normalizeH="0" baseline="0" dirty="0" err="1">
                <a:ln>
                  <a:noFill/>
                </a:ln>
                <a:solidFill>
                  <a:schemeClr val="tx1"/>
                </a:solidFill>
                <a:effectLst/>
                <a:latin typeface="Arial" panose="020B0604020202020204" pitchFamily="34" charset="0"/>
              </a:rPr>
              <a:t>R</a:t>
            </a:r>
            <a:r>
              <a:rPr kumimoji="0" lang="en-US" altLang="en-US" sz="1800" b="0" i="0" u="none" strike="noStrike" cap="none" normalizeH="0" baseline="-30000" dirty="0" err="1">
                <a:ln>
                  <a:noFill/>
                </a:ln>
                <a:solidFill>
                  <a:schemeClr val="tx1"/>
                </a:solidFill>
                <a:effectLst/>
                <a:latin typeface="Arial" panose="020B0604020202020204" pitchFamily="34" charset="0"/>
              </a:rPr>
              <a:t>ct</a:t>
            </a:r>
            <a:r>
              <a:rPr kumimoji="0" lang="en-US" altLang="en-US" sz="1800" b="0" i="0" u="none" strike="noStrike" cap="none" normalizeH="0" baseline="0" dirty="0">
                <a:ln>
                  <a:noFill/>
                </a:ln>
                <a:solidFill>
                  <a:schemeClr val="tx1"/>
                </a:solidFill>
                <a:effectLst/>
                <a:latin typeface="Arial" panose="020B0604020202020204" pitchFamily="34" charset="0"/>
              </a:rPr>
              <a:t> is known.</a:t>
            </a:r>
          </a:p>
        </p:txBody>
      </p:sp>
      <p:pic>
        <p:nvPicPr>
          <p:cNvPr id="74754" name="Picture 2" descr="Basics-of-EIS.pd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671" y="1401691"/>
            <a:ext cx="5337742" cy="703326"/>
          </a:xfrm>
          <a:prstGeom prst="rect">
            <a:avLst/>
          </a:prstGeom>
          <a:noFill/>
          <a:extLst>
            <a:ext uri="{909E8E84-426E-40DD-AFC4-6F175D3DCCD1}">
              <a14:hiddenFill xmlns:a14="http://schemas.microsoft.com/office/drawing/2010/main">
                <a:solidFill>
                  <a:srgbClr val="FFFFFF"/>
                </a:solidFill>
              </a14:hiddenFill>
            </a:ext>
          </a:extLst>
        </p:spPr>
      </p:pic>
      <p:pic>
        <p:nvPicPr>
          <p:cNvPr id="74755" name="Picture 3" descr="Basics-of-EIS.pdf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719" y="4317711"/>
            <a:ext cx="1250144" cy="73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25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Definition of Resistance and Impedance</a:t>
            </a:r>
          </a:p>
        </p:txBody>
      </p:sp>
      <p:sp>
        <p:nvSpPr>
          <p:cNvPr id="3" name="Content Placeholder 2"/>
          <p:cNvSpPr>
            <a:spLocks noGrp="1"/>
          </p:cNvSpPr>
          <p:nvPr>
            <p:ph idx="1"/>
          </p:nvPr>
        </p:nvSpPr>
        <p:spPr>
          <a:xfrm>
            <a:off x="457200" y="2109720"/>
            <a:ext cx="8229600" cy="4495800"/>
          </a:xfrm>
        </p:spPr>
        <p:txBody>
          <a:bodyPr/>
          <a:lstStyle/>
          <a:p>
            <a:r>
              <a:rPr lang="en-US" sz="2400" dirty="0"/>
              <a:t>Most real applications contain more complex circuit elements and more complex behavior.</a:t>
            </a:r>
          </a:p>
          <a:p>
            <a:r>
              <a:rPr lang="en-US" sz="2400" dirty="0"/>
              <a:t>Impedance replaces resistance as a more general circuit parameter.</a:t>
            </a:r>
          </a:p>
          <a:p>
            <a:r>
              <a:rPr lang="en-US" sz="2400" b="1" dirty="0">
                <a:solidFill>
                  <a:srgbClr val="FF0000"/>
                </a:solidFill>
              </a:rPr>
              <a:t>Impedance</a:t>
            </a:r>
            <a:r>
              <a:rPr lang="en-US" sz="2400" dirty="0">
                <a:solidFill>
                  <a:srgbClr val="FF0000"/>
                </a:solidFill>
              </a:rPr>
              <a:t> </a:t>
            </a:r>
            <a:r>
              <a:rPr lang="en-US" sz="2400" u="sng" dirty="0"/>
              <a:t>is a measure of the ability of a circuit to resist the flow of electrical current</a:t>
            </a:r>
            <a:endParaRPr lang="en-US" sz="2400" dirty="0"/>
          </a:p>
          <a:p>
            <a:r>
              <a:rPr lang="en-US" sz="2400" b="1" dirty="0"/>
              <a:t>Unlike resistance</a:t>
            </a:r>
            <a:r>
              <a:rPr lang="en-US" sz="2400" dirty="0"/>
              <a:t>, it is not limited by the simplifying properties mentioned earlier.</a:t>
            </a:r>
          </a:p>
          <a:p>
            <a:endParaRPr lang="en-US" sz="2400" dirty="0"/>
          </a:p>
        </p:txBody>
      </p:sp>
    </p:spTree>
    <p:extLst>
      <p:ext uri="{BB962C8B-B14F-4D97-AF65-F5344CB8AC3E}">
        <p14:creationId xmlns:p14="http://schemas.microsoft.com/office/powerpoint/2010/main" val="297552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42"/>
            <a:ext cx="8229600" cy="1143000"/>
          </a:xfrm>
        </p:spPr>
        <p:txBody>
          <a:bodyPr/>
          <a:lstStyle/>
          <a:p>
            <a:r>
              <a:rPr lang="en-US" dirty="0"/>
              <a:t>Real systems: EIS</a:t>
            </a:r>
          </a:p>
        </p:txBody>
      </p:sp>
      <p:pic>
        <p:nvPicPr>
          <p:cNvPr id="75778" name="Picture 2" descr="http://fuelcellscience.asmedigitalcollection.asme.org/data/Journals/JFCSAU/930118/fc_011_05_051004_f005.png"/>
          <p:cNvPicPr>
            <a:picLocks noChangeAspect="1" noChangeArrowheads="1"/>
          </p:cNvPicPr>
          <p:nvPr/>
        </p:nvPicPr>
        <p:blipFill rotWithShape="1">
          <a:blip r:embed="rId2">
            <a:extLst>
              <a:ext uri="{28A0092B-C50C-407E-A947-70E740481C1C}">
                <a14:useLocalDpi xmlns:a14="http://schemas.microsoft.com/office/drawing/2010/main" val="0"/>
              </a:ext>
            </a:extLst>
          </a:blip>
          <a:srcRect l="381" t="50902" r="49413" b="-1741"/>
          <a:stretch/>
        </p:blipFill>
        <p:spPr bwMode="auto">
          <a:xfrm>
            <a:off x="2094931" y="1911528"/>
            <a:ext cx="3596185" cy="2789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3206" y="1405719"/>
            <a:ext cx="6509982" cy="369332"/>
          </a:xfrm>
          <a:prstGeom prst="rect">
            <a:avLst/>
          </a:prstGeom>
          <a:noFill/>
        </p:spPr>
        <p:txBody>
          <a:bodyPr wrap="square" rtlCol="0">
            <a:spAutoFit/>
          </a:bodyPr>
          <a:lstStyle/>
          <a:p>
            <a:r>
              <a:rPr lang="en-US" b="1" dirty="0"/>
              <a:t>Study electrochemical behavior of catalysts for fuel cells</a:t>
            </a:r>
          </a:p>
        </p:txBody>
      </p:sp>
      <p:sp>
        <p:nvSpPr>
          <p:cNvPr id="5" name="Rectangle 4"/>
          <p:cNvSpPr/>
          <p:nvPr/>
        </p:nvSpPr>
        <p:spPr>
          <a:xfrm>
            <a:off x="225188" y="5658828"/>
            <a:ext cx="6858000" cy="369332"/>
          </a:xfrm>
          <a:prstGeom prst="rect">
            <a:avLst/>
          </a:prstGeom>
        </p:spPr>
        <p:txBody>
          <a:bodyPr wrap="square">
            <a:spAutoFit/>
          </a:bodyPr>
          <a:lstStyle/>
          <a:p>
            <a:r>
              <a:rPr lang="fr-FR" i="1" dirty="0"/>
              <a:t>J. Fuel </a:t>
            </a:r>
            <a:r>
              <a:rPr lang="fr-FR" i="1" dirty="0" err="1"/>
              <a:t>Cell</a:t>
            </a:r>
            <a:r>
              <a:rPr lang="fr-FR" i="1" dirty="0"/>
              <a:t> </a:t>
            </a:r>
            <a:r>
              <a:rPr lang="fr-FR" i="1" dirty="0" err="1"/>
              <a:t>Sci</a:t>
            </a:r>
            <a:r>
              <a:rPr lang="fr-FR" i="1" dirty="0"/>
              <a:t>. </a:t>
            </a:r>
            <a:r>
              <a:rPr lang="fr-FR" i="1" dirty="0" err="1"/>
              <a:t>Technol</a:t>
            </a:r>
            <a:r>
              <a:rPr lang="fr-FR" dirty="0"/>
              <a:t> 11(5), 051004 (Jun 10, 2014)</a:t>
            </a:r>
            <a:endParaRPr lang="en-US" dirty="0"/>
          </a:p>
        </p:txBody>
      </p:sp>
      <p:sp>
        <p:nvSpPr>
          <p:cNvPr id="6" name="Rectangle 5"/>
          <p:cNvSpPr/>
          <p:nvPr/>
        </p:nvSpPr>
        <p:spPr bwMode="auto">
          <a:xfrm>
            <a:off x="1937982" y="1816500"/>
            <a:ext cx="341194" cy="394437"/>
          </a:xfrm>
          <a:prstGeom prst="rect">
            <a:avLst/>
          </a:prstGeom>
          <a:solidFill>
            <a:schemeClr val="bg1"/>
          </a:solidFill>
          <a:ln w="12700" cap="flat" cmpd="sng" algn="ctr">
            <a:solidFill>
              <a:schemeClr val="bg1"/>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pitchFamily="34" charset="0"/>
            </a:endParaRPr>
          </a:p>
        </p:txBody>
      </p:sp>
      <p:sp>
        <p:nvSpPr>
          <p:cNvPr id="8" name="TextBox 7"/>
          <p:cNvSpPr txBox="1"/>
          <p:nvPr/>
        </p:nvSpPr>
        <p:spPr>
          <a:xfrm>
            <a:off x="268406" y="4611151"/>
            <a:ext cx="8418394" cy="369332"/>
          </a:xfrm>
          <a:prstGeom prst="rect">
            <a:avLst/>
          </a:prstGeom>
          <a:noFill/>
        </p:spPr>
        <p:txBody>
          <a:bodyPr wrap="square" rtlCol="0">
            <a:spAutoFit/>
          </a:bodyPr>
          <a:lstStyle/>
          <a:p>
            <a:r>
              <a:rPr lang="en-US" b="1" dirty="0"/>
              <a:t>What do you understand from the study of the </a:t>
            </a:r>
            <a:r>
              <a:rPr lang="en-US" b="1" dirty="0" err="1"/>
              <a:t>Pd</a:t>
            </a:r>
            <a:r>
              <a:rPr lang="en-US" b="1" dirty="0"/>
              <a:t>/c catalyst stability above</a:t>
            </a:r>
          </a:p>
        </p:txBody>
      </p:sp>
    </p:spTree>
    <p:extLst>
      <p:ext uri="{BB962C8B-B14F-4D97-AF65-F5344CB8AC3E}">
        <p14:creationId xmlns:p14="http://schemas.microsoft.com/office/powerpoint/2010/main" val="835111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Electrochemical Capacitors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270" t="53571" b="1"/>
          <a:stretch/>
        </p:blipFill>
        <p:spPr bwMode="auto">
          <a:xfrm>
            <a:off x="457200" y="2077942"/>
            <a:ext cx="8444985" cy="29307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1473958" y="5254388"/>
            <a:ext cx="5800299" cy="369332"/>
          </a:xfrm>
          <a:prstGeom prst="rect">
            <a:avLst/>
          </a:prstGeom>
          <a:noFill/>
        </p:spPr>
        <p:txBody>
          <a:bodyPr wrap="square" rtlCol="0">
            <a:spAutoFit/>
          </a:bodyPr>
          <a:lstStyle/>
          <a:p>
            <a:r>
              <a:rPr lang="en-US" dirty="0"/>
              <a:t>What you may understand from the two figures</a:t>
            </a:r>
          </a:p>
        </p:txBody>
      </p:sp>
      <p:sp>
        <p:nvSpPr>
          <p:cNvPr id="6" name="Text Box 4"/>
          <p:cNvSpPr txBox="1">
            <a:spLocks noChangeArrowheads="1"/>
          </p:cNvSpPr>
          <p:nvPr/>
        </p:nvSpPr>
        <p:spPr bwMode="auto">
          <a:xfrm>
            <a:off x="671535" y="6542419"/>
            <a:ext cx="4319588" cy="255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9pPr>
          </a:lstStyle>
          <a:p>
            <a:r>
              <a:rPr lang="en-GB" altLang="en-US" sz="1200" b="1" dirty="0">
                <a:latin typeface="Arial" panose="020B0604020202020204" pitchFamily="34" charset="0"/>
              </a:rPr>
              <a:t>Maher F. El-</a:t>
            </a:r>
            <a:r>
              <a:rPr lang="en-GB" altLang="en-US" sz="1200" b="1" dirty="0" err="1">
                <a:latin typeface="Arial" panose="020B0604020202020204" pitchFamily="34" charset="0"/>
              </a:rPr>
              <a:t>Kady</a:t>
            </a:r>
            <a:r>
              <a:rPr lang="en-GB" altLang="en-US" sz="1200" b="1" dirty="0">
                <a:latin typeface="Arial" panose="020B0604020202020204" pitchFamily="34" charset="0"/>
              </a:rPr>
              <a:t> et al. Science 2012;335:1326-1330</a:t>
            </a:r>
          </a:p>
        </p:txBody>
      </p:sp>
      <p:sp>
        <p:nvSpPr>
          <p:cNvPr id="7" name="Rectangle 6"/>
          <p:cNvSpPr/>
          <p:nvPr/>
        </p:nvSpPr>
        <p:spPr bwMode="auto">
          <a:xfrm>
            <a:off x="330341" y="4539903"/>
            <a:ext cx="341194" cy="394437"/>
          </a:xfrm>
          <a:prstGeom prst="rect">
            <a:avLst/>
          </a:prstGeom>
          <a:solidFill>
            <a:schemeClr val="bg1"/>
          </a:solidFill>
          <a:ln w="12700" cap="flat" cmpd="sng" algn="ctr">
            <a:solidFill>
              <a:schemeClr val="bg1"/>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pitchFamily="34" charset="0"/>
            </a:endParaRPr>
          </a:p>
        </p:txBody>
      </p:sp>
    </p:spTree>
    <p:extLst>
      <p:ext uri="{BB962C8B-B14F-4D97-AF65-F5344CB8AC3E}">
        <p14:creationId xmlns:p14="http://schemas.microsoft.com/office/powerpoint/2010/main" val="10635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04" y="0"/>
            <a:ext cx="8229600" cy="1143000"/>
          </a:xfrm>
        </p:spPr>
        <p:txBody>
          <a:bodyPr/>
          <a:lstStyle/>
          <a:p>
            <a:r>
              <a:rPr lang="en-US" dirty="0"/>
              <a:t>Developing biosensors</a:t>
            </a:r>
          </a:p>
        </p:txBody>
      </p:sp>
      <p:pic>
        <p:nvPicPr>
          <p:cNvPr id="77828" name="Picture 4" descr="https://encrypted-tbn1.gstatic.com/images?q=tbn:ANd9GcSDYO2FnBAS8PlEGioQh9gJfnIbfdLjepUzmq9Zb4VgEMMWd3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01" y="1300162"/>
            <a:ext cx="7712806" cy="2827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80258" y="5739537"/>
            <a:ext cx="6629400" cy="369332"/>
          </a:xfrm>
          <a:prstGeom prst="rect">
            <a:avLst/>
          </a:prstGeom>
        </p:spPr>
        <p:txBody>
          <a:bodyPr wrap="square">
            <a:spAutoFit/>
          </a:bodyPr>
          <a:lstStyle/>
          <a:p>
            <a:r>
              <a:rPr lang="en-US" dirty="0"/>
              <a:t>Anal. Chem. 2008, 80, 2133 </a:t>
            </a:r>
            <a:r>
              <a:rPr lang="en-US" dirty="0">
                <a:effectLst/>
                <a:latin typeface="Times New Roman" panose="02020603050405020304" pitchFamily="18" charset="0"/>
              </a:rPr>
              <a:t>- </a:t>
            </a:r>
            <a:r>
              <a:rPr lang="en-US" dirty="0"/>
              <a:t>2140</a:t>
            </a:r>
          </a:p>
        </p:txBody>
      </p:sp>
      <p:sp>
        <p:nvSpPr>
          <p:cNvPr id="5" name="TextBox 4"/>
          <p:cNvSpPr txBox="1"/>
          <p:nvPr/>
        </p:nvSpPr>
        <p:spPr>
          <a:xfrm>
            <a:off x="1080258" y="4570274"/>
            <a:ext cx="5800299" cy="369332"/>
          </a:xfrm>
          <a:prstGeom prst="rect">
            <a:avLst/>
          </a:prstGeom>
          <a:noFill/>
        </p:spPr>
        <p:txBody>
          <a:bodyPr wrap="square" rtlCol="0">
            <a:spAutoFit/>
          </a:bodyPr>
          <a:lstStyle/>
          <a:p>
            <a:r>
              <a:rPr lang="en-US" dirty="0"/>
              <a:t>Which is the highest </a:t>
            </a:r>
            <a:r>
              <a:rPr lang="en-US" dirty="0" err="1"/>
              <a:t>conc</a:t>
            </a:r>
            <a:r>
              <a:rPr lang="en-US" dirty="0"/>
              <a:t> of standard </a:t>
            </a:r>
            <a:r>
              <a:rPr lang="en-US"/>
              <a:t>and why?</a:t>
            </a:r>
            <a:endParaRPr lang="en-US" dirty="0"/>
          </a:p>
        </p:txBody>
      </p:sp>
    </p:spTree>
    <p:extLst>
      <p:ext uri="{BB962C8B-B14F-4D97-AF65-F5344CB8AC3E}">
        <p14:creationId xmlns:p14="http://schemas.microsoft.com/office/powerpoint/2010/main" val="3204137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93738"/>
            <a:ext cx="7772400" cy="1143000"/>
          </a:xfrm>
        </p:spPr>
        <p:txBody>
          <a:bodyPr/>
          <a:lstStyle/>
          <a:p>
            <a:pPr eaLnBrk="1" hangingPunct="1"/>
            <a:r>
              <a:rPr lang="en-US" altLang="en-US" sz="3600">
                <a:solidFill>
                  <a:schemeClr val="tx1"/>
                </a:solidFill>
              </a:rPr>
              <a:t>EIS</a:t>
            </a:r>
            <a:r>
              <a:rPr lang="en-US" altLang="en-US" sz="3600"/>
              <a:t> Instrumentation</a:t>
            </a:r>
          </a:p>
        </p:txBody>
      </p:sp>
      <p:sp>
        <p:nvSpPr>
          <p:cNvPr id="30723" name="Rectangle 3"/>
          <p:cNvSpPr>
            <a:spLocks noGrp="1" noChangeArrowheads="1"/>
          </p:cNvSpPr>
          <p:nvPr>
            <p:ph type="body" idx="1"/>
          </p:nvPr>
        </p:nvSpPr>
        <p:spPr>
          <a:xfrm>
            <a:off x="685800" y="1997075"/>
            <a:ext cx="7772400" cy="4086225"/>
          </a:xfrm>
        </p:spPr>
        <p:txBody>
          <a:bodyPr/>
          <a:lstStyle/>
          <a:p>
            <a:pPr eaLnBrk="1" hangingPunct="1"/>
            <a:r>
              <a:rPr lang="en-US" altLang="en-US" sz="2800"/>
              <a:t>Potentiostat/Galvanostat</a:t>
            </a:r>
          </a:p>
          <a:p>
            <a:pPr eaLnBrk="1" hangingPunct="1"/>
            <a:r>
              <a:rPr lang="en-US" altLang="en-US" sz="2800"/>
              <a:t>Sine wave generator</a:t>
            </a:r>
          </a:p>
          <a:p>
            <a:pPr eaLnBrk="1" hangingPunct="1"/>
            <a:r>
              <a:rPr lang="en-US" altLang="en-US" sz="2800"/>
              <a:t>Time synchronization (phase locking)</a:t>
            </a:r>
          </a:p>
          <a:p>
            <a:pPr eaLnBrk="1" hangingPunct="1"/>
            <a:r>
              <a:rPr lang="en-US" altLang="en-US" sz="2800"/>
              <a:t>All-in-ones, Portable &amp; Floating Systems</a:t>
            </a:r>
          </a:p>
          <a:p>
            <a:pPr eaLnBrk="1" hangingPunct="1">
              <a:buFontTx/>
              <a:buNone/>
            </a:pPr>
            <a:r>
              <a:rPr lang="en-US" altLang="en-US" sz="2800" b="1"/>
              <a:t>Things to be aware of…</a:t>
            </a:r>
          </a:p>
          <a:p>
            <a:pPr eaLnBrk="1" hangingPunct="1"/>
            <a:r>
              <a:rPr lang="en-US" altLang="en-US" sz="2800"/>
              <a:t>Software – Control &amp; Analysis</a:t>
            </a:r>
          </a:p>
          <a:p>
            <a:pPr eaLnBrk="1" hangingPunct="1"/>
            <a:r>
              <a:rPr lang="en-US" altLang="en-US" sz="2800"/>
              <a:t>Accuracy</a:t>
            </a:r>
          </a:p>
          <a:p>
            <a:pPr eaLnBrk="1" hangingPunct="1"/>
            <a:r>
              <a:rPr lang="en-US" altLang="en-US" sz="2800"/>
              <a:t>Performance limitations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600"/>
              <a:t>EIS Take Home</a:t>
            </a:r>
          </a:p>
        </p:txBody>
      </p:sp>
      <p:sp>
        <p:nvSpPr>
          <p:cNvPr id="31747" name="Rectangle 3"/>
          <p:cNvSpPr>
            <a:spLocks noGrp="1" noChangeArrowheads="1"/>
          </p:cNvSpPr>
          <p:nvPr>
            <p:ph type="body" idx="1"/>
          </p:nvPr>
        </p:nvSpPr>
        <p:spPr>
          <a:xfrm>
            <a:off x="685800" y="1905000"/>
            <a:ext cx="7772400" cy="4087813"/>
          </a:xfrm>
        </p:spPr>
        <p:txBody>
          <a:bodyPr/>
          <a:lstStyle/>
          <a:p>
            <a:pPr eaLnBrk="1" hangingPunct="1"/>
            <a:r>
              <a:rPr lang="en-US" altLang="en-US" sz="2800" dirty="0"/>
              <a:t>EIS is a versatile technique</a:t>
            </a:r>
          </a:p>
          <a:p>
            <a:pPr lvl="1" eaLnBrk="1" hangingPunct="1"/>
            <a:r>
              <a:rPr lang="en-US" altLang="en-US" sz="2400" dirty="0"/>
              <a:t>Non-destructive</a:t>
            </a:r>
          </a:p>
          <a:p>
            <a:pPr lvl="1" eaLnBrk="1" hangingPunct="1"/>
            <a:r>
              <a:rPr lang="en-US" altLang="en-US" sz="2400" dirty="0"/>
              <a:t>High information content</a:t>
            </a:r>
          </a:p>
          <a:p>
            <a:pPr eaLnBrk="1" hangingPunct="1"/>
            <a:r>
              <a:rPr lang="en-US" altLang="en-US" sz="2800" dirty="0"/>
              <a:t>Running EIS is easy</a:t>
            </a:r>
          </a:p>
          <a:p>
            <a:pPr eaLnBrk="1" hangingPunct="1"/>
            <a:r>
              <a:rPr lang="en-US" altLang="en-US" sz="2800" dirty="0"/>
              <a:t>EIS modeling analysis is very powerful</a:t>
            </a:r>
          </a:p>
          <a:p>
            <a:pPr lvl="1" eaLnBrk="1" hangingPunct="1"/>
            <a:r>
              <a:rPr lang="en-US" altLang="en-US" sz="2400" dirty="0"/>
              <a:t>Simplest working model is best</a:t>
            </a:r>
          </a:p>
          <a:p>
            <a:pPr lvl="1" eaLnBrk="1" hangingPunct="1"/>
            <a:r>
              <a:rPr lang="en-US" altLang="en-US" sz="2400" dirty="0"/>
              <a:t>Complex system analysis is possible.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87326" y="127781"/>
            <a:ext cx="7772400" cy="914400"/>
          </a:xfrm>
        </p:spPr>
        <p:txBody>
          <a:bodyPr/>
          <a:lstStyle/>
          <a:p>
            <a:pPr eaLnBrk="1" hangingPunct="1"/>
            <a:r>
              <a:rPr lang="en-US" altLang="en-US" sz="3600" dirty="0"/>
              <a:t>References for EIS</a:t>
            </a:r>
          </a:p>
        </p:txBody>
      </p:sp>
      <p:sp>
        <p:nvSpPr>
          <p:cNvPr id="32771" name="Rectangle 3"/>
          <p:cNvSpPr>
            <a:spLocks noGrp="1" noChangeArrowheads="1"/>
          </p:cNvSpPr>
          <p:nvPr>
            <p:ph type="body" idx="1"/>
          </p:nvPr>
        </p:nvSpPr>
        <p:spPr>
          <a:xfrm>
            <a:off x="587326" y="1042181"/>
            <a:ext cx="7772400" cy="4572000"/>
          </a:xfrm>
        </p:spPr>
        <p:txBody>
          <a:bodyPr/>
          <a:lstStyle/>
          <a:p>
            <a:pPr eaLnBrk="1" hangingPunct="1"/>
            <a:r>
              <a:rPr lang="en-US" altLang="en-US" sz="2000" dirty="0">
                <a:cs typeface="Times New Roman" panose="02020603050405020304" pitchFamily="18" charset="0"/>
              </a:rPr>
              <a:t>http://www.gamry.com/application-notes/EIS/basics-of-electrochemical-impedance-spectroscopy/</a:t>
            </a:r>
          </a:p>
          <a:p>
            <a:pPr eaLnBrk="1" hangingPunct="1"/>
            <a:r>
              <a:rPr lang="en-US" altLang="en-US" sz="2000" dirty="0">
                <a:cs typeface="Times New Roman" panose="02020603050405020304" pitchFamily="18" charset="0"/>
              </a:rPr>
              <a:t>Electrochemical Impedance and Noise, R. </a:t>
            </a:r>
            <a:r>
              <a:rPr lang="en-US" altLang="en-US" sz="2000" dirty="0" err="1">
                <a:cs typeface="Times New Roman" panose="02020603050405020304" pitchFamily="18" charset="0"/>
              </a:rPr>
              <a:t>Cottis</a:t>
            </a:r>
            <a:r>
              <a:rPr lang="en-US" altLang="en-US" sz="2000" dirty="0">
                <a:cs typeface="Times New Roman" panose="02020603050405020304" pitchFamily="18" charset="0"/>
              </a:rPr>
              <a:t> and S. Turgoose, NACE International, 1999.  ISBN 1-57590-093-9.</a:t>
            </a:r>
          </a:p>
          <a:p>
            <a:pPr eaLnBrk="1" hangingPunct="1">
              <a:buFontTx/>
              <a:buNone/>
            </a:pPr>
            <a:r>
              <a:rPr lang="en-US" altLang="en-US" sz="2000" dirty="0">
                <a:cs typeface="Times New Roman" panose="02020603050405020304" pitchFamily="18" charset="0"/>
              </a:rPr>
              <a:t>	</a:t>
            </a:r>
            <a:r>
              <a:rPr lang="en-US" altLang="en-US" sz="2000" i="1" dirty="0">
                <a:cs typeface="Times New Roman" panose="02020603050405020304" pitchFamily="18" charset="0"/>
              </a:rPr>
              <a:t>An excellent tutorial that is highly recommended.</a:t>
            </a:r>
          </a:p>
          <a:p>
            <a:pPr eaLnBrk="1" hangingPunct="1"/>
            <a:r>
              <a:rPr lang="en-US" altLang="en-US" sz="2000" dirty="0">
                <a:cs typeface="Times New Roman" panose="02020603050405020304" pitchFamily="18" charset="0"/>
              </a:rPr>
              <a:t>Electrochemical Techniques in Corrosion Engineering, 1986, NACE International</a:t>
            </a:r>
          </a:p>
          <a:p>
            <a:pPr eaLnBrk="1" hangingPunct="1">
              <a:buFontTx/>
              <a:buNone/>
            </a:pPr>
            <a:r>
              <a:rPr lang="en-US" altLang="en-US" sz="2000" i="1" dirty="0">
                <a:cs typeface="Times New Roman" panose="02020603050405020304" pitchFamily="18" charset="0"/>
              </a:rPr>
              <a:t>	Proceedings from a Symposium held in 1986.  36 papers.  Covers the basics of the various electrochemical techniques and a wide variety of papers on the application of these techniques.  Includes impedance spectroscopy.  </a:t>
            </a:r>
          </a:p>
          <a:p>
            <a:pPr eaLnBrk="1" hangingPunct="1"/>
            <a:r>
              <a:rPr lang="en-US" altLang="en-US" sz="2000" dirty="0">
                <a:cs typeface="Times New Roman" panose="02020603050405020304" pitchFamily="18" charset="0"/>
              </a:rPr>
              <a:t>Electrochemical Impedance: Analysis and Interpretation, STP 1188, Edited by Scully, Silverman, and </a:t>
            </a:r>
            <a:r>
              <a:rPr lang="en-US" altLang="en-US" sz="2000" dirty="0" err="1">
                <a:cs typeface="Times New Roman" panose="02020603050405020304" pitchFamily="18" charset="0"/>
              </a:rPr>
              <a:t>Kendig</a:t>
            </a:r>
            <a:r>
              <a:rPr lang="en-US" altLang="en-US" sz="2000" dirty="0">
                <a:cs typeface="Times New Roman" panose="02020603050405020304" pitchFamily="18" charset="0"/>
              </a:rPr>
              <a:t>, ASTM,   ISBN 0-8031-1861-9.</a:t>
            </a:r>
            <a:endParaRPr lang="en-US" altLang="en-US" sz="2000" i="1" dirty="0">
              <a:cs typeface="Times New Roman" panose="02020603050405020304" pitchFamily="18" charset="0"/>
            </a:endParaRPr>
          </a:p>
          <a:p>
            <a:pPr eaLnBrk="1" hangingPunct="1">
              <a:buFontTx/>
              <a:buNone/>
            </a:pPr>
            <a:r>
              <a:rPr lang="en-US" altLang="en-US" sz="2000" i="1" dirty="0">
                <a:cs typeface="Times New Roman" panose="02020603050405020304" pitchFamily="18" charset="0"/>
              </a:rPr>
              <a:t>	26 papers covering modeling, corrosion, inhibitors, soil, concrete, and coatings.</a:t>
            </a:r>
          </a:p>
          <a:p>
            <a:pPr eaLnBrk="1" hangingPunct="1"/>
            <a:r>
              <a:rPr lang="en-US" altLang="en-US" sz="2000" dirty="0">
                <a:cs typeface="Times New Roman" panose="02020603050405020304" pitchFamily="18" charset="0"/>
              </a:rPr>
              <a:t>EIS Primer, </a:t>
            </a:r>
            <a:r>
              <a:rPr lang="en-US" altLang="en-US" sz="2000" dirty="0" err="1">
                <a:cs typeface="Times New Roman" panose="02020603050405020304" pitchFamily="18" charset="0"/>
              </a:rPr>
              <a:t>Gamry</a:t>
            </a:r>
            <a:r>
              <a:rPr lang="en-US" altLang="en-US" sz="2000" dirty="0">
                <a:cs typeface="Times New Roman" panose="02020603050405020304" pitchFamily="18" charset="0"/>
              </a:rPr>
              <a:t> Instruments website, www.gamry.com</a:t>
            </a:r>
          </a:p>
          <a:p>
            <a:pPr eaLnBrk="1" hangingPunct="1">
              <a:buFontTx/>
              <a:buNone/>
            </a:pPr>
            <a:endParaRPr lang="en-US" altLang="en-US" sz="2000" i="1" dirty="0">
              <a:cs typeface="Times New Roman" panose="02020603050405020304" pitchFamily="18" charset="0"/>
            </a:endParaRPr>
          </a:p>
          <a:p>
            <a:pPr eaLnBrk="1" hangingPunct="1"/>
            <a:endParaRPr lang="en-US" altLang="en-US" sz="2000" dirty="0">
              <a:cs typeface="Times New Roman" panose="02020603050405020304" pitchFamily="18" charset="0"/>
            </a:endParaRPr>
          </a:p>
          <a:p>
            <a:pPr eaLnBrk="1" hangingPunct="1"/>
            <a:endParaRPr lang="en-US"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13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Direct current (Dc) vs. Alternating current (Ac)</a:t>
            </a:r>
          </a:p>
        </p:txBody>
      </p:sp>
      <p:sp>
        <p:nvSpPr>
          <p:cNvPr id="23" name="TextBox 22"/>
          <p:cNvSpPr txBox="1"/>
          <p:nvPr/>
        </p:nvSpPr>
        <p:spPr>
          <a:xfrm>
            <a:off x="7895230" y="2601198"/>
            <a:ext cx="1583140" cy="369332"/>
          </a:xfrm>
          <a:prstGeom prst="rect">
            <a:avLst/>
          </a:prstGeom>
          <a:noFill/>
        </p:spPr>
        <p:txBody>
          <a:bodyPr wrap="square" rtlCol="0">
            <a:spAutoFit/>
          </a:bodyPr>
          <a:lstStyle/>
          <a:p>
            <a:r>
              <a:rPr lang="en-US" dirty="0"/>
              <a:t>Time</a:t>
            </a:r>
          </a:p>
        </p:txBody>
      </p:sp>
      <p:grpSp>
        <p:nvGrpSpPr>
          <p:cNvPr id="35" name="Group 34"/>
          <p:cNvGrpSpPr/>
          <p:nvPr/>
        </p:nvGrpSpPr>
        <p:grpSpPr>
          <a:xfrm>
            <a:off x="227970" y="1705970"/>
            <a:ext cx="2569821" cy="2391472"/>
            <a:chOff x="405391" y="2279176"/>
            <a:chExt cx="2569821" cy="2391472"/>
          </a:xfrm>
        </p:grpSpPr>
        <p:grpSp>
          <p:nvGrpSpPr>
            <p:cNvPr id="15" name="Group 14"/>
            <p:cNvGrpSpPr/>
            <p:nvPr/>
          </p:nvGrpSpPr>
          <p:grpSpPr>
            <a:xfrm>
              <a:off x="832513" y="2320119"/>
              <a:ext cx="2142699" cy="1992574"/>
              <a:chOff x="832513" y="2320119"/>
              <a:chExt cx="2142699" cy="1992574"/>
            </a:xfrm>
          </p:grpSpPr>
          <p:cxnSp>
            <p:nvCxnSpPr>
              <p:cNvPr id="7" name="Straight Connector 6"/>
              <p:cNvCxnSpPr/>
              <p:nvPr/>
            </p:nvCxnSpPr>
            <p:spPr bwMode="auto">
              <a:xfrm flipH="1" flipV="1">
                <a:off x="832513" y="2320119"/>
                <a:ext cx="1" cy="1992574"/>
              </a:xfrm>
              <a:prstGeom prst="line">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832513" y="4312692"/>
                <a:ext cx="2142699" cy="0"/>
              </a:xfrm>
              <a:prstGeom prst="line">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TextBox 18"/>
            <p:cNvSpPr txBox="1"/>
            <p:nvPr/>
          </p:nvSpPr>
          <p:spPr>
            <a:xfrm rot="16200000">
              <a:off x="-201513" y="2886080"/>
              <a:ext cx="1583140" cy="369332"/>
            </a:xfrm>
            <a:prstGeom prst="rect">
              <a:avLst/>
            </a:prstGeom>
            <a:noFill/>
          </p:spPr>
          <p:txBody>
            <a:bodyPr wrap="square" rtlCol="0">
              <a:spAutoFit/>
            </a:bodyPr>
            <a:lstStyle/>
            <a:p>
              <a:r>
                <a:rPr lang="en-US" dirty="0"/>
                <a:t>Voltage</a:t>
              </a:r>
            </a:p>
          </p:txBody>
        </p:sp>
        <p:sp>
          <p:nvSpPr>
            <p:cNvPr id="21" name="TextBox 20"/>
            <p:cNvSpPr txBox="1"/>
            <p:nvPr/>
          </p:nvSpPr>
          <p:spPr>
            <a:xfrm>
              <a:off x="1392072" y="4301316"/>
              <a:ext cx="1583140" cy="369332"/>
            </a:xfrm>
            <a:prstGeom prst="rect">
              <a:avLst/>
            </a:prstGeom>
            <a:noFill/>
          </p:spPr>
          <p:txBody>
            <a:bodyPr wrap="square" rtlCol="0">
              <a:spAutoFit/>
            </a:bodyPr>
            <a:lstStyle/>
            <a:p>
              <a:r>
                <a:rPr lang="en-US" dirty="0"/>
                <a:t>Time</a:t>
              </a:r>
            </a:p>
          </p:txBody>
        </p:sp>
        <p:cxnSp>
          <p:nvCxnSpPr>
            <p:cNvPr id="26" name="Straight Connector 25"/>
            <p:cNvCxnSpPr/>
            <p:nvPr/>
          </p:nvCxnSpPr>
          <p:spPr bwMode="auto">
            <a:xfrm>
              <a:off x="832513" y="3307305"/>
              <a:ext cx="2142699"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 name="Group 35"/>
          <p:cNvGrpSpPr/>
          <p:nvPr/>
        </p:nvGrpSpPr>
        <p:grpSpPr>
          <a:xfrm>
            <a:off x="5331320" y="1746913"/>
            <a:ext cx="2652620" cy="2525772"/>
            <a:chOff x="5331320" y="2349687"/>
            <a:chExt cx="2652620" cy="2525772"/>
          </a:xfrm>
        </p:grpSpPr>
        <p:cxnSp>
          <p:nvCxnSpPr>
            <p:cNvPr id="17" name="Straight Connector 16"/>
            <p:cNvCxnSpPr/>
            <p:nvPr/>
          </p:nvCxnSpPr>
          <p:spPr bwMode="auto">
            <a:xfrm flipH="1" flipV="1">
              <a:off x="5816233" y="2349687"/>
              <a:ext cx="1" cy="1992574"/>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5816233" y="3359621"/>
              <a:ext cx="2142699"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rot="16200000">
              <a:off x="4724416" y="2963840"/>
              <a:ext cx="1583140" cy="369332"/>
            </a:xfrm>
            <a:prstGeom prst="rect">
              <a:avLst/>
            </a:prstGeom>
            <a:noFill/>
          </p:spPr>
          <p:txBody>
            <a:bodyPr wrap="square" rtlCol="0">
              <a:spAutoFit/>
            </a:bodyPr>
            <a:lstStyle/>
            <a:p>
              <a:r>
                <a:rPr lang="en-US" dirty="0"/>
                <a:t>Voltage</a:t>
              </a:r>
            </a:p>
          </p:txBody>
        </p:sp>
        <p:sp>
          <p:nvSpPr>
            <p:cNvPr id="28" name="Freeform 27"/>
            <p:cNvSpPr/>
            <p:nvPr/>
          </p:nvSpPr>
          <p:spPr bwMode="auto">
            <a:xfrm>
              <a:off x="5841242" y="2455317"/>
              <a:ext cx="2142698" cy="1866643"/>
            </a:xfrm>
            <a:custGeom>
              <a:avLst/>
              <a:gdLst>
                <a:gd name="connsiteX0" fmla="*/ 0 w 2142698"/>
                <a:gd name="connsiteY0" fmla="*/ 874737 h 1866643"/>
                <a:gd name="connsiteX1" fmla="*/ 477671 w 2142698"/>
                <a:gd name="connsiteY1" fmla="*/ 28576 h 1866643"/>
                <a:gd name="connsiteX2" fmla="*/ 832513 w 2142698"/>
                <a:gd name="connsiteY2" fmla="*/ 1802784 h 1866643"/>
                <a:gd name="connsiteX3" fmla="*/ 1364776 w 2142698"/>
                <a:gd name="connsiteY3" fmla="*/ 69519 h 1866643"/>
                <a:gd name="connsiteX4" fmla="*/ 1801504 w 2142698"/>
                <a:gd name="connsiteY4" fmla="*/ 1843728 h 1866643"/>
                <a:gd name="connsiteX5" fmla="*/ 2142698 w 2142698"/>
                <a:gd name="connsiteY5" fmla="*/ 915680 h 1866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2698" h="1866643">
                  <a:moveTo>
                    <a:pt x="0" y="874737"/>
                  </a:moveTo>
                  <a:cubicBezTo>
                    <a:pt x="169459" y="374319"/>
                    <a:pt x="338919" y="-126099"/>
                    <a:pt x="477671" y="28576"/>
                  </a:cubicBezTo>
                  <a:cubicBezTo>
                    <a:pt x="616423" y="183250"/>
                    <a:pt x="684662" y="1795960"/>
                    <a:pt x="832513" y="1802784"/>
                  </a:cubicBezTo>
                  <a:cubicBezTo>
                    <a:pt x="980364" y="1809608"/>
                    <a:pt x="1203278" y="62695"/>
                    <a:pt x="1364776" y="69519"/>
                  </a:cubicBezTo>
                  <a:cubicBezTo>
                    <a:pt x="1526274" y="76343"/>
                    <a:pt x="1671850" y="1702701"/>
                    <a:pt x="1801504" y="1843728"/>
                  </a:cubicBezTo>
                  <a:cubicBezTo>
                    <a:pt x="1931158" y="1984755"/>
                    <a:pt x="2036928" y="1450217"/>
                    <a:pt x="2142698" y="915680"/>
                  </a:cubicBezTo>
                </a:path>
              </a:pathLst>
            </a:cu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cxnSp>
          <p:nvCxnSpPr>
            <p:cNvPr id="29" name="Straight Connector 28"/>
            <p:cNvCxnSpPr/>
            <p:nvPr/>
          </p:nvCxnSpPr>
          <p:spPr bwMode="auto">
            <a:xfrm>
              <a:off x="5827598" y="4466621"/>
              <a:ext cx="1084993" cy="15233"/>
            </a:xfrm>
            <a:prstGeom prst="line">
              <a:avLst/>
            </a:prstGeom>
            <a:solidFill>
              <a:schemeClr val="accent1"/>
            </a:solidFill>
            <a:ln w="381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5936777" y="4506127"/>
              <a:ext cx="1583140" cy="369332"/>
            </a:xfrm>
            <a:prstGeom prst="rect">
              <a:avLst/>
            </a:prstGeom>
            <a:noFill/>
          </p:spPr>
          <p:txBody>
            <a:bodyPr wrap="square" rtlCol="0">
              <a:spAutoFit/>
            </a:bodyPr>
            <a:lstStyle/>
            <a:p>
              <a:r>
                <a:rPr lang="en-US" b="1" dirty="0">
                  <a:solidFill>
                    <a:schemeClr val="accent2"/>
                  </a:solidFill>
                </a:rPr>
                <a:t>1 Cycle</a:t>
              </a:r>
            </a:p>
          </p:txBody>
        </p:sp>
      </p:grpSp>
      <p:sp>
        <p:nvSpPr>
          <p:cNvPr id="34" name="TextBox 33"/>
          <p:cNvSpPr txBox="1"/>
          <p:nvPr/>
        </p:nvSpPr>
        <p:spPr>
          <a:xfrm>
            <a:off x="5427259" y="4429859"/>
            <a:ext cx="3259541" cy="2031325"/>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t>Alternating Current is when charges flow back and forth from a </a:t>
            </a:r>
            <a:r>
              <a:rPr lang="en-US" altLang="en-US" dirty="0">
                <a:hlinkClick r:id="rId2"/>
              </a:rPr>
              <a:t>source</a:t>
            </a:r>
            <a:r>
              <a:rPr lang="en-US" altLang="en-US" dirty="0"/>
              <a:t>.</a:t>
            </a:r>
            <a:endParaRPr lang="en-US" dirty="0"/>
          </a:p>
          <a:p>
            <a:pPr marL="285750" indent="-285750">
              <a:buFont typeface="Arial" panose="020B0604020202020204" pitchFamily="34" charset="0"/>
              <a:buChar char="•"/>
            </a:pPr>
            <a:r>
              <a:rPr lang="en-US" dirty="0"/>
              <a:t>Frequency is the number of cycles per second in Hertz.</a:t>
            </a:r>
          </a:p>
          <a:p>
            <a:pPr marL="285750" indent="-285750">
              <a:buFont typeface="Arial" panose="020B0604020202020204" pitchFamily="34" charset="0"/>
              <a:buChar char="•"/>
            </a:pPr>
            <a:r>
              <a:rPr lang="en-US" dirty="0"/>
              <a:t>In US, the Ac frequency is 50-60 Hz.</a:t>
            </a:r>
          </a:p>
        </p:txBody>
      </p:sp>
      <p:sp>
        <p:nvSpPr>
          <p:cNvPr id="37" name="TextBox 36"/>
          <p:cNvSpPr txBox="1"/>
          <p:nvPr/>
        </p:nvSpPr>
        <p:spPr>
          <a:xfrm>
            <a:off x="529975" y="4582259"/>
            <a:ext cx="325954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altLang="en-US" dirty="0"/>
              <a:t>Is the one way flow of </a:t>
            </a:r>
            <a:r>
              <a:rPr lang="en-US" altLang="en-US" dirty="0">
                <a:hlinkClick r:id="rId3"/>
              </a:rPr>
              <a:t>electrical charge</a:t>
            </a:r>
            <a:r>
              <a:rPr lang="en-US" altLang="en-US" dirty="0"/>
              <a:t> from a positive to a negative charge. </a:t>
            </a:r>
          </a:p>
          <a:p>
            <a:pPr marL="285750" indent="-285750" algn="just">
              <a:buFont typeface="Arial" panose="020B0604020202020204" pitchFamily="34" charset="0"/>
              <a:buChar char="•"/>
            </a:pPr>
            <a:r>
              <a:rPr lang="en-US" altLang="en-US" dirty="0">
                <a:hlinkClick r:id="rId4"/>
              </a:rPr>
              <a:t>Batteries</a:t>
            </a:r>
            <a:r>
              <a:rPr lang="en-US" altLang="en-US" dirty="0"/>
              <a:t> produce direct current.</a:t>
            </a:r>
          </a:p>
        </p:txBody>
      </p:sp>
    </p:spTree>
    <p:extLst>
      <p:ext uri="{BB962C8B-B14F-4D97-AF65-F5344CB8AC3E}">
        <p14:creationId xmlns:p14="http://schemas.microsoft.com/office/powerpoint/2010/main" val="351180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1663"/>
            <a:ext cx="7772400" cy="1143000"/>
          </a:xfrm>
        </p:spPr>
        <p:txBody>
          <a:bodyPr/>
          <a:lstStyle/>
          <a:p>
            <a:pPr eaLnBrk="1" hangingPunct="1"/>
            <a:r>
              <a:rPr lang="en-US" altLang="en-US" sz="4000"/>
              <a:t>Making EIS Measurements</a:t>
            </a:r>
          </a:p>
        </p:txBody>
      </p:sp>
      <p:sp>
        <p:nvSpPr>
          <p:cNvPr id="6147" name="Rectangle 3"/>
          <p:cNvSpPr>
            <a:spLocks noGrp="1" noChangeArrowheads="1"/>
          </p:cNvSpPr>
          <p:nvPr>
            <p:ph type="body" idx="1"/>
          </p:nvPr>
        </p:nvSpPr>
        <p:spPr>
          <a:xfrm>
            <a:off x="685800" y="1668463"/>
            <a:ext cx="7772400" cy="4648200"/>
          </a:xfrm>
        </p:spPr>
        <p:txBody>
          <a:bodyPr/>
          <a:lstStyle/>
          <a:p>
            <a:pPr eaLnBrk="1" hangingPunct="1">
              <a:lnSpc>
                <a:spcPct val="90000"/>
              </a:lnSpc>
            </a:pPr>
            <a:r>
              <a:rPr lang="en-US" altLang="en-US" sz="2800" dirty="0"/>
              <a:t>Apply a small sinusoidal potential (or current) of fixed frequency. </a:t>
            </a:r>
          </a:p>
          <a:p>
            <a:pPr eaLnBrk="1" hangingPunct="1">
              <a:lnSpc>
                <a:spcPct val="90000"/>
              </a:lnSpc>
            </a:pPr>
            <a:r>
              <a:rPr lang="en-US" altLang="en-US" sz="2800" dirty="0"/>
              <a:t>Measure the response and compute the impedance at each frequency.</a:t>
            </a:r>
          </a:p>
          <a:p>
            <a:pPr marL="457200" lvl="1" indent="0" eaLnBrk="1" hangingPunct="1">
              <a:lnSpc>
                <a:spcPct val="90000"/>
              </a:lnSpc>
              <a:buNone/>
            </a:pPr>
            <a:r>
              <a:rPr lang="en-US" altLang="en-US" sz="2400" dirty="0"/>
              <a:t>Z</a:t>
            </a:r>
            <a:r>
              <a:rPr lang="en-US" altLang="en-US" sz="2400" baseline="-16000" dirty="0">
                <a:sym typeface="Symbol" panose="05050102010706020507" pitchFamily="18" charset="2"/>
              </a:rPr>
              <a:t></a:t>
            </a:r>
            <a:r>
              <a:rPr lang="en-US" altLang="en-US" sz="2400" dirty="0"/>
              <a:t> = E</a:t>
            </a:r>
            <a:r>
              <a:rPr lang="en-US" altLang="en-US" sz="2400" baseline="-16000" dirty="0">
                <a:sym typeface="Symbol" panose="05050102010706020507" pitchFamily="18" charset="2"/>
              </a:rPr>
              <a:t></a:t>
            </a:r>
            <a:r>
              <a:rPr lang="en-US" altLang="en-US" sz="2400" dirty="0"/>
              <a:t>/I</a:t>
            </a:r>
            <a:r>
              <a:rPr lang="en-US" altLang="en-US" sz="2400" baseline="-16000" dirty="0">
                <a:sym typeface="Symbol" panose="05050102010706020507" pitchFamily="18" charset="2"/>
              </a:rPr>
              <a:t></a:t>
            </a:r>
          </a:p>
          <a:p>
            <a:pPr lvl="2" eaLnBrk="1" hangingPunct="1">
              <a:lnSpc>
                <a:spcPct val="90000"/>
              </a:lnSpc>
            </a:pPr>
            <a:r>
              <a:rPr lang="en-US" altLang="en-US" sz="1600" dirty="0"/>
              <a:t>E</a:t>
            </a:r>
            <a:r>
              <a:rPr lang="en-US" altLang="en-US" sz="1600" baseline="-16000" dirty="0">
                <a:sym typeface="Symbol" panose="05050102010706020507" pitchFamily="18" charset="2"/>
              </a:rPr>
              <a:t> = </a:t>
            </a:r>
            <a:r>
              <a:rPr lang="en-US" altLang="en-US" sz="1600" dirty="0">
                <a:sym typeface="Symbol" panose="05050102010706020507" pitchFamily="18" charset="2"/>
              </a:rPr>
              <a:t>Frequency-dependent potential</a:t>
            </a:r>
          </a:p>
          <a:p>
            <a:pPr lvl="2" eaLnBrk="1" hangingPunct="1">
              <a:lnSpc>
                <a:spcPct val="90000"/>
              </a:lnSpc>
            </a:pPr>
            <a:r>
              <a:rPr lang="en-US" altLang="en-US" sz="1600" dirty="0"/>
              <a:t>I</a:t>
            </a:r>
            <a:r>
              <a:rPr lang="en-US" altLang="en-US" sz="1600" baseline="-16000" dirty="0">
                <a:sym typeface="Symbol" panose="05050102010706020507" pitchFamily="18" charset="2"/>
              </a:rPr>
              <a:t> </a:t>
            </a:r>
            <a:r>
              <a:rPr lang="en-US" altLang="en-US" sz="1600" dirty="0">
                <a:sym typeface="Symbol" panose="05050102010706020507" pitchFamily="18" charset="2"/>
              </a:rPr>
              <a:t>= Frequency-dependent current</a:t>
            </a:r>
            <a:endParaRPr lang="en-US" altLang="en-US" sz="2000" baseline="-16000" dirty="0">
              <a:sym typeface="Symbol" panose="05050102010706020507" pitchFamily="18" charset="2"/>
            </a:endParaRPr>
          </a:p>
          <a:p>
            <a:pPr eaLnBrk="1" hangingPunct="1">
              <a:lnSpc>
                <a:spcPct val="90000"/>
              </a:lnSpc>
            </a:pPr>
            <a:r>
              <a:rPr lang="en-US" altLang="en-US" sz="2800" dirty="0"/>
              <a:t>Repeat for a wide range of frequencies</a:t>
            </a:r>
          </a:p>
          <a:p>
            <a:pPr eaLnBrk="1" hangingPunct="1">
              <a:lnSpc>
                <a:spcPct val="90000"/>
              </a:lnSpc>
            </a:pPr>
            <a:r>
              <a:rPr lang="en-US" altLang="en-US" sz="2800" dirty="0"/>
              <a:t>Plot and analyze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3200" dirty="0"/>
              <a:t>Summary: the concept of impedance</a:t>
            </a:r>
          </a:p>
        </p:txBody>
      </p:sp>
      <p:sp>
        <p:nvSpPr>
          <p:cNvPr id="4099" name="Rectangle 3"/>
          <p:cNvSpPr>
            <a:spLocks noGrp="1" noChangeArrowheads="1"/>
          </p:cNvSpPr>
          <p:nvPr>
            <p:ph type="body" idx="1"/>
          </p:nvPr>
        </p:nvSpPr>
        <p:spPr>
          <a:xfrm>
            <a:off x="685800" y="1943100"/>
            <a:ext cx="7772400" cy="3149405"/>
          </a:xfrm>
        </p:spPr>
        <p:txBody>
          <a:bodyPr/>
          <a:lstStyle/>
          <a:p>
            <a:pPr eaLnBrk="1" hangingPunct="1">
              <a:lnSpc>
                <a:spcPct val="90000"/>
              </a:lnSpc>
            </a:pPr>
            <a:r>
              <a:rPr lang="en-US" altLang="en-US" sz="2600" dirty="0"/>
              <a:t>The term </a:t>
            </a:r>
            <a:r>
              <a:rPr lang="en-US" altLang="en-US" sz="2600" i="1" dirty="0"/>
              <a:t>impedance</a:t>
            </a:r>
            <a:r>
              <a:rPr lang="en-US" altLang="en-US" sz="2600" dirty="0"/>
              <a:t> refers to the frequency </a:t>
            </a:r>
            <a:r>
              <a:rPr lang="en-US" altLang="en-US" sz="2600" dirty="0" err="1"/>
              <a:t>dependant</a:t>
            </a:r>
            <a:r>
              <a:rPr lang="en-US" altLang="en-US" sz="2600" dirty="0"/>
              <a:t> resistance to current flow of a circuit element (resistor, capacitor, inductor, etc.)</a:t>
            </a:r>
          </a:p>
          <a:p>
            <a:pPr eaLnBrk="1" hangingPunct="1">
              <a:lnSpc>
                <a:spcPct val="90000"/>
              </a:lnSpc>
            </a:pPr>
            <a:r>
              <a:rPr lang="en-US" altLang="en-US" sz="2600" i="1" dirty="0"/>
              <a:t>Impedance</a:t>
            </a:r>
            <a:r>
              <a:rPr lang="en-US" altLang="en-US" sz="2600" dirty="0"/>
              <a:t> assumes an AC current of a specific frequency in Hertz (cycles/s).</a:t>
            </a:r>
          </a:p>
          <a:p>
            <a:pPr eaLnBrk="1" hangingPunct="1">
              <a:lnSpc>
                <a:spcPct val="90000"/>
              </a:lnSpc>
            </a:pPr>
            <a:endParaRPr lang="en-US" altLang="en-US" sz="2600" dirty="0"/>
          </a:p>
          <a:p>
            <a:pPr eaLnBrk="1" hangingPunct="1">
              <a:lnSpc>
                <a:spcPct val="90000"/>
              </a:lnSpc>
            </a:pPr>
            <a:r>
              <a:rPr lang="en-US" altLang="en-US" sz="2600" i="1" dirty="0"/>
              <a:t>Impedance</a:t>
            </a:r>
            <a:r>
              <a:rPr lang="en-US" altLang="en-US" sz="2600" dirty="0"/>
              <a:t>: Z</a:t>
            </a:r>
            <a:r>
              <a:rPr lang="en-US" altLang="en-US" sz="2600" baseline="-16000" dirty="0">
                <a:sym typeface="Symbol" panose="05050102010706020507" pitchFamily="18" charset="2"/>
              </a:rPr>
              <a:t></a:t>
            </a:r>
            <a:r>
              <a:rPr lang="en-US" altLang="en-US" sz="2600" dirty="0"/>
              <a:t> = E</a:t>
            </a:r>
            <a:r>
              <a:rPr lang="en-US" altLang="en-US" sz="2600" baseline="-16000" dirty="0">
                <a:sym typeface="Symbol" panose="05050102010706020507" pitchFamily="18" charset="2"/>
              </a:rPr>
              <a:t></a:t>
            </a:r>
            <a:r>
              <a:rPr lang="en-US" altLang="en-US" sz="2600" dirty="0"/>
              <a:t>/I</a:t>
            </a:r>
            <a:r>
              <a:rPr lang="en-US" altLang="en-US" sz="2600" baseline="-16000" dirty="0">
                <a:sym typeface="Symbol" panose="05050102010706020507" pitchFamily="18" charset="2"/>
              </a:rPr>
              <a:t></a:t>
            </a:r>
          </a:p>
          <a:p>
            <a:pPr lvl="2" eaLnBrk="1" hangingPunct="1">
              <a:lnSpc>
                <a:spcPct val="90000"/>
              </a:lnSpc>
            </a:pPr>
            <a:r>
              <a:rPr lang="en-US" altLang="en-US" sz="1800" dirty="0"/>
              <a:t>E</a:t>
            </a:r>
            <a:r>
              <a:rPr lang="en-US" altLang="en-US" sz="1800" baseline="-16000" dirty="0">
                <a:sym typeface="Symbol" panose="05050102010706020507" pitchFamily="18" charset="2"/>
              </a:rPr>
              <a:t> = </a:t>
            </a:r>
            <a:r>
              <a:rPr lang="en-US" altLang="en-US" sz="1800" dirty="0">
                <a:sym typeface="Symbol" panose="05050102010706020507" pitchFamily="18" charset="2"/>
              </a:rPr>
              <a:t>Frequency-dependent potential</a:t>
            </a:r>
          </a:p>
          <a:p>
            <a:pPr lvl="2" eaLnBrk="1" hangingPunct="1">
              <a:lnSpc>
                <a:spcPct val="90000"/>
              </a:lnSpc>
            </a:pPr>
            <a:r>
              <a:rPr lang="en-US" altLang="en-US" sz="1800" dirty="0"/>
              <a:t>I</a:t>
            </a:r>
            <a:r>
              <a:rPr lang="en-US" altLang="en-US" sz="1800" baseline="-16000" dirty="0">
                <a:sym typeface="Symbol" panose="05050102010706020507" pitchFamily="18" charset="2"/>
              </a:rPr>
              <a:t> </a:t>
            </a:r>
            <a:r>
              <a:rPr lang="en-US" altLang="en-US" sz="1800" dirty="0">
                <a:sym typeface="Symbol" panose="05050102010706020507" pitchFamily="18" charset="2"/>
              </a:rPr>
              <a:t>= Frequency-dependent current</a:t>
            </a:r>
            <a:endParaRPr lang="en-US" altLang="en-US" baseline="-16000" dirty="0">
              <a:sym typeface="Symbol" panose="05050102010706020507" pitchFamily="18" charset="2"/>
            </a:endParaRPr>
          </a:p>
        </p:txBody>
      </p:sp>
      <p:sp>
        <p:nvSpPr>
          <p:cNvPr id="2" name="TextBox 1"/>
          <p:cNvSpPr txBox="1"/>
          <p:nvPr/>
        </p:nvSpPr>
        <p:spPr>
          <a:xfrm>
            <a:off x="5545394" y="4334664"/>
            <a:ext cx="3598606" cy="1061829"/>
          </a:xfrm>
          <a:prstGeom prst="rect">
            <a:avLst/>
          </a:prstGeom>
          <a:noFill/>
        </p:spPr>
        <p:txBody>
          <a:bodyPr wrap="square" rtlCol="0">
            <a:spAutoFit/>
          </a:bodyPr>
          <a:lstStyle/>
          <a:p>
            <a:pPr marL="457200" indent="-457200" eaLnBrk="1" hangingPunct="1">
              <a:lnSpc>
                <a:spcPct val="90000"/>
              </a:lnSpc>
              <a:buFont typeface="Arial" panose="020B0604020202020204" pitchFamily="34" charset="0"/>
              <a:buChar char="•"/>
            </a:pPr>
            <a:r>
              <a:rPr lang="en-US" altLang="en-US" sz="2600" dirty="0"/>
              <a:t>Ohm’s Law:  R = E/I</a:t>
            </a:r>
          </a:p>
          <a:p>
            <a:pPr lvl="1">
              <a:lnSpc>
                <a:spcPct val="90000"/>
              </a:lnSpc>
            </a:pPr>
            <a:r>
              <a:rPr lang="en-US" altLang="en-US" sz="2200" dirty="0"/>
              <a:t>R = impedance at the limit of zero frequency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81050"/>
            <a:ext cx="8229600" cy="1143000"/>
          </a:xfrm>
        </p:spPr>
        <p:txBody>
          <a:bodyPr/>
          <a:lstStyle/>
          <a:p>
            <a:pPr eaLnBrk="1" hangingPunct="1"/>
            <a:r>
              <a:rPr lang="en-US" altLang="en-US" sz="4000" dirty="0"/>
              <a:t>Reasons To Run EIS</a:t>
            </a:r>
          </a:p>
        </p:txBody>
      </p:sp>
      <p:sp>
        <p:nvSpPr>
          <p:cNvPr id="5123" name="Rectangle 3"/>
          <p:cNvSpPr>
            <a:spLocks noGrp="1" noChangeArrowheads="1"/>
          </p:cNvSpPr>
          <p:nvPr>
            <p:ph type="body" idx="1"/>
          </p:nvPr>
        </p:nvSpPr>
        <p:spPr>
          <a:xfrm>
            <a:off x="685800" y="1847850"/>
            <a:ext cx="7772400" cy="4419600"/>
          </a:xfrm>
        </p:spPr>
        <p:txBody>
          <a:bodyPr/>
          <a:lstStyle/>
          <a:p>
            <a:pPr eaLnBrk="1" hangingPunct="1">
              <a:lnSpc>
                <a:spcPct val="80000"/>
              </a:lnSpc>
            </a:pPr>
            <a:r>
              <a:rPr lang="en-US" altLang="en-US" sz="2400" dirty="0"/>
              <a:t>EIS is theoretically complex – why bother?</a:t>
            </a:r>
          </a:p>
          <a:p>
            <a:pPr eaLnBrk="1" hangingPunct="1">
              <a:lnSpc>
                <a:spcPct val="80000"/>
              </a:lnSpc>
            </a:pPr>
            <a:endParaRPr lang="en-US" altLang="en-US" sz="2400" dirty="0"/>
          </a:p>
          <a:p>
            <a:pPr lvl="1" eaLnBrk="1" hangingPunct="1">
              <a:lnSpc>
                <a:spcPct val="80000"/>
              </a:lnSpc>
            </a:pPr>
            <a:r>
              <a:rPr lang="en-US" altLang="en-US" sz="2000" dirty="0"/>
              <a:t>The information content of EIS is </a:t>
            </a:r>
            <a:r>
              <a:rPr lang="en-US" altLang="en-US" sz="2000" u="sng" dirty="0"/>
              <a:t>much</a:t>
            </a:r>
            <a:r>
              <a:rPr lang="en-US" altLang="en-US" sz="2000" dirty="0"/>
              <a:t> higher than DC techniques or single frequency measurements.</a:t>
            </a:r>
          </a:p>
          <a:p>
            <a:pPr lvl="1" eaLnBrk="1" hangingPunct="1">
              <a:lnSpc>
                <a:spcPct val="80000"/>
              </a:lnSpc>
            </a:pPr>
            <a:r>
              <a:rPr lang="en-US" altLang="en-US" sz="2000" dirty="0"/>
              <a:t>EIS may be able to distinguish between two or more electrochemical reactions taking place.</a:t>
            </a:r>
          </a:p>
          <a:p>
            <a:pPr lvl="1" eaLnBrk="1" hangingPunct="1">
              <a:lnSpc>
                <a:spcPct val="80000"/>
              </a:lnSpc>
            </a:pPr>
            <a:r>
              <a:rPr lang="en-US" altLang="en-US" sz="2000" dirty="0"/>
              <a:t>EIS can identify diffusion-limited reactions, e.g., diffusion through a passive film.</a:t>
            </a:r>
          </a:p>
          <a:p>
            <a:pPr lvl="1" eaLnBrk="1" hangingPunct="1">
              <a:lnSpc>
                <a:spcPct val="80000"/>
              </a:lnSpc>
            </a:pPr>
            <a:r>
              <a:rPr lang="en-US" altLang="en-US" sz="2000" dirty="0"/>
              <a:t>EIS provides information on the capacitive behavior of the system.</a:t>
            </a:r>
          </a:p>
          <a:p>
            <a:pPr lvl="1" eaLnBrk="1" hangingPunct="1">
              <a:lnSpc>
                <a:spcPct val="80000"/>
              </a:lnSpc>
            </a:pPr>
            <a:r>
              <a:rPr lang="en-US" altLang="en-US" sz="2000" dirty="0"/>
              <a:t>EIS can test components within an assembled device using the device’s own electrodes.</a:t>
            </a:r>
          </a:p>
          <a:p>
            <a:pPr lvl="1" eaLnBrk="1" hangingPunct="1">
              <a:lnSpc>
                <a:spcPct val="80000"/>
              </a:lnSpc>
            </a:pPr>
            <a:r>
              <a:rPr lang="en-US" altLang="en-US" sz="2000" dirty="0"/>
              <a:t>EIS can provide information about the electron transfer rate of reaction</a:t>
            </a:r>
          </a:p>
          <a:p>
            <a:pPr lvl="1" eaLnBrk="1" hangingPunct="1">
              <a:lnSpc>
                <a:spcPct val="80000"/>
              </a:lnSpc>
            </a:pPr>
            <a:endParaRPr lang="en-US" altLang="en-US" sz="2000" dirty="0"/>
          </a:p>
        </p:txBody>
      </p:sp>
    </p:spTree>
    <p:extLst>
      <p:ext uri="{BB962C8B-B14F-4D97-AF65-F5344CB8AC3E}">
        <p14:creationId xmlns:p14="http://schemas.microsoft.com/office/powerpoint/2010/main" val="6503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EIS</a:t>
            </a:r>
          </a:p>
        </p:txBody>
      </p:sp>
      <p:sp>
        <p:nvSpPr>
          <p:cNvPr id="3" name="Content Placeholder 2"/>
          <p:cNvSpPr>
            <a:spLocks noGrp="1"/>
          </p:cNvSpPr>
          <p:nvPr>
            <p:ph idx="1"/>
          </p:nvPr>
        </p:nvSpPr>
        <p:spPr/>
        <p:txBody>
          <a:bodyPr/>
          <a:lstStyle/>
          <a:p>
            <a:r>
              <a:rPr lang="en-US" sz="2800" dirty="0"/>
              <a:t>Study corrosion of metals.</a:t>
            </a:r>
          </a:p>
          <a:p>
            <a:r>
              <a:rPr lang="en-US" sz="2800" dirty="0"/>
              <a:t>Study adsorption and desorption to electrode surface</a:t>
            </a:r>
          </a:p>
          <a:p>
            <a:r>
              <a:rPr lang="en-US" sz="2800" dirty="0"/>
              <a:t>Study the electrochemical synthesis of materials.</a:t>
            </a:r>
          </a:p>
          <a:p>
            <a:r>
              <a:rPr lang="en-US" sz="2800" dirty="0"/>
              <a:t>Study the catalytic reaction kinetics.</a:t>
            </a:r>
          </a:p>
          <a:p>
            <a:r>
              <a:rPr lang="en-US" sz="2800" dirty="0"/>
              <a:t>Label free detection sensors.</a:t>
            </a:r>
          </a:p>
          <a:p>
            <a:r>
              <a:rPr lang="en-US" sz="2800" dirty="0"/>
              <a:t>Study the ions mobility in energy storage devices such as batteries and supercapacitors.</a:t>
            </a:r>
          </a:p>
        </p:txBody>
      </p:sp>
    </p:spTree>
    <p:extLst>
      <p:ext uri="{BB962C8B-B14F-4D97-AF65-F5344CB8AC3E}">
        <p14:creationId xmlns:p14="http://schemas.microsoft.com/office/powerpoint/2010/main" val="88814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63" y="57539"/>
            <a:ext cx="8229600" cy="1143000"/>
          </a:xfrm>
        </p:spPr>
        <p:txBody>
          <a:bodyPr/>
          <a:lstStyle/>
          <a:p>
            <a:r>
              <a:rPr lang="en-US" dirty="0"/>
              <a:t>Phase shift</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96" y="974501"/>
            <a:ext cx="3588857" cy="260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7563" y="1200539"/>
            <a:ext cx="3755705" cy="272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1213132" y="3951716"/>
            <a:ext cx="2260270" cy="2636552"/>
            <a:chOff x="183276" y="3983458"/>
            <a:chExt cx="2260270" cy="2636552"/>
          </a:xfrm>
        </p:grpSpPr>
        <p:grpSp>
          <p:nvGrpSpPr>
            <p:cNvPr id="28" name="Group 27"/>
            <p:cNvGrpSpPr/>
            <p:nvPr/>
          </p:nvGrpSpPr>
          <p:grpSpPr>
            <a:xfrm>
              <a:off x="183276" y="3983458"/>
              <a:ext cx="1968801" cy="2636552"/>
              <a:chOff x="1002999" y="4057380"/>
              <a:chExt cx="1968801" cy="2636552"/>
            </a:xfrm>
          </p:grpSpPr>
          <p:sp>
            <p:nvSpPr>
              <p:cNvPr id="30" name="Oval 29"/>
              <p:cNvSpPr/>
              <p:nvPr/>
            </p:nvSpPr>
            <p:spPr>
              <a:xfrm>
                <a:off x="1455762" y="4800600"/>
                <a:ext cx="1363638" cy="1371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2137581" y="46482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137581" y="60198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819400" y="5327073"/>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455762" y="53340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0" idx="6"/>
              </p:cNvCxnSpPr>
              <p:nvPr/>
            </p:nvCxnSpPr>
            <p:spPr>
              <a:xfrm>
                <a:off x="2137581" y="5486400"/>
                <a:ext cx="68181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137581" y="5257800"/>
                <a:ext cx="340909" cy="2216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86477" y="5117068"/>
                <a:ext cx="304892" cy="369332"/>
              </a:xfrm>
              <a:prstGeom prst="rect">
                <a:avLst/>
              </a:prstGeom>
            </p:spPr>
            <p:txBody>
              <a:bodyPr wrap="none">
                <a:spAutoFit/>
              </a:bodyPr>
              <a:lstStyle/>
              <a:p>
                <a:r>
                  <a:rPr lang="en-US" i="1" dirty="0">
                    <a:latin typeface="Symbol" panose="05050102010706020507" pitchFamily="18" charset="2"/>
                  </a:rPr>
                  <a:t>f</a:t>
                </a:r>
                <a:endParaRPr lang="en-US" dirty="0"/>
              </a:p>
            </p:txBody>
          </p:sp>
          <p:sp>
            <p:nvSpPr>
              <p:cNvPr id="38" name="TextBox 37"/>
              <p:cNvSpPr txBox="1"/>
              <p:nvPr/>
            </p:nvSpPr>
            <p:spPr>
              <a:xfrm>
                <a:off x="2014708" y="5117068"/>
                <a:ext cx="245746" cy="369332"/>
              </a:xfrm>
              <a:prstGeom prst="rect">
                <a:avLst/>
              </a:prstGeom>
              <a:noFill/>
            </p:spPr>
            <p:txBody>
              <a:bodyPr wrap="square" rtlCol="0">
                <a:spAutoFit/>
              </a:bodyPr>
              <a:lstStyle/>
              <a:p>
                <a:r>
                  <a:rPr lang="en-US" i="1" dirty="0">
                    <a:solidFill>
                      <a:srgbClr val="FF0000"/>
                    </a:solidFill>
                  </a:rPr>
                  <a:t>Ė</a:t>
                </a:r>
              </a:p>
            </p:txBody>
          </p:sp>
          <p:sp>
            <p:nvSpPr>
              <p:cNvPr id="39" name="TextBox 38"/>
              <p:cNvSpPr txBox="1"/>
              <p:nvPr/>
            </p:nvSpPr>
            <p:spPr>
              <a:xfrm>
                <a:off x="2308035" y="5493327"/>
                <a:ext cx="245746" cy="369332"/>
              </a:xfrm>
              <a:prstGeom prst="rect">
                <a:avLst/>
              </a:prstGeom>
              <a:noFill/>
            </p:spPr>
            <p:txBody>
              <a:bodyPr wrap="square" rtlCol="0">
                <a:spAutoFit/>
              </a:bodyPr>
              <a:lstStyle/>
              <a:p>
                <a:r>
                  <a:rPr lang="en-US" i="1" dirty="0">
                    <a:solidFill>
                      <a:schemeClr val="accent2"/>
                    </a:solidFill>
                  </a:rPr>
                  <a:t>İ</a:t>
                </a:r>
              </a:p>
            </p:txBody>
          </p:sp>
          <p:sp>
            <p:nvSpPr>
              <p:cNvPr id="40" name="Rectangle 39"/>
              <p:cNvSpPr/>
              <p:nvPr/>
            </p:nvSpPr>
            <p:spPr>
              <a:xfrm>
                <a:off x="1964671" y="4057380"/>
                <a:ext cx="343364" cy="369332"/>
              </a:xfrm>
              <a:prstGeom prst="rect">
                <a:avLst/>
              </a:prstGeom>
            </p:spPr>
            <p:txBody>
              <a:bodyPr wrap="none">
                <a:spAutoFit/>
              </a:bodyPr>
              <a:lstStyle/>
              <a:p>
                <a:r>
                  <a:rPr lang="en-US" i="1" dirty="0">
                    <a:latin typeface="Symbol" panose="05050102010706020507" pitchFamily="18" charset="2"/>
                  </a:rPr>
                  <a:t>w</a:t>
                </a:r>
                <a:endParaRPr lang="en-US" dirty="0"/>
              </a:p>
            </p:txBody>
          </p:sp>
          <p:sp>
            <p:nvSpPr>
              <p:cNvPr id="41" name="Rectangle 40"/>
              <p:cNvSpPr/>
              <p:nvPr/>
            </p:nvSpPr>
            <p:spPr>
              <a:xfrm>
                <a:off x="1890933" y="4431268"/>
                <a:ext cx="490840" cy="369332"/>
              </a:xfrm>
              <a:prstGeom prst="rect">
                <a:avLst/>
              </a:prstGeom>
            </p:spPr>
            <p:txBody>
              <a:bodyPr wrap="none">
                <a:spAutoFit/>
              </a:bodyPr>
              <a:lstStyle/>
              <a:p>
                <a:r>
                  <a:rPr lang="en-US" dirty="0">
                    <a:latin typeface="Symbol" panose="05050102010706020507" pitchFamily="18" charset="2"/>
                  </a:rPr>
                  <a:t>p/2</a:t>
                </a:r>
                <a:endParaRPr lang="en-US" dirty="0"/>
              </a:p>
            </p:txBody>
          </p:sp>
          <p:sp>
            <p:nvSpPr>
              <p:cNvPr id="42" name="Rectangle 41"/>
              <p:cNvSpPr/>
              <p:nvPr/>
            </p:nvSpPr>
            <p:spPr>
              <a:xfrm>
                <a:off x="1002999" y="5269468"/>
                <a:ext cx="311304" cy="369332"/>
              </a:xfrm>
              <a:prstGeom prst="rect">
                <a:avLst/>
              </a:prstGeom>
            </p:spPr>
            <p:txBody>
              <a:bodyPr wrap="none">
                <a:spAutoFit/>
              </a:bodyPr>
              <a:lstStyle/>
              <a:p>
                <a:r>
                  <a:rPr lang="en-US" dirty="0">
                    <a:latin typeface="Symbol" panose="05050102010706020507" pitchFamily="18" charset="2"/>
                  </a:rPr>
                  <a:t>p</a:t>
                </a:r>
                <a:endParaRPr lang="en-US" dirty="0"/>
              </a:p>
            </p:txBody>
          </p:sp>
          <p:sp>
            <p:nvSpPr>
              <p:cNvPr id="43" name="Rectangle 42"/>
              <p:cNvSpPr/>
              <p:nvPr/>
            </p:nvSpPr>
            <p:spPr>
              <a:xfrm>
                <a:off x="1861013" y="6324600"/>
                <a:ext cx="617477" cy="369332"/>
              </a:xfrm>
              <a:prstGeom prst="rect">
                <a:avLst/>
              </a:prstGeom>
            </p:spPr>
            <p:txBody>
              <a:bodyPr wrap="none">
                <a:spAutoFit/>
              </a:bodyPr>
              <a:lstStyle/>
              <a:p>
                <a:r>
                  <a:rPr lang="en-US" dirty="0">
                    <a:latin typeface="Symbol" panose="05050102010706020507" pitchFamily="18" charset="2"/>
                  </a:rPr>
                  <a:t>-p/2</a:t>
                </a:r>
                <a:endParaRPr lang="en-US" dirty="0"/>
              </a:p>
            </p:txBody>
          </p:sp>
          <p:sp>
            <p:nvSpPr>
              <p:cNvPr id="44" name="Arc 43"/>
              <p:cNvSpPr/>
              <p:nvPr/>
            </p:nvSpPr>
            <p:spPr>
              <a:xfrm rot="19012944">
                <a:off x="1751377" y="4406114"/>
                <a:ext cx="787546" cy="710954"/>
              </a:xfrm>
              <a:prstGeom prst="arc">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p:cNvSpPr/>
            <p:nvPr/>
          </p:nvSpPr>
          <p:spPr>
            <a:xfrm>
              <a:off x="2132242" y="5234739"/>
              <a:ext cx="311304" cy="369332"/>
            </a:xfrm>
            <a:prstGeom prst="rect">
              <a:avLst/>
            </a:prstGeom>
          </p:spPr>
          <p:txBody>
            <a:bodyPr wrap="none">
              <a:spAutoFit/>
            </a:bodyPr>
            <a:lstStyle/>
            <a:p>
              <a:r>
                <a:rPr lang="en-US" dirty="0">
                  <a:latin typeface="Symbol" panose="05050102010706020507" pitchFamily="18" charset="2"/>
                </a:rPr>
                <a:t>0</a:t>
              </a:r>
              <a:endParaRPr lang="en-US" dirty="0"/>
            </a:p>
          </p:txBody>
        </p:sp>
      </p:grpSp>
      <p:cxnSp>
        <p:nvCxnSpPr>
          <p:cNvPr id="63" name="Straight Arrow Connector 62"/>
          <p:cNvCxnSpPr/>
          <p:nvPr/>
        </p:nvCxnSpPr>
        <p:spPr>
          <a:xfrm>
            <a:off x="1616489" y="3726178"/>
            <a:ext cx="913336"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111671" y="3310944"/>
            <a:ext cx="1072547" cy="369332"/>
          </a:xfrm>
          <a:prstGeom prst="rect">
            <a:avLst/>
          </a:prstGeom>
          <a:noFill/>
        </p:spPr>
        <p:txBody>
          <a:bodyPr wrap="square" rtlCol="0">
            <a:spAutoFit/>
          </a:bodyPr>
          <a:lstStyle/>
          <a:p>
            <a:r>
              <a:rPr lang="en-US" b="1" i="1" dirty="0">
                <a:solidFill>
                  <a:srgbClr val="FF0000"/>
                </a:solidFill>
              </a:rPr>
              <a:t>Ė</a:t>
            </a:r>
            <a:r>
              <a:rPr lang="en-US" i="1" dirty="0">
                <a:solidFill>
                  <a:schemeClr val="accent1"/>
                </a:solidFill>
              </a:rPr>
              <a:t> </a:t>
            </a:r>
            <a:r>
              <a:rPr lang="en-US" i="1" dirty="0"/>
              <a:t>= </a:t>
            </a:r>
            <a:r>
              <a:rPr lang="en-US" i="1" dirty="0">
                <a:solidFill>
                  <a:schemeClr val="accent2"/>
                </a:solidFill>
              </a:rPr>
              <a:t>İ</a:t>
            </a:r>
            <a:r>
              <a:rPr lang="en-US" i="1" dirty="0">
                <a:solidFill>
                  <a:schemeClr val="accent1"/>
                </a:solidFill>
              </a:rPr>
              <a:t> </a:t>
            </a:r>
            <a:r>
              <a:rPr lang="en-US" i="1" dirty="0"/>
              <a:t>R</a:t>
            </a:r>
          </a:p>
        </p:txBody>
      </p:sp>
      <p:sp>
        <p:nvSpPr>
          <p:cNvPr id="65" name="TextBox 64"/>
          <p:cNvSpPr txBox="1"/>
          <p:nvPr/>
        </p:nvSpPr>
        <p:spPr>
          <a:xfrm>
            <a:off x="997078" y="3310944"/>
            <a:ext cx="1114594" cy="369332"/>
          </a:xfrm>
          <a:prstGeom prst="rect">
            <a:avLst/>
          </a:prstGeom>
          <a:noFill/>
        </p:spPr>
        <p:txBody>
          <a:bodyPr wrap="square" rtlCol="0">
            <a:spAutoFit/>
          </a:bodyPr>
          <a:lstStyle/>
          <a:p>
            <a:r>
              <a:rPr lang="en-US" dirty="0"/>
              <a:t>Resistor</a:t>
            </a:r>
          </a:p>
        </p:txBody>
      </p:sp>
      <p:cxnSp>
        <p:nvCxnSpPr>
          <p:cNvPr id="66" name="Straight Arrow Connector 65"/>
          <p:cNvCxnSpPr/>
          <p:nvPr/>
        </p:nvCxnSpPr>
        <p:spPr>
          <a:xfrm flipV="1">
            <a:off x="1616489" y="3726177"/>
            <a:ext cx="455072"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564182" y="4307818"/>
            <a:ext cx="69236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564182" y="4307818"/>
            <a:ext cx="0" cy="5934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778252" y="3999037"/>
            <a:ext cx="242374" cy="369332"/>
          </a:xfrm>
          <a:prstGeom prst="rect">
            <a:avLst/>
          </a:prstGeom>
        </p:spPr>
        <p:txBody>
          <a:bodyPr wrap="none">
            <a:spAutoFit/>
          </a:bodyPr>
          <a:lstStyle/>
          <a:p>
            <a:r>
              <a:rPr lang="en-US" i="1" dirty="0">
                <a:solidFill>
                  <a:schemeClr val="accent2"/>
                </a:solidFill>
              </a:rPr>
              <a:t>İ</a:t>
            </a:r>
            <a:endParaRPr lang="en-US" dirty="0"/>
          </a:p>
        </p:txBody>
      </p:sp>
      <p:sp>
        <p:nvSpPr>
          <p:cNvPr id="73" name="Rectangle 72"/>
          <p:cNvSpPr/>
          <p:nvPr/>
        </p:nvSpPr>
        <p:spPr>
          <a:xfrm>
            <a:off x="5564182" y="4581675"/>
            <a:ext cx="1374348" cy="369332"/>
          </a:xfrm>
          <a:prstGeom prst="rect">
            <a:avLst/>
          </a:prstGeom>
          <a:ln>
            <a:solidFill>
              <a:srgbClr val="FF0000"/>
            </a:solidFill>
          </a:ln>
        </p:spPr>
        <p:txBody>
          <a:bodyPr wrap="square">
            <a:spAutoFit/>
          </a:bodyPr>
          <a:lstStyle/>
          <a:p>
            <a:r>
              <a:rPr lang="en-US" b="1" i="1" dirty="0">
                <a:solidFill>
                  <a:srgbClr val="FF0000"/>
                </a:solidFill>
              </a:rPr>
              <a:t>Ė</a:t>
            </a:r>
            <a:r>
              <a:rPr lang="en-US" i="1" dirty="0">
                <a:solidFill>
                  <a:schemeClr val="accent1"/>
                </a:solidFill>
              </a:rPr>
              <a:t> </a:t>
            </a:r>
            <a:r>
              <a:rPr lang="en-US" i="1" dirty="0"/>
              <a:t>= –</a:t>
            </a:r>
            <a:r>
              <a:rPr lang="en-US" i="1" dirty="0" err="1"/>
              <a:t>jX</a:t>
            </a:r>
            <a:r>
              <a:rPr lang="en-US" i="1" baseline="-25000" dirty="0" err="1"/>
              <a:t>C</a:t>
            </a:r>
            <a:r>
              <a:rPr lang="en-US" i="1" dirty="0" err="1">
                <a:solidFill>
                  <a:schemeClr val="accent2"/>
                </a:solidFill>
              </a:rPr>
              <a:t>İ</a:t>
            </a:r>
            <a:r>
              <a:rPr lang="en-US" i="1" dirty="0"/>
              <a:t> </a:t>
            </a:r>
            <a:endParaRPr lang="en-US" dirty="0"/>
          </a:p>
        </p:txBody>
      </p:sp>
      <p:sp>
        <p:nvSpPr>
          <p:cNvPr id="74" name="TextBox 73"/>
          <p:cNvSpPr txBox="1"/>
          <p:nvPr/>
        </p:nvSpPr>
        <p:spPr>
          <a:xfrm>
            <a:off x="4560907" y="3938486"/>
            <a:ext cx="1257456" cy="369332"/>
          </a:xfrm>
          <a:prstGeom prst="rect">
            <a:avLst/>
          </a:prstGeom>
          <a:noFill/>
        </p:spPr>
        <p:txBody>
          <a:bodyPr wrap="square" rtlCol="0">
            <a:spAutoFit/>
          </a:bodyPr>
          <a:lstStyle/>
          <a:p>
            <a:r>
              <a:rPr lang="en-US" dirty="0"/>
              <a:t>Capacitor</a:t>
            </a:r>
          </a:p>
        </p:txBody>
      </p:sp>
      <mc:AlternateContent xmlns:mc="http://schemas.openxmlformats.org/markup-compatibility/2006" xmlns:a14="http://schemas.microsoft.com/office/drawing/2010/main">
        <mc:Choice Requires="a14">
          <p:sp>
            <p:nvSpPr>
              <p:cNvPr id="75" name="TextBox 74"/>
              <p:cNvSpPr txBox="1"/>
              <p:nvPr/>
            </p:nvSpPr>
            <p:spPr>
              <a:xfrm>
                <a:off x="5778252" y="5070961"/>
                <a:ext cx="1079206" cy="401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𝑗</m:t>
                      </m:r>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−1</m:t>
                          </m:r>
                        </m:e>
                      </m:rad>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5778252" y="5070961"/>
                <a:ext cx="1079206" cy="401970"/>
              </a:xfrm>
              <a:prstGeom prst="rect">
                <a:avLst/>
              </a:prstGeom>
              <a:blipFill rotWithShape="0">
                <a:blip r:embed="rId5"/>
                <a:stretch>
                  <a:fillRect b="-13636"/>
                </a:stretch>
              </a:blipFill>
            </p:spPr>
            <p:txBody>
              <a:bodyPr/>
              <a:lstStyle/>
              <a:p>
                <a:r>
                  <a:rPr lang="en-US">
                    <a:noFill/>
                  </a:rPr>
                  <a:t> </a:t>
                </a:r>
              </a:p>
            </p:txBody>
          </p:sp>
        </mc:Fallback>
      </mc:AlternateContent>
      <p:sp>
        <p:nvSpPr>
          <p:cNvPr id="76" name="Rectangle 75"/>
          <p:cNvSpPr/>
          <p:nvPr/>
        </p:nvSpPr>
        <p:spPr>
          <a:xfrm>
            <a:off x="6938530" y="5078306"/>
            <a:ext cx="1091389" cy="369332"/>
          </a:xfrm>
          <a:prstGeom prst="rect">
            <a:avLst/>
          </a:prstGeom>
        </p:spPr>
        <p:txBody>
          <a:bodyPr wrap="none">
            <a:spAutoFit/>
          </a:bodyPr>
          <a:lstStyle/>
          <a:p>
            <a:r>
              <a:rPr lang="en-US" i="1" dirty="0"/>
              <a:t>X</a:t>
            </a:r>
            <a:r>
              <a:rPr lang="en-US" i="1" baseline="-25000" dirty="0"/>
              <a:t>C</a:t>
            </a:r>
            <a:r>
              <a:rPr lang="en-US" i="1" dirty="0"/>
              <a:t> = 1/</a:t>
            </a:r>
            <a:r>
              <a:rPr lang="en-US" i="1" dirty="0" err="1">
                <a:latin typeface="Symbol" panose="05050102010706020507" pitchFamily="18" charset="2"/>
              </a:rPr>
              <a:t>w</a:t>
            </a:r>
            <a:r>
              <a:rPr lang="en-US" i="1" dirty="0" err="1"/>
              <a:t>C</a:t>
            </a:r>
            <a:endParaRPr lang="en-US" dirty="0"/>
          </a:p>
        </p:txBody>
      </p:sp>
      <p:sp>
        <p:nvSpPr>
          <p:cNvPr id="77" name="TextBox 76"/>
          <p:cNvSpPr txBox="1"/>
          <p:nvPr/>
        </p:nvSpPr>
        <p:spPr>
          <a:xfrm>
            <a:off x="4567563" y="5618771"/>
            <a:ext cx="3967753" cy="1200329"/>
          </a:xfrm>
          <a:prstGeom prst="rect">
            <a:avLst/>
          </a:prstGeom>
          <a:noFill/>
        </p:spPr>
        <p:txBody>
          <a:bodyPr wrap="none" rtlCol="0">
            <a:spAutoFit/>
          </a:bodyPr>
          <a:lstStyle/>
          <a:p>
            <a:r>
              <a:rPr lang="en-US" dirty="0" err="1"/>
              <a:t>Xc</a:t>
            </a:r>
            <a:r>
              <a:rPr lang="en-US" dirty="0"/>
              <a:t> is the impedance of the capacitor </a:t>
            </a:r>
          </a:p>
          <a:p>
            <a:pPr marL="285750" indent="-285750">
              <a:buFont typeface="Symbol" panose="05050102010706020507" pitchFamily="18" charset="2"/>
              <a:buChar char="w"/>
            </a:pPr>
            <a:r>
              <a:rPr lang="en-US" dirty="0">
                <a:latin typeface="+mj-lt"/>
              </a:rPr>
              <a:t>is the angular frequency = 2 </a:t>
            </a:r>
            <a:r>
              <a:rPr lang="el-GR" dirty="0"/>
              <a:t>π</a:t>
            </a:r>
            <a:r>
              <a:rPr lang="en-US" dirty="0"/>
              <a:t> f</a:t>
            </a:r>
            <a:r>
              <a:rPr lang="en-US" dirty="0">
                <a:latin typeface="+mj-lt"/>
              </a:rPr>
              <a:t> </a:t>
            </a:r>
            <a:r>
              <a:rPr lang="en-US" dirty="0"/>
              <a:t> </a:t>
            </a:r>
          </a:p>
          <a:p>
            <a:r>
              <a:rPr lang="en-US" dirty="0"/>
              <a:t>C is the capacitance of the capacitor</a:t>
            </a:r>
          </a:p>
          <a:p>
            <a:pPr marL="285750" indent="-285750">
              <a:buFont typeface="Symbol" panose="05050102010706020507" pitchFamily="18" charset="2"/>
              <a:buChar char="w"/>
            </a:pPr>
            <a:endParaRPr lang="en-US" dirty="0"/>
          </a:p>
        </p:txBody>
      </p:sp>
      <p:sp>
        <p:nvSpPr>
          <p:cNvPr id="78" name="Rectangle 77"/>
          <p:cNvSpPr/>
          <p:nvPr/>
        </p:nvSpPr>
        <p:spPr>
          <a:xfrm>
            <a:off x="6857458" y="1289729"/>
            <a:ext cx="1056700" cy="369332"/>
          </a:xfrm>
          <a:prstGeom prst="rect">
            <a:avLst/>
          </a:prstGeom>
        </p:spPr>
        <p:txBody>
          <a:bodyPr wrap="none">
            <a:spAutoFit/>
          </a:bodyPr>
          <a:lstStyle/>
          <a:p>
            <a:r>
              <a:rPr lang="en-US" b="1" i="1" dirty="0" err="1">
                <a:solidFill>
                  <a:srgbClr val="FF0000"/>
                </a:solidFill>
              </a:rPr>
              <a:t>i</a:t>
            </a:r>
            <a:r>
              <a:rPr lang="en-US" i="1" dirty="0">
                <a:solidFill>
                  <a:srgbClr val="FF0000"/>
                </a:solidFill>
              </a:rPr>
              <a:t> </a:t>
            </a:r>
            <a:r>
              <a:rPr lang="en-US" dirty="0"/>
              <a:t>leads</a:t>
            </a:r>
            <a:r>
              <a:rPr lang="en-US" i="1" dirty="0"/>
              <a:t> </a:t>
            </a:r>
            <a:r>
              <a:rPr lang="en-US" b="1" i="1" dirty="0">
                <a:solidFill>
                  <a:srgbClr val="0070C0"/>
                </a:solidFill>
              </a:rPr>
              <a:t>e</a:t>
            </a:r>
          </a:p>
        </p:txBody>
      </p:sp>
      <p:cxnSp>
        <p:nvCxnSpPr>
          <p:cNvPr id="80" name="Straight Arrow Connector 79"/>
          <p:cNvCxnSpPr/>
          <p:nvPr/>
        </p:nvCxnSpPr>
        <p:spPr bwMode="auto">
          <a:xfrm>
            <a:off x="5189635" y="974501"/>
            <a:ext cx="0" cy="68456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6981859"/>
      </p:ext>
    </p:extLst>
  </p:cSld>
  <p:clrMapOvr>
    <a:masterClrMapping/>
  </p:clrMapOvr>
</p:sld>
</file>

<file path=ppt/theme/theme1.xml><?xml version="1.0" encoding="utf-8"?>
<a:theme xmlns:a="http://schemas.openxmlformats.org/drawingml/2006/main" name="TEMPLATE 2011">
  <a:themeElements>
    <a:clrScheme name="TEMPLATE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MPLATE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20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10079</TotalTime>
  <Words>1787</Words>
  <Application>Microsoft Office PowerPoint</Application>
  <PresentationFormat>On-screen Show (4:3)</PresentationFormat>
  <Paragraphs>310</Paragraphs>
  <Slides>36</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Cambria Math</vt:lpstr>
      <vt:lpstr>MS LineDraw</vt:lpstr>
      <vt:lpstr>msgothic</vt:lpstr>
      <vt:lpstr>Symbol</vt:lpstr>
      <vt:lpstr>Tahoma</vt:lpstr>
      <vt:lpstr>Times New Roman</vt:lpstr>
      <vt:lpstr>Wingdings</vt:lpstr>
      <vt:lpstr>TEMPLATE 2011</vt:lpstr>
      <vt:lpstr>Chart</vt:lpstr>
      <vt:lpstr>Basics of Electrochemical Impedance Spectroscopy</vt:lpstr>
      <vt:lpstr>Definition of Resistance and Impedance</vt:lpstr>
      <vt:lpstr>Definition of Resistance and Impedance</vt:lpstr>
      <vt:lpstr>Direct current (Dc) vs. Alternating current (Ac)</vt:lpstr>
      <vt:lpstr>Making EIS Measurements</vt:lpstr>
      <vt:lpstr>Summary: the concept of impedance</vt:lpstr>
      <vt:lpstr>Reasons To Run EIS</vt:lpstr>
      <vt:lpstr>Applications of EIS</vt:lpstr>
      <vt:lpstr>Phase shift</vt:lpstr>
      <vt:lpstr>Phase shift and impedance</vt:lpstr>
      <vt:lpstr>Phase shift and impedance</vt:lpstr>
      <vt:lpstr>PowerPoint Presentation</vt:lpstr>
      <vt:lpstr>EIS data may be presented as a Bode Plot or a Complex Plane (Nyquist) Plot</vt:lpstr>
      <vt:lpstr>Nyquist Plot</vt:lpstr>
      <vt:lpstr>Bode plots</vt:lpstr>
      <vt:lpstr>Nyquist vs. Bode Plot</vt:lpstr>
      <vt:lpstr>Analyzing EIS: Modeling</vt:lpstr>
      <vt:lpstr>Frequency Response of Electrical Circuit Elements</vt:lpstr>
      <vt:lpstr>Electrochemistry as a Circuit</vt:lpstr>
      <vt:lpstr>Bode Plot</vt:lpstr>
      <vt:lpstr>Complex Plane (Nyquist) Plot</vt:lpstr>
      <vt:lpstr>Nyquist Plot with Fit</vt:lpstr>
      <vt:lpstr>Other Modeling Elements</vt:lpstr>
      <vt:lpstr>EIS Modeling</vt:lpstr>
      <vt:lpstr>PowerPoint Presentation</vt:lpstr>
      <vt:lpstr>PowerPoint Presentation</vt:lpstr>
      <vt:lpstr>PowerPoint Presentation</vt:lpstr>
      <vt:lpstr>PowerPoint Presentation</vt:lpstr>
      <vt:lpstr>PowerPoint Presentation</vt:lpstr>
      <vt:lpstr>Real systems: EIS</vt:lpstr>
      <vt:lpstr>Electrochemical Capacitors</vt:lpstr>
      <vt:lpstr>Developing biosensors</vt:lpstr>
      <vt:lpstr>EIS Instrumentation</vt:lpstr>
      <vt:lpstr>EIS Take Home</vt:lpstr>
      <vt:lpstr>References for EIS</vt:lpstr>
      <vt:lpstr>PowerPoint Presentation</vt:lpstr>
    </vt:vector>
  </TitlesOfParts>
  <Company>Pelican Pete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Electrochemical Impedance Spectroscopy</dc:title>
  <dc:creator>Pete Peterson</dc:creator>
  <cp:lastModifiedBy>ga42gab</cp:lastModifiedBy>
  <cp:revision>117</cp:revision>
  <dcterms:created xsi:type="dcterms:W3CDTF">2000-01-25T14:34:52Z</dcterms:created>
  <dcterms:modified xsi:type="dcterms:W3CDTF">2018-03-19T12:52:55Z</dcterms:modified>
</cp:coreProperties>
</file>