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75" r:id="rId5"/>
    <p:sldId id="267" r:id="rId6"/>
    <p:sldId id="270" r:id="rId7"/>
    <p:sldId id="264" r:id="rId8"/>
    <p:sldId id="269" r:id="rId9"/>
    <p:sldId id="268" r:id="rId10"/>
    <p:sldId id="260" r:id="rId11"/>
    <p:sldId id="258" r:id="rId12"/>
    <p:sldId id="259" r:id="rId13"/>
    <p:sldId id="262" r:id="rId14"/>
    <p:sldId id="261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bs-hurtado, Athena" initials="C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6D"/>
    <a:srgbClr val="B5CBE7"/>
    <a:srgbClr val="F7F0D4"/>
    <a:srgbClr val="25AAE2"/>
    <a:srgbClr val="5B7CCD"/>
    <a:srgbClr val="BDBFBB"/>
    <a:srgbClr val="E5EAE6"/>
    <a:srgbClr val="395FBD"/>
    <a:srgbClr val="192A53"/>
    <a:srgbClr val="147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76619" autoAdjust="0"/>
  </p:normalViewPr>
  <p:slideViewPr>
    <p:cSldViewPr snapToGrid="0">
      <p:cViewPr varScale="1">
        <p:scale>
          <a:sx n="59" d="100"/>
          <a:sy n="59" d="100"/>
        </p:scale>
        <p:origin x="11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F08A0-7311-4ED5-97CC-C71078AF755D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8FF658-8D72-40AF-B3FF-7002554B9F3E}">
      <dgm:prSet phldrT="[Text]"/>
      <dgm:spPr>
        <a:solidFill>
          <a:srgbClr val="25AAE2"/>
        </a:solidFill>
      </dgm:spPr>
      <dgm:t>
        <a:bodyPr/>
        <a:lstStyle/>
        <a:p>
          <a:r>
            <a:rPr lang="en-US" dirty="0">
              <a:latin typeface="Cambria" panose="02040503050406030204" pitchFamily="18" charset="0"/>
            </a:rPr>
            <a:t>Strengths</a:t>
          </a:r>
        </a:p>
      </dgm:t>
    </dgm:pt>
    <dgm:pt modelId="{3AEEE16F-77D5-4AED-98B1-96A1B6D89E22}" type="parTrans" cxnId="{82224EE3-BC34-4E56-8642-B4C9CB566317}">
      <dgm:prSet/>
      <dgm:spPr/>
      <dgm:t>
        <a:bodyPr/>
        <a:lstStyle/>
        <a:p>
          <a:endParaRPr lang="en-US"/>
        </a:p>
      </dgm:t>
    </dgm:pt>
    <dgm:pt modelId="{9802D1A1-A5AD-47B3-BE16-3E8CAD94356F}" type="sibTrans" cxnId="{82224EE3-BC34-4E56-8642-B4C9CB566317}">
      <dgm:prSet/>
      <dgm:spPr/>
      <dgm:t>
        <a:bodyPr/>
        <a:lstStyle/>
        <a:p>
          <a:endParaRPr lang="en-US"/>
        </a:p>
      </dgm:t>
    </dgm:pt>
    <dgm:pt modelId="{3BAA9D4E-116D-45C4-A038-8108934941AE}">
      <dgm:prSet phldrT="[Text]"/>
      <dgm:spPr>
        <a:solidFill>
          <a:srgbClr val="21366D"/>
        </a:solidFill>
      </dgm:spPr>
      <dgm:t>
        <a:bodyPr/>
        <a:lstStyle/>
        <a:p>
          <a:r>
            <a:rPr lang="en-US" dirty="0">
              <a:latin typeface="Cambria" panose="02040503050406030204" pitchFamily="18" charset="0"/>
            </a:rPr>
            <a:t>Weaknesses</a:t>
          </a:r>
        </a:p>
      </dgm:t>
    </dgm:pt>
    <dgm:pt modelId="{7AE34BD8-7182-4ECF-832C-09DCA4B6D3B7}" type="parTrans" cxnId="{22C5FFFA-D85A-4250-9509-6964D0D30779}">
      <dgm:prSet/>
      <dgm:spPr/>
      <dgm:t>
        <a:bodyPr/>
        <a:lstStyle/>
        <a:p>
          <a:endParaRPr lang="en-US"/>
        </a:p>
      </dgm:t>
    </dgm:pt>
    <dgm:pt modelId="{A622658E-9DE0-42D7-9D20-7E5B6ADE997F}" type="sibTrans" cxnId="{22C5FFFA-D85A-4250-9509-6964D0D30779}">
      <dgm:prSet/>
      <dgm:spPr/>
      <dgm:t>
        <a:bodyPr/>
        <a:lstStyle/>
        <a:p>
          <a:endParaRPr lang="en-US"/>
        </a:p>
      </dgm:t>
    </dgm:pt>
    <dgm:pt modelId="{C75CAB21-3737-4CCD-BECA-2D59640D5B6A}">
      <dgm:prSet phldrT="[Text]"/>
      <dgm:spPr>
        <a:solidFill>
          <a:srgbClr val="147298"/>
        </a:solidFill>
      </dgm:spPr>
      <dgm:t>
        <a:bodyPr/>
        <a:lstStyle/>
        <a:p>
          <a:r>
            <a:rPr lang="en-US" dirty="0">
              <a:latin typeface="Cambria" panose="02040503050406030204" pitchFamily="18" charset="0"/>
            </a:rPr>
            <a:t>Opportunities</a:t>
          </a:r>
        </a:p>
      </dgm:t>
    </dgm:pt>
    <dgm:pt modelId="{4E1A787D-033E-4E8C-A275-3A2F36C17A84}" type="parTrans" cxnId="{BEBAC552-B0D6-4388-92EE-13DE274C5917}">
      <dgm:prSet/>
      <dgm:spPr/>
      <dgm:t>
        <a:bodyPr/>
        <a:lstStyle/>
        <a:p>
          <a:endParaRPr lang="en-US"/>
        </a:p>
      </dgm:t>
    </dgm:pt>
    <dgm:pt modelId="{1D761F07-8DC4-45E8-956A-798D9D10AC4E}" type="sibTrans" cxnId="{BEBAC552-B0D6-4388-92EE-13DE274C5917}">
      <dgm:prSet/>
      <dgm:spPr/>
      <dgm:t>
        <a:bodyPr/>
        <a:lstStyle/>
        <a:p>
          <a:endParaRPr lang="en-US"/>
        </a:p>
      </dgm:t>
    </dgm:pt>
    <dgm:pt modelId="{DD732BB8-AB7C-4185-AF96-7174344F1A94}">
      <dgm:prSet phldrT="[Text]"/>
      <dgm:spPr>
        <a:solidFill>
          <a:srgbClr val="5B7CCD"/>
        </a:solidFill>
      </dgm:spPr>
      <dgm:t>
        <a:bodyPr/>
        <a:lstStyle/>
        <a:p>
          <a:r>
            <a:rPr lang="en-US" dirty="0">
              <a:latin typeface="Cambria" panose="02040503050406030204" pitchFamily="18" charset="0"/>
            </a:rPr>
            <a:t>Threats</a:t>
          </a:r>
        </a:p>
      </dgm:t>
    </dgm:pt>
    <dgm:pt modelId="{C21D68BA-D73B-49B4-B06A-FFB966892EF0}" type="parTrans" cxnId="{EFFEA3FD-8EB6-4BCB-9DBD-92E22E3AF6A7}">
      <dgm:prSet/>
      <dgm:spPr/>
      <dgm:t>
        <a:bodyPr/>
        <a:lstStyle/>
        <a:p>
          <a:endParaRPr lang="en-US"/>
        </a:p>
      </dgm:t>
    </dgm:pt>
    <dgm:pt modelId="{5D663AF3-02DF-40A1-A16D-FA2CA539AE6F}" type="sibTrans" cxnId="{EFFEA3FD-8EB6-4BCB-9DBD-92E22E3AF6A7}">
      <dgm:prSet/>
      <dgm:spPr/>
      <dgm:t>
        <a:bodyPr/>
        <a:lstStyle/>
        <a:p>
          <a:endParaRPr lang="en-US"/>
        </a:p>
      </dgm:t>
    </dgm:pt>
    <dgm:pt modelId="{3B1C8A6F-F8B4-4763-BB70-4C32549B9734}" type="pres">
      <dgm:prSet presAssocID="{72AF08A0-7311-4ED5-97CC-C71078AF755D}" presName="matrix" presStyleCnt="0">
        <dgm:presLayoutVars>
          <dgm:chMax val="1"/>
          <dgm:dir/>
          <dgm:resizeHandles val="exact"/>
        </dgm:presLayoutVars>
      </dgm:prSet>
      <dgm:spPr/>
    </dgm:pt>
    <dgm:pt modelId="{2E1B6B7C-C400-44D2-9228-17E0BEE1090D}" type="pres">
      <dgm:prSet presAssocID="{72AF08A0-7311-4ED5-97CC-C71078AF755D}" presName="axisShape" presStyleLbl="bgShp" presStyleIdx="0" presStyleCnt="1" custLinFactNeighborX="-4945"/>
      <dgm:spPr>
        <a:solidFill>
          <a:srgbClr val="BDBFBB"/>
        </a:solidFill>
      </dgm:spPr>
    </dgm:pt>
    <dgm:pt modelId="{14F4874A-747B-4E96-8ABD-490631C6ED72}" type="pres">
      <dgm:prSet presAssocID="{72AF08A0-7311-4ED5-97CC-C71078AF755D}" presName="rect1" presStyleLbl="node1" presStyleIdx="0" presStyleCnt="4" custScaleX="148270" custScaleY="108288" custLinFactNeighborX="-36616" custLinFactNeighborY="-7442">
        <dgm:presLayoutVars>
          <dgm:chMax val="0"/>
          <dgm:chPref val="0"/>
          <dgm:bulletEnabled val="1"/>
        </dgm:presLayoutVars>
      </dgm:prSet>
      <dgm:spPr/>
    </dgm:pt>
    <dgm:pt modelId="{77437B9D-4966-4674-B047-A3DDF3F9506E}" type="pres">
      <dgm:prSet presAssocID="{72AF08A0-7311-4ED5-97CC-C71078AF755D}" presName="rect2" presStyleLbl="node1" presStyleIdx="1" presStyleCnt="4" custScaleX="148270" custScaleY="108288" custLinFactNeighborX="10738" custLinFactNeighborY="-7545">
        <dgm:presLayoutVars>
          <dgm:chMax val="0"/>
          <dgm:chPref val="0"/>
          <dgm:bulletEnabled val="1"/>
        </dgm:presLayoutVars>
      </dgm:prSet>
      <dgm:spPr/>
    </dgm:pt>
    <dgm:pt modelId="{4661A96A-D6BE-4A28-98E1-30F069CF0CC4}" type="pres">
      <dgm:prSet presAssocID="{72AF08A0-7311-4ED5-97CC-C71078AF755D}" presName="rect3" presStyleLbl="node1" presStyleIdx="2" presStyleCnt="4" custScaleX="146417" custScaleY="103898" custLinFactNeighborX="-36108" custLinFactNeighborY="3888">
        <dgm:presLayoutVars>
          <dgm:chMax val="0"/>
          <dgm:chPref val="0"/>
          <dgm:bulletEnabled val="1"/>
        </dgm:presLayoutVars>
      </dgm:prSet>
      <dgm:spPr/>
    </dgm:pt>
    <dgm:pt modelId="{C5B9C145-FD93-4918-83FB-342E3273B2B9}" type="pres">
      <dgm:prSet presAssocID="{72AF08A0-7311-4ED5-97CC-C71078AF755D}" presName="rect4" presStyleLbl="node1" presStyleIdx="3" presStyleCnt="4" custScaleX="148672" custScaleY="103898" custLinFactNeighborX="10102" custLinFactNeighborY="1971">
        <dgm:presLayoutVars>
          <dgm:chMax val="0"/>
          <dgm:chPref val="0"/>
          <dgm:bulletEnabled val="1"/>
        </dgm:presLayoutVars>
      </dgm:prSet>
      <dgm:spPr/>
    </dgm:pt>
  </dgm:ptLst>
  <dgm:cxnLst>
    <dgm:cxn modelId="{F671D918-2D05-4E7E-8AF2-712323B177EB}" type="presOf" srcId="{C75CAB21-3737-4CCD-BECA-2D59640D5B6A}" destId="{4661A96A-D6BE-4A28-98E1-30F069CF0CC4}" srcOrd="0" destOrd="0" presId="urn:microsoft.com/office/officeart/2005/8/layout/matrix2"/>
    <dgm:cxn modelId="{DFA10443-99E9-420B-BE6F-8F6875E0912B}" type="presOf" srcId="{C48FF658-8D72-40AF-B3FF-7002554B9F3E}" destId="{14F4874A-747B-4E96-8ABD-490631C6ED72}" srcOrd="0" destOrd="0" presId="urn:microsoft.com/office/officeart/2005/8/layout/matrix2"/>
    <dgm:cxn modelId="{BEBAC552-B0D6-4388-92EE-13DE274C5917}" srcId="{72AF08A0-7311-4ED5-97CC-C71078AF755D}" destId="{C75CAB21-3737-4CCD-BECA-2D59640D5B6A}" srcOrd="2" destOrd="0" parTransId="{4E1A787D-033E-4E8C-A275-3A2F36C17A84}" sibTransId="{1D761F07-8DC4-45E8-956A-798D9D10AC4E}"/>
    <dgm:cxn modelId="{7C0C0979-4B0A-4BBD-A57D-5246A5564C10}" type="presOf" srcId="{3BAA9D4E-116D-45C4-A038-8108934941AE}" destId="{77437B9D-4966-4674-B047-A3DDF3F9506E}" srcOrd="0" destOrd="0" presId="urn:microsoft.com/office/officeart/2005/8/layout/matrix2"/>
    <dgm:cxn modelId="{3C6BA1A6-97B1-40B3-BA59-E27D17A0030F}" type="presOf" srcId="{DD732BB8-AB7C-4185-AF96-7174344F1A94}" destId="{C5B9C145-FD93-4918-83FB-342E3273B2B9}" srcOrd="0" destOrd="0" presId="urn:microsoft.com/office/officeart/2005/8/layout/matrix2"/>
    <dgm:cxn modelId="{22AE7BB2-EAFA-4126-B13B-3D1141DF877C}" type="presOf" srcId="{72AF08A0-7311-4ED5-97CC-C71078AF755D}" destId="{3B1C8A6F-F8B4-4763-BB70-4C32549B9734}" srcOrd="0" destOrd="0" presId="urn:microsoft.com/office/officeart/2005/8/layout/matrix2"/>
    <dgm:cxn modelId="{82224EE3-BC34-4E56-8642-B4C9CB566317}" srcId="{72AF08A0-7311-4ED5-97CC-C71078AF755D}" destId="{C48FF658-8D72-40AF-B3FF-7002554B9F3E}" srcOrd="0" destOrd="0" parTransId="{3AEEE16F-77D5-4AED-98B1-96A1B6D89E22}" sibTransId="{9802D1A1-A5AD-47B3-BE16-3E8CAD94356F}"/>
    <dgm:cxn modelId="{22C5FFFA-D85A-4250-9509-6964D0D30779}" srcId="{72AF08A0-7311-4ED5-97CC-C71078AF755D}" destId="{3BAA9D4E-116D-45C4-A038-8108934941AE}" srcOrd="1" destOrd="0" parTransId="{7AE34BD8-7182-4ECF-832C-09DCA4B6D3B7}" sibTransId="{A622658E-9DE0-42D7-9D20-7E5B6ADE997F}"/>
    <dgm:cxn modelId="{EFFEA3FD-8EB6-4BCB-9DBD-92E22E3AF6A7}" srcId="{72AF08A0-7311-4ED5-97CC-C71078AF755D}" destId="{DD732BB8-AB7C-4185-AF96-7174344F1A94}" srcOrd="3" destOrd="0" parTransId="{C21D68BA-D73B-49B4-B06A-FFB966892EF0}" sibTransId="{5D663AF3-02DF-40A1-A16D-FA2CA539AE6F}"/>
    <dgm:cxn modelId="{42038B9A-B220-417C-ABF2-087118C57DDC}" type="presParOf" srcId="{3B1C8A6F-F8B4-4763-BB70-4C32549B9734}" destId="{2E1B6B7C-C400-44D2-9228-17E0BEE1090D}" srcOrd="0" destOrd="0" presId="urn:microsoft.com/office/officeart/2005/8/layout/matrix2"/>
    <dgm:cxn modelId="{DB81BE58-C556-49E0-AD4F-9D2C026AFD3C}" type="presParOf" srcId="{3B1C8A6F-F8B4-4763-BB70-4C32549B9734}" destId="{14F4874A-747B-4E96-8ABD-490631C6ED72}" srcOrd="1" destOrd="0" presId="urn:microsoft.com/office/officeart/2005/8/layout/matrix2"/>
    <dgm:cxn modelId="{F6533092-479B-4BA6-8AAB-3711142CA698}" type="presParOf" srcId="{3B1C8A6F-F8B4-4763-BB70-4C32549B9734}" destId="{77437B9D-4966-4674-B047-A3DDF3F9506E}" srcOrd="2" destOrd="0" presId="urn:microsoft.com/office/officeart/2005/8/layout/matrix2"/>
    <dgm:cxn modelId="{7881C3C3-0A8F-484B-812F-1CC38AD44610}" type="presParOf" srcId="{3B1C8A6F-F8B4-4763-BB70-4C32549B9734}" destId="{4661A96A-D6BE-4A28-98E1-30F069CF0CC4}" srcOrd="3" destOrd="0" presId="urn:microsoft.com/office/officeart/2005/8/layout/matrix2"/>
    <dgm:cxn modelId="{10D6C462-554C-45F6-A584-83D449D3EF91}" type="presParOf" srcId="{3B1C8A6F-F8B4-4763-BB70-4C32549B9734}" destId="{C5B9C145-FD93-4918-83FB-342E3273B2B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6B7C-C400-44D2-9228-17E0BEE1090D}">
      <dsp:nvSpPr>
        <dsp:cNvPr id="0" name=""/>
        <dsp:cNvSpPr/>
      </dsp:nvSpPr>
      <dsp:spPr>
        <a:xfrm>
          <a:off x="792725" y="0"/>
          <a:ext cx="6166485" cy="616648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BDBFB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4874A-747B-4E96-8ABD-490631C6ED72}">
      <dsp:nvSpPr>
        <dsp:cNvPr id="0" name=""/>
        <dsp:cNvSpPr/>
      </dsp:nvSpPr>
      <dsp:spPr>
        <a:xfrm>
          <a:off x="0" y="115041"/>
          <a:ext cx="3657218" cy="2671025"/>
        </a:xfrm>
        <a:prstGeom prst="roundRect">
          <a:avLst/>
        </a:prstGeom>
        <a:solidFill>
          <a:srgbClr val="25AA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mbria" panose="02040503050406030204" pitchFamily="18" charset="0"/>
            </a:rPr>
            <a:t>Strengths</a:t>
          </a:r>
        </a:p>
      </dsp:txBody>
      <dsp:txXfrm>
        <a:off x="130389" y="245430"/>
        <a:ext cx="3396440" cy="2410247"/>
      </dsp:txXfrm>
    </dsp:sp>
    <dsp:sp modelId="{77437B9D-4966-4674-B047-A3DDF3F9506E}">
      <dsp:nvSpPr>
        <dsp:cNvPr id="0" name=""/>
        <dsp:cNvSpPr/>
      </dsp:nvSpPr>
      <dsp:spPr>
        <a:xfrm>
          <a:off x="4066278" y="112501"/>
          <a:ext cx="3657218" cy="2671025"/>
        </a:xfrm>
        <a:prstGeom prst="roundRect">
          <a:avLst/>
        </a:prstGeom>
        <a:solidFill>
          <a:srgbClr val="21366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mbria" panose="02040503050406030204" pitchFamily="18" charset="0"/>
            </a:rPr>
            <a:t>Weaknesses</a:t>
          </a:r>
        </a:p>
      </dsp:txBody>
      <dsp:txXfrm>
        <a:off x="4196667" y="242890"/>
        <a:ext cx="3396440" cy="2410247"/>
      </dsp:txXfrm>
    </dsp:sp>
    <dsp:sp modelId="{4661A96A-D6BE-4A28-98E1-30F069CF0CC4}">
      <dsp:nvSpPr>
        <dsp:cNvPr id="0" name=""/>
        <dsp:cNvSpPr/>
      </dsp:nvSpPr>
      <dsp:spPr>
        <a:xfrm>
          <a:off x="35382" y="3346896"/>
          <a:ext cx="3611512" cy="2562741"/>
        </a:xfrm>
        <a:prstGeom prst="roundRect">
          <a:avLst/>
        </a:prstGeom>
        <a:solidFill>
          <a:srgbClr val="1472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mbria" panose="02040503050406030204" pitchFamily="18" charset="0"/>
            </a:rPr>
            <a:t>Opportunities</a:t>
          </a:r>
        </a:p>
      </dsp:txBody>
      <dsp:txXfrm>
        <a:off x="160485" y="3471999"/>
        <a:ext cx="3361306" cy="2312535"/>
      </dsp:txXfrm>
    </dsp:sp>
    <dsp:sp modelId="{C5B9C145-FD93-4918-83FB-342E3273B2B9}">
      <dsp:nvSpPr>
        <dsp:cNvPr id="0" name=""/>
        <dsp:cNvSpPr/>
      </dsp:nvSpPr>
      <dsp:spPr>
        <a:xfrm>
          <a:off x="4045633" y="3299612"/>
          <a:ext cx="3667134" cy="2562741"/>
        </a:xfrm>
        <a:prstGeom prst="roundRect">
          <a:avLst/>
        </a:prstGeom>
        <a:solidFill>
          <a:srgbClr val="5B7C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Cambria" panose="02040503050406030204" pitchFamily="18" charset="0"/>
            </a:rPr>
            <a:t>Threats</a:t>
          </a:r>
        </a:p>
      </dsp:txBody>
      <dsp:txXfrm>
        <a:off x="4170736" y="3424715"/>
        <a:ext cx="3416928" cy="2312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ED2C8-5095-4882-B8B2-CB4109DC73F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119C-D85D-4EE1-81A6-1E76F23C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119C-D85D-4EE1-81A6-1E76F23CB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MIXING : Make</a:t>
            </a:r>
            <a:r>
              <a:rPr lang="en-US" baseline="0" dirty="0">
                <a:effectLst/>
              </a:rPr>
              <a:t> a cathode and an anode </a:t>
            </a:r>
          </a:p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COATING : Metallic foil is then given a coating of the mixture on each side in the coating machine. coating machines can apply a coating to each side.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COMPRESSING : After the foil is coated, it is compressed to the correct thickness by two laminating rollers.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SLITTING : In the slitting process, the</a:t>
            </a:r>
            <a:r>
              <a:rPr lang="en-US" baseline="0" dirty="0">
                <a:effectLst/>
              </a:rPr>
              <a:t> </a:t>
            </a:r>
            <a:r>
              <a:rPr lang="en-US" dirty="0">
                <a:effectLst/>
              </a:rPr>
              <a:t>press line quickly and uniformly cuts down the foil reel into plates.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DRYING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plates are set to dry in a large oven.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F0RMATION:</a:t>
            </a:r>
            <a:r>
              <a:rPr lang="en-US" baseline="0" dirty="0">
                <a:effectLst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materials in the cell are then activated through a controlled charge-discharge cycle so that the cell can become a useable product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In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Technology Inc.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October 17, 2017, from http://www.amitatech.com/capability.php?c=Production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119C-D85D-4EE1-81A6-1E76F23CB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Mix</a:t>
            </a:r>
            <a:r>
              <a:rPr lang="en-US" baseline="0" dirty="0"/>
              <a:t> Li Fe and P in atmospheric conditions</a:t>
            </a:r>
          </a:p>
          <a:p>
            <a:pPr marL="228600" indent="-228600">
              <a:buAutoNum type="arabicPeriod"/>
            </a:pPr>
            <a:r>
              <a:rPr lang="en-US" baseline="0" dirty="0"/>
              <a:t>Mix with carbon source to increase conductivity</a:t>
            </a:r>
          </a:p>
          <a:p>
            <a:pPr marL="228600" indent="-228600">
              <a:buAutoNum type="arabicPeriod"/>
            </a:pPr>
            <a:r>
              <a:rPr lang="en-US" baseline="0" dirty="0"/>
              <a:t>Particles form</a:t>
            </a:r>
          </a:p>
          <a:p>
            <a:pPr marL="228600" indent="-228600">
              <a:buAutoNum type="arabicPeriod"/>
            </a:pPr>
            <a:r>
              <a:rPr lang="en-US" baseline="0" dirty="0"/>
              <a:t>Pre – calcination (250-350 C) to expel gasses</a:t>
            </a:r>
          </a:p>
          <a:p>
            <a:pPr marL="228600" indent="-228600">
              <a:buAutoNum type="arabicPeriod"/>
            </a:pPr>
            <a:r>
              <a:rPr lang="en-US" baseline="0" dirty="0"/>
              <a:t>Final calcination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Cool down</a:t>
            </a:r>
          </a:p>
          <a:p>
            <a:pPr marL="228600" indent="-228600">
              <a:buAutoNum type="arabicPeriod"/>
            </a:pPr>
            <a:r>
              <a:rPr lang="en-US" baseline="0" dirty="0"/>
              <a:t>Grind into powder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119C-D85D-4EE1-81A6-1E76F23CB2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Mixing Li,</a:t>
            </a:r>
            <a:r>
              <a:rPr lang="en-US" baseline="0" dirty="0"/>
              <a:t> P, and solvent (DI water) </a:t>
            </a:r>
          </a:p>
          <a:p>
            <a:pPr marL="228600" indent="-228600">
              <a:buAutoNum type="arabicPeriod"/>
            </a:pPr>
            <a:r>
              <a:rPr lang="en-US" baseline="0" dirty="0"/>
              <a:t>Control PH values</a:t>
            </a:r>
          </a:p>
          <a:p>
            <a:pPr marL="228600" indent="-228600">
              <a:buAutoNum type="arabicPeriod"/>
            </a:pPr>
            <a:r>
              <a:rPr lang="en-US" baseline="0" dirty="0"/>
              <a:t>Precipitation in filtered under an inert atmosphere</a:t>
            </a:r>
          </a:p>
          <a:p>
            <a:pPr marL="228600" indent="-228600">
              <a:buAutoNum type="arabicPeriod"/>
            </a:pPr>
            <a:r>
              <a:rPr lang="en-US" baseline="0" dirty="0"/>
              <a:t>Heat treatment (500 – 800 C) in N2 atmosphere</a:t>
            </a:r>
          </a:p>
          <a:p>
            <a:pPr marL="228600" indent="-228600">
              <a:buAutoNum type="arabicPeriod"/>
            </a:pPr>
            <a:r>
              <a:rPr lang="en-US" baseline="0" dirty="0"/>
              <a:t>Grind into powder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119C-D85D-4EE1-81A6-1E76F23CB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acid batteries are cheaper</a:t>
            </a:r>
            <a:r>
              <a:rPr lang="en-US" baseline="0" dirty="0"/>
              <a:t> but lithium ion batteries produce a better results and have a longer cycle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119C-D85D-4EE1-81A6-1E76F23CB2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1989-C60E-4202-9A76-2A4E3CB320E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DB7F-765F-47C0-8271-86431FAF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gital_object_identifier" TargetMode="External"/><Relationship Id="rId3" Type="http://schemas.openxmlformats.org/officeDocument/2006/relationships/hyperlink" Target="http://www.google.com/patents/US6514640" TargetMode="External"/><Relationship Id="rId7" Type="http://schemas.openxmlformats.org/officeDocument/2006/relationships/hyperlink" Target="https://en.wikipedia.org/wiki/Special:BookSources/9781118991978" TargetMode="External"/><Relationship Id="rId2" Type="http://schemas.openxmlformats.org/officeDocument/2006/relationships/hyperlink" Target="http://www.ijsr.net/conf/ATOM2014/ATOM2014_0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ational_Standard_Book_Number" TargetMode="External"/><Relationship Id="rId11" Type="http://schemas.openxmlformats.org/officeDocument/2006/relationships/hyperlink" Target="https://en.wikipedia.org/wiki/Comparison_of_commercial_battery_types#endnote_cost" TargetMode="External"/><Relationship Id="rId5" Type="http://schemas.openxmlformats.org/officeDocument/2006/relationships/hyperlink" Target="https://dx.doi.org/10.1002/9781118991978.hces221" TargetMode="External"/><Relationship Id="rId10" Type="http://schemas.openxmlformats.org/officeDocument/2006/relationships/hyperlink" Target="http://www.beltfurnaces.com/doc/White_paper_Battery.pdf" TargetMode="External"/><Relationship Id="rId4" Type="http://schemas.openxmlformats.org/officeDocument/2006/relationships/hyperlink" Target="http://www.hardingenergy.com/lithium/#phosphate" TargetMode="External"/><Relationship Id="rId9" Type="http://schemas.openxmlformats.org/officeDocument/2006/relationships/hyperlink" Target="https://doi.org/10.1002/9781118991978.hces2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356553"/>
            <a:ext cx="9144000" cy="2387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Lithium Iron Phosphate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943" y="2744153"/>
            <a:ext cx="9144000" cy="165576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Athena Combs - Hurtado</a:t>
            </a:r>
          </a:p>
          <a:p>
            <a:r>
              <a:rPr lang="en-US" dirty="0">
                <a:latin typeface="Cambria" panose="02040503050406030204" pitchFamily="18" charset="0"/>
              </a:rPr>
              <a:t>Marc Hansel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0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Current</a:t>
            </a:r>
            <a:r>
              <a:rPr lang="en-US" dirty="0">
                <a:solidFill>
                  <a:srgbClr val="21366D"/>
                </a:solidFill>
              </a:rPr>
              <a:t> </a:t>
            </a:r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Electric vehicles  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Limited adoption compared to other Li-ion chemistries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Residential</a:t>
            </a:r>
          </a:p>
          <a:p>
            <a:pPr lvl="1"/>
            <a:r>
              <a:rPr lang="en-US" sz="2800" dirty="0" err="1">
                <a:solidFill>
                  <a:srgbClr val="21366D"/>
                </a:solidFill>
                <a:latin typeface="Cambria" panose="02040503050406030204" pitchFamily="18" charset="0"/>
              </a:rPr>
              <a:t>sonnenBatterie</a:t>
            </a:r>
            <a:endParaRPr lang="en-US" sz="2800" dirty="0">
              <a:solidFill>
                <a:srgbClr val="21366D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Starting off with municipal/utility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Coda Energy constructing a 10MW storage </a:t>
            </a:r>
            <a:r>
              <a:rPr lang="en-US" sz="2800" dirty="0" err="1">
                <a:solidFill>
                  <a:srgbClr val="21366D"/>
                </a:solidFill>
                <a:latin typeface="Cambria" panose="02040503050406030204" pitchFamily="18" charset="0"/>
              </a:rPr>
              <a:t>facilty</a:t>
            </a:r>
            <a:endParaRPr lang="en-US" sz="2800" dirty="0">
              <a:solidFill>
                <a:srgbClr val="21366D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28600"/>
            <a:ext cx="1207770" cy="6166484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21366D"/>
                </a:solidFill>
                <a:latin typeface="Cambria" panose="02040503050406030204" pitchFamily="18" charset="0"/>
              </a:rPr>
              <a:t>SWOT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3892"/>
              </p:ext>
            </p:extLst>
          </p:nvPr>
        </p:nvGraphicFramePr>
        <p:xfrm>
          <a:off x="1600200" y="228600"/>
          <a:ext cx="8366760" cy="6166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9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6" y="1690687"/>
            <a:ext cx="8646458" cy="4109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High power density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Charges faster</a:t>
            </a:r>
          </a:p>
          <a:p>
            <a:pPr lvl="2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Constant charge and discharge rate – compared to lead acid batteries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High discharge rate 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Longevity 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Safety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Low fire hazard</a:t>
            </a:r>
          </a:p>
        </p:txBody>
      </p:sp>
    </p:spTree>
    <p:extLst>
      <p:ext uri="{BB962C8B-B14F-4D97-AF65-F5344CB8AC3E}">
        <p14:creationId xmlns:p14="http://schemas.microsoft.com/office/powerpoint/2010/main" val="74793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70" y="1825625"/>
            <a:ext cx="907446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High initial costs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Degradation</a:t>
            </a:r>
          </a:p>
          <a:p>
            <a:pPr lvl="1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If not in use, life time starts to degrade </a:t>
            </a:r>
          </a:p>
          <a:p>
            <a:pPr lvl="1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Degrades faster if exposed to heat</a:t>
            </a:r>
          </a:p>
          <a:p>
            <a:pPr lvl="1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Cold temp reduces performance – all lithium ions do this</a:t>
            </a:r>
          </a:p>
          <a:p>
            <a:pPr lvl="1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Long shelf time reduces performance like lithium ions do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Lower energy density compared to other Li-ion batteries</a:t>
            </a:r>
          </a:p>
          <a:p>
            <a:endParaRPr lang="en-US" dirty="0">
              <a:solidFill>
                <a:srgbClr val="21366D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rgbClr val="21366D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21366D"/>
                </a:solidFill>
              </a:rPr>
              <a:t>Figure 3: Energy density of various battery technologies</a:t>
            </a:r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dirty="0">
              <a:solidFill>
                <a:srgbClr val="21366D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1286669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Opportunities</a:t>
            </a:r>
            <a:r>
              <a:rPr lang="en-US" dirty="0">
                <a:solidFill>
                  <a:srgbClr val="21366D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Very little utility scale production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Coda Energy 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Excellent application fit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Opportunity for growth in a new sector</a:t>
            </a:r>
          </a:p>
          <a:p>
            <a:r>
              <a:rPr lang="en-US" dirty="0" err="1">
                <a:solidFill>
                  <a:srgbClr val="21366D"/>
                </a:solidFill>
                <a:latin typeface="Cambria" panose="02040503050406030204" pitchFamily="18" charset="0"/>
              </a:rPr>
              <a:t>SonnenBatterie</a:t>
            </a:r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 manufacturing in US now 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Drive costs down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Limited exposure to date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A lot of advantages</a:t>
            </a:r>
          </a:p>
        </p:txBody>
      </p:sp>
    </p:spTree>
    <p:extLst>
      <p:ext uri="{BB962C8B-B14F-4D97-AF65-F5344CB8AC3E}">
        <p14:creationId xmlns:p14="http://schemas.microsoft.com/office/powerpoint/2010/main" val="85228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344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High initial cost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More common Li-ion technologies benefit from larger economies of scale in transportation and portable devices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Lithium-Cobalt improvements 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Safety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Cycle life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New technology?</a:t>
            </a:r>
          </a:p>
        </p:txBody>
      </p:sp>
    </p:spTree>
    <p:extLst>
      <p:ext uri="{BB962C8B-B14F-4D97-AF65-F5344CB8AC3E}">
        <p14:creationId xmlns:p14="http://schemas.microsoft.com/office/powerpoint/2010/main" val="346011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88"/>
            <a:ext cx="10434387" cy="3503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Excellent for stationary applications – residential and utility scale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Similar value proposition to other Li-ion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Safer than other Li-ion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Long lifetime</a:t>
            </a:r>
          </a:p>
          <a:p>
            <a:pPr lvl="1"/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Lower energy density can be overlooked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Good traction in residential market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Starting out in utility market, but shows potential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392" y="5157788"/>
            <a:ext cx="8743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366D"/>
                </a:solidFill>
                <a:latin typeface="Cambria" panose="02040503050406030204" pitchFamily="18" charset="0"/>
              </a:rPr>
              <a:t>“LiFePO4 is one of the most popular technologies for stationary storage systems due to its uniquely high chemical stability and resulting extremely high application reliability, durability and long life” - </a:t>
            </a:r>
            <a:r>
              <a:rPr lang="en-US" sz="2400" dirty="0" err="1">
                <a:solidFill>
                  <a:srgbClr val="21366D"/>
                </a:solidFill>
                <a:latin typeface="Cambria" panose="02040503050406030204" pitchFamily="18" charset="0"/>
              </a:rPr>
              <a:t>SonnenBatterie</a:t>
            </a:r>
            <a:endParaRPr lang="en-US" sz="2400" dirty="0">
              <a:solidFill>
                <a:srgbClr val="21366D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8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9163050" cy="5557838"/>
          </a:xfrm>
        </p:spPr>
        <p:txBody>
          <a:bodyPr>
            <a:normAutofit fontScale="55000" lnSpcReduction="20000"/>
          </a:bodyPr>
          <a:lstStyle/>
          <a:p>
            <a:pPr lvl="0" fontAlgn="base"/>
            <a:r>
              <a:rPr lang="en-US" dirty="0"/>
              <a:t>Song, </a:t>
            </a:r>
            <a:r>
              <a:rPr lang="en-US" dirty="0" err="1"/>
              <a:t>Xuefeng</a:t>
            </a:r>
            <a:r>
              <a:rPr lang="en-US" dirty="0"/>
              <a:t>; Wang, </a:t>
            </a:r>
            <a:r>
              <a:rPr lang="en-US" dirty="0" err="1"/>
              <a:t>Xiaobing</a:t>
            </a:r>
            <a:r>
              <a:rPr lang="en-US" dirty="0"/>
              <a:t>; Sun, Zhuang; Zhang, Peng; and Gao, </a:t>
            </a:r>
            <a:r>
              <a:rPr lang="en-US" dirty="0" err="1"/>
              <a:t>Lian</a:t>
            </a:r>
            <a:r>
              <a:rPr lang="en-US" dirty="0"/>
              <a:t>. “Recent Developments in Silicon Anode Materials for High Performance Lithium-Ion Batteries.“ Retrieved 2017-10-14. Path: http://</a:t>
            </a:r>
            <a:r>
              <a:rPr lang="en-US" dirty="0" err="1"/>
              <a:t>www.sigmaaldrich.com</a:t>
            </a:r>
            <a:r>
              <a:rPr lang="en-US" dirty="0"/>
              <a:t>/technical-documents/articles/materials-science/ recent-developments-in-silicon-anode-</a:t>
            </a:r>
            <a:r>
              <a:rPr lang="en-US" dirty="0" err="1"/>
              <a:t>materials.html</a:t>
            </a:r>
            <a:r>
              <a:rPr lang="en-US" dirty="0"/>
              <a:t>. </a:t>
            </a:r>
          </a:p>
          <a:p>
            <a:pPr lvl="0" fontAlgn="base"/>
            <a:r>
              <a:rPr lang="en-US" dirty="0">
                <a:hlinkClick r:id="rId2"/>
              </a:rPr>
              <a:t>"LiFePO4: A Novel Cathode Material for Rechargeable Batteries"</a:t>
            </a:r>
            <a:r>
              <a:rPr lang="en-US" dirty="0"/>
              <a:t>, A.K. </a:t>
            </a:r>
            <a:r>
              <a:rPr lang="en-US" dirty="0" err="1"/>
              <a:t>Padhi</a:t>
            </a:r>
            <a:r>
              <a:rPr lang="en-US" dirty="0"/>
              <a:t>, K.S. </a:t>
            </a:r>
            <a:r>
              <a:rPr lang="en-US" dirty="0" err="1"/>
              <a:t>Nanjundaswamy</a:t>
            </a:r>
            <a:r>
              <a:rPr lang="en-US" dirty="0"/>
              <a:t>, J.B. Goodenough, Electrochemical Society Meeting Abstracts, </a:t>
            </a:r>
            <a:r>
              <a:rPr lang="en-US" b="1" dirty="0"/>
              <a:t>96-1</a:t>
            </a:r>
            <a:r>
              <a:rPr lang="en-US" dirty="0"/>
              <a:t>, May, 1996, pp 73.</a:t>
            </a:r>
          </a:p>
          <a:p>
            <a:pPr lvl="0" fontAlgn="base"/>
            <a:r>
              <a:rPr lang="en-US" dirty="0"/>
              <a:t>Armand, Michel; Goodenough, John B.; </a:t>
            </a:r>
            <a:r>
              <a:rPr lang="en-US" dirty="0" err="1"/>
              <a:t>Padhi</a:t>
            </a:r>
            <a:r>
              <a:rPr lang="en-US" dirty="0"/>
              <a:t>, </a:t>
            </a:r>
            <a:r>
              <a:rPr lang="en-US" dirty="0" err="1"/>
              <a:t>Akshaya</a:t>
            </a:r>
            <a:r>
              <a:rPr lang="en-US" dirty="0"/>
              <a:t> K.; </a:t>
            </a:r>
            <a:r>
              <a:rPr lang="en-US" dirty="0" err="1"/>
              <a:t>Nanjundaswam</a:t>
            </a:r>
            <a:r>
              <a:rPr lang="en-US" dirty="0"/>
              <a:t>, </a:t>
            </a:r>
            <a:r>
              <a:rPr lang="en-US" dirty="0" err="1"/>
              <a:t>Kirakodu</a:t>
            </a:r>
            <a:r>
              <a:rPr lang="en-US" dirty="0"/>
              <a:t> S.; </a:t>
            </a:r>
            <a:r>
              <a:rPr lang="en-US" dirty="0" err="1"/>
              <a:t>Masquelier</a:t>
            </a:r>
            <a:r>
              <a:rPr lang="en-US" dirty="0"/>
              <a:t>, Christian (Feb 4, 2003), </a:t>
            </a:r>
            <a:r>
              <a:rPr lang="en-US" i="1" dirty="0">
                <a:hlinkClick r:id="rId3"/>
              </a:rPr>
              <a:t>Cathode materials for secondary (rechargeable) lithium batteries</a:t>
            </a:r>
            <a:r>
              <a:rPr lang="en-US" dirty="0"/>
              <a:t>. Retrieved 2016-02-25.</a:t>
            </a:r>
          </a:p>
          <a:p>
            <a:pPr lvl="0" fontAlgn="base"/>
            <a:r>
              <a:rPr lang="en-US" dirty="0"/>
              <a:t>“BU-205 Types of Lithium-Ion.“ 2016 Retrieved 2017-10-14. Path: http://</a:t>
            </a:r>
            <a:r>
              <a:rPr lang="en-US" dirty="0" err="1"/>
              <a:t>batteryuniversity.com</a:t>
            </a:r>
            <a:r>
              <a:rPr lang="en-US" dirty="0"/>
              <a:t>/learn/article/</a:t>
            </a:r>
            <a:r>
              <a:rPr lang="en-US" dirty="0" err="1"/>
              <a:t>types_of_lithium_ion</a:t>
            </a:r>
            <a:r>
              <a:rPr lang="en-US" dirty="0"/>
              <a:t>. </a:t>
            </a:r>
          </a:p>
          <a:p>
            <a:pPr lvl="0" fontAlgn="base"/>
            <a:r>
              <a:rPr lang="en-US" dirty="0">
                <a:hlinkClick r:id="rId4"/>
              </a:rPr>
              <a:t>"Harding Energy | Lithium Ion batteries | Lithium Polymer | Lithium Iron Phosphate"</a:t>
            </a:r>
            <a:r>
              <a:rPr lang="en-US" dirty="0"/>
              <a:t>. </a:t>
            </a:r>
            <a:r>
              <a:rPr lang="en-US" i="1" dirty="0"/>
              <a:t>Harding Energy</a:t>
            </a:r>
            <a:r>
              <a:rPr lang="en-US" dirty="0"/>
              <a:t>. Retrieved 2016-04-06.</a:t>
            </a:r>
          </a:p>
          <a:p>
            <a:pPr lvl="0" fontAlgn="base"/>
            <a:r>
              <a:rPr lang="en-US" dirty="0" err="1"/>
              <a:t>Hanisch</a:t>
            </a:r>
            <a:r>
              <a:rPr lang="en-US" dirty="0"/>
              <a:t>, Christian; </a:t>
            </a:r>
            <a:r>
              <a:rPr lang="en-US" dirty="0" err="1"/>
              <a:t>Diekmann</a:t>
            </a:r>
            <a:r>
              <a:rPr lang="en-US" dirty="0"/>
              <a:t>, Jan; </a:t>
            </a:r>
            <a:r>
              <a:rPr lang="en-US" dirty="0" err="1"/>
              <a:t>Stieger</a:t>
            </a:r>
            <a:r>
              <a:rPr lang="en-US" dirty="0"/>
              <a:t>, Alexander; </a:t>
            </a:r>
            <a:r>
              <a:rPr lang="en-US" dirty="0" err="1"/>
              <a:t>Haselrieder</a:t>
            </a:r>
            <a:r>
              <a:rPr lang="en-US" dirty="0"/>
              <a:t>, Wolfgang; </a:t>
            </a:r>
            <a:r>
              <a:rPr lang="en-US" dirty="0" err="1"/>
              <a:t>Kwade</a:t>
            </a:r>
            <a:r>
              <a:rPr lang="en-US" dirty="0"/>
              <a:t>, Arno (2015). "27". In Yan, </a:t>
            </a:r>
            <a:r>
              <a:rPr lang="en-US" dirty="0" err="1"/>
              <a:t>Jinyue</a:t>
            </a:r>
            <a:r>
              <a:rPr lang="en-US" dirty="0"/>
              <a:t>; </a:t>
            </a:r>
            <a:r>
              <a:rPr lang="en-US" dirty="0" err="1"/>
              <a:t>Cabeza</a:t>
            </a:r>
            <a:r>
              <a:rPr lang="en-US" dirty="0"/>
              <a:t>, Luisa F.; </a:t>
            </a:r>
            <a:r>
              <a:rPr lang="en-US" dirty="0" err="1"/>
              <a:t>Sioshansi</a:t>
            </a:r>
            <a:r>
              <a:rPr lang="en-US" dirty="0"/>
              <a:t>, </a:t>
            </a:r>
            <a:r>
              <a:rPr lang="en-US" dirty="0" err="1"/>
              <a:t>Ramteen</a:t>
            </a:r>
            <a:r>
              <a:rPr lang="en-US" dirty="0"/>
              <a:t>. </a:t>
            </a:r>
            <a:r>
              <a:rPr lang="en-US" i="1" u="sng" dirty="0">
                <a:hlinkClick r:id="rId5"/>
              </a:rPr>
              <a:t>Handbook of Clean Energy Systems – Recycling of Lithium-Ion Batteries</a:t>
            </a:r>
            <a:r>
              <a:rPr lang="en-US" dirty="0"/>
              <a:t> (5 Energy Storage ed.). John Wiley &amp; Sons, Ltd. pp. 2865–2888. </a:t>
            </a:r>
            <a:r>
              <a:rPr lang="en-US" u="sng" dirty="0">
                <a:hlinkClick r:id="rId6"/>
              </a:rPr>
              <a:t>ISBN</a:t>
            </a:r>
            <a:r>
              <a:rPr lang="en-US" dirty="0"/>
              <a:t> </a:t>
            </a:r>
            <a:r>
              <a:rPr lang="en-US" u="sng" dirty="0">
                <a:hlinkClick r:id="rId7"/>
              </a:rPr>
              <a:t>9781118991978</a:t>
            </a:r>
            <a:r>
              <a:rPr lang="en-US" dirty="0"/>
              <a:t>. </a:t>
            </a:r>
            <a:r>
              <a:rPr lang="en-US" u="sng" dirty="0">
                <a:hlinkClick r:id="rId8"/>
              </a:rPr>
              <a:t>doi</a:t>
            </a:r>
            <a:r>
              <a:rPr lang="en-US" dirty="0"/>
              <a:t>:</a:t>
            </a:r>
            <a:r>
              <a:rPr lang="en-US" u="sng" dirty="0">
                <a:hlinkClick r:id="rId9"/>
              </a:rPr>
              <a:t>10.1002/9781118991978.hces221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Torrey Hills Technologies, LLC. “Furnace Temperature and Atmosphere Influences on Producing Lithium Iron Phosphate(LiFePO4) Powders for Lithium Ion Batteries.” Retrieved October 18, 2017. Path: </a:t>
            </a:r>
            <a:r>
              <a:rPr lang="en-US" u="sng" dirty="0">
                <a:hlinkClick r:id="rId10"/>
              </a:rPr>
              <a:t>http://www.beltfurnaces.com/doc/White_paper_Battery.pdf</a:t>
            </a:r>
            <a:r>
              <a:rPr lang="en-US" dirty="0"/>
              <a:t> </a:t>
            </a:r>
          </a:p>
          <a:p>
            <a:pPr lvl="0" fontAlgn="base"/>
            <a:r>
              <a:rPr lang="en-US" dirty="0" err="1"/>
              <a:t>Zipp</a:t>
            </a:r>
            <a:r>
              <a:rPr lang="en-US" dirty="0"/>
              <a:t>, Kathie. "What are the components of a solar energy storage system?." </a:t>
            </a:r>
            <a:r>
              <a:rPr lang="en-US" i="1" dirty="0"/>
              <a:t>Solar Power World</a:t>
            </a:r>
            <a:r>
              <a:rPr lang="en-US" dirty="0"/>
              <a:t>, Solar Power World, 13 Aug. 2017. Retrieved 18 Oct. 2017. Path: https://</a:t>
            </a:r>
            <a:r>
              <a:rPr lang="en-US" dirty="0" err="1"/>
              <a:t>www.solarpowerworldonline.com</a:t>
            </a:r>
            <a:r>
              <a:rPr lang="en-US" dirty="0"/>
              <a:t>/2017/08/components-solar-energy-storage-system.</a:t>
            </a:r>
            <a:r>
              <a:rPr lang="en-US" u="sng" dirty="0"/>
              <a:t> </a:t>
            </a:r>
            <a:endParaRPr lang="en-US" dirty="0"/>
          </a:p>
          <a:p>
            <a:pPr lvl="0"/>
            <a:r>
              <a:rPr lang="en-US" dirty="0"/>
              <a:t>Comparison of commercial battery types (2017, September 10). In </a:t>
            </a:r>
            <a:r>
              <a:rPr lang="en-US" i="1" dirty="0"/>
              <a:t>Wikipedia</a:t>
            </a:r>
            <a:r>
              <a:rPr lang="en-US" dirty="0"/>
              <a:t>. Retrieved October 18, 2017. Path: </a:t>
            </a:r>
            <a:r>
              <a:rPr lang="en-US" u="sng" dirty="0">
                <a:hlinkClick r:id="rId11"/>
              </a:rPr>
              <a:t>https://en.wikipedia.org/wiki/Comparison_of_commercial_battery_types#endnote_cost</a:t>
            </a:r>
            <a:endParaRPr lang="en-US" dirty="0"/>
          </a:p>
          <a:p>
            <a:pPr lvl="0"/>
            <a:r>
              <a:rPr lang="en-US" dirty="0"/>
              <a:t>Messenger, Roger, and Amir </a:t>
            </a:r>
            <a:r>
              <a:rPr lang="en-US" dirty="0" err="1"/>
              <a:t>Abtahi</a:t>
            </a:r>
            <a:r>
              <a:rPr lang="en-US" dirty="0"/>
              <a:t>. </a:t>
            </a:r>
            <a:r>
              <a:rPr lang="en-US" i="1" dirty="0"/>
              <a:t>Photovoltaic Systems Engineering</a:t>
            </a:r>
            <a:r>
              <a:rPr lang="en-US" dirty="0"/>
              <a:t>. fourth ed., Baca Raton, CRC Press, 2017, Ch.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57032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Chemical Reaction</a:t>
            </a:r>
            <a:r>
              <a:rPr lang="en-US" dirty="0">
                <a:solidFill>
                  <a:srgbClr val="21366D"/>
                </a:solidFill>
              </a:rPr>
              <a:t> </a:t>
            </a:r>
          </a:p>
        </p:txBody>
      </p:sp>
      <p:pic>
        <p:nvPicPr>
          <p:cNvPr id="1026" name="Picture 2" descr="Image result for lithium iron phosphate cell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2194560"/>
            <a:ext cx="9525000" cy="300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5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17" y="1690688"/>
            <a:ext cx="6263166" cy="47956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Battery Composition</a:t>
            </a:r>
            <a:endParaRPr lang="en-US" dirty="0">
              <a:solidFill>
                <a:srgbClr val="213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2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Manufacturing Techniques</a:t>
            </a:r>
            <a:endParaRPr lang="en-US" dirty="0">
              <a:solidFill>
                <a:srgbClr val="21366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082" y="1972848"/>
            <a:ext cx="9566611" cy="200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Use the same process as other lithium ion batteries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Two principal methods of producing a LiFePO4 cathode: solid state and solution based</a:t>
            </a:r>
          </a:p>
          <a:p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Carbon coating (graphite or acetylene black) increases conductivity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2" y="4260259"/>
            <a:ext cx="9845111" cy="22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Solid State</a:t>
            </a:r>
          </a:p>
        </p:txBody>
      </p:sp>
      <p:pic>
        <p:nvPicPr>
          <p:cNvPr id="2050" name="Picture 2" descr="https://lh6.googleusercontent.com/0D4wJm3pbMEbdNOSXmqSzth_aSMcjS-VQYUT5ID_ourl2fO_SXVPm2sM7gSKPvzMWV0qHmmWibQgIOURMb07PMw_Y4_2SIMXkLXcGyi1SDWoIRCdxnmzqqWaawRSGe5MXfG4ILO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36" y="1594436"/>
            <a:ext cx="6081388" cy="28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356" y="4737953"/>
            <a:ext cx="10018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Requires high temperatures and long sintering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Well suited for the mass production because it creates an ordered crystal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Inexpensive for manufacturing but does not yield best results</a:t>
            </a:r>
          </a:p>
        </p:txBody>
      </p:sp>
    </p:spTree>
    <p:extLst>
      <p:ext uri="{BB962C8B-B14F-4D97-AF65-F5344CB8AC3E}">
        <p14:creationId xmlns:p14="http://schemas.microsoft.com/office/powerpoint/2010/main" val="244333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79" y="1690688"/>
            <a:ext cx="6128084" cy="403634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836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Solution Based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634" y="1690688"/>
            <a:ext cx="35613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Creates a more complex/ideal carbon coated crystalline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Better conductivity and higher density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Difficult to manufacture</a:t>
            </a:r>
          </a:p>
        </p:txBody>
      </p:sp>
    </p:spTree>
    <p:extLst>
      <p:ext uri="{BB962C8B-B14F-4D97-AF65-F5344CB8AC3E}">
        <p14:creationId xmlns:p14="http://schemas.microsoft.com/office/powerpoint/2010/main" val="414138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94674" y="209550"/>
            <a:ext cx="6802652" cy="10636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Specifications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39" b="8209"/>
          <a:stretch/>
        </p:blipFill>
        <p:spPr>
          <a:xfrm>
            <a:off x="859055" y="1273175"/>
            <a:ext cx="9096375" cy="54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Cycle Life and Charge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422"/>
          <a:stretch/>
        </p:blipFill>
        <p:spPr>
          <a:xfrm>
            <a:off x="228041" y="1655705"/>
            <a:ext cx="4743450" cy="3530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87" y="1655705"/>
            <a:ext cx="4781550" cy="3530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024" y="5467340"/>
            <a:ext cx="9466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Longer cycle life for than other lithium ion batteries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1366D"/>
                </a:solidFill>
                <a:latin typeface="Cambria" panose="02040503050406030204" pitchFamily="18" charset="0"/>
              </a:rPr>
              <a:t>Shorter charge time implies higher power</a:t>
            </a:r>
          </a:p>
        </p:txBody>
      </p:sp>
      <p:sp>
        <p:nvSpPr>
          <p:cNvPr id="4" name="Oval 3"/>
          <p:cNvSpPr/>
          <p:nvPr/>
        </p:nvSpPr>
        <p:spPr>
          <a:xfrm>
            <a:off x="4214814" y="2092391"/>
            <a:ext cx="542925" cy="1457325"/>
          </a:xfrm>
          <a:prstGeom prst="ellipse">
            <a:avLst/>
          </a:prstGeom>
          <a:noFill/>
          <a:ln w="38100">
            <a:solidFill>
              <a:srgbClr val="25A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53527" y="3843337"/>
            <a:ext cx="542925" cy="547535"/>
          </a:xfrm>
          <a:prstGeom prst="ellipse">
            <a:avLst/>
          </a:prstGeom>
          <a:noFill/>
          <a:ln w="38100">
            <a:solidFill>
              <a:srgbClr val="213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1366D"/>
                </a:solidFill>
                <a:latin typeface="Cambria" panose="02040503050406030204" pitchFamily="18" charset="0"/>
              </a:rPr>
              <a:t>Cost Analysis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02842"/>
              </p:ext>
            </p:extLst>
          </p:nvPr>
        </p:nvGraphicFramePr>
        <p:xfrm>
          <a:off x="838200" y="2510424"/>
          <a:ext cx="8381433" cy="367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11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Cell chemistry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6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Cost ($/kWh)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Lead-acid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$56–$145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6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Lithium cobalt oxide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$356 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Lithium iron phosphate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$300 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Lithium manganese oxide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$356 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Zinc-carbon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F7F0D4"/>
                          </a:solidFill>
                          <a:effectLst/>
                          <a:latin typeface="Cambria" panose="02040503050406030204" pitchFamily="18" charset="0"/>
                        </a:rPr>
                        <a:t>$316 </a:t>
                      </a:r>
                      <a:endParaRPr lang="en-US" sz="3200" dirty="0">
                        <a:solidFill>
                          <a:srgbClr val="F7F0D4"/>
                        </a:solidFill>
                        <a:effectLst/>
                        <a:latin typeface="Cambria" panose="020405030504060302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7F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839</Words>
  <Application>Microsoft Office PowerPoint</Application>
  <PresentationFormat>Widescreen</PresentationFormat>
  <Paragraphs>126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</vt:lpstr>
      <vt:lpstr>Times New Roman</vt:lpstr>
      <vt:lpstr>Office Theme</vt:lpstr>
      <vt:lpstr>Lithium Iron Phosphate</vt:lpstr>
      <vt:lpstr>Chemical Reaction </vt:lpstr>
      <vt:lpstr>Battery Composition</vt:lpstr>
      <vt:lpstr>Manufacturing Techniques</vt:lpstr>
      <vt:lpstr>Solid State</vt:lpstr>
      <vt:lpstr>Solution Based</vt:lpstr>
      <vt:lpstr>Specifications </vt:lpstr>
      <vt:lpstr>Cycle Life and Charge Time</vt:lpstr>
      <vt:lpstr>Cost Analysis </vt:lpstr>
      <vt:lpstr>Current Uses</vt:lpstr>
      <vt:lpstr>SWOT</vt:lpstr>
      <vt:lpstr>Strengths</vt:lpstr>
      <vt:lpstr>Weaknesses</vt:lpstr>
      <vt:lpstr>Opportunities </vt:lpstr>
      <vt:lpstr>Threats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Combs-hurtado, Athena</dc:creator>
  <cp:lastModifiedBy>ga42gab</cp:lastModifiedBy>
  <cp:revision>93</cp:revision>
  <dcterms:created xsi:type="dcterms:W3CDTF">2017-10-15T19:30:49Z</dcterms:created>
  <dcterms:modified xsi:type="dcterms:W3CDTF">2018-09-25T11:34:16Z</dcterms:modified>
</cp:coreProperties>
</file>