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true"/>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dirty="0"/>
          </a:p>
        </p:txBody>
      </p:sp>
      <p:sp>
        <p:nvSpPr>
          <p:cNvPr id="3" name="Date Placeholder 2"/>
          <p:cNvSpPr>
            <a:spLocks noGrp="true"/>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true"/>
          </p:cNvSpPr>
          <p:nvPr>
            <p:ph type="ftr" sz="quarter" idx="11"/>
          </p:nvPr>
        </p:nvSpPr>
        <p:spPr/>
        <p:txBody>
          <a:bodyPr/>
          <a:lstStyle/>
          <a:p>
            <a:endParaRPr lang="en-US"/>
          </a:p>
        </p:txBody>
      </p:sp>
      <p:sp>
        <p:nvSpPr>
          <p:cNvPr id="5" name="Slide Number Placeholder 4"/>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true"/>
          </p:cNvSpPr>
          <p:nvPr>
            <p:ph type="ftr" sz="quarter" idx="11"/>
          </p:nvPr>
        </p:nvSpPr>
        <p:spPr/>
        <p:txBody>
          <a:bodyPr/>
          <a:lstStyle/>
          <a:p>
            <a:endParaRPr lang="en-US"/>
          </a:p>
        </p:txBody>
      </p:sp>
      <p:sp>
        <p:nvSpPr>
          <p:cNvPr id="4" name="Slide Number Placeholder 3"/>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true" noChangeAspect="true"/>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t="-17000" b="-17000"/>
          </a:stretch>
        </a:blipFill>
        <a:effectLst/>
      </p:bgPr>
    </p:bg>
    <p:spTree>
      <p:nvGrpSpPr>
        <p:cNvPr id="1" name=""/>
        <p:cNvGrpSpPr/>
        <p:nvPr/>
      </p:nvGrpSpPr>
      <p:grpSpPr>
        <a:xfrm>
          <a:off x="0" y="0"/>
          <a:ext cx="0" cy="0"/>
          <a:chOff x="0" y="0"/>
          <a:chExt cx="0" cy="0"/>
        </a:xfrm>
      </p:grpSpPr>
      <p:pic>
        <p:nvPicPr>
          <p:cNvPr id="1026" name="Picture 2" descr="До уваги батьків першокласників 2020/2021 навчального року! | Відділ освіти  Менської РДА"/>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true"/>
          <p:nvPr/>
        </p:nvSpPr>
        <p:spPr>
          <a:xfrm>
            <a:off x="2368554" y="2408308"/>
            <a:ext cx="7454891" cy="1754326"/>
          </a:xfrm>
          <a:prstGeom prst="rect">
            <a:avLst/>
          </a:prstGeom>
          <a:solidFill>
            <a:schemeClr val="bg1"/>
          </a:solidFill>
        </p:spPr>
        <p:txBody>
          <a:bodyPr rot="0" spcFirstLastPara="0" vertOverflow="overflow" horzOverflow="overflow" vert="horz" wrap="square" lIns="91440" tIns="45720" rIns="91440" bIns="45720" numCol="1" spcCol="0" rtlCol="0" fromWordArt="false" anchor="t" anchorCtr="false" forceAA="false" compatLnSpc="true">
            <a:spAutoFit/>
          </a:bodyPr>
          <a:lstStyle/>
          <a:p>
            <a:pPr algn="ctr"/>
            <a:r>
              <a:rPr lang="en-US" sz="5400" u="sng">
                <a:latin typeface="Bookman Old Style" panose="02050604050505020204" pitchFamily="18" charset="0"/>
              </a:rPr>
              <a:t>Chapter 2</a:t>
            </a:r>
            <a:endParaRPr lang="en-US" sz="5400" u="sng" dirty="0">
              <a:latin typeface="Bookman Old Style" panose="02050604050505020204" pitchFamily="18" charset="0"/>
            </a:endParaRPr>
          </a:p>
          <a:p>
            <a:pPr algn="ctr"/>
            <a:r>
              <a:rPr lang="en-US" sz="5400" dirty="0">
                <a:latin typeface="Bookman Old Style" panose="02050604050505020204" pitchFamily="18" charset="0"/>
              </a:rPr>
              <a:t>Crime Algorithm</a:t>
            </a:r>
            <a:endParaRPr lang="en-US" sz="5400"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7" name="Picture 7" descr="A picture containing shirt&#10;&#10;Description automatically generated"/>
          <p:cNvPicPr>
            <a:picLocks noChangeAspect="true"/>
          </p:cNvPicPr>
          <p:nvPr/>
        </p:nvPicPr>
        <p:blipFill>
          <a:blip r:embed="rId2"/>
          <a:stretch>
            <a:fillRect/>
          </a:stretch>
        </p:blipFill>
        <p:spPr>
          <a:xfrm>
            <a:off x="5318980" y="1068507"/>
            <a:ext cx="1339119" cy="1907444"/>
          </a:xfrm>
          <a:prstGeom prst="rect">
            <a:avLst/>
          </a:prstGeom>
        </p:spPr>
      </p:pic>
      <p:pic>
        <p:nvPicPr>
          <p:cNvPr id="9" name="Picture 11" descr="A picture containing sitting, dark, person, shirt&#10;&#10;Description automatically generated"/>
          <p:cNvPicPr>
            <a:picLocks noChangeAspect="true"/>
          </p:cNvPicPr>
          <p:nvPr/>
        </p:nvPicPr>
        <p:blipFill>
          <a:blip r:embed="rId3"/>
          <a:stretch>
            <a:fillRect/>
          </a:stretch>
        </p:blipFill>
        <p:spPr>
          <a:xfrm>
            <a:off x="228592" y="2401667"/>
            <a:ext cx="2245374" cy="4282050"/>
          </a:xfrm>
          <a:prstGeom prst="rect">
            <a:avLst/>
          </a:prstGeom>
        </p:spPr>
      </p:pic>
      <p:pic>
        <p:nvPicPr>
          <p:cNvPr id="11" name="Picture 6" descr="A person wearing a suit and tie&#10;&#10;Description automatically generated"/>
          <p:cNvPicPr>
            <a:picLocks noChangeAspect="true"/>
          </p:cNvPicPr>
          <p:nvPr/>
        </p:nvPicPr>
        <p:blipFill>
          <a:blip r:embed="rId4"/>
          <a:stretch>
            <a:fillRect/>
          </a:stretch>
        </p:blipFill>
        <p:spPr>
          <a:xfrm>
            <a:off x="4073271" y="3321040"/>
            <a:ext cx="3921867" cy="3902329"/>
          </a:xfrm>
          <a:prstGeom prst="rect">
            <a:avLst/>
          </a:prstGeom>
        </p:spPr>
      </p:pic>
      <p:pic>
        <p:nvPicPr>
          <p:cNvPr id="13" name="Picture 7" descr="A person wearing a costume&#10;&#10;Description automatically generated"/>
          <p:cNvPicPr>
            <a:picLocks noChangeAspect="true"/>
          </p:cNvPicPr>
          <p:nvPr/>
        </p:nvPicPr>
        <p:blipFill>
          <a:blip r:embed="rId5"/>
          <a:stretch>
            <a:fillRect/>
          </a:stretch>
        </p:blipFill>
        <p:spPr>
          <a:xfrm>
            <a:off x="1354014" y="2858479"/>
            <a:ext cx="4355122" cy="4364891"/>
          </a:xfrm>
          <a:prstGeom prst="rect">
            <a:avLst/>
          </a:prstGeom>
        </p:spPr>
      </p:pic>
      <p:pic>
        <p:nvPicPr>
          <p:cNvPr id="15" name="Picture 4" descr="A person wearing a mask&#10;&#10;Description automatically generated"/>
          <p:cNvPicPr>
            <a:picLocks noChangeAspect="true"/>
          </p:cNvPicPr>
          <p:nvPr/>
        </p:nvPicPr>
        <p:blipFill>
          <a:blip r:embed="rId6"/>
          <a:stretch>
            <a:fillRect/>
          </a:stretch>
        </p:blipFill>
        <p:spPr>
          <a:xfrm>
            <a:off x="7872555" y="3638060"/>
            <a:ext cx="1888354" cy="3255108"/>
          </a:xfrm>
          <a:prstGeom prst="rect">
            <a:avLst/>
          </a:prstGeom>
        </p:spPr>
      </p:pic>
      <p:pic>
        <p:nvPicPr>
          <p:cNvPr id="17" name="Picture 5" descr="A person in a dark room&#10;&#10;Description automatically generated"/>
          <p:cNvPicPr>
            <a:picLocks noChangeAspect="true"/>
          </p:cNvPicPr>
          <p:nvPr/>
        </p:nvPicPr>
        <p:blipFill>
          <a:blip r:embed="rId7"/>
          <a:stretch>
            <a:fillRect/>
          </a:stretch>
        </p:blipFill>
        <p:spPr>
          <a:xfrm>
            <a:off x="10589531" y="3598984"/>
            <a:ext cx="1426938" cy="3255108"/>
          </a:xfrm>
          <a:prstGeom prst="rect">
            <a:avLst/>
          </a:prstGeom>
        </p:spPr>
      </p:pic>
      <p:sp>
        <p:nvSpPr>
          <p:cNvPr id="10" name="Thought Bubble: Cloud 9"/>
          <p:cNvSpPr/>
          <p:nvPr/>
        </p:nvSpPr>
        <p:spPr>
          <a:xfrm flipH="true">
            <a:off x="2999740" y="4445"/>
            <a:ext cx="3173730" cy="1449070"/>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ea typeface="+mn-lt"/>
                <a:cs typeface="+mn-lt"/>
              </a:rPr>
              <a:t>Joffrey! Why did you do this? This time I will make sure you get </a:t>
            </a:r>
            <a:r>
              <a:rPr lang="en-US" sz="1400">
                <a:solidFill>
                  <a:schemeClr val="tx1"/>
                </a:solidFill>
                <a:ea typeface="+mn-lt"/>
                <a:cs typeface="+mn-lt"/>
              </a:rPr>
              <a:t>punished.</a:t>
            </a:r>
            <a:endParaRPr lang="en-US">
              <a:solidFill>
                <a:schemeClr val="tx1"/>
              </a:solidFill>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
        <p:nvSpPr>
          <p:cNvPr id="18" name="TextBox 17"/>
          <p:cNvSpPr txBox="true"/>
          <p:nvPr/>
        </p:nvSpPr>
        <p:spPr>
          <a:xfrm>
            <a:off x="367324" y="191477"/>
            <a:ext cx="6611813" cy="4739759"/>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sz="2800" i="1">
                <a:solidFill>
                  <a:schemeClr val="bg1"/>
                </a:solidFill>
                <a:ea typeface="+mn-lt"/>
                <a:cs typeface="+mn-lt"/>
              </a:rPr>
              <a:t> Later that day telephone in principal’s office rang and it </a:t>
            </a:r>
            <a:r>
              <a:rPr lang="en-US" sz="2800" i="1" dirty="0">
                <a:solidFill>
                  <a:schemeClr val="bg1"/>
                </a:solidFill>
                <a:ea typeface="+mn-lt"/>
                <a:cs typeface="+mn-lt"/>
              </a:rPr>
              <a:t>was from Joffrey’s mom, telling about some bluish-white solid stuff in his desk. </a:t>
            </a:r>
            <a:endParaRPr lang="en-US" sz="2800">
              <a:solidFill>
                <a:schemeClr val="bg1"/>
              </a:solidFill>
              <a:ea typeface="+mn-lt"/>
              <a:cs typeface="+mn-lt"/>
            </a:endParaRPr>
          </a:p>
          <a:p>
            <a:r>
              <a:rPr lang="en-US" sz="2800" i="1">
                <a:solidFill>
                  <a:schemeClr val="bg1"/>
                </a:solidFill>
                <a:ea typeface="+mn-lt"/>
                <a:cs typeface="+mn-lt"/>
              </a:rPr>
              <a:t>Our principal was lucky with the crime Algorithm </a:t>
            </a:r>
            <a:r>
              <a:rPr lang="en-US" sz="2800" i="1" dirty="0">
                <a:solidFill>
                  <a:schemeClr val="bg1"/>
                </a:solidFill>
                <a:ea typeface="+mn-lt"/>
                <a:cs typeface="+mn-lt"/>
              </a:rPr>
              <a:t>as he figured there is only one person with Truth-Value 2 and that is Joffrey. Thanks to SAM again! </a:t>
            </a:r>
            <a:endParaRPr lang="en-US" sz="2800">
              <a:solidFill>
                <a:schemeClr val="bg1"/>
              </a:solidFill>
              <a:ea typeface="+mn-lt"/>
              <a:cs typeface="+mn-lt"/>
            </a:endParaRPr>
          </a:p>
          <a:p>
            <a:br>
              <a:rPr lang="en-US" sz="2200" dirty="0">
                <a:ea typeface="+mn-lt"/>
                <a:cs typeface="+mn-lt"/>
              </a:rPr>
            </a:br>
            <a:endParaRPr lang="en-US" sz="2800">
              <a:solidFill>
                <a:schemeClr val="bg1"/>
              </a:solidFill>
              <a:ea typeface="+mn-lt"/>
              <a:cs typeface="+mn-lt"/>
            </a:endParaRPr>
          </a:p>
          <a:p>
            <a:endParaRPr lang="en-US" sz="2800" i="1" dirty="0">
              <a:solidFill>
                <a:schemeClr val="bg1"/>
              </a:solidFill>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true"/>
          </p:cNvSpPr>
          <p:nvPr>
            <p:ph type="subTitle" idx="1"/>
          </p:nvPr>
        </p:nvSpPr>
        <p:spPr>
          <a:xfrm>
            <a:off x="1299307" y="348884"/>
            <a:ext cx="9945076" cy="3482607"/>
          </a:xfrm>
        </p:spPr>
        <p:txBody>
          <a:bodyPr vert="horz" lIns="91440" tIns="45720" rIns="91440" bIns="45720" rtlCol="0" anchor="t">
            <a:normAutofit/>
          </a:bodyPr>
          <a:lstStyle/>
          <a:p>
            <a:r>
              <a:rPr lang="en-US" dirty="0">
                <a:ea typeface="+mn-lt"/>
                <a:cs typeface="+mn-lt"/>
              </a:rPr>
              <a:t>Days passed and passed. Jon was fully occupied with the quizzes and daily homework. Initially, it was very difficult for him to cope up with his daily schedule he was having. But later with his devotion, active involvement in every class and seriousness, he somehow managed to cover up all the backlogs in every subject.</a:t>
            </a:r>
            <a:endParaRPr lang="en-US" dirty="0"/>
          </a:p>
          <a:p>
            <a:r>
              <a:rPr lang="en-US" dirty="0">
                <a:ea typeface="+mn-lt"/>
                <a:cs typeface="+mn-lt"/>
              </a:rPr>
              <a:t>One day after the chemistry lab, someone from Jon’s batch stole 5 pieces of Zinc granule(zinc granules gives explosive gasses when left in the air for long time). Next day the principal Raven came to class and picked up five suspected students.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t="-13000" b="-13000"/>
          </a:stretch>
        </a:blipFill>
        <a:effectLst/>
      </p:bgPr>
    </p:bg>
    <p:spTree>
      <p:nvGrpSpPr>
        <p:cNvPr id="1" name=""/>
        <p:cNvGrpSpPr/>
        <p:nvPr/>
      </p:nvGrpSpPr>
      <p:grpSpPr>
        <a:xfrm>
          <a:off x="0" y="0"/>
          <a:ext cx="0" cy="0"/>
          <a:chOff x="0" y="0"/>
          <a:chExt cx="0" cy="0"/>
        </a:xfrm>
      </p:grpSpPr>
      <p:pic>
        <p:nvPicPr>
          <p:cNvPr id="4" name="Picture 4" descr="A person wearing a mask&#10;&#10;Description automatically generated"/>
          <p:cNvPicPr>
            <a:picLocks noChangeAspect="true"/>
          </p:cNvPicPr>
          <p:nvPr/>
        </p:nvPicPr>
        <p:blipFill>
          <a:blip r:embed="rId2"/>
          <a:stretch>
            <a:fillRect/>
          </a:stretch>
        </p:blipFill>
        <p:spPr>
          <a:xfrm>
            <a:off x="8829939" y="3696676"/>
            <a:ext cx="1888354" cy="3255108"/>
          </a:xfrm>
          <a:prstGeom prst="rect">
            <a:avLst/>
          </a:prstGeom>
        </p:spPr>
      </p:pic>
      <p:pic>
        <p:nvPicPr>
          <p:cNvPr id="5" name="Picture 5" descr="A person in a dark room&#10;&#10;Description automatically generated"/>
          <p:cNvPicPr>
            <a:picLocks noChangeAspect="true"/>
          </p:cNvPicPr>
          <p:nvPr/>
        </p:nvPicPr>
        <p:blipFill>
          <a:blip r:embed="rId3"/>
          <a:stretch>
            <a:fillRect/>
          </a:stretch>
        </p:blipFill>
        <p:spPr>
          <a:xfrm>
            <a:off x="10716531" y="3598984"/>
            <a:ext cx="1426938" cy="3255108"/>
          </a:xfrm>
          <a:prstGeom prst="rect">
            <a:avLst/>
          </a:prstGeom>
        </p:spPr>
      </p:pic>
      <p:pic>
        <p:nvPicPr>
          <p:cNvPr id="6" name="Picture 6" descr="A person wearing a suit and tie&#10;&#10;Description automatically generated"/>
          <p:cNvPicPr>
            <a:picLocks noChangeAspect="true"/>
          </p:cNvPicPr>
          <p:nvPr/>
        </p:nvPicPr>
        <p:blipFill>
          <a:blip r:embed="rId4"/>
          <a:stretch>
            <a:fillRect/>
          </a:stretch>
        </p:blipFill>
        <p:spPr>
          <a:xfrm>
            <a:off x="6551247" y="3503247"/>
            <a:ext cx="3602891" cy="3583353"/>
          </a:xfrm>
          <a:prstGeom prst="rect">
            <a:avLst/>
          </a:prstGeom>
        </p:spPr>
      </p:pic>
      <p:pic>
        <p:nvPicPr>
          <p:cNvPr id="7" name="Picture 7" descr="A person wearing a costume&#10;&#10;Description automatically generated"/>
          <p:cNvPicPr>
            <a:picLocks noChangeAspect="true"/>
          </p:cNvPicPr>
          <p:nvPr/>
        </p:nvPicPr>
        <p:blipFill>
          <a:blip r:embed="rId5"/>
          <a:stretch>
            <a:fillRect/>
          </a:stretch>
        </p:blipFill>
        <p:spPr>
          <a:xfrm>
            <a:off x="4861169" y="2887786"/>
            <a:ext cx="4355122" cy="4364891"/>
          </a:xfrm>
          <a:prstGeom prst="rect">
            <a:avLst/>
          </a:prstGeom>
        </p:spPr>
      </p:pic>
      <p:pic>
        <p:nvPicPr>
          <p:cNvPr id="11" name="Picture 11" descr="A picture containing sitting, dark, person, shirt&#10;&#10;Description automatically generated"/>
          <p:cNvPicPr>
            <a:picLocks noChangeAspect="true"/>
          </p:cNvPicPr>
          <p:nvPr/>
        </p:nvPicPr>
        <p:blipFill>
          <a:blip r:embed="rId6"/>
          <a:stretch>
            <a:fillRect/>
          </a:stretch>
        </p:blipFill>
        <p:spPr>
          <a:xfrm>
            <a:off x="4302362" y="2430975"/>
            <a:ext cx="2245374" cy="4282050"/>
          </a:xfrm>
          <a:prstGeom prst="rect">
            <a:avLst/>
          </a:prstGeom>
        </p:spPr>
      </p:pic>
      <p:sp>
        <p:nvSpPr>
          <p:cNvPr id="14" name="Thought Bubble: Cloud 13"/>
          <p:cNvSpPr/>
          <p:nvPr/>
        </p:nvSpPr>
        <p:spPr>
          <a:xfrm>
            <a:off x="936136" y="227321"/>
            <a:ext cx="3536459" cy="1875690"/>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mn-lt"/>
                <a:cs typeface="+mn-lt"/>
              </a:rPr>
              <a:t>(Shouting)Jon, Tyrion, Ramsey, Joffrey and Bran… You all come to my office now!</a:t>
            </a:r>
            <a:endParaRPr lang="en-US" dirty="0">
              <a:solidFill>
                <a:schemeClr val="tx1"/>
              </a:solidFill>
            </a:endParaRPr>
          </a:p>
        </p:txBody>
      </p:sp>
      <p:pic>
        <p:nvPicPr>
          <p:cNvPr id="15" name="Picture 15" descr="A picture containing dress, shirt&#10;&#10;Description automatically generated"/>
          <p:cNvPicPr>
            <a:picLocks noChangeAspect="true"/>
          </p:cNvPicPr>
          <p:nvPr/>
        </p:nvPicPr>
        <p:blipFill>
          <a:blip r:embed="rId7"/>
          <a:stretch>
            <a:fillRect/>
          </a:stretch>
        </p:blipFill>
        <p:spPr>
          <a:xfrm>
            <a:off x="-1479061" y="1168401"/>
            <a:ext cx="5830276" cy="58302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pic>
        <p:nvPicPr>
          <p:cNvPr id="5" name="Picture 11" descr="A picture containing sitting, dark, person, shirt&#10;&#10;Description automatically generated"/>
          <p:cNvPicPr>
            <a:picLocks noChangeAspect="true"/>
          </p:cNvPicPr>
          <p:nvPr/>
        </p:nvPicPr>
        <p:blipFill>
          <a:blip r:embed="rId2"/>
          <a:stretch>
            <a:fillRect/>
          </a:stretch>
        </p:blipFill>
        <p:spPr>
          <a:xfrm>
            <a:off x="1058977" y="2391898"/>
            <a:ext cx="2245374" cy="4282050"/>
          </a:xfrm>
          <a:prstGeom prst="rect">
            <a:avLst/>
          </a:prstGeom>
        </p:spPr>
      </p:pic>
      <p:pic>
        <p:nvPicPr>
          <p:cNvPr id="9" name="Picture 7" descr="A person wearing a costume&#10;&#10;Description automatically generated"/>
          <p:cNvPicPr>
            <a:picLocks noChangeAspect="true"/>
          </p:cNvPicPr>
          <p:nvPr/>
        </p:nvPicPr>
        <p:blipFill>
          <a:blip r:embed="rId3"/>
          <a:stretch>
            <a:fillRect/>
          </a:stretch>
        </p:blipFill>
        <p:spPr>
          <a:xfrm>
            <a:off x="1930399" y="2878017"/>
            <a:ext cx="4355122" cy="4364891"/>
          </a:xfrm>
          <a:prstGeom prst="rect">
            <a:avLst/>
          </a:prstGeom>
        </p:spPr>
      </p:pic>
      <p:pic>
        <p:nvPicPr>
          <p:cNvPr id="13" name="Picture 6" descr="A person wearing a suit and tie&#10;&#10;Description automatically generated"/>
          <p:cNvPicPr>
            <a:picLocks noChangeAspect="true"/>
          </p:cNvPicPr>
          <p:nvPr/>
        </p:nvPicPr>
        <p:blipFill>
          <a:blip r:embed="rId4"/>
          <a:stretch>
            <a:fillRect/>
          </a:stretch>
        </p:blipFill>
        <p:spPr>
          <a:xfrm>
            <a:off x="3854939" y="3513016"/>
            <a:ext cx="3602891" cy="3583353"/>
          </a:xfrm>
          <a:prstGeom prst="rect">
            <a:avLst/>
          </a:prstGeom>
        </p:spPr>
      </p:pic>
      <p:pic>
        <p:nvPicPr>
          <p:cNvPr id="15" name="Picture 4" descr="A person wearing a mask&#10;&#10;Description automatically generated"/>
          <p:cNvPicPr>
            <a:picLocks noChangeAspect="true"/>
          </p:cNvPicPr>
          <p:nvPr/>
        </p:nvPicPr>
        <p:blipFill>
          <a:blip r:embed="rId5"/>
          <a:stretch>
            <a:fillRect/>
          </a:stretch>
        </p:blipFill>
        <p:spPr>
          <a:xfrm>
            <a:off x="6465785" y="3667368"/>
            <a:ext cx="1888354" cy="3255108"/>
          </a:xfrm>
          <a:prstGeom prst="rect">
            <a:avLst/>
          </a:prstGeom>
        </p:spPr>
      </p:pic>
      <p:pic>
        <p:nvPicPr>
          <p:cNvPr id="17" name="Picture 5" descr="A person in a dark room&#10;&#10;Description automatically generated"/>
          <p:cNvPicPr>
            <a:picLocks noChangeAspect="true"/>
          </p:cNvPicPr>
          <p:nvPr/>
        </p:nvPicPr>
        <p:blipFill>
          <a:blip r:embed="rId6"/>
          <a:stretch>
            <a:fillRect/>
          </a:stretch>
        </p:blipFill>
        <p:spPr>
          <a:xfrm>
            <a:off x="8577069" y="3598984"/>
            <a:ext cx="1426938" cy="3255108"/>
          </a:xfrm>
          <a:prstGeom prst="rect">
            <a:avLst/>
          </a:prstGeom>
        </p:spPr>
      </p:pic>
      <p:sp>
        <p:nvSpPr>
          <p:cNvPr id="18" name="TextBox 17"/>
          <p:cNvSpPr txBox="true"/>
          <p:nvPr/>
        </p:nvSpPr>
        <p:spPr>
          <a:xfrm>
            <a:off x="367324" y="191477"/>
            <a:ext cx="4687275" cy="1477328"/>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i="1" dirty="0">
                <a:solidFill>
                  <a:schemeClr val="bg1"/>
                </a:solidFill>
                <a:ea typeface="+mn-lt"/>
                <a:cs typeface="+mn-lt"/>
              </a:rPr>
              <a:t>All of them in a frightened  state reached the principal's office. As they were last 5 to leave the chemistry lab, Raven was sure that the culprit was one of them. Raven started Interrogating each of them.</a:t>
            </a:r>
            <a:endParaRPr lang="en-US" dirty="0">
              <a:solidFill>
                <a:schemeClr val="bg1"/>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7" name="Picture 7" descr="A picture containing shirt&#10;&#10;Description automatically generated"/>
          <p:cNvPicPr>
            <a:picLocks noChangeAspect="true"/>
          </p:cNvPicPr>
          <p:nvPr/>
        </p:nvPicPr>
        <p:blipFill>
          <a:blip r:embed="rId2"/>
          <a:stretch>
            <a:fillRect/>
          </a:stretch>
        </p:blipFill>
        <p:spPr>
          <a:xfrm>
            <a:off x="5318980" y="1068507"/>
            <a:ext cx="1339119" cy="1907444"/>
          </a:xfrm>
          <a:prstGeom prst="rect">
            <a:avLst/>
          </a:prstGeom>
        </p:spPr>
      </p:pic>
      <p:pic>
        <p:nvPicPr>
          <p:cNvPr id="9" name="Picture 11" descr="A picture containing sitting, dark, person, shirt&#10;&#10;Description automatically generated"/>
          <p:cNvPicPr>
            <a:picLocks noChangeAspect="true"/>
          </p:cNvPicPr>
          <p:nvPr/>
        </p:nvPicPr>
        <p:blipFill>
          <a:blip r:embed="rId3"/>
          <a:stretch>
            <a:fillRect/>
          </a:stretch>
        </p:blipFill>
        <p:spPr>
          <a:xfrm>
            <a:off x="228592" y="2401667"/>
            <a:ext cx="2245374" cy="4282050"/>
          </a:xfrm>
          <a:prstGeom prst="rect">
            <a:avLst/>
          </a:prstGeom>
        </p:spPr>
      </p:pic>
      <p:pic>
        <p:nvPicPr>
          <p:cNvPr id="11" name="Picture 6" descr="A person wearing a suit and tie&#10;&#10;Description automatically generated"/>
          <p:cNvPicPr>
            <a:picLocks noChangeAspect="true"/>
          </p:cNvPicPr>
          <p:nvPr/>
        </p:nvPicPr>
        <p:blipFill>
          <a:blip r:embed="rId4"/>
          <a:stretch>
            <a:fillRect/>
          </a:stretch>
        </p:blipFill>
        <p:spPr>
          <a:xfrm>
            <a:off x="4073271" y="3321040"/>
            <a:ext cx="3921867" cy="3902329"/>
          </a:xfrm>
          <a:prstGeom prst="rect">
            <a:avLst/>
          </a:prstGeom>
        </p:spPr>
      </p:pic>
      <p:pic>
        <p:nvPicPr>
          <p:cNvPr id="13" name="Picture 7" descr="A person wearing a costume&#10;&#10;Description automatically generated"/>
          <p:cNvPicPr>
            <a:picLocks noChangeAspect="true"/>
          </p:cNvPicPr>
          <p:nvPr/>
        </p:nvPicPr>
        <p:blipFill>
          <a:blip r:embed="rId5"/>
          <a:stretch>
            <a:fillRect/>
          </a:stretch>
        </p:blipFill>
        <p:spPr>
          <a:xfrm>
            <a:off x="1354014" y="2858479"/>
            <a:ext cx="4355122" cy="4364891"/>
          </a:xfrm>
          <a:prstGeom prst="rect">
            <a:avLst/>
          </a:prstGeom>
        </p:spPr>
      </p:pic>
      <p:pic>
        <p:nvPicPr>
          <p:cNvPr id="15" name="Picture 4" descr="A person wearing a mask&#10;&#10;Description automatically generated"/>
          <p:cNvPicPr>
            <a:picLocks noChangeAspect="true"/>
          </p:cNvPicPr>
          <p:nvPr/>
        </p:nvPicPr>
        <p:blipFill>
          <a:blip r:embed="rId6"/>
          <a:stretch>
            <a:fillRect/>
          </a:stretch>
        </p:blipFill>
        <p:spPr>
          <a:xfrm>
            <a:off x="7872555" y="3638060"/>
            <a:ext cx="1888354" cy="3255108"/>
          </a:xfrm>
          <a:prstGeom prst="rect">
            <a:avLst/>
          </a:prstGeom>
        </p:spPr>
      </p:pic>
      <p:pic>
        <p:nvPicPr>
          <p:cNvPr id="17" name="Picture 5" descr="A person in a dark room&#10;&#10;Description automatically generated"/>
          <p:cNvPicPr>
            <a:picLocks noChangeAspect="true"/>
          </p:cNvPicPr>
          <p:nvPr/>
        </p:nvPicPr>
        <p:blipFill>
          <a:blip r:embed="rId7"/>
          <a:stretch>
            <a:fillRect/>
          </a:stretch>
        </p:blipFill>
        <p:spPr>
          <a:xfrm>
            <a:off x="10589531" y="3598984"/>
            <a:ext cx="1426938" cy="3255108"/>
          </a:xfrm>
          <a:prstGeom prst="rect">
            <a:avLst/>
          </a:prstGeom>
        </p:spPr>
      </p:pic>
      <p:sp>
        <p:nvSpPr>
          <p:cNvPr id="2" name="Thought Bubble: Cloud 1"/>
          <p:cNvSpPr/>
          <p:nvPr/>
        </p:nvSpPr>
        <p:spPr>
          <a:xfrm flipH="true">
            <a:off x="56705" y="1483493"/>
            <a:ext cx="1878418" cy="1435392"/>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mn-lt"/>
                <a:cs typeface="+mn-lt"/>
              </a:rPr>
              <a:t> I agree with Joffrey. I also saw Jon with Tyrion without any reason</a:t>
            </a:r>
            <a:endParaRPr lang="en-US" sz="1200" dirty="0">
              <a:solidFill>
                <a:schemeClr val="tx1"/>
              </a:solidFill>
              <a:cs typeface="Calibri"/>
            </a:endParaRPr>
          </a:p>
        </p:txBody>
      </p:sp>
      <p:sp>
        <p:nvSpPr>
          <p:cNvPr id="10" name="Thought Bubble: Cloud 9"/>
          <p:cNvSpPr/>
          <p:nvPr/>
        </p:nvSpPr>
        <p:spPr>
          <a:xfrm flipH="true">
            <a:off x="1660525" y="1783715"/>
            <a:ext cx="2357120" cy="2393315"/>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mn-lt"/>
                <a:cs typeface="+mn-lt"/>
              </a:rPr>
              <a:t>Ma'am, I haven’t </a:t>
            </a:r>
            <a:endParaRPr lang="en-US" dirty="0">
              <a:solidFill>
                <a:schemeClr val="tx1"/>
              </a:solidFill>
              <a:cs typeface="Calibri"/>
            </a:endParaRPr>
          </a:p>
          <a:p>
            <a:pPr algn="ctr"/>
            <a:r>
              <a:rPr lang="en-US" sz="1200" dirty="0">
                <a:solidFill>
                  <a:schemeClr val="tx1"/>
                </a:solidFill>
                <a:ea typeface="+mn-lt"/>
                <a:cs typeface="+mn-lt"/>
              </a:rPr>
              <a:t>stolen, and I don’t know about it. I was last to come out of lab because I forgot my notebook inside the  lab and had </a:t>
            </a:r>
            <a:endParaRPr lang="en-US" sz="1200" dirty="0">
              <a:solidFill>
                <a:schemeClr val="tx1"/>
              </a:solidFill>
              <a:ea typeface="+mn-lt"/>
              <a:cs typeface="+mn-lt"/>
            </a:endParaRPr>
          </a:p>
          <a:p>
            <a:pPr algn="ctr"/>
            <a:r>
              <a:rPr lang="en-US" sz="1200" dirty="0">
                <a:solidFill>
                  <a:schemeClr val="tx1"/>
                </a:solidFill>
                <a:ea typeface="+mn-lt"/>
                <a:cs typeface="+mn-lt"/>
              </a:rPr>
              <a:t>gone for it.</a:t>
            </a:r>
            <a:endParaRPr lang="en-US" sz="1200" dirty="0">
              <a:solidFill>
                <a:schemeClr val="tx1"/>
              </a:solidFill>
              <a:cs typeface="Calibri"/>
            </a:endParaRPr>
          </a:p>
        </p:txBody>
      </p:sp>
      <p:sp>
        <p:nvSpPr>
          <p:cNvPr id="12" name="Thought Bubble: Cloud 11"/>
          <p:cNvSpPr/>
          <p:nvPr/>
        </p:nvSpPr>
        <p:spPr>
          <a:xfrm flipH="true">
            <a:off x="3990751" y="2404979"/>
            <a:ext cx="2232838" cy="1488557"/>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ea typeface="+mn-lt"/>
                <a:cs typeface="+mn-lt"/>
              </a:rPr>
              <a:t>Ma'am, I suspect </a:t>
            </a:r>
            <a:r>
              <a:rPr lang="en-US" sz="1200">
                <a:solidFill>
                  <a:schemeClr val="tx1"/>
                </a:solidFill>
                <a:ea typeface="+mn-lt"/>
                <a:cs typeface="+mn-lt"/>
              </a:rPr>
              <a:t>Jon. He was with </a:t>
            </a:r>
            <a:r>
              <a:rPr lang="en-US" sz="1200" dirty="0">
                <a:solidFill>
                  <a:schemeClr val="tx1"/>
                </a:solidFill>
                <a:ea typeface="+mn-lt"/>
                <a:cs typeface="+mn-lt"/>
              </a:rPr>
              <a:t>Tyrion but didn’t have any reason to go back again inside the lab.</a:t>
            </a:r>
            <a:endParaRPr lang="en-US" sz="1200" dirty="0">
              <a:solidFill>
                <a:schemeClr val="tx1"/>
              </a:solidFill>
              <a:cs typeface="Calibri"/>
            </a:endParaRPr>
          </a:p>
        </p:txBody>
      </p:sp>
      <p:sp>
        <p:nvSpPr>
          <p:cNvPr id="14" name="Thought Bubble: Cloud 13"/>
          <p:cNvSpPr/>
          <p:nvPr/>
        </p:nvSpPr>
        <p:spPr>
          <a:xfrm flipH="true">
            <a:off x="6188075" y="1365250"/>
            <a:ext cx="3119120" cy="2563495"/>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solidFill>
                <a:schemeClr val="tx1"/>
              </a:solidFill>
              <a:ea typeface="+mn-lt"/>
              <a:cs typeface="+mn-lt"/>
            </a:endParaRPr>
          </a:p>
          <a:p>
            <a:pPr algn="ctr"/>
            <a:r>
              <a:rPr lang="en-US" sz="1200">
                <a:solidFill>
                  <a:schemeClr val="tx1"/>
                </a:solidFill>
                <a:ea typeface="+mn-lt"/>
                <a:cs typeface="+mn-lt"/>
              </a:rPr>
              <a:t>But I suspect Joffrey… He often steals our things like pencils, lunch box, notebooks etc. He also took one test tube from the biology lab to home and later said it was by mistake. But this time he should learn a lesson by getting punished.</a:t>
            </a:r>
            <a:endParaRPr lang="en-US" sz="1200">
              <a:solidFill>
                <a:schemeClr val="tx1"/>
              </a:solidFill>
              <a:cs typeface="Calibri"/>
            </a:endParaRPr>
          </a:p>
        </p:txBody>
      </p:sp>
      <p:sp>
        <p:nvSpPr>
          <p:cNvPr id="16" name="Thought Bubble: Cloud 15"/>
          <p:cNvSpPr/>
          <p:nvPr/>
        </p:nvSpPr>
        <p:spPr>
          <a:xfrm flipH="true">
            <a:off x="9156065" y="1016635"/>
            <a:ext cx="3042285" cy="2353945"/>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dirty="0">
                <a:solidFill>
                  <a:schemeClr val="tx1"/>
                </a:solidFill>
                <a:ea typeface="+mn-lt"/>
                <a:cs typeface="+mn-lt"/>
              </a:rPr>
              <a:t>Ma'am, believe me or not I haven’t stolen that thing from the chemistry lab but suspect Tyrion as he might have stolen it with a reason of forgetting his notebook.</a:t>
            </a:r>
            <a:endParaRPr lang="en-US" sz="1300" dirty="0">
              <a:solidFill>
                <a:schemeClr val="tx1"/>
              </a:solidFill>
              <a:cs typeface="Calibri"/>
            </a:endParaRPr>
          </a:p>
        </p:txBody>
      </p:sp>
      <p:sp>
        <p:nvSpPr>
          <p:cNvPr id="18" name="Thought Bubble: Cloud 17"/>
          <p:cNvSpPr/>
          <p:nvPr/>
        </p:nvSpPr>
        <p:spPr>
          <a:xfrm flipH="true">
            <a:off x="4017332" y="83538"/>
            <a:ext cx="2206257" cy="1150041"/>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solidFill>
                  <a:schemeClr val="tx1"/>
                </a:solidFill>
                <a:ea typeface="+mn-lt"/>
                <a:cs typeface="+mn-lt"/>
              </a:rPr>
              <a:t>Have patience Jon! What about you Ramsey?</a:t>
            </a:r>
            <a:endParaRPr lang="en-US" sz="1400">
              <a:solidFill>
                <a:schemeClr val="tx1"/>
              </a:solidFill>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12" grpId="0" animBg="true"/>
      <p:bldP spid="14" grpId="0" bldLvl="0" animBg="true"/>
      <p:bldP spid="16" grpId="0" bldLvl="0" animBg="true"/>
      <p:bldP spid="18" grpId="0" animBg="true"/>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
        <p:nvSpPr>
          <p:cNvPr id="18" name="TextBox 17"/>
          <p:cNvSpPr txBox="true"/>
          <p:nvPr/>
        </p:nvSpPr>
        <p:spPr>
          <a:xfrm>
            <a:off x="367324" y="191477"/>
            <a:ext cx="6611813" cy="3139321"/>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sz="2200" i="1" dirty="0">
                <a:solidFill>
                  <a:schemeClr val="bg1"/>
                </a:solidFill>
                <a:ea typeface="+mn-lt"/>
                <a:cs typeface="+mn-lt"/>
              </a:rPr>
              <a:t>Principal Raven thought about this scenario but in vain. She let the children continue their classes. On her way home she met Sam. Sam asked her about what made her look so tensed. She explained the situation  to Sam and asked him for help. Sam suggested her the crime algorithm which uses graph theory, where a directed edge from A -&gt; B means, If B is culprit then A is telling the truth . Principal Raven found the following graph and </a:t>
            </a:r>
            <a:r>
              <a:rPr lang="en-US" sz="2200" i="1">
                <a:solidFill>
                  <a:schemeClr val="bg1"/>
                </a:solidFill>
                <a:ea typeface="+mn-lt"/>
                <a:cs typeface="+mn-lt"/>
              </a:rPr>
              <a:t>truth table using Crime-Algo</a:t>
            </a:r>
            <a:endParaRPr lang="en-US" sz="2200" i="1">
              <a:solidFill>
                <a:schemeClr val="bg1"/>
              </a:solidFill>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cxnSp>
        <p:nvCxnSpPr>
          <p:cNvPr id="15" name="Straight Arrow Connector 14"/>
          <p:cNvCxnSpPr/>
          <p:nvPr/>
        </p:nvCxnSpPr>
        <p:spPr>
          <a:xfrm flipV="true">
            <a:off x="4017704" y="1352477"/>
            <a:ext cx="2040361" cy="201523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pic>
        <p:nvPicPr>
          <p:cNvPr id="9" name="Picture 15" descr="A picture containing dress, shirt&#10;&#10;Description automatically generated"/>
          <p:cNvPicPr>
            <a:picLocks noChangeAspect="true"/>
          </p:cNvPicPr>
          <p:nvPr/>
        </p:nvPicPr>
        <p:blipFill>
          <a:blip r:embed="rId2"/>
          <a:stretch>
            <a:fillRect/>
          </a:stretch>
        </p:blipFill>
        <p:spPr>
          <a:xfrm>
            <a:off x="-6487722" y="3050909"/>
            <a:ext cx="7598506" cy="7598506"/>
          </a:xfrm>
          <a:prstGeom prst="rect">
            <a:avLst/>
          </a:prstGeom>
        </p:spPr>
      </p:pic>
      <p:sp>
        <p:nvSpPr>
          <p:cNvPr id="18" name="Oval 17"/>
          <p:cNvSpPr/>
          <p:nvPr/>
        </p:nvSpPr>
        <p:spPr>
          <a:xfrm>
            <a:off x="5947751" y="3261213"/>
            <a:ext cx="879230" cy="8987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tx1"/>
                </a:solidFill>
                <a:cs typeface="Calibri"/>
              </a:rPr>
              <a:t>Joffrey</a:t>
            </a:r>
            <a:endParaRPr lang="en-US" sz="1000" dirty="0">
              <a:solidFill>
                <a:schemeClr val="tx1"/>
              </a:solidFill>
              <a:cs typeface="Calibri"/>
            </a:endParaRPr>
          </a:p>
        </p:txBody>
      </p:sp>
      <p:cxnSp>
        <p:nvCxnSpPr>
          <p:cNvPr id="20" name="Straight Arrow Connector 19"/>
          <p:cNvCxnSpPr/>
          <p:nvPr/>
        </p:nvCxnSpPr>
        <p:spPr>
          <a:xfrm>
            <a:off x="6364166" y="1469780"/>
            <a:ext cx="25399" cy="1783863"/>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22" name="Oval 21"/>
          <p:cNvSpPr/>
          <p:nvPr/>
        </p:nvSpPr>
        <p:spPr>
          <a:xfrm>
            <a:off x="4874498" y="2340179"/>
            <a:ext cx="967153" cy="8987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a:solidFill>
                  <a:schemeClr val="tx1"/>
                </a:solidFill>
                <a:cs typeface="Calibri"/>
              </a:rPr>
              <a:t>Ramsey</a:t>
            </a:r>
            <a:endParaRPr lang="en-US" sz="1000" dirty="0">
              <a:solidFill>
                <a:schemeClr val="tx1"/>
              </a:solidFill>
              <a:cs typeface="Calibri"/>
            </a:endParaRPr>
          </a:p>
        </p:txBody>
      </p:sp>
      <p:sp>
        <p:nvSpPr>
          <p:cNvPr id="23" name="Oval 22"/>
          <p:cNvSpPr/>
          <p:nvPr/>
        </p:nvSpPr>
        <p:spPr>
          <a:xfrm>
            <a:off x="5947750" y="574674"/>
            <a:ext cx="879230" cy="8987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Jon</a:t>
            </a:r>
            <a:endParaRPr lang="en-US">
              <a:solidFill>
                <a:schemeClr val="tx1"/>
              </a:solidFill>
              <a:cs typeface="Calibri"/>
            </a:endParaRPr>
          </a:p>
        </p:txBody>
      </p:sp>
      <p:sp>
        <p:nvSpPr>
          <p:cNvPr id="24" name="Oval 23"/>
          <p:cNvSpPr/>
          <p:nvPr/>
        </p:nvSpPr>
        <p:spPr>
          <a:xfrm>
            <a:off x="3349135" y="574675"/>
            <a:ext cx="879230" cy="8987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cs typeface="Calibri"/>
              </a:rPr>
              <a:t>Bran</a:t>
            </a:r>
            <a:endParaRPr lang="en-US" sz="1600" dirty="0">
              <a:solidFill>
                <a:schemeClr val="tx1"/>
              </a:solidFill>
              <a:cs typeface="Calibri"/>
            </a:endParaRPr>
          </a:p>
        </p:txBody>
      </p:sp>
      <p:sp>
        <p:nvSpPr>
          <p:cNvPr id="25" name="Oval 24"/>
          <p:cNvSpPr/>
          <p:nvPr/>
        </p:nvSpPr>
        <p:spPr>
          <a:xfrm>
            <a:off x="3349135" y="3261213"/>
            <a:ext cx="879230" cy="8987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cs typeface="Calibri"/>
              </a:rPr>
              <a:t>Tyrion</a:t>
            </a:r>
            <a:endParaRPr lang="en-US" sz="1200" dirty="0">
              <a:solidFill>
                <a:schemeClr val="tx1"/>
              </a:solidFill>
              <a:cs typeface="Calibri"/>
            </a:endParaRPr>
          </a:p>
        </p:txBody>
      </p:sp>
      <p:cxnSp>
        <p:nvCxnSpPr>
          <p:cNvPr id="26" name="Straight Arrow Connector 25"/>
          <p:cNvCxnSpPr/>
          <p:nvPr/>
        </p:nvCxnSpPr>
        <p:spPr>
          <a:xfrm flipV="true">
            <a:off x="4230810" y="3709133"/>
            <a:ext cx="1715477" cy="1367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true">
            <a:off x="4230810" y="1022594"/>
            <a:ext cx="1715477" cy="1367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true" flipV="true">
            <a:off x="3789786" y="1476524"/>
            <a:ext cx="6405" cy="176713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graphicFrame>
        <p:nvGraphicFramePr>
          <p:cNvPr id="32" name="Table 32"/>
          <p:cNvGraphicFramePr>
            <a:graphicFrameLocks noGrp="true"/>
          </p:cNvGraphicFramePr>
          <p:nvPr/>
        </p:nvGraphicFramePr>
        <p:xfrm>
          <a:off x="8001000" y="674076"/>
          <a:ext cx="3136522" cy="3145691"/>
        </p:xfrm>
        <a:graphic>
          <a:graphicData uri="http://schemas.openxmlformats.org/drawingml/2006/table">
            <a:tbl>
              <a:tblPr firstRow="true" bandRow="true">
                <a:tableStyleId>{D7AC3CCA-C797-4891-BE02-D94E43425B78}</a:tableStyleId>
              </a:tblPr>
              <a:tblGrid>
                <a:gridCol w="1568261"/>
                <a:gridCol w="1568261"/>
              </a:tblGrid>
              <a:tr h="524282">
                <a:tc>
                  <a:txBody>
                    <a:bodyPr/>
                    <a:lstStyle/>
                    <a:p>
                      <a:pPr algn="ctr"/>
                      <a:r>
                        <a:rPr lang="en-US" dirty="0"/>
                        <a:t>    STUDENT</a:t>
                      </a:r>
                      <a:endParaRPr lang="en-US" dirty="0"/>
                    </a:p>
                  </a:txBody>
                  <a:tcPr anchor="ctr">
                    <a:solidFill>
                      <a:schemeClr val="bg1"/>
                    </a:solidFill>
                  </a:tcPr>
                </a:tc>
                <a:tc>
                  <a:txBody>
                    <a:bodyPr/>
                    <a:lstStyle/>
                    <a:p>
                      <a:pPr algn="ctr"/>
                      <a:r>
                        <a:rPr lang="en-US" dirty="0"/>
                        <a:t>TRUTH VALUE</a:t>
                      </a:r>
                      <a:endParaRPr lang="en-US" dirty="0"/>
                    </a:p>
                  </a:txBody>
                  <a:tcPr anchor="ctr">
                    <a:solidFill>
                      <a:schemeClr val="bg1"/>
                    </a:solidFill>
                  </a:tcPr>
                </a:tc>
              </a:tr>
              <a:tr h="524282">
                <a:tc>
                  <a:txBody>
                    <a:bodyPr/>
                    <a:lstStyle/>
                    <a:p>
                      <a:pPr algn="ctr"/>
                      <a:r>
                        <a:rPr lang="en-US" dirty="0"/>
                        <a:t>JON</a:t>
                      </a:r>
                      <a:endParaRPr lang="en-US" dirty="0"/>
                    </a:p>
                  </a:txBody>
                  <a:tcPr anchor="ctr">
                    <a:solidFill>
                      <a:schemeClr val="bg1"/>
                    </a:solidFill>
                  </a:tcPr>
                </a:tc>
                <a:tc>
                  <a:txBody>
                    <a:bodyPr/>
                    <a:lstStyle/>
                    <a:p>
                      <a:pPr algn="ctr"/>
                      <a:r>
                        <a:rPr lang="en-US" dirty="0"/>
                        <a:t>3</a:t>
                      </a:r>
                      <a:endParaRPr lang="en-US" dirty="0"/>
                    </a:p>
                  </a:txBody>
                  <a:tcPr anchor="ctr">
                    <a:solidFill>
                      <a:schemeClr val="bg1"/>
                    </a:solidFill>
                  </a:tcPr>
                </a:tc>
              </a:tr>
              <a:tr h="524281">
                <a:tc>
                  <a:txBody>
                    <a:bodyPr/>
                    <a:lstStyle/>
                    <a:p>
                      <a:pPr algn="ctr"/>
                      <a:r>
                        <a:rPr lang="en-US" dirty="0"/>
                        <a:t>BRAN</a:t>
                      </a:r>
                      <a:endParaRPr lang="en-US" dirty="0"/>
                    </a:p>
                  </a:txBody>
                  <a:tcPr anchor="ctr">
                    <a:solidFill>
                      <a:schemeClr val="bg1"/>
                    </a:solidFill>
                  </a:tcPr>
                </a:tc>
                <a:tc>
                  <a:txBody>
                    <a:bodyPr/>
                    <a:lstStyle/>
                    <a:p>
                      <a:pPr algn="ctr"/>
                      <a:r>
                        <a:rPr lang="en-US" dirty="0"/>
                        <a:t>1</a:t>
                      </a:r>
                      <a:endParaRPr lang="en-US" dirty="0"/>
                    </a:p>
                  </a:txBody>
                  <a:tcPr anchor="ctr">
                    <a:solidFill>
                      <a:schemeClr val="bg1"/>
                    </a:solidFill>
                  </a:tcPr>
                </a:tc>
              </a:tr>
              <a:tr h="524282">
                <a:tc>
                  <a:txBody>
                    <a:bodyPr/>
                    <a:lstStyle/>
                    <a:p>
                      <a:pPr algn="ctr"/>
                      <a:r>
                        <a:rPr lang="en-US" dirty="0"/>
                        <a:t>RAMSEY</a:t>
                      </a:r>
                      <a:endParaRPr lang="en-US" dirty="0"/>
                    </a:p>
                  </a:txBody>
                  <a:tcPr anchor="ctr">
                    <a:solidFill>
                      <a:schemeClr val="bg1"/>
                    </a:solidFill>
                  </a:tcPr>
                </a:tc>
                <a:tc>
                  <a:txBody>
                    <a:bodyPr/>
                    <a:lstStyle/>
                    <a:p>
                      <a:pPr algn="ctr"/>
                      <a:r>
                        <a:rPr lang="en-US" dirty="0"/>
                        <a:t>1</a:t>
                      </a:r>
                      <a:endParaRPr lang="en-US" dirty="0"/>
                    </a:p>
                  </a:txBody>
                  <a:tcPr anchor="ctr">
                    <a:solidFill>
                      <a:schemeClr val="bg1"/>
                    </a:solidFill>
                  </a:tcPr>
                </a:tc>
              </a:tr>
              <a:tr h="524282">
                <a:tc>
                  <a:txBody>
                    <a:bodyPr/>
                    <a:lstStyle/>
                    <a:p>
                      <a:pPr algn="ctr"/>
                      <a:r>
                        <a:rPr lang="en-US" dirty="0"/>
                        <a:t>TYRION</a:t>
                      </a:r>
                      <a:endParaRPr lang="en-US" dirty="0"/>
                    </a:p>
                  </a:txBody>
                  <a:tcPr anchor="ctr">
                    <a:solidFill>
                      <a:schemeClr val="bg1"/>
                    </a:solidFill>
                  </a:tcPr>
                </a:tc>
                <a:tc>
                  <a:txBody>
                    <a:bodyPr/>
                    <a:lstStyle/>
                    <a:p>
                      <a:pPr algn="ctr"/>
                      <a:r>
                        <a:rPr lang="en-US" dirty="0"/>
                        <a:t>1</a:t>
                      </a:r>
                      <a:endParaRPr lang="en-US" dirty="0"/>
                    </a:p>
                  </a:txBody>
                  <a:tcPr anchor="ctr">
                    <a:solidFill>
                      <a:schemeClr val="bg1"/>
                    </a:solidFill>
                  </a:tcPr>
                </a:tc>
              </a:tr>
              <a:tr h="524282">
                <a:tc>
                  <a:txBody>
                    <a:bodyPr/>
                    <a:lstStyle/>
                    <a:p>
                      <a:pPr algn="ctr"/>
                      <a:r>
                        <a:rPr lang="en-US" dirty="0"/>
                        <a:t>JOFFREY</a:t>
                      </a:r>
                      <a:endParaRPr lang="en-US" dirty="0"/>
                    </a:p>
                  </a:txBody>
                  <a:tcPr anchor="ctr">
                    <a:solidFill>
                      <a:schemeClr val="bg1"/>
                    </a:solidFill>
                  </a:tcPr>
                </a:tc>
                <a:tc>
                  <a:txBody>
                    <a:bodyPr/>
                    <a:lstStyle/>
                    <a:p>
                      <a:pPr algn="ctr"/>
                      <a:r>
                        <a:rPr lang="en-US" dirty="0"/>
                        <a:t>2</a:t>
                      </a:r>
                      <a:endParaRPr lang="en-US" dirty="0"/>
                    </a:p>
                  </a:txBody>
                  <a:tcPr anchor="ctr">
                    <a:solidFill>
                      <a:schemeClr val="bg1"/>
                    </a:solidFill>
                  </a:tcPr>
                </a:tc>
              </a:tr>
            </a:tbl>
          </a:graphicData>
        </a:graphic>
      </p:graphicFrame>
      <p:cxnSp>
        <p:nvCxnSpPr>
          <p:cNvPr id="14" name="Straight Arrow Connector 13"/>
          <p:cNvCxnSpPr/>
          <p:nvPr/>
        </p:nvCxnSpPr>
        <p:spPr>
          <a:xfrm flipH="true">
            <a:off x="4059263" y="2993779"/>
            <a:ext cx="878368" cy="401632"/>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
        <p:nvSpPr>
          <p:cNvPr id="18" name="TextBox 17"/>
          <p:cNvSpPr txBox="true"/>
          <p:nvPr/>
        </p:nvSpPr>
        <p:spPr>
          <a:xfrm>
            <a:off x="367324" y="191477"/>
            <a:ext cx="6611813" cy="3816429"/>
          </a:xfrm>
          <a:prstGeom prst="rect">
            <a:avLst/>
          </a:prstGeom>
          <a:noFill/>
        </p:spPr>
        <p:txBody>
          <a:bodyPr rot="0" spcFirstLastPara="0" vertOverflow="overflow" horzOverflow="overflow" vert="horz" wrap="square" lIns="91440" tIns="45720" rIns="91440" bIns="45720" numCol="1" spcCol="0" rtlCol="0" fromWordArt="false" anchor="t" anchorCtr="false" forceAA="false" compatLnSpc="true">
            <a:spAutoFit/>
          </a:bodyPr>
          <a:lstStyle/>
          <a:p>
            <a:r>
              <a:rPr lang="en-US" sz="2200" i="1" dirty="0">
                <a:solidFill>
                  <a:schemeClr val="bg1"/>
                </a:solidFill>
                <a:ea typeface="+mn-lt"/>
                <a:cs typeface="+mn-lt"/>
              </a:rPr>
              <a:t>Next day at school, Raven met Jon's class teacher regarding this issue where she claimed that Jon is a very sincere boy and cannot do such things. Raven that day met a few more teachers independently and also Lab assistants and the came to the point that Jon can’t do such things and never speaks a lie. She later confirms through CCTV camera, outside the Lab, that Tyrion came out the Lab at the end with his </a:t>
            </a:r>
            <a:r>
              <a:rPr lang="en-US" sz="2200" i="1">
                <a:solidFill>
                  <a:schemeClr val="bg1"/>
                </a:solidFill>
                <a:ea typeface="+mn-lt"/>
                <a:cs typeface="+mn-lt"/>
              </a:rPr>
              <a:t>notebook. Using the </a:t>
            </a:r>
            <a:r>
              <a:rPr lang="en-US" sz="2200" i="1" dirty="0">
                <a:solidFill>
                  <a:schemeClr val="bg1"/>
                </a:solidFill>
                <a:ea typeface="+mn-lt"/>
                <a:cs typeface="+mn-lt"/>
              </a:rPr>
              <a:t>crime Algo, she confirmed  who stole the the zinc </a:t>
            </a:r>
            <a:r>
              <a:rPr lang="en-US" sz="2200" i="1">
                <a:solidFill>
                  <a:schemeClr val="bg1"/>
                </a:solidFill>
                <a:ea typeface="+mn-lt"/>
                <a:cs typeface="+mn-lt"/>
              </a:rPr>
              <a:t>granules and calls the five students to her office the next day. </a:t>
            </a:r>
            <a:endParaRPr lang="en-US">
              <a:solidFill>
                <a:schemeClr val="bg1"/>
              </a:solidFill>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t="-19000" b="-19000"/>
          </a:stretch>
        </a:blipFill>
        <a:effectLst/>
      </p:bgPr>
    </p:bg>
    <p:spTree>
      <p:nvGrpSpPr>
        <p:cNvPr id="1" name=""/>
        <p:cNvGrpSpPr/>
        <p:nvPr/>
      </p:nvGrpSpPr>
      <p:grpSpPr>
        <a:xfrm>
          <a:off x="0" y="0"/>
          <a:ext cx="0" cy="0"/>
          <a:chOff x="0" y="0"/>
          <a:chExt cx="0" cy="0"/>
        </a:xfrm>
      </p:grpSpPr>
      <p:pic>
        <p:nvPicPr>
          <p:cNvPr id="7" name="Picture 7" descr="A picture containing shirt&#10;&#10;Description automatically generated"/>
          <p:cNvPicPr>
            <a:picLocks noChangeAspect="true"/>
          </p:cNvPicPr>
          <p:nvPr/>
        </p:nvPicPr>
        <p:blipFill>
          <a:blip r:embed="rId2"/>
          <a:stretch>
            <a:fillRect/>
          </a:stretch>
        </p:blipFill>
        <p:spPr>
          <a:xfrm>
            <a:off x="5318980" y="1068507"/>
            <a:ext cx="1339119" cy="1907444"/>
          </a:xfrm>
          <a:prstGeom prst="rect">
            <a:avLst/>
          </a:prstGeom>
        </p:spPr>
      </p:pic>
      <p:pic>
        <p:nvPicPr>
          <p:cNvPr id="9" name="Picture 11" descr="A picture containing sitting, dark, person, shirt&#10;&#10;Description automatically generated"/>
          <p:cNvPicPr>
            <a:picLocks noChangeAspect="true"/>
          </p:cNvPicPr>
          <p:nvPr/>
        </p:nvPicPr>
        <p:blipFill>
          <a:blip r:embed="rId3"/>
          <a:stretch>
            <a:fillRect/>
          </a:stretch>
        </p:blipFill>
        <p:spPr>
          <a:xfrm>
            <a:off x="228592" y="2401667"/>
            <a:ext cx="2245374" cy="4282050"/>
          </a:xfrm>
          <a:prstGeom prst="rect">
            <a:avLst/>
          </a:prstGeom>
        </p:spPr>
      </p:pic>
      <p:pic>
        <p:nvPicPr>
          <p:cNvPr id="11" name="Picture 6" descr="A person wearing a suit and tie&#10;&#10;Description automatically generated"/>
          <p:cNvPicPr>
            <a:picLocks noChangeAspect="true"/>
          </p:cNvPicPr>
          <p:nvPr/>
        </p:nvPicPr>
        <p:blipFill>
          <a:blip r:embed="rId4"/>
          <a:stretch>
            <a:fillRect/>
          </a:stretch>
        </p:blipFill>
        <p:spPr>
          <a:xfrm>
            <a:off x="4073271" y="3321040"/>
            <a:ext cx="3921867" cy="3902329"/>
          </a:xfrm>
          <a:prstGeom prst="rect">
            <a:avLst/>
          </a:prstGeom>
        </p:spPr>
      </p:pic>
      <p:pic>
        <p:nvPicPr>
          <p:cNvPr id="13" name="Picture 7" descr="A person wearing a costume&#10;&#10;Description automatically generated"/>
          <p:cNvPicPr>
            <a:picLocks noChangeAspect="true"/>
          </p:cNvPicPr>
          <p:nvPr/>
        </p:nvPicPr>
        <p:blipFill>
          <a:blip r:embed="rId5"/>
          <a:stretch>
            <a:fillRect/>
          </a:stretch>
        </p:blipFill>
        <p:spPr>
          <a:xfrm>
            <a:off x="1354014" y="2858479"/>
            <a:ext cx="4355122" cy="4364891"/>
          </a:xfrm>
          <a:prstGeom prst="rect">
            <a:avLst/>
          </a:prstGeom>
        </p:spPr>
      </p:pic>
      <p:pic>
        <p:nvPicPr>
          <p:cNvPr id="15" name="Picture 4" descr="A person wearing a mask&#10;&#10;Description automatically generated"/>
          <p:cNvPicPr>
            <a:picLocks noChangeAspect="true"/>
          </p:cNvPicPr>
          <p:nvPr/>
        </p:nvPicPr>
        <p:blipFill>
          <a:blip r:embed="rId6"/>
          <a:stretch>
            <a:fillRect/>
          </a:stretch>
        </p:blipFill>
        <p:spPr>
          <a:xfrm>
            <a:off x="7872555" y="3638060"/>
            <a:ext cx="1888354" cy="3255108"/>
          </a:xfrm>
          <a:prstGeom prst="rect">
            <a:avLst/>
          </a:prstGeom>
        </p:spPr>
      </p:pic>
      <p:pic>
        <p:nvPicPr>
          <p:cNvPr id="17" name="Picture 5" descr="A person in a dark room&#10;&#10;Description automatically generated"/>
          <p:cNvPicPr>
            <a:picLocks noChangeAspect="true"/>
          </p:cNvPicPr>
          <p:nvPr/>
        </p:nvPicPr>
        <p:blipFill>
          <a:blip r:embed="rId7"/>
          <a:stretch>
            <a:fillRect/>
          </a:stretch>
        </p:blipFill>
        <p:spPr>
          <a:xfrm>
            <a:off x="10589531" y="3598984"/>
            <a:ext cx="1426938" cy="3255108"/>
          </a:xfrm>
          <a:prstGeom prst="rect">
            <a:avLst/>
          </a:prstGeom>
        </p:spPr>
      </p:pic>
      <p:sp>
        <p:nvSpPr>
          <p:cNvPr id="18" name="Thought Bubble: Cloud 17"/>
          <p:cNvSpPr/>
          <p:nvPr/>
        </p:nvSpPr>
        <p:spPr>
          <a:xfrm flipH="true">
            <a:off x="3145155" y="-3175"/>
            <a:ext cx="3232785" cy="1449070"/>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ea typeface="+mn-lt"/>
                <a:cs typeface="+mn-lt"/>
              </a:rPr>
              <a:t>So I have figured out who is the main culprit here. He is really very </a:t>
            </a:r>
            <a:r>
              <a:rPr lang="en-US" sz="1400">
                <a:solidFill>
                  <a:schemeClr val="tx1"/>
                </a:solidFill>
                <a:ea typeface="+mn-lt"/>
                <a:cs typeface="+mn-lt"/>
              </a:rPr>
              <a:t>smart, but not smarter than us!</a:t>
            </a:r>
            <a:endParaRPr lang="en-US" sz="1400">
              <a:solidFill>
                <a:schemeClr val="tx1"/>
              </a:solidFill>
              <a:cs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3186</Words>
  <Application>WPS Presentation</Application>
  <PresentationFormat>Widescreen</PresentationFormat>
  <Paragraphs>71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DejaVu Sans</vt:lpstr>
      <vt:lpstr>Bookman Old Style</vt:lpstr>
      <vt:lpstr>DejaVu Serif</vt:lpstr>
      <vt:lpstr>Calibri</vt:lpstr>
      <vt:lpstr>微软雅黑</vt:lpstr>
      <vt:lpstr>Droid Sans Fallback</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Tanishq</dc:creator>
  <cp:lastModifiedBy>kashera</cp:lastModifiedBy>
  <cp:revision>724</cp:revision>
  <dcterms:created xsi:type="dcterms:W3CDTF">2020-11-22T14:41:12Z</dcterms:created>
  <dcterms:modified xsi:type="dcterms:W3CDTF">2020-11-22T14:41:12Z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