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57" r:id="rId5"/>
    <p:sldId id="263" r:id="rId6"/>
    <p:sldId id="264" r:id="rId7"/>
    <p:sldId id="265" r:id="rId8"/>
    <p:sldId id="266" r:id="rId9"/>
    <p:sldId id="26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true"/>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true"/>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true"/>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true"/>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true"/>
          </p:cNvSpPr>
          <p:nvPr>
            <p:ph type="ftr" sz="quarter" idx="11"/>
          </p:nvPr>
        </p:nvSpPr>
        <p:spPr/>
        <p:txBody>
          <a:bodyPr/>
          <a:lstStyle/>
          <a:p>
            <a:endParaRPr lang="en-US"/>
          </a:p>
        </p:txBody>
      </p:sp>
      <p:sp>
        <p:nvSpPr>
          <p:cNvPr id="9" name="Slide Number Placeholder 8"/>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Date Placeholder 2"/>
          <p:cNvSpPr>
            <a:spLocks noGrp="true"/>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true"/>
          </p:cNvSpPr>
          <p:nvPr>
            <p:ph type="ftr" sz="quarter" idx="11"/>
          </p:nvPr>
        </p:nvSpPr>
        <p:spPr/>
        <p:txBody>
          <a:bodyPr/>
          <a:lstStyle/>
          <a:p>
            <a:endParaRPr lang="en-US"/>
          </a:p>
        </p:txBody>
      </p:sp>
      <p:sp>
        <p:nvSpPr>
          <p:cNvPr id="5" name="Slide Number Placeholder 4"/>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true"/>
          </p:cNvSpPr>
          <p:nvPr>
            <p:ph type="ftr" sz="quarter" idx="11"/>
          </p:nvPr>
        </p:nvSpPr>
        <p:spPr/>
        <p:txBody>
          <a:bodyPr/>
          <a:lstStyle/>
          <a:p>
            <a:endParaRPr lang="en-US"/>
          </a:p>
        </p:txBody>
      </p:sp>
      <p:sp>
        <p:nvSpPr>
          <p:cNvPr id="4" name="Slide Number Placeholder 3"/>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true"/>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true" noChangeAspect="true"/>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true"/>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true">
          <a:blip r:embed="rId12"/>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t="-7000" b="-7000"/>
          </a:stretch>
        </a:blipFill>
        <a:effectLst/>
      </p:bgPr>
    </p:bg>
    <p:spTree>
      <p:nvGrpSpPr>
        <p:cNvPr id="1" name=""/>
        <p:cNvGrpSpPr/>
        <p:nvPr/>
      </p:nvGrpSpPr>
      <p:grpSpPr>
        <a:xfrm>
          <a:off x="0" y="0"/>
          <a:ext cx="0" cy="0"/>
          <a:chOff x="0" y="0"/>
          <a:chExt cx="0" cy="0"/>
        </a:xfrm>
      </p:grpSpPr>
      <p:sp>
        <p:nvSpPr>
          <p:cNvPr id="2" name="TextBox 1"/>
          <p:cNvSpPr txBox="true"/>
          <p:nvPr/>
        </p:nvSpPr>
        <p:spPr>
          <a:xfrm>
            <a:off x="2368554" y="2408308"/>
            <a:ext cx="7454891" cy="1754326"/>
          </a:xfrm>
          <a:prstGeom prst="rect">
            <a:avLst/>
          </a:prstGeom>
          <a:solidFill>
            <a:schemeClr val="bg1"/>
          </a:solidFill>
        </p:spPr>
        <p:txBody>
          <a:bodyPr rot="0" spcFirstLastPara="0" vertOverflow="overflow" horzOverflow="overflow" vert="horz" wrap="square" lIns="91440" tIns="45720" rIns="91440" bIns="45720" numCol="1" spcCol="0" rtlCol="0" fromWordArt="false" anchor="t" anchorCtr="false" forceAA="false" compatLnSpc="true">
            <a:spAutoFit/>
          </a:bodyPr>
          <a:lstStyle/>
          <a:p>
            <a:pPr algn="ctr"/>
            <a:r>
              <a:rPr lang="en-US" sz="5400" u="sng" dirty="0">
                <a:latin typeface="Bookman Old Style" panose="02050604050505020204" pitchFamily="18" charset="0"/>
              </a:rPr>
              <a:t>Chapter 5</a:t>
            </a:r>
            <a:endParaRPr lang="en-US" sz="5400" u="sng" dirty="0">
              <a:latin typeface="Bookman Old Style" panose="02050604050505020204" pitchFamily="18" charset="0"/>
            </a:endParaRPr>
          </a:p>
          <a:p>
            <a:pPr algn="ctr"/>
            <a:r>
              <a:rPr lang="en-US" sz="5400" dirty="0">
                <a:latin typeface="Bookman Old Style" panose="02050604050505020204" pitchFamily="18" charset="0"/>
              </a:rPr>
              <a:t>Face Recognition</a:t>
            </a:r>
            <a:endParaRPr lang="en-US" sz="5400" dirty="0">
              <a:latin typeface="Bookman Old Style" panose="0205060405050502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true"/>
          <p:nvPr/>
        </p:nvSpPr>
        <p:spPr>
          <a:xfrm>
            <a:off x="2766139" y="1429778"/>
            <a:ext cx="6764347" cy="3416320"/>
          </a:xfrm>
          <a:prstGeom prst="rect">
            <a:avLst/>
          </a:prstGeom>
          <a:solidFill>
            <a:schemeClr val="accent4"/>
          </a:solidFill>
          <a:ln>
            <a:solidFill>
              <a:schemeClr val="tx1"/>
            </a:solidFill>
          </a:ln>
        </p:spPr>
        <p:txBody>
          <a:bodyPr rot="0" spcFirstLastPara="0" vert="horz" wrap="square" lIns="91440" tIns="45720" rIns="91440" bIns="45720" numCol="1" spcCol="0" rtlCol="0" fromWordArt="false" anchor="t" anchorCtr="false" forceAA="false" compatLnSpc="tru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latin typeface="Bookman Old Style"/>
              </a:rPr>
              <a:t>Attendance system in school has been troubling to the staff and administration as they have been fed up with students giving proxy attendance for the absent students. So the teachers came up with a new attendance system for the students involving facial biometric. The initial data for the students had been taken from their photographs in the registration form.</a:t>
            </a:r>
            <a:endParaRPr lang="en-US" sz="2400" dirty="0">
              <a:latin typeface="Bookman Old Style"/>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erson wearing a costume&#10;&#10;Description automatically generated"/>
          <p:cNvPicPr>
            <a:picLocks noChangeAspect="true"/>
          </p:cNvPicPr>
          <p:nvPr/>
        </p:nvPicPr>
        <p:blipFill>
          <a:blip r:embed="rId1"/>
          <a:stretch>
            <a:fillRect/>
          </a:stretch>
        </p:blipFill>
        <p:spPr>
          <a:xfrm>
            <a:off x="-690878" y="909665"/>
            <a:ext cx="7252568" cy="6160150"/>
          </a:xfrm>
          <a:prstGeom prst="rect">
            <a:avLst/>
          </a:prstGeom>
        </p:spPr>
      </p:pic>
      <p:pic>
        <p:nvPicPr>
          <p:cNvPr id="6" name="Picture 7" descr="Graphical user interface&#10;&#10;Description automatically generated"/>
          <p:cNvPicPr>
            <a:picLocks noChangeAspect="true"/>
          </p:cNvPicPr>
          <p:nvPr/>
        </p:nvPicPr>
        <p:blipFill rotWithShape="true">
          <a:blip r:embed="rId2"/>
          <a:srcRect l="14835" t="20670" r="43956" b="26816"/>
          <a:stretch>
            <a:fillRect/>
          </a:stretch>
        </p:blipFill>
        <p:spPr>
          <a:xfrm>
            <a:off x="8722293" y="2193100"/>
            <a:ext cx="1003004" cy="1235753"/>
          </a:xfrm>
          <a:prstGeom prst="rect">
            <a:avLst/>
          </a:prstGeom>
        </p:spPr>
      </p:pic>
      <p:pic>
        <p:nvPicPr>
          <p:cNvPr id="7" name="Picture 3" descr="A person wearing a mask&#10;&#10;Description automatically generated"/>
          <p:cNvPicPr>
            <a:picLocks noChangeAspect="true"/>
          </p:cNvPicPr>
          <p:nvPr/>
        </p:nvPicPr>
        <p:blipFill>
          <a:blip r:embed="rId3"/>
          <a:stretch>
            <a:fillRect/>
          </a:stretch>
        </p:blipFill>
        <p:spPr>
          <a:xfrm>
            <a:off x="5149977" y="2433072"/>
            <a:ext cx="2386584" cy="4114800"/>
          </a:xfrm>
          <a:prstGeom prst="rect">
            <a:avLst/>
          </a:prstGeom>
        </p:spPr>
      </p:pic>
      <p:sp>
        <p:nvSpPr>
          <p:cNvPr id="2" name="Speech Bubble: Oval 1"/>
          <p:cNvSpPr/>
          <p:nvPr/>
        </p:nvSpPr>
        <p:spPr>
          <a:xfrm>
            <a:off x="2237105" y="13970"/>
            <a:ext cx="3470275" cy="1746885"/>
          </a:xfrm>
          <a:prstGeom prst="wedgeEllipseCallou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a:cs typeface="Calibri"/>
              </a:rPr>
              <a:t>Hey students, due to the notice of proxy attendance in classes, the school is introducing a new facial attendance system</a:t>
            </a:r>
            <a:endParaRPr lang="en-US" sz="1600" dirty="0">
              <a:cs typeface="Calibri"/>
            </a:endParaRPr>
          </a:p>
        </p:txBody>
      </p:sp>
      <p:sp>
        <p:nvSpPr>
          <p:cNvPr id="8" name="Speech Bubble: Oval 7"/>
          <p:cNvSpPr/>
          <p:nvPr/>
        </p:nvSpPr>
        <p:spPr>
          <a:xfrm>
            <a:off x="5707380" y="845185"/>
            <a:ext cx="3542665" cy="1746885"/>
          </a:xfrm>
          <a:prstGeom prst="wedgeEllipseCallou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700" dirty="0">
                <a:cs typeface="Calibri"/>
              </a:rPr>
              <a:t>But madam, I have heard such systems are fake and do not work. So how will the problem of proxy be solved?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erson wearing a costume&#10;&#10;Description automatically generated"/>
          <p:cNvPicPr>
            <a:picLocks noChangeAspect="true"/>
          </p:cNvPicPr>
          <p:nvPr/>
        </p:nvPicPr>
        <p:blipFill>
          <a:blip r:embed="rId1"/>
          <a:stretch>
            <a:fillRect/>
          </a:stretch>
        </p:blipFill>
        <p:spPr>
          <a:xfrm>
            <a:off x="-690878" y="909665"/>
            <a:ext cx="7252568" cy="6160150"/>
          </a:xfrm>
          <a:prstGeom prst="rect">
            <a:avLst/>
          </a:prstGeom>
        </p:spPr>
      </p:pic>
      <p:pic>
        <p:nvPicPr>
          <p:cNvPr id="6" name="Picture 7" descr="Graphical user interface&#10;&#10;Description automatically generated"/>
          <p:cNvPicPr>
            <a:picLocks noChangeAspect="true"/>
          </p:cNvPicPr>
          <p:nvPr/>
        </p:nvPicPr>
        <p:blipFill rotWithShape="true">
          <a:blip r:embed="rId2"/>
          <a:srcRect l="14835" t="20670" r="43956" b="26816"/>
          <a:stretch>
            <a:fillRect/>
          </a:stretch>
        </p:blipFill>
        <p:spPr>
          <a:xfrm>
            <a:off x="8722293" y="2193100"/>
            <a:ext cx="1003004" cy="1235753"/>
          </a:xfrm>
          <a:prstGeom prst="rect">
            <a:avLst/>
          </a:prstGeom>
        </p:spPr>
      </p:pic>
      <p:pic>
        <p:nvPicPr>
          <p:cNvPr id="7" name="Picture 3" descr="A person wearing a mask&#10;&#10;Description automatically generated"/>
          <p:cNvPicPr>
            <a:picLocks noChangeAspect="true"/>
          </p:cNvPicPr>
          <p:nvPr/>
        </p:nvPicPr>
        <p:blipFill>
          <a:blip r:embed="rId3"/>
          <a:stretch>
            <a:fillRect/>
          </a:stretch>
        </p:blipFill>
        <p:spPr>
          <a:xfrm>
            <a:off x="5149977" y="2433072"/>
            <a:ext cx="2386584" cy="4114800"/>
          </a:xfrm>
          <a:prstGeom prst="rect">
            <a:avLst/>
          </a:prstGeom>
        </p:spPr>
      </p:pic>
      <p:sp>
        <p:nvSpPr>
          <p:cNvPr id="2" name="Speech Bubble: Oval 1"/>
          <p:cNvSpPr/>
          <p:nvPr/>
        </p:nvSpPr>
        <p:spPr>
          <a:xfrm>
            <a:off x="2088515" y="40640"/>
            <a:ext cx="3653155" cy="1840865"/>
          </a:xfrm>
          <a:prstGeom prst="wedgeEllipseCallou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a:cs typeface="Calibri"/>
              </a:rPr>
              <a:t>This machine has been developed by the teachers at our school itself and is very effective. We have tried it for a week and works pretty fine.</a:t>
            </a:r>
            <a:endParaRPr lang="en-US" dirty="0"/>
          </a:p>
        </p:txBody>
      </p:sp>
      <p:sp>
        <p:nvSpPr>
          <p:cNvPr id="8" name="Speech Bubble: Oval 7"/>
          <p:cNvSpPr/>
          <p:nvPr/>
        </p:nvSpPr>
        <p:spPr>
          <a:xfrm>
            <a:off x="5707294" y="845236"/>
            <a:ext cx="3296291" cy="1746605"/>
          </a:xfrm>
          <a:prstGeom prst="wedgeEllipseCallou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700" dirty="0">
                <a:cs typeface="Calibri"/>
              </a:rPr>
              <a:t>Oh, if you don't mind, I am eager to know how the software on this machine works.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erson wearing a costume&#10;&#10;Description automatically generated"/>
          <p:cNvPicPr>
            <a:picLocks noChangeAspect="true"/>
          </p:cNvPicPr>
          <p:nvPr/>
        </p:nvPicPr>
        <p:blipFill>
          <a:blip r:embed="rId1"/>
          <a:stretch>
            <a:fillRect/>
          </a:stretch>
        </p:blipFill>
        <p:spPr>
          <a:xfrm>
            <a:off x="-690878" y="909665"/>
            <a:ext cx="7252568" cy="6160150"/>
          </a:xfrm>
          <a:prstGeom prst="rect">
            <a:avLst/>
          </a:prstGeom>
        </p:spPr>
      </p:pic>
      <p:pic>
        <p:nvPicPr>
          <p:cNvPr id="6" name="Picture 7" descr="Graphical user interface&#10;&#10;Description automatically generated"/>
          <p:cNvPicPr>
            <a:picLocks noChangeAspect="true"/>
          </p:cNvPicPr>
          <p:nvPr/>
        </p:nvPicPr>
        <p:blipFill rotWithShape="true">
          <a:blip r:embed="rId2"/>
          <a:srcRect l="14835" t="20670" r="43956" b="26816"/>
          <a:stretch>
            <a:fillRect/>
          </a:stretch>
        </p:blipFill>
        <p:spPr>
          <a:xfrm>
            <a:off x="8722293" y="2193100"/>
            <a:ext cx="1003004" cy="1235753"/>
          </a:xfrm>
          <a:prstGeom prst="rect">
            <a:avLst/>
          </a:prstGeom>
        </p:spPr>
      </p:pic>
      <p:pic>
        <p:nvPicPr>
          <p:cNvPr id="7" name="Picture 3" descr="A person wearing a mask&#10;&#10;Description automatically generated"/>
          <p:cNvPicPr>
            <a:picLocks noChangeAspect="true"/>
          </p:cNvPicPr>
          <p:nvPr/>
        </p:nvPicPr>
        <p:blipFill>
          <a:blip r:embed="rId3"/>
          <a:stretch>
            <a:fillRect/>
          </a:stretch>
        </p:blipFill>
        <p:spPr>
          <a:xfrm>
            <a:off x="5149977" y="2433072"/>
            <a:ext cx="2386584" cy="4114800"/>
          </a:xfrm>
          <a:prstGeom prst="rect">
            <a:avLst/>
          </a:prstGeom>
        </p:spPr>
      </p:pic>
      <p:sp>
        <p:nvSpPr>
          <p:cNvPr id="2" name="Speech Bubble: Oval 1"/>
          <p:cNvSpPr/>
          <p:nvPr/>
        </p:nvSpPr>
        <p:spPr>
          <a:xfrm>
            <a:off x="2445250" y="40428"/>
            <a:ext cx="3056561" cy="1746605"/>
          </a:xfrm>
          <a:prstGeom prst="wedgeEllipseCallou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a:cs typeface="Calibri"/>
              </a:rPr>
              <a:t>This machine works on the principal of </a:t>
            </a:r>
            <a:r>
              <a:rPr lang="en-US" sz="1600" dirty="0">
                <a:ea typeface="+mn-lt"/>
                <a:cs typeface="+mn-lt"/>
              </a:rPr>
              <a:t>Local Binary Patterns Histogram.</a:t>
            </a:r>
            <a:endParaRPr lang="en-US" sz="1600" dirty="0">
              <a:cs typeface="Calibri"/>
            </a:endParaRPr>
          </a:p>
        </p:txBody>
      </p:sp>
      <p:sp>
        <p:nvSpPr>
          <p:cNvPr id="8" name="Speech Bubble: Oval 7"/>
          <p:cNvSpPr/>
          <p:nvPr/>
        </p:nvSpPr>
        <p:spPr>
          <a:xfrm>
            <a:off x="5707294" y="845236"/>
            <a:ext cx="3296291" cy="1746605"/>
          </a:xfrm>
          <a:prstGeom prst="wedgeEllipseCallou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700" dirty="0">
                <a:cs typeface="Calibri"/>
              </a:rPr>
              <a:t>Uh, okay</a:t>
            </a:r>
            <a:endParaRPr lang="en-US" sz="1700" dirty="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erson wearing a costume&#10;&#10;Description automatically generated"/>
          <p:cNvPicPr>
            <a:picLocks noChangeAspect="true"/>
          </p:cNvPicPr>
          <p:nvPr/>
        </p:nvPicPr>
        <p:blipFill>
          <a:blip r:embed="rId1"/>
          <a:stretch>
            <a:fillRect/>
          </a:stretch>
        </p:blipFill>
        <p:spPr>
          <a:xfrm>
            <a:off x="-690878" y="909665"/>
            <a:ext cx="7252568" cy="6160150"/>
          </a:xfrm>
          <a:prstGeom prst="rect">
            <a:avLst/>
          </a:prstGeom>
        </p:spPr>
      </p:pic>
      <p:pic>
        <p:nvPicPr>
          <p:cNvPr id="6" name="Picture 7" descr="Graphical user interface&#10;&#10;Description automatically generated"/>
          <p:cNvPicPr>
            <a:picLocks noChangeAspect="true"/>
          </p:cNvPicPr>
          <p:nvPr/>
        </p:nvPicPr>
        <p:blipFill rotWithShape="true">
          <a:blip r:embed="rId2"/>
          <a:srcRect l="14835" t="20670" r="43956" b="26816"/>
          <a:stretch>
            <a:fillRect/>
          </a:stretch>
        </p:blipFill>
        <p:spPr>
          <a:xfrm>
            <a:off x="8722293" y="2193100"/>
            <a:ext cx="1003004" cy="1235753"/>
          </a:xfrm>
          <a:prstGeom prst="rect">
            <a:avLst/>
          </a:prstGeom>
        </p:spPr>
      </p:pic>
      <p:pic>
        <p:nvPicPr>
          <p:cNvPr id="7" name="Picture 3" descr="A person wearing a mask&#10;&#10;Description automatically generated"/>
          <p:cNvPicPr>
            <a:picLocks noChangeAspect="true"/>
          </p:cNvPicPr>
          <p:nvPr/>
        </p:nvPicPr>
        <p:blipFill>
          <a:blip r:embed="rId3"/>
          <a:stretch>
            <a:fillRect/>
          </a:stretch>
        </p:blipFill>
        <p:spPr>
          <a:xfrm>
            <a:off x="5149977" y="2433072"/>
            <a:ext cx="2386584" cy="4114800"/>
          </a:xfrm>
          <a:prstGeom prst="rect">
            <a:avLst/>
          </a:prstGeom>
        </p:spPr>
      </p:pic>
      <p:sp>
        <p:nvSpPr>
          <p:cNvPr id="2" name="Speech Bubble: Oval 1"/>
          <p:cNvSpPr/>
          <p:nvPr/>
        </p:nvSpPr>
        <p:spPr>
          <a:xfrm>
            <a:off x="2215515" y="24130"/>
            <a:ext cx="4137660" cy="1994535"/>
          </a:xfrm>
          <a:prstGeom prst="wedgeEllipseCallou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a:cs typeface="Calibri"/>
              </a:rPr>
              <a:t>This algorithm is </a:t>
            </a:r>
            <a:r>
              <a:rPr lang="en-US" sz="1600" dirty="0">
                <a:ea typeface="+mn-lt"/>
                <a:cs typeface="+mn-lt"/>
              </a:rPr>
              <a:t>very efficient texture operator which labels the pixels of an image by thresholding the neighborhood of each pixel and considers the result as a binary number. </a:t>
            </a:r>
            <a:endParaRPr lang="en-US">
              <a:ea typeface="+mn-lt"/>
              <a:cs typeface="+mn-lt"/>
            </a:endParaRPr>
          </a:p>
        </p:txBody>
      </p:sp>
      <p:sp>
        <p:nvSpPr>
          <p:cNvPr id="8" name="Speech Bubble: Oval 7"/>
          <p:cNvSpPr/>
          <p:nvPr/>
        </p:nvSpPr>
        <p:spPr>
          <a:xfrm>
            <a:off x="6435090" y="1340485"/>
            <a:ext cx="2568575" cy="1251585"/>
          </a:xfrm>
          <a:prstGeom prst="wedgeEllipseCallou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700" dirty="0">
                <a:cs typeface="Calibri"/>
              </a:rPr>
              <a:t>Oh! This seems promising.</a:t>
            </a:r>
            <a:endParaRPr lang="en-US" sz="17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erson wearing a costume&#10;&#10;Description automatically generated"/>
          <p:cNvPicPr>
            <a:picLocks noChangeAspect="true"/>
          </p:cNvPicPr>
          <p:nvPr/>
        </p:nvPicPr>
        <p:blipFill>
          <a:blip r:embed="rId1"/>
          <a:stretch>
            <a:fillRect/>
          </a:stretch>
        </p:blipFill>
        <p:spPr>
          <a:xfrm>
            <a:off x="-690878" y="909665"/>
            <a:ext cx="7252568" cy="6160150"/>
          </a:xfrm>
          <a:prstGeom prst="rect">
            <a:avLst/>
          </a:prstGeom>
        </p:spPr>
      </p:pic>
      <p:pic>
        <p:nvPicPr>
          <p:cNvPr id="6" name="Picture 7" descr="Graphical user interface&#10;&#10;Description automatically generated"/>
          <p:cNvPicPr>
            <a:picLocks noChangeAspect="true"/>
          </p:cNvPicPr>
          <p:nvPr/>
        </p:nvPicPr>
        <p:blipFill rotWithShape="true">
          <a:blip r:embed="rId2"/>
          <a:srcRect l="14835" t="20670" r="43956" b="26816"/>
          <a:stretch>
            <a:fillRect/>
          </a:stretch>
        </p:blipFill>
        <p:spPr>
          <a:xfrm>
            <a:off x="8722293" y="2193100"/>
            <a:ext cx="1003004" cy="1235753"/>
          </a:xfrm>
          <a:prstGeom prst="rect">
            <a:avLst/>
          </a:prstGeom>
        </p:spPr>
      </p:pic>
      <p:pic>
        <p:nvPicPr>
          <p:cNvPr id="7" name="Picture 3" descr="A person wearing a mask&#10;&#10;Description automatically generated"/>
          <p:cNvPicPr>
            <a:picLocks noChangeAspect="true"/>
          </p:cNvPicPr>
          <p:nvPr/>
        </p:nvPicPr>
        <p:blipFill>
          <a:blip r:embed="rId3"/>
          <a:stretch>
            <a:fillRect/>
          </a:stretch>
        </p:blipFill>
        <p:spPr>
          <a:xfrm>
            <a:off x="5149977" y="2433072"/>
            <a:ext cx="2386584" cy="4114800"/>
          </a:xfrm>
          <a:prstGeom prst="rect">
            <a:avLst/>
          </a:prstGeom>
        </p:spPr>
      </p:pic>
      <p:sp>
        <p:nvSpPr>
          <p:cNvPr id="2" name="Speech Bubble: Oval 1"/>
          <p:cNvSpPr/>
          <p:nvPr/>
        </p:nvSpPr>
        <p:spPr>
          <a:xfrm>
            <a:off x="2445250" y="40428"/>
            <a:ext cx="3056561" cy="1746605"/>
          </a:xfrm>
          <a:prstGeom prst="wedgeEllipseCallou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a:cs typeface="Calibri"/>
              </a:rPr>
              <a:t>If you want to learn more about it then you can refer to the face rec documentation given in face rec Directory.</a:t>
            </a:r>
            <a:endParaRPr lang="en-US" sz="1600" dirty="0">
              <a:cs typeface="Calibri"/>
            </a:endParaRPr>
          </a:p>
        </p:txBody>
      </p:sp>
      <p:sp>
        <p:nvSpPr>
          <p:cNvPr id="8" name="Speech Bubble: Oval 7"/>
          <p:cNvSpPr/>
          <p:nvPr/>
        </p:nvSpPr>
        <p:spPr>
          <a:xfrm>
            <a:off x="5707294" y="845236"/>
            <a:ext cx="3296291" cy="1746605"/>
          </a:xfrm>
          <a:prstGeom prst="wedgeEllipseCallou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700" dirty="0">
                <a:cs typeface="Calibri"/>
              </a:rPr>
              <a:t>Okay miss I'll surely check it out!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erson wearing a costume&#10;&#10;Description automatically generated"/>
          <p:cNvPicPr>
            <a:picLocks noChangeAspect="true"/>
          </p:cNvPicPr>
          <p:nvPr/>
        </p:nvPicPr>
        <p:blipFill>
          <a:blip r:embed="rId1"/>
          <a:stretch>
            <a:fillRect/>
          </a:stretch>
        </p:blipFill>
        <p:spPr>
          <a:xfrm>
            <a:off x="-690878" y="909665"/>
            <a:ext cx="7252568" cy="6160150"/>
          </a:xfrm>
          <a:prstGeom prst="rect">
            <a:avLst/>
          </a:prstGeom>
        </p:spPr>
      </p:pic>
      <p:pic>
        <p:nvPicPr>
          <p:cNvPr id="6" name="Picture 7" descr="Graphical user interface&#10;&#10;Description automatically generated"/>
          <p:cNvPicPr>
            <a:picLocks noChangeAspect="true"/>
          </p:cNvPicPr>
          <p:nvPr/>
        </p:nvPicPr>
        <p:blipFill rotWithShape="true">
          <a:blip r:embed="rId2"/>
          <a:srcRect l="14835" t="20670" r="43956" b="26816"/>
          <a:stretch>
            <a:fillRect/>
          </a:stretch>
        </p:blipFill>
        <p:spPr>
          <a:xfrm>
            <a:off x="8722293" y="2193100"/>
            <a:ext cx="1003004" cy="1235753"/>
          </a:xfrm>
          <a:prstGeom prst="rect">
            <a:avLst/>
          </a:prstGeom>
        </p:spPr>
      </p:pic>
      <p:sp>
        <p:nvSpPr>
          <p:cNvPr id="2" name="Speech Bubble: Oval 1"/>
          <p:cNvSpPr/>
          <p:nvPr/>
        </p:nvSpPr>
        <p:spPr>
          <a:xfrm>
            <a:off x="2445250" y="-28066"/>
            <a:ext cx="3407594" cy="1943526"/>
          </a:xfrm>
          <a:prstGeom prst="wedgeEllipseCallou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a:cs typeface="Calibri"/>
              </a:rPr>
              <a:t>Okay Now I will call out the names of the students for attendance to register their presence through the machine. </a:t>
            </a:r>
            <a:endParaRPr lang="en-US" sz="1600" dirty="0">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erson wearing a costume&#10;&#10;Description automatically generated"/>
          <p:cNvPicPr>
            <a:picLocks noChangeAspect="true"/>
          </p:cNvPicPr>
          <p:nvPr/>
        </p:nvPicPr>
        <p:blipFill>
          <a:blip r:embed="rId1"/>
          <a:stretch>
            <a:fillRect/>
          </a:stretch>
        </p:blipFill>
        <p:spPr>
          <a:xfrm>
            <a:off x="-690878" y="909665"/>
            <a:ext cx="7252568" cy="6160150"/>
          </a:xfrm>
          <a:prstGeom prst="rect">
            <a:avLst/>
          </a:prstGeom>
        </p:spPr>
      </p:pic>
      <p:pic>
        <p:nvPicPr>
          <p:cNvPr id="6" name="Picture 7" descr="Graphical user interface&#10;&#10;Description automatically generated"/>
          <p:cNvPicPr>
            <a:picLocks noChangeAspect="true"/>
          </p:cNvPicPr>
          <p:nvPr/>
        </p:nvPicPr>
        <p:blipFill rotWithShape="true">
          <a:blip r:embed="rId2"/>
          <a:srcRect l="14835" t="20670" r="43956" b="26816"/>
          <a:stretch>
            <a:fillRect/>
          </a:stretch>
        </p:blipFill>
        <p:spPr>
          <a:xfrm>
            <a:off x="8722293" y="2193100"/>
            <a:ext cx="1003004" cy="1235753"/>
          </a:xfrm>
          <a:prstGeom prst="rect">
            <a:avLst/>
          </a:prstGeom>
        </p:spPr>
      </p:pic>
      <p:sp>
        <p:nvSpPr>
          <p:cNvPr id="2" name="Speech Bubble: Oval 1"/>
          <p:cNvSpPr/>
          <p:nvPr/>
        </p:nvSpPr>
        <p:spPr>
          <a:xfrm>
            <a:off x="2445250" y="-28066"/>
            <a:ext cx="3407594" cy="1943526"/>
          </a:xfrm>
          <a:prstGeom prst="wedgeEllipseCallou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2400" dirty="0">
                <a:cs typeface="Calibri"/>
              </a:rPr>
              <a:t> Tanishq, Vaibhav and Nitin! Please come one by one</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1430</Words>
  <Application>WPS Presentation</Application>
  <PresentationFormat>Widescreen</PresentationFormat>
  <Paragraphs>29</Paragraphs>
  <Slides>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SimSun</vt:lpstr>
      <vt:lpstr>Wingdings</vt:lpstr>
      <vt:lpstr>DejaVu Sans</vt:lpstr>
      <vt:lpstr>Bookman Old Style</vt:lpstr>
      <vt:lpstr>DejaVu Serif</vt:lpstr>
      <vt:lpstr>Bookman Old Style</vt:lpstr>
      <vt:lpstr>Gubbi</vt:lpstr>
      <vt:lpstr>Calibri</vt:lpstr>
      <vt:lpstr>微软雅黑</vt:lpstr>
      <vt:lpstr>Droid Sans Fallback</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Tanishq</dc:creator>
  <cp:lastModifiedBy>kashera</cp:lastModifiedBy>
  <cp:revision>177</cp:revision>
  <dcterms:created xsi:type="dcterms:W3CDTF">2020-11-22T14:43:36Z</dcterms:created>
  <dcterms:modified xsi:type="dcterms:W3CDTF">2020-11-22T14:43:36Z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