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Efour Digital Pro" charset="1" panose="02000500000000000000"/>
      <p:regular r:id="rId21"/>
    </p:embeddedFont>
    <p:embeddedFont>
      <p:font typeface="Open Sauce" charset="1" panose="00000500000000000000"/>
      <p:regular r:id="rId22"/>
    </p:embeddedFont>
    <p:embeddedFont>
      <p:font typeface="Open Sans" charset="1" panose="00000000000000000000"/>
      <p:regular r:id="rId23"/>
    </p:embeddedFont>
    <p:embeddedFont>
      <p:font typeface="Open Sans Bold" charset="1" panose="00000000000000000000"/>
      <p:regular r:id="rId24"/>
    </p:embeddedFont>
    <p:embeddedFont>
      <p:font typeface="Arimo Bold" charset="1" panose="020B07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https://home.rajasthan.gov.in/content/homeportal/en/acbdepartment/Fir-by-year.html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4457" y="620832"/>
            <a:ext cx="1994103" cy="1987871"/>
          </a:xfrm>
          <a:custGeom>
            <a:avLst/>
            <a:gdLst/>
            <a:ahLst/>
            <a:cxnLst/>
            <a:rect r="r" b="b" t="t" l="l"/>
            <a:pathLst>
              <a:path h="1987871" w="1994103">
                <a:moveTo>
                  <a:pt x="0" y="0"/>
                </a:moveTo>
                <a:lnTo>
                  <a:pt x="1994102" y="0"/>
                </a:lnTo>
                <a:lnTo>
                  <a:pt x="1994102" y="1987872"/>
                </a:lnTo>
                <a:lnTo>
                  <a:pt x="0" y="1987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47606" y="876300"/>
            <a:ext cx="5792788" cy="282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2"/>
              </a:lnSpc>
            </a:pPr>
            <a:r>
              <a:rPr lang="en-US" sz="8137">
                <a:solidFill>
                  <a:srgbClr val="4DFF00"/>
                </a:solidFill>
                <a:latin typeface="Efour Digital Pro"/>
                <a:ea typeface="Efour Digital Pro"/>
                <a:cs typeface="Efour Digital Pro"/>
                <a:sym typeface="Efour Digital Pro"/>
              </a:rPr>
              <a:t>Hack</a:t>
            </a:r>
            <a:r>
              <a:rPr lang="en-US" sz="8137">
                <a:solidFill>
                  <a:srgbClr val="000000"/>
                </a:solidFill>
                <a:latin typeface="Efour Digital Pro"/>
                <a:ea typeface="Efour Digital Pro"/>
                <a:cs typeface="Efour Digital Pro"/>
                <a:sym typeface="Efour Digital Pro"/>
              </a:rPr>
              <a:t> </a:t>
            </a:r>
            <a:r>
              <a:rPr lang="en-US" sz="8137">
                <a:solidFill>
                  <a:srgbClr val="002EFF"/>
                </a:solidFill>
                <a:latin typeface="Efour Digital Pro"/>
                <a:ea typeface="Efour Digital Pro"/>
                <a:cs typeface="Efour Digital Pro"/>
                <a:sym typeface="Efour Digital Pro"/>
              </a:rPr>
              <a:t>JKLU</a:t>
            </a:r>
            <a:r>
              <a:rPr lang="en-US" sz="8137">
                <a:solidFill>
                  <a:srgbClr val="000000"/>
                </a:solidFill>
                <a:latin typeface="Efour Digital Pro"/>
                <a:ea typeface="Efour Digital Pro"/>
                <a:cs typeface="Efour Digital Pro"/>
                <a:sym typeface="Efour Digital Pro"/>
              </a:rPr>
              <a:t> </a:t>
            </a:r>
          </a:p>
          <a:p>
            <a:pPr algn="ctr">
              <a:lnSpc>
                <a:spcPts val="11392"/>
              </a:lnSpc>
              <a:spcBef>
                <a:spcPct val="0"/>
              </a:spcBef>
            </a:pPr>
            <a:r>
              <a:rPr lang="en-US" sz="8137">
                <a:solidFill>
                  <a:srgbClr val="FFFFFF"/>
                </a:solidFill>
                <a:latin typeface="Efour Digital Pro"/>
                <a:ea typeface="Efour Digital Pro"/>
                <a:cs typeface="Efour Digital Pro"/>
                <a:sym typeface="Efour Digital Pro"/>
              </a:rPr>
              <a:t>v4.0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22330" y="5057775"/>
            <a:ext cx="14043339" cy="160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6"/>
              </a:lnSpc>
              <a:spcBef>
                <a:spcPct val="0"/>
              </a:spcBef>
            </a:pPr>
            <a:r>
              <a:rPr lang="en-US" sz="463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Crime Mapping and Predictive Analysis System for Enhanced Policing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51020" y="8471411"/>
            <a:ext cx="3408280" cy="78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6"/>
              </a:lnSpc>
              <a:spcBef>
                <a:spcPct val="0"/>
              </a:spcBef>
            </a:pPr>
            <a:r>
              <a:rPr lang="en-US" sz="463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WebSmiths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3328" y="21810"/>
            <a:ext cx="7769319" cy="5386010"/>
          </a:xfrm>
          <a:custGeom>
            <a:avLst/>
            <a:gdLst/>
            <a:ahLst/>
            <a:cxnLst/>
            <a:rect r="r" b="b" t="t" l="l"/>
            <a:pathLst>
              <a:path h="5386010" w="7769319">
                <a:moveTo>
                  <a:pt x="0" y="0"/>
                </a:moveTo>
                <a:lnTo>
                  <a:pt x="7769320" y="0"/>
                </a:lnTo>
                <a:lnTo>
                  <a:pt x="7769320" y="5386010"/>
                </a:lnTo>
                <a:lnTo>
                  <a:pt x="0" y="5386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2068" y="800222"/>
            <a:ext cx="6471840" cy="3829185"/>
            <a:chOff x="0" y="0"/>
            <a:chExt cx="1627770" cy="9631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27770" cy="963101"/>
            </a:xfrm>
            <a:custGeom>
              <a:avLst/>
              <a:gdLst/>
              <a:ahLst/>
              <a:cxnLst/>
              <a:rect r="r" b="b" t="t" l="l"/>
              <a:pathLst>
                <a:path h="963101" w="1627770">
                  <a:moveTo>
                    <a:pt x="21532" y="0"/>
                  </a:moveTo>
                  <a:lnTo>
                    <a:pt x="1606238" y="0"/>
                  </a:lnTo>
                  <a:cubicBezTo>
                    <a:pt x="1611949" y="0"/>
                    <a:pt x="1617425" y="2269"/>
                    <a:pt x="1621464" y="6307"/>
                  </a:cubicBezTo>
                  <a:cubicBezTo>
                    <a:pt x="1625502" y="10345"/>
                    <a:pt x="1627770" y="15822"/>
                    <a:pt x="1627770" y="21532"/>
                  </a:cubicBezTo>
                  <a:lnTo>
                    <a:pt x="1627770" y="941568"/>
                  </a:lnTo>
                  <a:cubicBezTo>
                    <a:pt x="1627770" y="953460"/>
                    <a:pt x="1618130" y="963101"/>
                    <a:pt x="1606238" y="963101"/>
                  </a:cubicBezTo>
                  <a:lnTo>
                    <a:pt x="21532" y="963101"/>
                  </a:lnTo>
                  <a:cubicBezTo>
                    <a:pt x="9640" y="963101"/>
                    <a:pt x="0" y="953460"/>
                    <a:pt x="0" y="941568"/>
                  </a:cubicBezTo>
                  <a:lnTo>
                    <a:pt x="0" y="21532"/>
                  </a:lnTo>
                  <a:cubicBezTo>
                    <a:pt x="0" y="9640"/>
                    <a:pt x="9640" y="0"/>
                    <a:pt x="215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ABF39">
                    <a:alpha val="100000"/>
                  </a:srgbClr>
                </a:gs>
                <a:gs pos="100000">
                  <a:srgbClr val="00542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627770" cy="991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3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380640" y="3382344"/>
            <a:ext cx="3526720" cy="3522312"/>
          </a:xfrm>
          <a:custGeom>
            <a:avLst/>
            <a:gdLst/>
            <a:ahLst/>
            <a:cxnLst/>
            <a:rect r="r" b="b" t="t" l="l"/>
            <a:pathLst>
              <a:path h="3522312" w="3526720">
                <a:moveTo>
                  <a:pt x="0" y="0"/>
                </a:moveTo>
                <a:lnTo>
                  <a:pt x="3526720" y="0"/>
                </a:lnTo>
                <a:lnTo>
                  <a:pt x="3526720" y="3522312"/>
                </a:lnTo>
                <a:lnTo>
                  <a:pt x="0" y="3522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389311" y="631528"/>
            <a:ext cx="8147378" cy="4356687"/>
            <a:chOff x="0" y="0"/>
            <a:chExt cx="2026468" cy="10836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6468" cy="1072637"/>
            </a:xfrm>
            <a:custGeom>
              <a:avLst/>
              <a:gdLst/>
              <a:ahLst/>
              <a:cxnLst/>
              <a:rect r="r" b="b" t="t" l="l"/>
              <a:pathLst>
                <a:path h="1072637" w="2026468">
                  <a:moveTo>
                    <a:pt x="1999861" y="0"/>
                  </a:moveTo>
                  <a:lnTo>
                    <a:pt x="26607" y="0"/>
                  </a:lnTo>
                  <a:cubicBezTo>
                    <a:pt x="19550" y="0"/>
                    <a:pt x="12783" y="2803"/>
                    <a:pt x="7793" y="7793"/>
                  </a:cubicBezTo>
                  <a:cubicBezTo>
                    <a:pt x="2803" y="12783"/>
                    <a:pt x="0" y="19550"/>
                    <a:pt x="0" y="26607"/>
                  </a:cubicBezTo>
                  <a:lnTo>
                    <a:pt x="0" y="869056"/>
                  </a:lnTo>
                  <a:cubicBezTo>
                    <a:pt x="0" y="883751"/>
                    <a:pt x="11912" y="895663"/>
                    <a:pt x="26607" y="895663"/>
                  </a:cubicBezTo>
                  <a:lnTo>
                    <a:pt x="130873" y="895663"/>
                  </a:lnTo>
                  <a:cubicBezTo>
                    <a:pt x="137930" y="895663"/>
                    <a:pt x="144697" y="898466"/>
                    <a:pt x="149687" y="903456"/>
                  </a:cubicBezTo>
                  <a:cubicBezTo>
                    <a:pt x="154677" y="908446"/>
                    <a:pt x="157480" y="915213"/>
                    <a:pt x="157480" y="922270"/>
                  </a:cubicBezTo>
                  <a:lnTo>
                    <a:pt x="157480" y="1057016"/>
                  </a:lnTo>
                  <a:cubicBezTo>
                    <a:pt x="157480" y="1062406"/>
                    <a:pt x="160394" y="1067375"/>
                    <a:pt x="165097" y="1070006"/>
                  </a:cubicBezTo>
                  <a:cubicBezTo>
                    <a:pt x="169801" y="1072637"/>
                    <a:pt x="175560" y="1072520"/>
                    <a:pt x="180153" y="1069699"/>
                  </a:cubicBezTo>
                  <a:lnTo>
                    <a:pt x="440877" y="909586"/>
                  </a:lnTo>
                  <a:cubicBezTo>
                    <a:pt x="455702" y="900482"/>
                    <a:pt x="472759" y="895663"/>
                    <a:pt x="490157" y="895663"/>
                  </a:cubicBezTo>
                  <a:lnTo>
                    <a:pt x="1999861" y="895663"/>
                  </a:lnTo>
                  <a:cubicBezTo>
                    <a:pt x="2006918" y="895663"/>
                    <a:pt x="2013685" y="892860"/>
                    <a:pt x="2018675" y="887870"/>
                  </a:cubicBezTo>
                  <a:cubicBezTo>
                    <a:pt x="2023665" y="882880"/>
                    <a:pt x="2026468" y="876113"/>
                    <a:pt x="2026468" y="869056"/>
                  </a:cubicBezTo>
                  <a:lnTo>
                    <a:pt x="2026468" y="26607"/>
                  </a:lnTo>
                  <a:cubicBezTo>
                    <a:pt x="2026468" y="19550"/>
                    <a:pt x="2023665" y="12783"/>
                    <a:pt x="2018675" y="7793"/>
                  </a:cubicBezTo>
                  <a:cubicBezTo>
                    <a:pt x="2013685" y="2803"/>
                    <a:pt x="2006918" y="0"/>
                    <a:pt x="199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00">
                    <a:alpha val="100000"/>
                  </a:srgbClr>
                </a:gs>
                <a:gs pos="100000">
                  <a:srgbClr val="4F964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026468" cy="9216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3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10800000">
            <a:off x="1241933" y="5238747"/>
            <a:ext cx="8147378" cy="4356687"/>
            <a:chOff x="0" y="0"/>
            <a:chExt cx="2026468" cy="10836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26468" cy="1072637"/>
            </a:xfrm>
            <a:custGeom>
              <a:avLst/>
              <a:gdLst/>
              <a:ahLst/>
              <a:cxnLst/>
              <a:rect r="r" b="b" t="t" l="l"/>
              <a:pathLst>
                <a:path h="1072637" w="2026468">
                  <a:moveTo>
                    <a:pt x="1999861" y="0"/>
                  </a:moveTo>
                  <a:lnTo>
                    <a:pt x="26607" y="0"/>
                  </a:lnTo>
                  <a:cubicBezTo>
                    <a:pt x="19550" y="0"/>
                    <a:pt x="12783" y="2803"/>
                    <a:pt x="7793" y="7793"/>
                  </a:cubicBezTo>
                  <a:cubicBezTo>
                    <a:pt x="2803" y="12783"/>
                    <a:pt x="0" y="19550"/>
                    <a:pt x="0" y="26607"/>
                  </a:cubicBezTo>
                  <a:lnTo>
                    <a:pt x="0" y="869056"/>
                  </a:lnTo>
                  <a:cubicBezTo>
                    <a:pt x="0" y="883751"/>
                    <a:pt x="11912" y="895663"/>
                    <a:pt x="26607" y="895663"/>
                  </a:cubicBezTo>
                  <a:lnTo>
                    <a:pt x="130873" y="895663"/>
                  </a:lnTo>
                  <a:cubicBezTo>
                    <a:pt x="137930" y="895663"/>
                    <a:pt x="144697" y="898466"/>
                    <a:pt x="149687" y="903456"/>
                  </a:cubicBezTo>
                  <a:cubicBezTo>
                    <a:pt x="154677" y="908446"/>
                    <a:pt x="157480" y="915213"/>
                    <a:pt x="157480" y="922270"/>
                  </a:cubicBezTo>
                  <a:lnTo>
                    <a:pt x="157480" y="1057016"/>
                  </a:lnTo>
                  <a:cubicBezTo>
                    <a:pt x="157480" y="1062406"/>
                    <a:pt x="160394" y="1067375"/>
                    <a:pt x="165097" y="1070006"/>
                  </a:cubicBezTo>
                  <a:cubicBezTo>
                    <a:pt x="169801" y="1072637"/>
                    <a:pt x="175560" y="1072520"/>
                    <a:pt x="180153" y="1069699"/>
                  </a:cubicBezTo>
                  <a:lnTo>
                    <a:pt x="440877" y="909586"/>
                  </a:lnTo>
                  <a:cubicBezTo>
                    <a:pt x="455702" y="900482"/>
                    <a:pt x="472759" y="895663"/>
                    <a:pt x="490157" y="895663"/>
                  </a:cubicBezTo>
                  <a:lnTo>
                    <a:pt x="1999861" y="895663"/>
                  </a:lnTo>
                  <a:cubicBezTo>
                    <a:pt x="2006918" y="895663"/>
                    <a:pt x="2013685" y="892860"/>
                    <a:pt x="2018675" y="887870"/>
                  </a:cubicBezTo>
                  <a:cubicBezTo>
                    <a:pt x="2023665" y="882880"/>
                    <a:pt x="2026468" y="876113"/>
                    <a:pt x="2026468" y="869056"/>
                  </a:cubicBezTo>
                  <a:lnTo>
                    <a:pt x="2026468" y="26607"/>
                  </a:lnTo>
                  <a:cubicBezTo>
                    <a:pt x="2026468" y="19550"/>
                    <a:pt x="2023665" y="12783"/>
                    <a:pt x="2018675" y="7793"/>
                  </a:cubicBezTo>
                  <a:cubicBezTo>
                    <a:pt x="2013685" y="2803"/>
                    <a:pt x="2006918" y="0"/>
                    <a:pt x="199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00">
                    <a:alpha val="100000"/>
                  </a:srgbClr>
                </a:gs>
                <a:gs pos="100000">
                  <a:srgbClr val="4F964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026468" cy="9216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3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896277" y="5026315"/>
            <a:ext cx="7901528" cy="5477663"/>
            <a:chOff x="0" y="0"/>
            <a:chExt cx="10535371" cy="7303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35371" cy="7303550"/>
            </a:xfrm>
            <a:custGeom>
              <a:avLst/>
              <a:gdLst/>
              <a:ahLst/>
              <a:cxnLst/>
              <a:rect r="r" b="b" t="t" l="l"/>
              <a:pathLst>
                <a:path h="7303550" w="10535371">
                  <a:moveTo>
                    <a:pt x="0" y="0"/>
                  </a:moveTo>
                  <a:lnTo>
                    <a:pt x="10535371" y="0"/>
                  </a:lnTo>
                  <a:lnTo>
                    <a:pt x="10535371" y="7303550"/>
                  </a:lnTo>
                  <a:lnTo>
                    <a:pt x="0" y="7303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999"/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879705" y="1055545"/>
              <a:ext cx="8775960" cy="5192460"/>
              <a:chOff x="0" y="0"/>
              <a:chExt cx="1627770" cy="96310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627770" cy="963101"/>
              </a:xfrm>
              <a:custGeom>
                <a:avLst/>
                <a:gdLst/>
                <a:ahLst/>
                <a:cxnLst/>
                <a:rect r="r" b="b" t="t" l="l"/>
                <a:pathLst>
                  <a:path h="963101" w="1627770">
                    <a:moveTo>
                      <a:pt x="22548" y="0"/>
                    </a:moveTo>
                    <a:lnTo>
                      <a:pt x="1605223" y="0"/>
                    </a:lnTo>
                    <a:cubicBezTo>
                      <a:pt x="1617675" y="0"/>
                      <a:pt x="1627770" y="10095"/>
                      <a:pt x="1627770" y="22548"/>
                    </a:cubicBezTo>
                    <a:lnTo>
                      <a:pt x="1627770" y="940553"/>
                    </a:lnTo>
                    <a:cubicBezTo>
                      <a:pt x="1627770" y="953006"/>
                      <a:pt x="1617675" y="963101"/>
                      <a:pt x="1605223" y="963101"/>
                    </a:cubicBezTo>
                    <a:lnTo>
                      <a:pt x="22548" y="963101"/>
                    </a:lnTo>
                    <a:cubicBezTo>
                      <a:pt x="10095" y="963101"/>
                      <a:pt x="0" y="953006"/>
                      <a:pt x="0" y="940553"/>
                    </a:cubicBezTo>
                    <a:lnTo>
                      <a:pt x="0" y="22548"/>
                    </a:lnTo>
                    <a:cubicBezTo>
                      <a:pt x="0" y="10095"/>
                      <a:pt x="10095" y="0"/>
                      <a:pt x="22548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8ABF39">
                      <a:alpha val="100000"/>
                    </a:srgbClr>
                  </a:gs>
                  <a:gs pos="100000">
                    <a:srgbClr val="00542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627770" cy="9916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31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7624536" y="3659000"/>
            <a:ext cx="3038928" cy="2513681"/>
            <a:chOff x="0" y="0"/>
            <a:chExt cx="4051904" cy="335157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4051904" cy="3351575"/>
              <a:chOff x="0" y="0"/>
              <a:chExt cx="812800" cy="67231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672316"/>
              </a:xfrm>
              <a:custGeom>
                <a:avLst/>
                <a:gdLst/>
                <a:ahLst/>
                <a:cxnLst/>
                <a:rect r="r" b="b" t="t" l="l"/>
                <a:pathLst>
                  <a:path h="672316" w="812800">
                    <a:moveTo>
                      <a:pt x="406400" y="0"/>
                    </a:moveTo>
                    <a:cubicBezTo>
                      <a:pt x="181951" y="0"/>
                      <a:pt x="0" y="150503"/>
                      <a:pt x="0" y="336158"/>
                    </a:cubicBezTo>
                    <a:cubicBezTo>
                      <a:pt x="0" y="521813"/>
                      <a:pt x="181951" y="672316"/>
                      <a:pt x="406400" y="672316"/>
                    </a:cubicBezTo>
                    <a:cubicBezTo>
                      <a:pt x="630849" y="672316"/>
                      <a:pt x="812800" y="521813"/>
                      <a:pt x="812800" y="336158"/>
                    </a:cubicBezTo>
                    <a:cubicBezTo>
                      <a:pt x="812800" y="150503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8ABF39">
                      <a:alpha val="100000"/>
                    </a:srgbClr>
                  </a:gs>
                  <a:gs pos="100000">
                    <a:srgbClr val="00542F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4455"/>
                <a:ext cx="660400" cy="5748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31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534691" y="1321856"/>
              <a:ext cx="2982521" cy="736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165951" y="4212885"/>
            <a:ext cx="1956098" cy="133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8"/>
              </a:lnSpc>
            </a:pPr>
            <a:r>
              <a:rPr lang="en-US" sz="3899">
                <a:solidFill>
                  <a:srgbClr val="FFFFFF"/>
                </a:solidFill>
                <a:latin typeface="Efour Digital Pro"/>
                <a:ea typeface="Efour Digital Pro"/>
                <a:cs typeface="Efour Digital Pro"/>
                <a:sym typeface="Efour Digital Pro"/>
              </a:rPr>
              <a:t>What it</a:t>
            </a:r>
          </a:p>
          <a:p>
            <a:pPr algn="ctr">
              <a:lnSpc>
                <a:spcPts val="5458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Efour Digital Pro"/>
                <a:ea typeface="Efour Digital Pro"/>
                <a:cs typeface="Efour Digital Pro"/>
                <a:sym typeface="Efour Digital Pro"/>
              </a:rPr>
              <a:t>does?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97432" y="6153632"/>
            <a:ext cx="432365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Women's Safety Features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021767" y="6780377"/>
            <a:ext cx="6587711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 a dedicated SOS button for women in distress.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Integrate with GPS to send real-time location to nearby patrol units.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Highlight safe zones and unsafe areas on the map.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Enhances safety for women in public spaces.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Builds confidence in the police force.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90168" y="792513"/>
            <a:ext cx="6027778" cy="447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b="true" sz="26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Crime Trend Analysis and Reporting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92657" y="1411667"/>
            <a:ext cx="6027778" cy="256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Generate detailed reports on crime trends (e.g., monthly, yearly, or location-wise).</a:t>
            </a:r>
          </a:p>
          <a:p>
            <a:pPr algn="l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data visualization tools (e.g., charts, graphs) to present insights.</a:t>
            </a:r>
          </a:p>
          <a:p>
            <a:pPr algn="l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Aids in strategic planning and policy-making.</a:t>
            </a:r>
          </a:p>
          <a:p>
            <a:pPr algn="l">
              <a:lnSpc>
                <a:spcPts val="2932"/>
              </a:lnSpc>
              <a:spcBef>
                <a:spcPct val="0"/>
              </a:spcBef>
            </a:pPr>
            <a:r>
              <a:rPr lang="en-US" sz="209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Identifies long-term patterns and emerging threats.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532186" y="666750"/>
            <a:ext cx="507128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Training and Knowledge Hub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191512" y="1211259"/>
            <a:ext cx="6542977" cy="280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Offer online training modules for police officers (e.g., cybercrime investigation, community policing).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 access to case studies, best practices, and legal resources.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Improves the skills and knowledge of law enforcement personnel.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Keeps officers updated on the latest trends and technologies.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663464" y="5900902"/>
            <a:ext cx="624185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Disaster and Emergency Management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111986" y="6523528"/>
            <a:ext cx="5470111" cy="28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5"/>
              </a:lnSpc>
              <a:spcBef>
                <a:spcPct val="0"/>
              </a:spcBef>
            </a:pPr>
            <a:r>
              <a:rPr lang="en-US" sz="19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 tools for managing natural disasters, riots, and other emergencies.</a:t>
            </a:r>
          </a:p>
          <a:p>
            <a:pPr algn="l">
              <a:lnSpc>
                <a:spcPts val="2785"/>
              </a:lnSpc>
              <a:spcBef>
                <a:spcPct val="0"/>
              </a:spcBef>
            </a:pPr>
            <a:r>
              <a:rPr lang="en-US" sz="19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Include real-time updates, evacuation routes, and resource allocation.</a:t>
            </a:r>
          </a:p>
          <a:p>
            <a:pPr algn="l">
              <a:lnSpc>
                <a:spcPts val="2785"/>
              </a:lnSpc>
              <a:spcBef>
                <a:spcPct val="0"/>
              </a:spcBef>
            </a:pPr>
            <a:r>
              <a:rPr lang="en-US" sz="19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Improves preparedness and response during crises.</a:t>
            </a:r>
          </a:p>
          <a:p>
            <a:pPr algn="l">
              <a:lnSpc>
                <a:spcPts val="2785"/>
              </a:lnSpc>
              <a:spcBef>
                <a:spcPct val="0"/>
              </a:spcBef>
            </a:pPr>
            <a:r>
              <a:rPr lang="en-US" sz="19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Saves lives and minimizes damage.</a:t>
            </a:r>
          </a:p>
          <a:p>
            <a:pPr algn="l">
              <a:lnSpc>
                <a:spcPts val="2785"/>
              </a:lnSpc>
              <a:spcBef>
                <a:spcPct val="0"/>
              </a:spcBef>
            </a:pP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292625" y="294925"/>
            <a:ext cx="736075" cy="733775"/>
          </a:xfrm>
          <a:custGeom>
            <a:avLst/>
            <a:gdLst/>
            <a:ahLst/>
            <a:cxnLst/>
            <a:rect r="r" b="b" t="t" l="l"/>
            <a:pathLst>
              <a:path h="733775" w="736075">
                <a:moveTo>
                  <a:pt x="0" y="0"/>
                </a:moveTo>
                <a:lnTo>
                  <a:pt x="736075" y="0"/>
                </a:lnTo>
                <a:lnTo>
                  <a:pt x="736075" y="733775"/>
                </a:lnTo>
                <a:lnTo>
                  <a:pt x="0" y="733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39421" y="253220"/>
            <a:ext cx="4209157" cy="75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8"/>
              </a:lnSpc>
              <a:spcBef>
                <a:spcPct val="0"/>
              </a:spcBef>
            </a:pPr>
            <a:r>
              <a:rPr lang="en-US" sz="4399">
                <a:solidFill>
                  <a:srgbClr val="FFFFFF"/>
                </a:solidFill>
                <a:latin typeface="Efour Digital Pro"/>
                <a:ea typeface="Efour Digital Pro"/>
                <a:cs typeface="Efour Digital Pro"/>
                <a:sym typeface="Efour Digital Pro"/>
              </a:rPr>
              <a:t>What it does?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401347" y="1292906"/>
            <a:ext cx="4110594" cy="8467966"/>
          </a:xfrm>
          <a:prstGeom prst="rect">
            <a:avLst/>
          </a:prstGeom>
          <a:gradFill rotWithShape="true">
            <a:gsLst>
              <a:gs pos="0">
                <a:srgbClr val="98FF00">
                  <a:alpha val="100000"/>
                </a:srgbClr>
              </a:gs>
              <a:gs pos="100000">
                <a:srgbClr val="4F9642">
                  <a:alpha val="100000"/>
                </a:srgbClr>
              </a:gs>
            </a:gsLst>
            <a:lin ang="5400000"/>
          </a:gradFill>
        </p:spPr>
      </p:sp>
      <p:sp>
        <p:nvSpPr>
          <p:cNvPr name="AutoShape 4" id="4"/>
          <p:cNvSpPr/>
          <p:nvPr/>
        </p:nvSpPr>
        <p:spPr>
          <a:xfrm rot="0">
            <a:off x="4862379" y="1292906"/>
            <a:ext cx="4110594" cy="8467966"/>
          </a:xfrm>
          <a:prstGeom prst="rect">
            <a:avLst/>
          </a:prstGeom>
          <a:gradFill rotWithShape="true">
            <a:gsLst>
              <a:gs pos="0">
                <a:srgbClr val="98FF00">
                  <a:alpha val="100000"/>
                </a:srgbClr>
              </a:gs>
              <a:gs pos="100000">
                <a:srgbClr val="4F9642">
                  <a:alpha val="100000"/>
                </a:srgbClr>
              </a:gs>
            </a:gsLst>
            <a:lin ang="5400000"/>
          </a:gradFill>
        </p:spPr>
      </p:sp>
      <p:sp>
        <p:nvSpPr>
          <p:cNvPr name="AutoShape 5" id="5"/>
          <p:cNvSpPr/>
          <p:nvPr/>
        </p:nvSpPr>
        <p:spPr>
          <a:xfrm rot="0">
            <a:off x="9323410" y="1292906"/>
            <a:ext cx="4110594" cy="8467966"/>
          </a:xfrm>
          <a:prstGeom prst="rect">
            <a:avLst/>
          </a:prstGeom>
          <a:gradFill rotWithShape="true">
            <a:gsLst>
              <a:gs pos="0">
                <a:srgbClr val="98FF00">
                  <a:alpha val="100000"/>
                </a:srgbClr>
              </a:gs>
              <a:gs pos="100000">
                <a:srgbClr val="4F9642">
                  <a:alpha val="100000"/>
                </a:srgbClr>
              </a:gs>
            </a:gsLst>
            <a:lin ang="5400000"/>
          </a:gradFill>
        </p:spPr>
      </p:sp>
      <p:sp>
        <p:nvSpPr>
          <p:cNvPr name="AutoShape 6" id="6"/>
          <p:cNvSpPr/>
          <p:nvPr/>
        </p:nvSpPr>
        <p:spPr>
          <a:xfrm rot="0">
            <a:off x="13776059" y="1292906"/>
            <a:ext cx="4110594" cy="8467966"/>
          </a:xfrm>
          <a:prstGeom prst="rect">
            <a:avLst/>
          </a:prstGeom>
          <a:gradFill rotWithShape="true">
            <a:gsLst>
              <a:gs pos="0">
                <a:srgbClr val="98FF00">
                  <a:alpha val="100000"/>
                </a:srgbClr>
              </a:gs>
              <a:gs pos="100000">
                <a:srgbClr val="4F9642">
                  <a:alpha val="100000"/>
                </a:srgbClr>
              </a:gs>
            </a:gsLst>
            <a:lin ang="5400000"/>
          </a:gradFill>
        </p:spPr>
      </p:sp>
      <p:sp>
        <p:nvSpPr>
          <p:cNvPr name="TextBox 7" id="7"/>
          <p:cNvSpPr txBox="true"/>
          <p:nvPr/>
        </p:nvSpPr>
        <p:spPr>
          <a:xfrm rot="0">
            <a:off x="401347" y="1536534"/>
            <a:ext cx="4237026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Multi-Agency Collaboration Platform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7605" y="2932512"/>
            <a:ext cx="3418079" cy="466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Enable seamless collaboration between police, fire departments, hospitals, and other agencies.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Share real-time data and coordinate responses.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Improves coordination during emergencies.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Ensures a unified approach to public safety.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181588" y="1536534"/>
            <a:ext cx="3472175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Gamification for Training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76828" y="1536534"/>
            <a:ext cx="4003758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Blockchain for Evidence Integrity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034683" y="1536534"/>
            <a:ext cx="3593345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Awareness Campaigns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087378" y="2922987"/>
            <a:ext cx="3660595" cy="478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gamification techniques to train police officers in decision-making and crisis management.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Simulate real-life scenarios for practice.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Makes training engaging and effective.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Prepares officers for high-pressure situations.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548409" y="2922987"/>
            <a:ext cx="3660595" cy="438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blockchain technology to securely store and verify evidence.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Ensure tamper-proof records for legal proceedings.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Enhances the credibility of evidence.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Simplifies the legal process.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005504" y="2922987"/>
            <a:ext cx="3622525" cy="398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the platform to run awareness campaigns on crime prevention, safety tips, and legal rights.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Include interactive quizzes and infographics.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Educates the public and reduces crime rates.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Builds a safer and more informed community.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92625" y="294925"/>
            <a:ext cx="736075" cy="733775"/>
          </a:xfrm>
          <a:custGeom>
            <a:avLst/>
            <a:gdLst/>
            <a:ahLst/>
            <a:cxnLst/>
            <a:rect r="r" b="b" t="t" l="l"/>
            <a:pathLst>
              <a:path h="733775" w="736075">
                <a:moveTo>
                  <a:pt x="0" y="0"/>
                </a:moveTo>
                <a:lnTo>
                  <a:pt x="736075" y="0"/>
                </a:lnTo>
                <a:lnTo>
                  <a:pt x="736075" y="733775"/>
                </a:lnTo>
                <a:lnTo>
                  <a:pt x="0" y="733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15401" y="4643156"/>
            <a:ext cx="3367411" cy="3367411"/>
          </a:xfrm>
          <a:custGeom>
            <a:avLst/>
            <a:gdLst/>
            <a:ahLst/>
            <a:cxnLst/>
            <a:rect r="r" b="b" t="t" l="l"/>
            <a:pathLst>
              <a:path h="3367411" w="3367411">
                <a:moveTo>
                  <a:pt x="0" y="0"/>
                </a:moveTo>
                <a:lnTo>
                  <a:pt x="3367411" y="0"/>
                </a:lnTo>
                <a:lnTo>
                  <a:pt x="3367411" y="3367411"/>
                </a:lnTo>
                <a:lnTo>
                  <a:pt x="0" y="3367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98787" y="2582503"/>
            <a:ext cx="4600639" cy="1646631"/>
          </a:xfrm>
          <a:custGeom>
            <a:avLst/>
            <a:gdLst/>
            <a:ahLst/>
            <a:cxnLst/>
            <a:rect r="r" b="b" t="t" l="l"/>
            <a:pathLst>
              <a:path h="1646631" w="4600639">
                <a:moveTo>
                  <a:pt x="0" y="0"/>
                </a:moveTo>
                <a:lnTo>
                  <a:pt x="4600639" y="0"/>
                </a:lnTo>
                <a:lnTo>
                  <a:pt x="4600639" y="1646631"/>
                </a:lnTo>
                <a:lnTo>
                  <a:pt x="0" y="16466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90600"/>
            <a:ext cx="8690526" cy="857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Call to Action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Aligns with India’s Digital India and Smart Cities missions.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Addresses urgent needs for safety and efficiency.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Positions your force as a leader in tech-driven policing.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Technical Backbone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CCTNS: Nationwide FIR and criminal data repository.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iRAD: Accident data for road safety insights.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GIS &amp; AI: Real-time mapping and route optimization.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Secure Cloud: Role-based access with encryption.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Benefits for Law Enforcement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Faster response times with optimized routes (e.g., "Reduce travel time by 20-30%").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Proactive crime prevention through data-driven patrol planning.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Enhanced women’s safety with targeted resource allocation.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Reduced accidents by focusing patrols on iRAD-identified hotspots.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Improved efficiency with automated FIR analysis and secure data access.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40155" y="3053742"/>
            <a:ext cx="3662080" cy="5260613"/>
          </a:xfrm>
          <a:custGeom>
            <a:avLst/>
            <a:gdLst/>
            <a:ahLst/>
            <a:cxnLst/>
            <a:rect r="r" b="b" t="t" l="l"/>
            <a:pathLst>
              <a:path h="5260613" w="3662080">
                <a:moveTo>
                  <a:pt x="0" y="0"/>
                </a:moveTo>
                <a:lnTo>
                  <a:pt x="3662079" y="0"/>
                </a:lnTo>
                <a:lnTo>
                  <a:pt x="3662079" y="5260612"/>
                </a:lnTo>
                <a:lnTo>
                  <a:pt x="0" y="5260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41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35812"/>
            <a:ext cx="16230600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police records management system (RMS) is a software program that stores and manages law enforcement data. RMS can help police agencies manage records like arrest records, incident reports, and evidence.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62186" y="942975"/>
            <a:ext cx="561478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Records Management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02779"/>
            <a:ext cx="7721603" cy="679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does an RMS help police?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Centralized database: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 RMS stores records in a single database that is easy to search and access.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Reporting: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 RMS can generate reports and support multiple reporting mechanisms.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Mobile record generation: 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 RMS can generate and store records on mobile devices.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Automation: 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 RMS can automate everyday processes, reducing human error.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Integration: 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 RMS can integrate with other law enforcement software, such as Computer-Aided Dispatch and evidence management systems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02224" y="8556625"/>
            <a:ext cx="590954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  <a:hlinkClick r:id="rId3" tooltip="https://home.rajasthan.gov.in/content/homeportal/en/acbdepartment/Fir-by-year.html"/>
              </a:rPr>
              <a:t>https://home.rajasthan.gov.in/content/homeportal/en/acbdepartment/Fir-by-year.html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49856"/>
            <a:ext cx="9155818" cy="713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cloud-based system designed to support law enforcement, emergency response, and disaster management agencies. It provides scalable infrastructure for crime analysis, real-time surveillance, predictive policing, and secure data sharing.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your Crime Mapping and Predictive Analysis System, integrating a Public Safety Cloud can enhance: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Real-time crime data processing (e.g., using AWS, Azure, or Google Cloud).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Secure storage for FIRs, CCTV footage, and reports.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AI-based crime trend prediction.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Collaboration between police, fire, and emergency teams.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Role-based access for officers, analysts, and administrators.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424341" y="2764333"/>
            <a:ext cx="4758334" cy="4758334"/>
          </a:xfrm>
          <a:custGeom>
            <a:avLst/>
            <a:gdLst/>
            <a:ahLst/>
            <a:cxnLst/>
            <a:rect r="r" b="b" t="t" l="l"/>
            <a:pathLst>
              <a:path h="4758334" w="4758334">
                <a:moveTo>
                  <a:pt x="0" y="0"/>
                </a:moveTo>
                <a:lnTo>
                  <a:pt x="4758335" y="0"/>
                </a:lnTo>
                <a:lnTo>
                  <a:pt x="4758335" y="4758334"/>
                </a:lnTo>
                <a:lnTo>
                  <a:pt x="0" y="4758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71550"/>
            <a:ext cx="327392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Safety Cloud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66548" y="7667009"/>
            <a:ext cx="327392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 Safety Cloud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6676" y="1627414"/>
            <a:ext cx="15014648" cy="7746652"/>
            <a:chOff x="0" y="0"/>
            <a:chExt cx="20019531" cy="1032886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38100"/>
              <a:ext cx="15434285" cy="10366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4"/>
                </a:lnSpc>
                <a:spcBef>
                  <a:spcPct val="0"/>
                </a:spcBef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Computer-Aided Dispatch (CAD) software is a crucial system used by police and emergency responders to manage, track, and dispatch resources efficiently. It integrates real-time incident data, GPS tracking, communication tools, and analytics to enhance response times and situational awareness.</a:t>
              </a:r>
            </a:p>
            <a:p>
              <a:pPr algn="l">
                <a:lnSpc>
                  <a:spcPts val="2994"/>
                </a:lnSpc>
                <a:spcBef>
                  <a:spcPct val="0"/>
                </a:spcBef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Core Features of a Police CAD System</a:t>
              </a:r>
            </a:p>
            <a:p>
              <a:pPr algn="l" marL="461749" indent="-230874" lvl="1">
                <a:lnSpc>
                  <a:spcPts val="2994"/>
                </a:lnSpc>
                <a:spcBef>
                  <a:spcPct val="0"/>
                </a:spcBef>
                <a:buAutoNum type="arabicPeriod" startAt="1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Incident Management 📌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Log crime reports and emergency calls.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Assign priority levels to incidents.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 real-time status updates.</a:t>
              </a:r>
            </a:p>
            <a:p>
              <a:pPr algn="l" marL="461749" indent="-230874" lvl="1">
                <a:lnSpc>
                  <a:spcPts val="2994"/>
                </a:lnSpc>
                <a:spcBef>
                  <a:spcPct val="0"/>
                </a:spcBef>
                <a:buAutoNum type="arabicPeriod" startAt="1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Automated Dispatch &amp; Routing 🚓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Assign officers based on proximity and availability.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Provide optimized route navigation using GIS.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Use AI to predict response times and suggest units.</a:t>
              </a:r>
            </a:p>
            <a:p>
              <a:pPr algn="l" marL="461749" indent="-230874" lvl="1">
                <a:lnSpc>
                  <a:spcPts val="2994"/>
                </a:lnSpc>
                <a:spcBef>
                  <a:spcPct val="0"/>
                </a:spcBef>
                <a:buAutoNum type="arabicPeriod" startAt="1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Live GPS Tracking &amp; Unit Status 🛰️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Monitor officer locations in real-time.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Display available, busy, or out-of-service units.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Integrate with patrol cars and body cams.</a:t>
              </a:r>
            </a:p>
            <a:p>
              <a:pPr algn="l" marL="461749" indent="-230874" lvl="1">
                <a:lnSpc>
                  <a:spcPts val="2994"/>
                </a:lnSpc>
                <a:spcBef>
                  <a:spcPct val="0"/>
                </a:spcBef>
                <a:buAutoNum type="arabicPeriod" startAt="1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Emergency Call Integration (112, 911, etc.) 📞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Directly receive emergency calls.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Automate data entry from calls and mobile apps.</a:t>
              </a:r>
            </a:p>
            <a:p>
              <a:pPr algn="l" marL="923497" indent="-307832" lvl="2">
                <a:lnSpc>
                  <a:spcPts val="299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13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Identify caller location automatically.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0357344" y="2275538"/>
              <a:ext cx="9662187" cy="5910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5.</a:t>
              </a: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Crime Mapping &amp; Predictive Analytics 📊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Visualize crime trends on a map.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Identify high-crime areas for proactive patrols.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Integrate with CCTNS, iRAD, and FIR databases.</a:t>
              </a:r>
            </a:p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6.</a:t>
              </a: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Role-Based Access Control (RBAC) 🔒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Officers, dispatchers, and analysts get different access levels.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Protect sensitive case files and reports.</a:t>
              </a:r>
            </a:p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7.</a:t>
              </a: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Automated Reporting &amp; Documentation 📜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Auto-generate FIRs and crime reports.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Track case progress and evidence.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Export data for analytics &amp; legal purposes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63880"/>
            <a:ext cx="439697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Computer-Aided Dispatch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35175"/>
            <a:ext cx="16230600" cy="722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Develop an intelligent crime mapping and analysis interface that integrates FIR data to visualize crime hotspots using color-coded maps based on parameters such as date, time, and crime type. Enhance the system with predictive analytics to identify criminal behavior patterns, factoring in seasonal trends and socio-economic influences to forecast potential crime occurrences. Automate patrol route planning for optimized resource deployment, strategically position patrols to enhance women's safety, and detect accident-prone areas using datasets like iRAD and CCTNS. Implement role-based access control to safeguard sensitive documents, ensuring secure and efficient law enforcement operations focused on proactive crime prevention.</a:t>
            </a:r>
          </a:p>
          <a:p>
            <a:pPr algn="just">
              <a:lnSpc>
                <a:spcPts val="1820"/>
              </a:lnSpc>
              <a:spcBef>
                <a:spcPct val="0"/>
              </a:spcBef>
            </a:pP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iRAD and CCTNS stands for :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iRAD (Integrated Road Accident Database): A system developed by the Indian government to collect and analyze road accident data. It helps in identifying accident-prone areas and improving road safety measures.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CCTNS (Crime and Criminal Tracking Network &amp; Systems): A nationwide database in India that connects police stations for real-time access to crime and criminal records, improving investigation and law enforcement efficiency. 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815230" y="9079860"/>
            <a:ext cx="4657541" cy="843492"/>
          </a:xfrm>
          <a:custGeom>
            <a:avLst/>
            <a:gdLst/>
            <a:ahLst/>
            <a:cxnLst/>
            <a:rect r="r" b="b" t="t" l="l"/>
            <a:pathLst>
              <a:path h="843492" w="4657541">
                <a:moveTo>
                  <a:pt x="0" y="0"/>
                </a:moveTo>
                <a:lnTo>
                  <a:pt x="4657540" y="0"/>
                </a:lnTo>
                <a:lnTo>
                  <a:pt x="4657540" y="843492"/>
                </a:lnTo>
                <a:lnTo>
                  <a:pt x="0" y="8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77717" y="111713"/>
            <a:ext cx="3163165" cy="1242894"/>
          </a:xfrm>
          <a:custGeom>
            <a:avLst/>
            <a:gdLst/>
            <a:ahLst/>
            <a:cxnLst/>
            <a:rect r="r" b="b" t="t" l="l"/>
            <a:pathLst>
              <a:path h="1242894" w="3163165">
                <a:moveTo>
                  <a:pt x="0" y="0"/>
                </a:moveTo>
                <a:lnTo>
                  <a:pt x="3163166" y="0"/>
                </a:lnTo>
                <a:lnTo>
                  <a:pt x="3163166" y="1242894"/>
                </a:lnTo>
                <a:lnTo>
                  <a:pt x="0" y="1242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2975"/>
            <a:ext cx="5274226" cy="73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3"/>
              </a:lnSpc>
              <a:spcBef>
                <a:spcPct val="0"/>
              </a:spcBef>
            </a:pPr>
            <a:r>
              <a:rPr lang="en-US" sz="433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92625" y="294925"/>
            <a:ext cx="736075" cy="733775"/>
          </a:xfrm>
          <a:custGeom>
            <a:avLst/>
            <a:gdLst/>
            <a:ahLst/>
            <a:cxnLst/>
            <a:rect r="r" b="b" t="t" l="l"/>
            <a:pathLst>
              <a:path h="733775" w="736075">
                <a:moveTo>
                  <a:pt x="0" y="0"/>
                </a:moveTo>
                <a:lnTo>
                  <a:pt x="736075" y="0"/>
                </a:lnTo>
                <a:lnTo>
                  <a:pt x="736075" y="733775"/>
                </a:lnTo>
                <a:lnTo>
                  <a:pt x="0" y="733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7486" y="981075"/>
            <a:ext cx="15553028" cy="938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7"/>
              </a:lnSpc>
              <a:spcBef>
                <a:spcPct val="0"/>
              </a:spcBef>
            </a:pPr>
            <a:r>
              <a:rPr lang="en-US" b="true" sz="249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System Architecture:</a:t>
            </a:r>
          </a:p>
          <a:p>
            <a:pPr algn="just">
              <a:lnSpc>
                <a:spcPts val="2647"/>
              </a:lnSpc>
              <a:spcBef>
                <a:spcPct val="0"/>
              </a:spcBef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System Modules of the Intelligent Crime Mapping &amp; Analysis Interface</a:t>
            </a:r>
          </a:p>
          <a:p>
            <a:pPr algn="just">
              <a:lnSpc>
                <a:spcPts val="1259"/>
              </a:lnSpc>
              <a:spcBef>
                <a:spcPct val="0"/>
              </a:spcBef>
            </a:pPr>
          </a:p>
          <a:p>
            <a:pPr algn="just">
              <a:lnSpc>
                <a:spcPts val="2647"/>
              </a:lnSpc>
              <a:spcBef>
                <a:spcPct val="0"/>
              </a:spcBef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 Data Integration Layer</a:t>
            </a:r>
          </a:p>
          <a:p>
            <a:pPr algn="just" marL="408305" indent="-204153" lvl="1">
              <a:lnSpc>
                <a:spcPts val="2647"/>
              </a:lnSpc>
              <a:spcBef>
                <a:spcPct val="0"/>
              </a:spcBef>
              <a:buFont typeface="Arial"/>
              <a:buChar char="•"/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Aggregates and processes data from FIRs, iRAD, CCTNS, and socio-economic datasets for comprehensive crime and accident analysis.</a:t>
            </a:r>
          </a:p>
          <a:p>
            <a:pPr algn="just" marL="408305" indent="-204153" lvl="1">
              <a:lnSpc>
                <a:spcPts val="2647"/>
              </a:lnSpc>
              <a:spcBef>
                <a:spcPct val="0"/>
              </a:spcBef>
              <a:buFont typeface="Arial"/>
              <a:buChar char="•"/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Ensures real-time data synchronization, improving the accuracy of crime predictions and hotspot detection for proactive law enforcement actions.</a:t>
            </a:r>
          </a:p>
          <a:p>
            <a:pPr algn="just">
              <a:lnSpc>
                <a:spcPts val="1120"/>
              </a:lnSpc>
              <a:spcBef>
                <a:spcPct val="0"/>
              </a:spcBef>
            </a:pPr>
          </a:p>
          <a:p>
            <a:pPr algn="just">
              <a:lnSpc>
                <a:spcPts val="2647"/>
              </a:lnSpc>
              <a:spcBef>
                <a:spcPct val="0"/>
              </a:spcBef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 Analytics Engine</a:t>
            </a:r>
          </a:p>
          <a:p>
            <a:pPr algn="just" marL="408305" indent="-204153" lvl="1">
              <a:lnSpc>
                <a:spcPts val="2647"/>
              </a:lnSpc>
              <a:spcBef>
                <a:spcPct val="0"/>
              </a:spcBef>
              <a:buFont typeface="Arial"/>
              <a:buChar char="•"/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Uses AI/ML algorithms to analyze historical crime data, detect patterns, and generate predictive insights for future crime occurrences.</a:t>
            </a:r>
          </a:p>
          <a:p>
            <a:pPr algn="just" marL="408305" indent="-204153" lvl="1">
              <a:lnSpc>
                <a:spcPts val="2647"/>
              </a:lnSpc>
              <a:spcBef>
                <a:spcPct val="0"/>
              </a:spcBef>
              <a:buFont typeface="Arial"/>
              <a:buChar char="•"/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Factors in seasonal trends, socio-economic conditions, and past criminal behavior to enhance crime forecasting and risk assessment accuracy.</a:t>
            </a:r>
          </a:p>
          <a:p>
            <a:pPr algn="just">
              <a:lnSpc>
                <a:spcPts val="1120"/>
              </a:lnSpc>
              <a:spcBef>
                <a:spcPct val="0"/>
              </a:spcBef>
            </a:pPr>
          </a:p>
          <a:p>
            <a:pPr algn="just">
              <a:lnSpc>
                <a:spcPts val="2647"/>
              </a:lnSpc>
              <a:spcBef>
                <a:spcPct val="0"/>
              </a:spcBef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 Visualization Dashboard</a:t>
            </a:r>
          </a:p>
          <a:p>
            <a:pPr algn="just" marL="408305" indent="-204153" lvl="1">
              <a:lnSpc>
                <a:spcPts val="2647"/>
              </a:lnSpc>
              <a:spcBef>
                <a:spcPct val="0"/>
              </a:spcBef>
              <a:buFont typeface="Arial"/>
              <a:buChar char="•"/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Provides an interactive user interface displaying crime trends, hotspots, and predictive crime zones using color-coded maps and graphs.</a:t>
            </a:r>
          </a:p>
          <a:p>
            <a:pPr algn="just" marL="408305" indent="-204153" lvl="1">
              <a:lnSpc>
                <a:spcPts val="2647"/>
              </a:lnSpc>
              <a:spcBef>
                <a:spcPct val="0"/>
              </a:spcBef>
              <a:buFont typeface="Arial"/>
              <a:buChar char="•"/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Allows law enforcement to filter data by crime type, time, location, and severity, enabling data-driven decision-making for proactive policing.</a:t>
            </a:r>
          </a:p>
          <a:p>
            <a:pPr algn="just">
              <a:lnSpc>
                <a:spcPts val="1120"/>
              </a:lnSpc>
              <a:spcBef>
                <a:spcPct val="0"/>
              </a:spcBef>
            </a:pPr>
          </a:p>
          <a:p>
            <a:pPr algn="just">
              <a:lnSpc>
                <a:spcPts val="2647"/>
              </a:lnSpc>
              <a:spcBef>
                <a:spcPct val="0"/>
              </a:spcBef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 Patrol Optimization Module</a:t>
            </a:r>
          </a:p>
          <a:p>
            <a:pPr algn="just" marL="408305" indent="-204153" lvl="1">
              <a:lnSpc>
                <a:spcPts val="2647"/>
              </a:lnSpc>
              <a:spcBef>
                <a:spcPct val="0"/>
              </a:spcBef>
              <a:buFont typeface="Arial"/>
              <a:buChar char="•"/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Automates patrol route planning by analyzing crime density, time-based risk factors, and geographic vulnerabilities for strategic deployment.</a:t>
            </a:r>
          </a:p>
          <a:p>
            <a:pPr algn="just" marL="408305" indent="-204153" lvl="1">
              <a:lnSpc>
                <a:spcPts val="2647"/>
              </a:lnSpc>
              <a:spcBef>
                <a:spcPct val="0"/>
              </a:spcBef>
              <a:buFont typeface="Arial"/>
              <a:buChar char="•"/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Enhances women’s safety by identifying high-risk zones and positioning law enforcement units at the most critical locations.</a:t>
            </a:r>
          </a:p>
          <a:p>
            <a:pPr algn="just">
              <a:lnSpc>
                <a:spcPts val="1120"/>
              </a:lnSpc>
              <a:spcBef>
                <a:spcPct val="0"/>
              </a:spcBef>
            </a:pPr>
          </a:p>
          <a:p>
            <a:pPr algn="just">
              <a:lnSpc>
                <a:spcPts val="2647"/>
              </a:lnSpc>
              <a:spcBef>
                <a:spcPct val="0"/>
              </a:spcBef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5. Access Control Module</a:t>
            </a:r>
          </a:p>
          <a:p>
            <a:pPr algn="just" marL="408305" indent="-204153" lvl="1">
              <a:lnSpc>
                <a:spcPts val="2647"/>
              </a:lnSpc>
              <a:spcBef>
                <a:spcPct val="0"/>
              </a:spcBef>
              <a:buFont typeface="Arial"/>
              <a:buChar char="•"/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Implements role-based authentication to restrict access to sensitive law enforcement data, ensuring only authorized personnel can view classified information.</a:t>
            </a:r>
          </a:p>
          <a:p>
            <a:pPr algn="just" marL="408305" indent="-204153" lvl="1">
              <a:lnSpc>
                <a:spcPts val="2647"/>
              </a:lnSpc>
              <a:spcBef>
                <a:spcPct val="0"/>
              </a:spcBef>
              <a:buFont typeface="Arial"/>
              <a:buChar char="•"/>
            </a:pPr>
            <a:r>
              <a:rPr lang="en-US" sz="1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Maintains data security standards, logs user activity, and prevents unauthorized data access for improved accountability and protection.</a:t>
            </a:r>
          </a:p>
          <a:p>
            <a:pPr algn="just">
              <a:lnSpc>
                <a:spcPts val="2647"/>
              </a:lnSpc>
              <a:spcBef>
                <a:spcPct val="0"/>
              </a:spcBef>
            </a:pPr>
          </a:p>
          <a:p>
            <a:pPr algn="just">
              <a:lnSpc>
                <a:spcPts val="2647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92625" y="294925"/>
            <a:ext cx="736075" cy="733775"/>
          </a:xfrm>
          <a:custGeom>
            <a:avLst/>
            <a:gdLst/>
            <a:ahLst/>
            <a:cxnLst/>
            <a:rect r="r" b="b" t="t" l="l"/>
            <a:pathLst>
              <a:path h="733775" w="736075">
                <a:moveTo>
                  <a:pt x="0" y="0"/>
                </a:moveTo>
                <a:lnTo>
                  <a:pt x="736075" y="0"/>
                </a:lnTo>
                <a:lnTo>
                  <a:pt x="736075" y="733775"/>
                </a:lnTo>
                <a:lnTo>
                  <a:pt x="0" y="733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60611" y="1028700"/>
            <a:ext cx="4554411" cy="3526307"/>
          </a:xfrm>
          <a:custGeom>
            <a:avLst/>
            <a:gdLst/>
            <a:ahLst/>
            <a:cxnLst/>
            <a:rect r="r" b="b" t="t" l="l"/>
            <a:pathLst>
              <a:path h="3526307" w="4554411">
                <a:moveTo>
                  <a:pt x="0" y="0"/>
                </a:moveTo>
                <a:lnTo>
                  <a:pt x="4554411" y="0"/>
                </a:lnTo>
                <a:lnTo>
                  <a:pt x="4554411" y="3526307"/>
                </a:lnTo>
                <a:lnTo>
                  <a:pt x="0" y="3526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2776" b="-2762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04889" y="5143500"/>
            <a:ext cx="4554411" cy="4270745"/>
          </a:xfrm>
          <a:custGeom>
            <a:avLst/>
            <a:gdLst/>
            <a:ahLst/>
            <a:cxnLst/>
            <a:rect r="r" b="b" t="t" l="l"/>
            <a:pathLst>
              <a:path h="4270745" w="4554411">
                <a:moveTo>
                  <a:pt x="0" y="0"/>
                </a:moveTo>
                <a:lnTo>
                  <a:pt x="4554411" y="0"/>
                </a:lnTo>
                <a:lnTo>
                  <a:pt x="4554411" y="4270745"/>
                </a:lnTo>
                <a:lnTo>
                  <a:pt x="0" y="4270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81075"/>
            <a:ext cx="5895281" cy="884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Features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</a:p>
          <a:p>
            <a:pPr algn="l" marL="561336" indent="-280668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Crime Hotspot Mapping: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Visualization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Tools</a:t>
            </a:r>
          </a:p>
          <a:p>
            <a:pPr algn="l" marL="561336" indent="-280668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Patrol Route Optimization: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Algorithms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  <a:p>
            <a:pPr algn="l" marL="561336" indent="-280668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Women's Safety Enhancements: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Data 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</a:p>
          <a:p>
            <a:pPr algn="l" marL="561336" indent="-280668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Accident-Prone Area Identification: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</a:p>
          <a:p>
            <a:pPr algn="l" marL="561336" indent="-280668" lvl="1">
              <a:lnSpc>
                <a:spcPts val="3639"/>
              </a:lnSpc>
              <a:buAutoNum type="arabicPeriod" startAt="1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Role-Based Access Control: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Data 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222114" y="1335477"/>
            <a:ext cx="372705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Crime hotspot mapping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with all the details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6987324"/>
            <a:ext cx="3560889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Danger zone has been shown over area with high risks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92625" y="294925"/>
            <a:ext cx="736075" cy="733775"/>
          </a:xfrm>
          <a:custGeom>
            <a:avLst/>
            <a:gdLst/>
            <a:ahLst/>
            <a:cxnLst/>
            <a:rect r="r" b="b" t="t" l="l"/>
            <a:pathLst>
              <a:path h="733775" w="736075">
                <a:moveTo>
                  <a:pt x="0" y="0"/>
                </a:moveTo>
                <a:lnTo>
                  <a:pt x="736075" y="0"/>
                </a:lnTo>
                <a:lnTo>
                  <a:pt x="736075" y="733775"/>
                </a:lnTo>
                <a:lnTo>
                  <a:pt x="0" y="733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84456" y="1784703"/>
            <a:ext cx="4763476" cy="5479321"/>
          </a:xfrm>
          <a:custGeom>
            <a:avLst/>
            <a:gdLst/>
            <a:ahLst/>
            <a:cxnLst/>
            <a:rect r="r" b="b" t="t" l="l"/>
            <a:pathLst>
              <a:path h="5479321" w="4763476">
                <a:moveTo>
                  <a:pt x="0" y="0"/>
                </a:moveTo>
                <a:lnTo>
                  <a:pt x="4763477" y="0"/>
                </a:lnTo>
                <a:lnTo>
                  <a:pt x="4763477" y="5479321"/>
                </a:lnTo>
                <a:lnTo>
                  <a:pt x="0" y="5479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46317" y="1317625"/>
            <a:ext cx="7325281" cy="760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Crime Hotspot Mapping: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Data:</a:t>
            </a: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Integrates FIRs (date, time, location, crime type) and data.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Visualization:</a:t>
            </a: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Uses heatmaps to visually represent crime density, helping law enforcement quickly identify high-risk zones and allocate resources efficiently.</a:t>
            </a: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Implements color-coded hotspots based on severity: Red (high-crime areas), Yellow (moderate), Green (low-crime zones) for better risk assessment.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Tools:</a:t>
            </a:r>
          </a:p>
          <a:p>
            <a:pPr algn="l" marL="539746" indent="-269873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Integrates mapping libraries like Folium or Leaflet for creating interactive, real-time crime maps with user-friendly interfaces.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84456" y="7665720"/>
            <a:ext cx="4866061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Integrates FIRs , after filling up all the given details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92625" y="294925"/>
            <a:ext cx="736075" cy="733775"/>
          </a:xfrm>
          <a:custGeom>
            <a:avLst/>
            <a:gdLst/>
            <a:ahLst/>
            <a:cxnLst/>
            <a:rect r="r" b="b" t="t" l="l"/>
            <a:pathLst>
              <a:path h="733775" w="736075">
                <a:moveTo>
                  <a:pt x="0" y="0"/>
                </a:moveTo>
                <a:lnTo>
                  <a:pt x="736075" y="0"/>
                </a:lnTo>
                <a:lnTo>
                  <a:pt x="736075" y="733775"/>
                </a:lnTo>
                <a:lnTo>
                  <a:pt x="0" y="733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82414" y="1900160"/>
            <a:ext cx="4046474" cy="5486266"/>
          </a:xfrm>
          <a:custGeom>
            <a:avLst/>
            <a:gdLst/>
            <a:ahLst/>
            <a:cxnLst/>
            <a:rect r="r" b="b" t="t" l="l"/>
            <a:pathLst>
              <a:path h="5486266" w="4046474">
                <a:moveTo>
                  <a:pt x="0" y="0"/>
                </a:moveTo>
                <a:lnTo>
                  <a:pt x="4046474" y="0"/>
                </a:lnTo>
                <a:lnTo>
                  <a:pt x="4046474" y="5486266"/>
                </a:lnTo>
                <a:lnTo>
                  <a:pt x="0" y="5486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9376" y="981075"/>
            <a:ext cx="7885965" cy="918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Patrol Route Optimization: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Data: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Uses real-time crime data.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Shows traffic conditions, emergency response time to ensure faster police intervention in critical areas.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Algorithms: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Implements optimization techniques such as Genetic Algorithms, Dijkstra's Algorithm, and A Algorithm* for the most efficient patrol path planning.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Generates dynamic patrol routes, updated in real-time, ensuring police are always positioned based on the latest crime activity.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Enhances strategic patrol unit placement by using predictive analytics, ensuring increased security presence in crime-prone and high-risk zones.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750247" y="7547549"/>
            <a:ext cx="391080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 using crime data maps the most efficient time saving routes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92625" y="294925"/>
            <a:ext cx="736075" cy="733775"/>
          </a:xfrm>
          <a:custGeom>
            <a:avLst/>
            <a:gdLst/>
            <a:ahLst/>
            <a:cxnLst/>
            <a:rect r="r" b="b" t="t" l="l"/>
            <a:pathLst>
              <a:path h="733775" w="736075">
                <a:moveTo>
                  <a:pt x="0" y="0"/>
                </a:moveTo>
                <a:lnTo>
                  <a:pt x="736075" y="0"/>
                </a:lnTo>
                <a:lnTo>
                  <a:pt x="736075" y="733775"/>
                </a:lnTo>
                <a:lnTo>
                  <a:pt x="0" y="733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45596" y="3222279"/>
            <a:ext cx="6165902" cy="2672592"/>
          </a:xfrm>
          <a:custGeom>
            <a:avLst/>
            <a:gdLst/>
            <a:ahLst/>
            <a:cxnLst/>
            <a:rect r="r" b="b" t="t" l="l"/>
            <a:pathLst>
              <a:path h="2672592" w="6165902">
                <a:moveTo>
                  <a:pt x="0" y="0"/>
                </a:moveTo>
                <a:lnTo>
                  <a:pt x="6165901" y="0"/>
                </a:lnTo>
                <a:lnTo>
                  <a:pt x="6165901" y="2672592"/>
                </a:lnTo>
                <a:lnTo>
                  <a:pt x="0" y="2672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56" t="0" r="-802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10510" y="981075"/>
            <a:ext cx="7271590" cy="830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Women's Safety Enhancements: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Data: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Utilizes crime data specific to women (e.g., harassment, assault cases).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Incorporates public transport hubs, high-footfall areas, and emergency service locations to enhance surveillance and rapid response times.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Detects and maps unsafe zones, providing recommendations for increased patrol presence, improved lighting, and CCTV installations.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Integrates with mobile safety apps to provide real-time alerts, emergency SOS features, and location tracking for quick police assistance.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143728" y="6123651"/>
            <a:ext cx="5569637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SOS features and location tracking for quick police assistance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92625" y="294925"/>
            <a:ext cx="736075" cy="733775"/>
          </a:xfrm>
          <a:custGeom>
            <a:avLst/>
            <a:gdLst/>
            <a:ahLst/>
            <a:cxnLst/>
            <a:rect r="r" b="b" t="t" l="l"/>
            <a:pathLst>
              <a:path h="733775" w="736075">
                <a:moveTo>
                  <a:pt x="0" y="0"/>
                </a:moveTo>
                <a:lnTo>
                  <a:pt x="736075" y="0"/>
                </a:lnTo>
                <a:lnTo>
                  <a:pt x="736075" y="733775"/>
                </a:lnTo>
                <a:lnTo>
                  <a:pt x="0" y="733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74708" y="914345"/>
            <a:ext cx="7541962" cy="8401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2"/>
              </a:lnSpc>
              <a:spcBef>
                <a:spcPct val="0"/>
              </a:spcBef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4.A</a:t>
            </a: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ccident-Prone Area Identification:</a:t>
            </a:r>
          </a:p>
          <a:p>
            <a:pPr algn="l">
              <a:lnSpc>
                <a:spcPts val="3732"/>
              </a:lnSpc>
              <a:spcBef>
                <a:spcPct val="0"/>
              </a:spcBef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Data:</a:t>
            </a:r>
          </a:p>
          <a:p>
            <a:pPr algn="l" marL="575682" indent="-287841" lvl="1">
              <a:lnSpc>
                <a:spcPts val="3732"/>
              </a:lnSpc>
              <a:spcBef>
                <a:spcPct val="0"/>
              </a:spcBef>
              <a:buFont typeface="Arial"/>
              <a:buChar char="•"/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iRAD (accident data), traffic density, and road conditions.</a:t>
            </a:r>
          </a:p>
          <a:p>
            <a:pPr algn="l">
              <a:lnSpc>
                <a:spcPts val="3732"/>
              </a:lnSpc>
              <a:spcBef>
                <a:spcPct val="0"/>
              </a:spcBef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Features:</a:t>
            </a:r>
          </a:p>
          <a:p>
            <a:pPr algn="l" marL="575682" indent="-287841" lvl="1">
              <a:lnSpc>
                <a:spcPts val="3732"/>
              </a:lnSpc>
              <a:spcBef>
                <a:spcPct val="0"/>
              </a:spcBef>
              <a:buFont typeface="Arial"/>
              <a:buChar char="•"/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Highlight accident-prone areas on the map.</a:t>
            </a:r>
          </a:p>
          <a:p>
            <a:pPr algn="l" marL="575682" indent="-287841" lvl="1">
              <a:lnSpc>
                <a:spcPts val="3732"/>
              </a:lnSpc>
              <a:buFont typeface="Arial"/>
              <a:buChar char="•"/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Suggest preventive measures like traffic signals or speed breakers.</a:t>
            </a:r>
          </a:p>
          <a:p>
            <a:pPr algn="l">
              <a:lnSpc>
                <a:spcPts val="3732"/>
              </a:lnSpc>
              <a:spcBef>
                <a:spcPct val="0"/>
              </a:spcBef>
            </a:pPr>
          </a:p>
          <a:p>
            <a:pPr algn="l">
              <a:lnSpc>
                <a:spcPts val="3732"/>
              </a:lnSpc>
              <a:spcBef>
                <a:spcPct val="0"/>
              </a:spcBef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5. Role-Based Access Control</a:t>
            </a:r>
          </a:p>
          <a:p>
            <a:pPr algn="l">
              <a:lnSpc>
                <a:spcPts val="3732"/>
              </a:lnSpc>
              <a:spcBef>
                <a:spcPct val="0"/>
              </a:spcBef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Input Data:</a:t>
            </a:r>
          </a:p>
          <a:p>
            <a:pPr algn="l" marL="575682" indent="-287841" lvl="1">
              <a:lnSpc>
                <a:spcPts val="3732"/>
              </a:lnSpc>
              <a:spcBef>
                <a:spcPct val="0"/>
              </a:spcBef>
              <a:buFont typeface="Arial"/>
              <a:buChar char="•"/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User roles (e.g., admin, officer, analyst).</a:t>
            </a:r>
          </a:p>
          <a:p>
            <a:pPr algn="l">
              <a:lnSpc>
                <a:spcPts val="3732"/>
              </a:lnSpc>
              <a:spcBef>
                <a:spcPct val="0"/>
              </a:spcBef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Features:</a:t>
            </a:r>
          </a:p>
          <a:p>
            <a:pPr algn="l" marL="575682" indent="-287841" lvl="1">
              <a:lnSpc>
                <a:spcPts val="3732"/>
              </a:lnSpc>
              <a:spcBef>
                <a:spcPct val="0"/>
              </a:spcBef>
              <a:buFont typeface="Arial"/>
              <a:buChar char="•"/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Restrict access to sensitive documents and insights based on roles.</a:t>
            </a:r>
          </a:p>
          <a:p>
            <a:pPr algn="l" marL="575682" indent="-287841" lvl="1">
              <a:lnSpc>
                <a:spcPts val="3732"/>
              </a:lnSpc>
              <a:buFont typeface="Arial"/>
              <a:buChar char="•"/>
            </a:pPr>
            <a:r>
              <a:rPr lang="en-US" sz="2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encryption and authentication mechanisms for secure access.</a:t>
            </a:r>
          </a:p>
          <a:p>
            <a:pPr algn="l">
              <a:lnSpc>
                <a:spcPts val="3732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300570" y="2548845"/>
            <a:ext cx="5372549" cy="5189311"/>
          </a:xfrm>
          <a:custGeom>
            <a:avLst/>
            <a:gdLst/>
            <a:ahLst/>
            <a:cxnLst/>
            <a:rect r="r" b="b" t="t" l="l"/>
            <a:pathLst>
              <a:path h="5189311" w="5372549">
                <a:moveTo>
                  <a:pt x="0" y="0"/>
                </a:moveTo>
                <a:lnTo>
                  <a:pt x="5372549" y="0"/>
                </a:lnTo>
                <a:lnTo>
                  <a:pt x="5372549" y="5189310"/>
                </a:lnTo>
                <a:lnTo>
                  <a:pt x="0" y="5189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2625" y="294925"/>
            <a:ext cx="736075" cy="733775"/>
          </a:xfrm>
          <a:custGeom>
            <a:avLst/>
            <a:gdLst/>
            <a:ahLst/>
            <a:cxnLst/>
            <a:rect r="r" b="b" t="t" l="l"/>
            <a:pathLst>
              <a:path h="733775" w="736075">
                <a:moveTo>
                  <a:pt x="0" y="0"/>
                </a:moveTo>
                <a:lnTo>
                  <a:pt x="736075" y="0"/>
                </a:lnTo>
                <a:lnTo>
                  <a:pt x="736075" y="733775"/>
                </a:lnTo>
                <a:lnTo>
                  <a:pt x="0" y="733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60D60">
                <a:alpha val="100000"/>
              </a:srgbClr>
            </a:gs>
            <a:gs pos="100000">
              <a:srgbClr val="020027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56685" y="243695"/>
            <a:ext cx="4974630" cy="887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Efour Digital Pro"/>
                <a:ea typeface="Efour Digital Pro"/>
                <a:cs typeface="Efour Digital Pro"/>
                <a:sym typeface="Efour Digital Pro"/>
              </a:rPr>
              <a:t>What it does?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401347" y="1336940"/>
            <a:ext cx="4110594" cy="8467966"/>
          </a:xfrm>
          <a:prstGeom prst="rect">
            <a:avLst/>
          </a:prstGeom>
          <a:gradFill rotWithShape="true">
            <a:gsLst>
              <a:gs pos="0">
                <a:srgbClr val="98FF00">
                  <a:alpha val="100000"/>
                </a:srgbClr>
              </a:gs>
              <a:gs pos="100000">
                <a:srgbClr val="4F9642">
                  <a:alpha val="100000"/>
                </a:srgbClr>
              </a:gs>
            </a:gsLst>
            <a:lin ang="5400000"/>
          </a:gradFill>
        </p:spPr>
      </p:sp>
      <p:sp>
        <p:nvSpPr>
          <p:cNvPr name="AutoShape 4" id="4"/>
          <p:cNvSpPr/>
          <p:nvPr/>
        </p:nvSpPr>
        <p:spPr>
          <a:xfrm rot="0">
            <a:off x="4862379" y="1336940"/>
            <a:ext cx="4110594" cy="8467966"/>
          </a:xfrm>
          <a:prstGeom prst="rect">
            <a:avLst/>
          </a:prstGeom>
          <a:gradFill rotWithShape="true">
            <a:gsLst>
              <a:gs pos="0">
                <a:srgbClr val="98FF00">
                  <a:alpha val="100000"/>
                </a:srgbClr>
              </a:gs>
              <a:gs pos="100000">
                <a:srgbClr val="4F9642">
                  <a:alpha val="100000"/>
                </a:srgbClr>
              </a:gs>
            </a:gsLst>
            <a:lin ang="5400000"/>
          </a:gradFill>
        </p:spPr>
      </p:sp>
      <p:sp>
        <p:nvSpPr>
          <p:cNvPr name="AutoShape 5" id="5"/>
          <p:cNvSpPr/>
          <p:nvPr/>
        </p:nvSpPr>
        <p:spPr>
          <a:xfrm rot="0">
            <a:off x="9323410" y="1336940"/>
            <a:ext cx="4110594" cy="8467966"/>
          </a:xfrm>
          <a:prstGeom prst="rect">
            <a:avLst/>
          </a:prstGeom>
          <a:gradFill rotWithShape="true">
            <a:gsLst>
              <a:gs pos="0">
                <a:srgbClr val="98FF00">
                  <a:alpha val="100000"/>
                </a:srgbClr>
              </a:gs>
              <a:gs pos="100000">
                <a:srgbClr val="4F9642">
                  <a:alpha val="100000"/>
                </a:srgbClr>
              </a:gs>
            </a:gsLst>
            <a:lin ang="5400000"/>
          </a:gradFill>
        </p:spPr>
      </p:sp>
      <p:sp>
        <p:nvSpPr>
          <p:cNvPr name="AutoShape 6" id="6"/>
          <p:cNvSpPr/>
          <p:nvPr/>
        </p:nvSpPr>
        <p:spPr>
          <a:xfrm rot="0">
            <a:off x="13776059" y="1336940"/>
            <a:ext cx="4110594" cy="8467966"/>
          </a:xfrm>
          <a:prstGeom prst="rect">
            <a:avLst/>
          </a:prstGeom>
          <a:gradFill rotWithShape="true">
            <a:gsLst>
              <a:gs pos="0">
                <a:srgbClr val="98FF00">
                  <a:alpha val="100000"/>
                </a:srgbClr>
              </a:gs>
              <a:gs pos="100000">
                <a:srgbClr val="4F9642">
                  <a:alpha val="100000"/>
                </a:srgbClr>
              </a:gs>
            </a:gsLst>
            <a:lin ang="5400000"/>
          </a:gradFill>
        </p:spPr>
      </p:sp>
      <p:sp>
        <p:nvSpPr>
          <p:cNvPr name="TextBox 7" id="7"/>
          <p:cNvSpPr txBox="true"/>
          <p:nvPr/>
        </p:nvSpPr>
        <p:spPr>
          <a:xfrm rot="0">
            <a:off x="997385" y="1580568"/>
            <a:ext cx="2918520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Predictive Crime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7605" y="2976546"/>
            <a:ext cx="3418079" cy="584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machine learning models to predict crime hotspots based on historical data, seasonal trends, and socio-economic factors.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 actionable insights for proactive policing.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Enables police to allocate resources more effectively.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Reduces response times by anticipating crime-prone areas.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86784" y="1493221"/>
            <a:ext cx="5461784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Real-Time Crime </a:t>
            </a:r>
          </a:p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Monitoring Dashboard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734394" y="1580568"/>
            <a:ext cx="5280753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AI-Powered Suspect Identification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34683" y="1580568"/>
            <a:ext cx="3593345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Community Policing Portal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87378" y="2976546"/>
            <a:ext cx="3660595" cy="427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Display real-time crime data on an interactive dashboard.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Include filters for crime type, location, and time.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Provides a centralized platform for monitoring ongoing incidents.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Improves situational awareness for decision-makers.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48409" y="2976546"/>
            <a:ext cx="3660595" cy="427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Integrate facial recognition and object detection to identify suspects from CCTV footage or images.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Match suspects against criminal databases.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Speeds up the identification process.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Enhances accuracy in suspect tracking.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3967404" y="2967021"/>
            <a:ext cx="3881149" cy="505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Allow citizens to report crimes, upload evidence (e.g., photos, videos), and provide tips anonymously.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Enable two-way communication between police and the community.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Builds trust between law enforcement and the public.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Encourages community involvement in crime prevention.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92625" y="294925"/>
            <a:ext cx="736075" cy="733775"/>
          </a:xfrm>
          <a:custGeom>
            <a:avLst/>
            <a:gdLst/>
            <a:ahLst/>
            <a:cxnLst/>
            <a:rect r="r" b="b" t="t" l="l"/>
            <a:pathLst>
              <a:path h="733775" w="736075">
                <a:moveTo>
                  <a:pt x="0" y="0"/>
                </a:moveTo>
                <a:lnTo>
                  <a:pt x="736075" y="0"/>
                </a:lnTo>
                <a:lnTo>
                  <a:pt x="736075" y="733775"/>
                </a:lnTo>
                <a:lnTo>
                  <a:pt x="0" y="733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DAGhET83Xdg</dc:identifier>
  <dcterms:modified xsi:type="dcterms:W3CDTF">2011-08-01T06:04:30Z</dcterms:modified>
  <cp:revision>1</cp:revision>
  <dc:title>Hack JKLU v.4</dc:title>
</cp:coreProperties>
</file>