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70138" autoAdjust="0"/>
  </p:normalViewPr>
  <p:slideViewPr>
    <p:cSldViewPr>
      <p:cViewPr varScale="1">
        <p:scale>
          <a:sx n="62" d="100"/>
          <a:sy n="62" d="100"/>
        </p:scale>
        <p:origin x="-650" y="-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7B85-8BF1-4F1E-8F9B-4FDAB1335DA7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52230-2DD7-4F80-B447-FCFE81D70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6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6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4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40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628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00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279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84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13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62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3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7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8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6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4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0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6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05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</a:t>
            </a:r>
            <a:r>
              <a:rPr lang="en-GB" dirty="0" err="1" smtClean="0"/>
              <a:t>pk_student_id</a:t>
            </a:r>
            <a:r>
              <a:rPr lang="en-GB" dirty="0" smtClean="0"/>
              <a:t> because</a:t>
            </a:r>
            <a:r>
              <a:rPr lang="en-GB" baseline="0" dirty="0" smtClean="0"/>
              <a:t> it’s the key for the table, not the column, the key can be made up of more than one column, so name shouldn’t be based on column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A26954D-6D63-47AF-9B69-1D1C702C7F7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Databases 2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Carole Morrell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0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844824"/>
            <a:ext cx="7128792" cy="4176463"/>
          </a:xfrm>
        </p:spPr>
        <p:txBody>
          <a:bodyPr/>
          <a:lstStyle/>
          <a:p>
            <a:r>
              <a:rPr lang="en-GB" dirty="0" smtClean="0"/>
              <a:t>Entities - singular, one word (student)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ecome tables, plural, one word (students)</a:t>
            </a:r>
          </a:p>
          <a:p>
            <a:r>
              <a:rPr lang="en-GB" dirty="0" smtClean="0"/>
              <a:t>Attributes – singular, one word (</a:t>
            </a:r>
            <a:r>
              <a:rPr lang="en-GB" dirty="0" err="1" smtClean="0"/>
              <a:t>reg_no</a:t>
            </a:r>
            <a:r>
              <a:rPr lang="en-GB" dirty="0" smtClean="0"/>
              <a:t>)</a:t>
            </a:r>
          </a:p>
          <a:p>
            <a:r>
              <a:rPr lang="en-GB" dirty="0" smtClean="0"/>
              <a:t>Key Attributes</a:t>
            </a:r>
          </a:p>
          <a:p>
            <a:pPr lvl="1"/>
            <a:r>
              <a:rPr lang="en-GB" dirty="0" smtClean="0"/>
              <a:t>Primary Key, 1 and 1 only per table</a:t>
            </a:r>
          </a:p>
          <a:p>
            <a:pPr lvl="2"/>
            <a:r>
              <a:rPr lang="en-GB" dirty="0" smtClean="0"/>
              <a:t>plural, one word, </a:t>
            </a:r>
            <a:r>
              <a:rPr lang="en-GB" dirty="0" err="1" smtClean="0"/>
              <a:t>pk</a:t>
            </a:r>
            <a:r>
              <a:rPr lang="en-GB" dirty="0" smtClean="0"/>
              <a:t> prefix (</a:t>
            </a:r>
            <a:r>
              <a:rPr lang="en-GB" dirty="0" err="1" smtClean="0"/>
              <a:t>pk_students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Foreign Key 0, 1 or more per table</a:t>
            </a:r>
          </a:p>
          <a:p>
            <a:pPr lvl="2"/>
            <a:r>
              <a:rPr lang="en-GB" dirty="0" smtClean="0"/>
              <a:t>plural, one word, </a:t>
            </a:r>
            <a:r>
              <a:rPr lang="en-GB" dirty="0" err="1" smtClean="0"/>
              <a:t>fk</a:t>
            </a:r>
            <a:r>
              <a:rPr lang="en-GB" dirty="0" smtClean="0"/>
              <a:t> prefix, letter of table and referenced </a:t>
            </a:r>
            <a:r>
              <a:rPr lang="en-GB" dirty="0"/>
              <a:t>table </a:t>
            </a:r>
            <a:r>
              <a:rPr lang="en-GB" dirty="0" smtClean="0"/>
              <a:t>name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fk_i_companies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Entity, Referential and Domain Integrity</a:t>
            </a:r>
          </a:p>
          <a:p>
            <a:pPr lvl="2"/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60032" y="3989190"/>
            <a:ext cx="252043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Not </a:t>
            </a:r>
            <a:r>
              <a:rPr lang="en-GB" dirty="0" err="1" smtClean="0">
                <a:solidFill>
                  <a:schemeClr val="bg1"/>
                </a:solidFill>
              </a:rPr>
              <a:t>pk_student_id</a:t>
            </a:r>
            <a:r>
              <a:rPr lang="en-GB" dirty="0" smtClean="0">
                <a:solidFill>
                  <a:schemeClr val="bg1"/>
                </a:solidFill>
              </a:rPr>
              <a:t> why?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620688"/>
            <a:ext cx="6763839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naming convention: underscores are used in Oracle </a:t>
            </a:r>
            <a:r>
              <a:rPr lang="en-GB" dirty="0">
                <a:solidFill>
                  <a:schemeClr val="bg1"/>
                </a:solidFill>
              </a:rPr>
              <a:t>to join </a:t>
            </a:r>
            <a:r>
              <a:rPr lang="en-GB" dirty="0" smtClean="0">
                <a:solidFill>
                  <a:schemeClr val="bg1"/>
                </a:solidFill>
              </a:rPr>
              <a:t>words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5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421328" cy="3603812"/>
          </a:xfrm>
        </p:spPr>
        <p:txBody>
          <a:bodyPr/>
          <a:lstStyle/>
          <a:p>
            <a:r>
              <a:rPr lang="en-GB" dirty="0" smtClean="0"/>
              <a:t>Supports simple data structures based on RM</a:t>
            </a:r>
          </a:p>
          <a:p>
            <a:r>
              <a:rPr lang="en-GB" dirty="0" smtClean="0"/>
              <a:t>2D tabular structure</a:t>
            </a:r>
          </a:p>
          <a:p>
            <a:r>
              <a:rPr lang="en-GB" dirty="0" smtClean="0"/>
              <a:t>Tables related through common columns</a:t>
            </a:r>
          </a:p>
          <a:p>
            <a:pPr lvl="1"/>
            <a:r>
              <a:rPr lang="en-GB" dirty="0" err="1" smtClean="0"/>
              <a:t>PK:FK</a:t>
            </a:r>
            <a:endParaRPr lang="en-GB" dirty="0" smtClean="0"/>
          </a:p>
          <a:p>
            <a:r>
              <a:rPr lang="en-GB" dirty="0" smtClean="0"/>
              <a:t>First commercial </a:t>
            </a:r>
            <a:r>
              <a:rPr lang="en-GB" dirty="0" err="1" smtClean="0"/>
              <a:t>RDBMs</a:t>
            </a:r>
            <a:r>
              <a:rPr lang="en-GB" dirty="0" smtClean="0"/>
              <a:t> by Oracle in 1979</a:t>
            </a:r>
          </a:p>
          <a:p>
            <a:r>
              <a:rPr lang="en-GB" dirty="0" smtClean="0"/>
              <a:t>RM used by twitter, </a:t>
            </a:r>
            <a:r>
              <a:rPr lang="en-GB" dirty="0" err="1" smtClean="0"/>
              <a:t>paypay</a:t>
            </a:r>
            <a:r>
              <a:rPr lang="en-GB" dirty="0" smtClean="0"/>
              <a:t> and </a:t>
            </a:r>
            <a:r>
              <a:rPr lang="en-GB" dirty="0" err="1" smtClean="0"/>
              <a:t>facebook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5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Structured Query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</a:t>
            </a:r>
          </a:p>
          <a:p>
            <a:pPr lvl="1"/>
            <a:r>
              <a:rPr lang="en-GB" dirty="0" err="1" smtClean="0"/>
              <a:t>DDL</a:t>
            </a:r>
            <a:r>
              <a:rPr lang="en-GB" dirty="0" smtClean="0"/>
              <a:t> </a:t>
            </a:r>
            <a:r>
              <a:rPr lang="en-GB" b="1" i="1" u="sng" dirty="0" smtClean="0"/>
              <a:t>D</a:t>
            </a:r>
            <a:r>
              <a:rPr lang="en-GB" dirty="0" smtClean="0"/>
              <a:t>ata </a:t>
            </a:r>
            <a:r>
              <a:rPr lang="en-GB" b="1" i="1" u="sng" dirty="0"/>
              <a:t>D</a:t>
            </a:r>
            <a:r>
              <a:rPr lang="en-GB" dirty="0" smtClean="0"/>
              <a:t>efinition </a:t>
            </a:r>
            <a:r>
              <a:rPr lang="en-GB" b="1" i="1" u="sng" dirty="0"/>
              <a:t>L</a:t>
            </a:r>
            <a:r>
              <a:rPr lang="en-GB" dirty="0" smtClean="0"/>
              <a:t>anguage</a:t>
            </a:r>
          </a:p>
          <a:p>
            <a:pPr lvl="1"/>
            <a:r>
              <a:rPr lang="en-GB" dirty="0" err="1" smtClean="0"/>
              <a:t>DML</a:t>
            </a:r>
            <a:r>
              <a:rPr lang="en-GB" dirty="0" smtClean="0"/>
              <a:t> </a:t>
            </a:r>
            <a:r>
              <a:rPr lang="en-GB" b="1" i="1" u="sng" dirty="0"/>
              <a:t>D</a:t>
            </a:r>
            <a:r>
              <a:rPr lang="en-GB" dirty="0"/>
              <a:t>ata </a:t>
            </a:r>
            <a:r>
              <a:rPr lang="en-GB" b="1" i="1" u="sng" dirty="0"/>
              <a:t>M</a:t>
            </a:r>
            <a:r>
              <a:rPr lang="en-GB" dirty="0" smtClean="0"/>
              <a:t>anipulation </a:t>
            </a:r>
            <a:r>
              <a:rPr lang="en-GB" b="1" i="1" u="sng" dirty="0"/>
              <a:t>L</a:t>
            </a:r>
            <a:r>
              <a:rPr lang="en-GB" dirty="0" smtClean="0"/>
              <a:t>anguage</a:t>
            </a:r>
          </a:p>
          <a:p>
            <a:pPr lvl="1"/>
            <a:r>
              <a:rPr lang="en-GB" dirty="0" err="1" smtClean="0"/>
              <a:t>DQL</a:t>
            </a:r>
            <a:r>
              <a:rPr lang="en-GB" dirty="0" smtClean="0"/>
              <a:t> </a:t>
            </a:r>
            <a:r>
              <a:rPr lang="en-GB" b="1" i="1" u="sng" dirty="0"/>
              <a:t>D</a:t>
            </a:r>
            <a:r>
              <a:rPr lang="en-GB" dirty="0"/>
              <a:t>ata </a:t>
            </a:r>
            <a:r>
              <a:rPr lang="en-GB" b="1" i="1" u="sng" dirty="0"/>
              <a:t>Q</a:t>
            </a:r>
            <a:r>
              <a:rPr lang="en-GB" dirty="0" smtClean="0"/>
              <a:t>uery </a:t>
            </a:r>
            <a:r>
              <a:rPr lang="en-GB" b="1" i="1" u="sng" dirty="0"/>
              <a:t>L</a:t>
            </a:r>
            <a:r>
              <a:rPr lang="en-GB" dirty="0" smtClean="0"/>
              <a:t>anguage</a:t>
            </a:r>
          </a:p>
          <a:p>
            <a:pPr lvl="1"/>
            <a:r>
              <a:rPr lang="en-GB" dirty="0" smtClean="0"/>
              <a:t>DCL </a:t>
            </a:r>
            <a:r>
              <a:rPr lang="en-GB" b="1" i="1" u="sng" dirty="0"/>
              <a:t>D</a:t>
            </a:r>
            <a:r>
              <a:rPr lang="en-GB" dirty="0"/>
              <a:t>ata </a:t>
            </a:r>
            <a:r>
              <a:rPr lang="en-GB" b="1" i="1" u="sng" dirty="0"/>
              <a:t>C</a:t>
            </a:r>
            <a:r>
              <a:rPr lang="en-GB" dirty="0" smtClean="0"/>
              <a:t>ontrol </a:t>
            </a:r>
            <a:r>
              <a:rPr lang="en-GB" b="1" i="1" u="sng" dirty="0" smtClean="0"/>
              <a:t>L</a:t>
            </a:r>
            <a:r>
              <a:rPr lang="en-GB" dirty="0" smtClean="0"/>
              <a:t>anguage</a:t>
            </a:r>
          </a:p>
          <a:p>
            <a:endParaRPr lang="en-GB" dirty="0"/>
          </a:p>
          <a:p>
            <a:r>
              <a:rPr lang="en-GB" dirty="0" smtClean="0"/>
              <a:t>Example of each?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1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Types - </a:t>
            </a:r>
            <a:r>
              <a:rPr lang="en-GB" cap="small" dirty="0" smtClean="0"/>
              <a:t>number</a:t>
            </a:r>
            <a:endParaRPr lang="en-GB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7675" indent="-447675">
              <a:lnSpc>
                <a:spcPct val="90000"/>
              </a:lnSpc>
            </a:pPr>
            <a:r>
              <a:rPr lang="en-GB" altLang="en-US" cap="small" dirty="0" smtClean="0"/>
              <a:t>number</a:t>
            </a:r>
            <a:endParaRPr lang="en-GB" altLang="en-US" cap="small" dirty="0"/>
          </a:p>
          <a:p>
            <a:pPr marL="889000" lvl="1" indent="-439738">
              <a:lnSpc>
                <a:spcPct val="90000"/>
              </a:lnSpc>
            </a:pPr>
            <a:r>
              <a:rPr lang="en-GB" altLang="en-US" dirty="0"/>
              <a:t>Max digits allowed by system (64bits)</a:t>
            </a:r>
          </a:p>
          <a:p>
            <a:pPr marL="447675" indent="-447675">
              <a:lnSpc>
                <a:spcPct val="90000"/>
              </a:lnSpc>
            </a:pPr>
            <a:r>
              <a:rPr lang="en-GB" altLang="en-US" cap="small" dirty="0"/>
              <a:t>number</a:t>
            </a:r>
            <a:r>
              <a:rPr lang="en-GB" altLang="en-US" dirty="0" smtClean="0"/>
              <a:t>(2) </a:t>
            </a:r>
          </a:p>
          <a:p>
            <a:pPr marL="889000" lvl="1" indent="-439738">
              <a:lnSpc>
                <a:spcPct val="90000"/>
              </a:lnSpc>
            </a:pPr>
            <a:r>
              <a:rPr lang="en-GB" altLang="en-US" dirty="0" smtClean="0"/>
              <a:t>Two digits before decimal place </a:t>
            </a:r>
          </a:p>
          <a:p>
            <a:pPr marL="889000" lvl="1" indent="-439738">
              <a:lnSpc>
                <a:spcPct val="90000"/>
              </a:lnSpc>
            </a:pPr>
            <a:r>
              <a:rPr lang="en-GB" altLang="en-US" dirty="0" smtClean="0"/>
              <a:t>No </a:t>
            </a:r>
            <a:r>
              <a:rPr lang="en-GB" altLang="en-US" dirty="0"/>
              <a:t>digits after decimal </a:t>
            </a:r>
            <a:r>
              <a:rPr lang="en-GB" altLang="en-US" dirty="0" smtClean="0"/>
              <a:t>place</a:t>
            </a:r>
          </a:p>
          <a:p>
            <a:pPr marL="889000" lvl="1" indent="-439738">
              <a:lnSpc>
                <a:spcPct val="90000"/>
              </a:lnSpc>
            </a:pPr>
            <a:r>
              <a:rPr lang="en-GB" altLang="en-US" dirty="0" smtClean="0"/>
              <a:t>Max: 99</a:t>
            </a:r>
            <a:endParaRPr lang="en-GB" altLang="en-US" dirty="0"/>
          </a:p>
          <a:p>
            <a:pPr marL="447675" indent="-447675">
              <a:lnSpc>
                <a:spcPct val="90000"/>
              </a:lnSpc>
            </a:pPr>
            <a:r>
              <a:rPr lang="en-GB" altLang="en-US" cap="small" dirty="0"/>
              <a:t>number</a:t>
            </a:r>
            <a:r>
              <a:rPr lang="en-GB" altLang="en-US" dirty="0" smtClean="0"/>
              <a:t>(3,2</a:t>
            </a:r>
            <a:r>
              <a:rPr lang="en-GB" altLang="en-US" dirty="0"/>
              <a:t>) – Three digits in total</a:t>
            </a:r>
          </a:p>
          <a:p>
            <a:pPr marL="889000" lvl="1" indent="-439738">
              <a:lnSpc>
                <a:spcPct val="90000"/>
              </a:lnSpc>
            </a:pPr>
            <a:r>
              <a:rPr lang="en-GB" altLang="en-US" dirty="0"/>
              <a:t>One before decimal place</a:t>
            </a:r>
          </a:p>
          <a:p>
            <a:pPr marL="889000" lvl="1" indent="-439738">
              <a:lnSpc>
                <a:spcPct val="90000"/>
              </a:lnSpc>
            </a:pPr>
            <a:r>
              <a:rPr lang="en-GB" altLang="en-US" dirty="0"/>
              <a:t>Two after the decimal </a:t>
            </a:r>
            <a:r>
              <a:rPr lang="en-GB" altLang="en-US" dirty="0" smtClean="0"/>
              <a:t>place</a:t>
            </a:r>
          </a:p>
          <a:p>
            <a:pPr marL="889000" lvl="1" indent="-439738">
              <a:lnSpc>
                <a:spcPct val="90000"/>
              </a:lnSpc>
            </a:pPr>
            <a:r>
              <a:rPr lang="en-GB" altLang="en-US" dirty="0" smtClean="0"/>
              <a:t>Max: 9.99</a:t>
            </a:r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5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Types - </a:t>
            </a:r>
            <a:r>
              <a:rPr lang="en-GB" cap="small" dirty="0" smtClean="0"/>
              <a:t>character</a:t>
            </a:r>
            <a:endParaRPr lang="en-GB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cap="small" dirty="0"/>
              <a:t>char</a:t>
            </a:r>
            <a:r>
              <a:rPr lang="en-GB" dirty="0" smtClean="0"/>
              <a:t>(length)</a:t>
            </a:r>
          </a:p>
          <a:p>
            <a:pPr lvl="1"/>
            <a:r>
              <a:rPr lang="en-GB" dirty="0" smtClean="0"/>
              <a:t>Fixed length</a:t>
            </a:r>
          </a:p>
          <a:p>
            <a:pPr lvl="1"/>
            <a:r>
              <a:rPr lang="en-GB" dirty="0" smtClean="0"/>
              <a:t>Max 2000 bytes</a:t>
            </a:r>
          </a:p>
          <a:p>
            <a:pPr lvl="1"/>
            <a:r>
              <a:rPr lang="en-GB" dirty="0" smtClean="0"/>
              <a:t>Length is option, </a:t>
            </a:r>
            <a:r>
              <a:rPr lang="en-GB" cap="small" dirty="0" smtClean="0"/>
              <a:t>char</a:t>
            </a:r>
            <a:r>
              <a:rPr lang="en-GB" dirty="0" smtClean="0"/>
              <a:t> defaults to 1</a:t>
            </a:r>
          </a:p>
          <a:p>
            <a:r>
              <a:rPr lang="en-GB" cap="small" dirty="0" smtClean="0"/>
              <a:t>varchar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GB" dirty="0" smtClean="0"/>
              <a:t>(length)</a:t>
            </a:r>
          </a:p>
          <a:p>
            <a:pPr lvl="1"/>
            <a:r>
              <a:rPr lang="en-GB" dirty="0" smtClean="0"/>
              <a:t>Variable size up to length specified</a:t>
            </a:r>
          </a:p>
          <a:p>
            <a:pPr lvl="1"/>
            <a:r>
              <a:rPr lang="en-GB" dirty="0" smtClean="0"/>
              <a:t>Max 4000 bytes</a:t>
            </a:r>
          </a:p>
          <a:p>
            <a:pPr lvl="1"/>
            <a:r>
              <a:rPr lang="en-GB" dirty="0" smtClean="0"/>
              <a:t>Trims unused characters  unlike </a:t>
            </a:r>
            <a:r>
              <a:rPr lang="en-GB" sz="2400" cap="small" dirty="0"/>
              <a:t>char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716016" y="2561250"/>
            <a:ext cx="2376264" cy="613053"/>
          </a:xfrm>
          <a:prstGeom prst="bracketPair">
            <a:avLst>
              <a:gd name="adj" fmla="val 8051"/>
            </a:avLst>
          </a:prstGeom>
          <a:noFill/>
          <a:ln w="38100">
            <a:solidFill>
              <a:srgbClr val="9BBB59"/>
            </a:solidFill>
            <a:round/>
            <a:headEnd/>
            <a:tailEnd/>
          </a:ln>
          <a:extLst/>
        </p:spPr>
        <p:txBody>
          <a:bodyPr rot="0" vert="horz" wrap="square" lIns="45720" tIns="45720" rIns="45720" bIns="45720" anchor="t" anchorCtr="0" upright="1">
            <a:spAutoFit/>
          </a:bodyPr>
          <a:lstStyle/>
          <a:p>
            <a:r>
              <a:rPr lang="en-GB" sz="1600" dirty="0"/>
              <a:t>Pads out unused values</a:t>
            </a:r>
          </a:p>
          <a:p>
            <a:r>
              <a:rPr lang="en-GB" sz="1600" dirty="0" err="1"/>
              <a:t>i</a:t>
            </a:r>
            <a:r>
              <a:rPr lang="en-GB" sz="1600" dirty="0" err="1" smtClean="0"/>
              <a:t>e</a:t>
            </a:r>
            <a:r>
              <a:rPr lang="en-GB" sz="1600" dirty="0" smtClean="0"/>
              <a:t> </a:t>
            </a:r>
            <a:r>
              <a:rPr lang="en-GB" sz="1600" cap="small" dirty="0" smtClean="0"/>
              <a:t>char</a:t>
            </a:r>
            <a:r>
              <a:rPr lang="en-GB" sz="1600" dirty="0" smtClean="0"/>
              <a:t>(4</a:t>
            </a:r>
            <a:r>
              <a:rPr lang="en-GB" sz="1600" dirty="0"/>
              <a:t>) stores CAT_</a:t>
            </a:r>
          </a:p>
        </p:txBody>
      </p:sp>
    </p:spTree>
    <p:extLst>
      <p:ext uri="{BB962C8B-B14F-4D97-AF65-F5344CB8AC3E}">
        <p14:creationId xmlns:p14="http://schemas.microsoft.com/office/powerpoint/2010/main" val="35659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Types - </a:t>
            </a:r>
            <a:r>
              <a:rPr lang="en-GB" cap="small" dirty="0" smtClean="0"/>
              <a:t>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421328" cy="3603812"/>
          </a:xfrm>
        </p:spPr>
        <p:txBody>
          <a:bodyPr/>
          <a:lstStyle/>
          <a:p>
            <a:r>
              <a:rPr lang="en-GB" dirty="0" smtClean="0"/>
              <a:t>Stores dates as numbers</a:t>
            </a:r>
          </a:p>
          <a:p>
            <a:r>
              <a:rPr lang="en-GB" dirty="0" smtClean="0"/>
              <a:t>Range from 1</a:t>
            </a:r>
            <a:r>
              <a:rPr lang="en-GB" baseline="30000" dirty="0" smtClean="0"/>
              <a:t>st</a:t>
            </a:r>
            <a:r>
              <a:rPr lang="en-GB" dirty="0" smtClean="0"/>
              <a:t> Jan 12BC - 31</a:t>
            </a:r>
            <a:r>
              <a:rPr lang="en-GB" baseline="30000" dirty="0" smtClean="0"/>
              <a:t>st</a:t>
            </a:r>
            <a:r>
              <a:rPr lang="en-GB" dirty="0" smtClean="0"/>
              <a:t> Dec 4712AD</a:t>
            </a:r>
          </a:p>
          <a:p>
            <a:r>
              <a:rPr lang="en-GB" dirty="0" smtClean="0"/>
              <a:t>Default format </a:t>
            </a:r>
            <a:r>
              <a:rPr lang="en-GB" cap="small" dirty="0" err="1" smtClean="0"/>
              <a:t>dd</a:t>
            </a:r>
            <a:r>
              <a:rPr lang="en-GB" cap="small" dirty="0" smtClean="0"/>
              <a:t>-mon-</a:t>
            </a:r>
            <a:r>
              <a:rPr lang="en-GB" cap="small" dirty="0" err="1" smtClean="0"/>
              <a:t>yyyy</a:t>
            </a:r>
            <a:r>
              <a:rPr lang="en-GB" dirty="0" smtClean="0"/>
              <a:t> </a:t>
            </a:r>
            <a:r>
              <a:rPr lang="en-GB" dirty="0" err="1" smtClean="0"/>
              <a:t>ie</a:t>
            </a:r>
            <a:r>
              <a:rPr lang="en-GB" dirty="0" smtClean="0"/>
              <a:t> 31 JUL 2016</a:t>
            </a:r>
          </a:p>
          <a:p>
            <a:r>
              <a:rPr lang="en-GB" dirty="0" smtClean="0"/>
              <a:t>Changed using </a:t>
            </a:r>
            <a:r>
              <a:rPr lang="en-GB" dirty="0" err="1" smtClean="0"/>
              <a:t>NLS_DATE_FORMAT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1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Relational 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Incorporates Object Orientated structures</a:t>
            </a:r>
          </a:p>
          <a:p>
            <a:r>
              <a:rPr lang="en-GB" dirty="0" smtClean="0"/>
              <a:t>Oracle 8i released in 1997</a:t>
            </a:r>
          </a:p>
          <a:p>
            <a:r>
              <a:rPr lang="en-GB" dirty="0" smtClean="0"/>
              <a:t>Complex types</a:t>
            </a:r>
          </a:p>
          <a:p>
            <a:r>
              <a:rPr lang="en-GB" dirty="0" smtClean="0"/>
              <a:t>User Defined Types </a:t>
            </a:r>
            <a:r>
              <a:rPr lang="en-GB" dirty="0" err="1" smtClean="0"/>
              <a:t>UDTs</a:t>
            </a:r>
            <a:endParaRPr lang="en-GB" dirty="0" smtClean="0"/>
          </a:p>
          <a:p>
            <a:r>
              <a:rPr lang="en-GB" dirty="0" smtClean="0"/>
              <a:t>From Oracle 9i it can be fully </a:t>
            </a:r>
            <a:r>
              <a:rPr lang="en-GB" dirty="0" err="1" smtClean="0"/>
              <a:t>OO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5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11217"/>
          </a:xfrm>
        </p:spPr>
        <p:txBody>
          <a:bodyPr/>
          <a:lstStyle/>
          <a:p>
            <a:r>
              <a:rPr lang="en-GB" dirty="0" smtClean="0"/>
              <a:t>Schema</a:t>
            </a:r>
            <a:endParaRPr lang="en-GB" dirty="0"/>
          </a:p>
        </p:txBody>
      </p:sp>
      <p:sp>
        <p:nvSpPr>
          <p:cNvPr id="4" name="Line 58"/>
          <p:cNvSpPr>
            <a:spLocks noChangeShapeType="1"/>
          </p:cNvSpPr>
          <p:nvPr/>
        </p:nvSpPr>
        <p:spPr bwMode="auto">
          <a:xfrm>
            <a:off x="7239001" y="3057525"/>
            <a:ext cx="717376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59"/>
          <p:cNvSpPr>
            <a:spLocks noChangeShapeType="1"/>
          </p:cNvSpPr>
          <p:nvPr/>
        </p:nvSpPr>
        <p:spPr bwMode="auto">
          <a:xfrm>
            <a:off x="7956377" y="3057525"/>
            <a:ext cx="0" cy="1951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576388" y="1912938"/>
            <a:ext cx="1296987" cy="2825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site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1765300" y="3424238"/>
            <a:ext cx="1296988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student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4014788" y="3417888"/>
            <a:ext cx="1296987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course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5951538" y="2903538"/>
            <a:ext cx="1298575" cy="2825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instructor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30963" y="1879600"/>
            <a:ext cx="1381125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 dirty="0" err="1">
                <a:latin typeface="Arial" charset="0"/>
              </a:rPr>
              <a:t>classroom_type</a:t>
            </a:r>
            <a:endParaRPr lang="en-GB" altLang="en-US" sz="1800" b="1" dirty="0">
              <a:latin typeface="Arial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146800" y="3846513"/>
            <a:ext cx="1528763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invoice_Item_type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130925" y="4381500"/>
            <a:ext cx="1681163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invoice_Item_table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203450" y="4849813"/>
            <a:ext cx="1827213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addresses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1690688" y="2895600"/>
            <a:ext cx="1476375" cy="28416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attendance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H="1">
            <a:off x="5341938" y="2038350"/>
            <a:ext cx="1089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2873375" y="2060575"/>
            <a:ext cx="1065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1958975" y="2195513"/>
            <a:ext cx="0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1944688" y="2592388"/>
            <a:ext cx="2025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V="1">
            <a:off x="3822700" y="2520950"/>
            <a:ext cx="207963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3806825" y="2592388"/>
            <a:ext cx="192088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4625975" y="2770188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 flipV="1">
            <a:off x="4460875" y="2770188"/>
            <a:ext cx="165100" cy="119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4625975" y="2770188"/>
            <a:ext cx="192088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2387600" y="2732088"/>
            <a:ext cx="1611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2387600" y="2732088"/>
            <a:ext cx="0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 flipH="1">
            <a:off x="2163763" y="2790825"/>
            <a:ext cx="223837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2387600" y="2797175"/>
            <a:ext cx="26670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 flipV="1">
            <a:off x="2376488" y="3173413"/>
            <a:ext cx="0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>
            <a:off x="2198688" y="3173413"/>
            <a:ext cx="161925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 flipV="1">
            <a:off x="2360613" y="3179763"/>
            <a:ext cx="179387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H="1" flipV="1">
            <a:off x="2136775" y="3708400"/>
            <a:ext cx="180975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 flipV="1">
            <a:off x="2317750" y="3708400"/>
            <a:ext cx="192088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V="1">
            <a:off x="6623050" y="2606675"/>
            <a:ext cx="0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 flipH="1">
            <a:off x="5268913" y="2606675"/>
            <a:ext cx="1354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 flipH="1" flipV="1">
            <a:off x="5283200" y="2533650"/>
            <a:ext cx="220663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 flipH="1">
            <a:off x="5297488" y="2613025"/>
            <a:ext cx="222250" cy="65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>
            <a:off x="4454525" y="3708400"/>
            <a:ext cx="136525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H="1">
            <a:off x="4605338" y="3695700"/>
            <a:ext cx="177800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 flipH="1">
            <a:off x="1289050" y="3543300"/>
            <a:ext cx="446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V="1">
            <a:off x="2925763" y="5199063"/>
            <a:ext cx="0" cy="239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61"/>
          <p:cNvSpPr>
            <a:spLocks noChangeShapeType="1"/>
          </p:cNvSpPr>
          <p:nvPr/>
        </p:nvSpPr>
        <p:spPr bwMode="auto">
          <a:xfrm>
            <a:off x="6856413" y="4189413"/>
            <a:ext cx="0" cy="185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Line 62"/>
          <p:cNvSpPr>
            <a:spLocks noChangeShapeType="1"/>
          </p:cNvSpPr>
          <p:nvPr/>
        </p:nvSpPr>
        <p:spPr bwMode="auto">
          <a:xfrm flipH="1">
            <a:off x="5221288" y="4567238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Freeform 63"/>
          <p:cNvSpPr>
            <a:spLocks/>
          </p:cNvSpPr>
          <p:nvPr/>
        </p:nvSpPr>
        <p:spPr bwMode="auto">
          <a:xfrm>
            <a:off x="6088063" y="3179763"/>
            <a:ext cx="833437" cy="141287"/>
          </a:xfrm>
          <a:custGeom>
            <a:avLst/>
            <a:gdLst>
              <a:gd name="T0" fmla="*/ 0 w 840"/>
              <a:gd name="T1" fmla="*/ 0 h 318"/>
              <a:gd name="T2" fmla="*/ 2147483647 w 840"/>
              <a:gd name="T3" fmla="*/ 2147483647 h 318"/>
              <a:gd name="T4" fmla="*/ 2147483647 w 840"/>
              <a:gd name="T5" fmla="*/ 2147483647 h 318"/>
              <a:gd name="T6" fmla="*/ 0 60000 65536"/>
              <a:gd name="T7" fmla="*/ 0 60000 65536"/>
              <a:gd name="T8" fmla="*/ 0 60000 65536"/>
              <a:gd name="T9" fmla="*/ 0 w 840"/>
              <a:gd name="T10" fmla="*/ 0 h 318"/>
              <a:gd name="T11" fmla="*/ 840 w 840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0" h="318">
                <a:moveTo>
                  <a:pt x="0" y="0"/>
                </a:moveTo>
                <a:cubicBezTo>
                  <a:pt x="132" y="156"/>
                  <a:pt x="265" y="312"/>
                  <a:pt x="405" y="315"/>
                </a:cubicBezTo>
                <a:cubicBezTo>
                  <a:pt x="545" y="318"/>
                  <a:pt x="765" y="68"/>
                  <a:pt x="840" y="1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64"/>
          <p:cNvSpPr>
            <a:spLocks noChangeShapeType="1"/>
          </p:cNvSpPr>
          <p:nvPr/>
        </p:nvSpPr>
        <p:spPr bwMode="auto">
          <a:xfrm>
            <a:off x="6681788" y="3192463"/>
            <a:ext cx="58737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 flipV="1">
            <a:off x="6757988" y="3179763"/>
            <a:ext cx="15875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66"/>
          <p:cNvSpPr>
            <a:spLocks noChangeShapeType="1"/>
          </p:cNvSpPr>
          <p:nvPr/>
        </p:nvSpPr>
        <p:spPr bwMode="auto">
          <a:xfrm flipH="1">
            <a:off x="1146175" y="5618163"/>
            <a:ext cx="124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7" name="Group 70"/>
          <p:cNvGrpSpPr>
            <a:grpSpLocks/>
          </p:cNvGrpSpPr>
          <p:nvPr/>
        </p:nvGrpSpPr>
        <p:grpSpPr bwMode="auto">
          <a:xfrm>
            <a:off x="1146175" y="2028825"/>
            <a:ext cx="385763" cy="3589338"/>
            <a:chOff x="300" y="1215"/>
            <a:chExt cx="182" cy="3266"/>
          </a:xfrm>
        </p:grpSpPr>
        <p:sp>
          <p:nvSpPr>
            <p:cNvPr id="48" name="Line 67"/>
            <p:cNvSpPr>
              <a:spLocks noChangeShapeType="1"/>
            </p:cNvSpPr>
            <p:nvPr/>
          </p:nvSpPr>
          <p:spPr bwMode="auto">
            <a:xfrm flipV="1">
              <a:off x="300" y="1215"/>
              <a:ext cx="0" cy="3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Line 68"/>
            <p:cNvSpPr>
              <a:spLocks noChangeShapeType="1"/>
            </p:cNvSpPr>
            <p:nvPr/>
          </p:nvSpPr>
          <p:spPr bwMode="auto">
            <a:xfrm>
              <a:off x="300" y="121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2278063" y="5445125"/>
            <a:ext cx="1622425" cy="334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address_type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3779838" y="1773238"/>
            <a:ext cx="1546225" cy="4937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 dirty="0" err="1">
                <a:latin typeface="Arial" charset="0"/>
              </a:rPr>
              <a:t>classroom_varray_type</a:t>
            </a:r>
            <a:endParaRPr lang="en-GB" altLang="en-US" sz="1800" b="1" dirty="0">
              <a:latin typeface="Arial" charset="0"/>
            </a:endParaRPr>
          </a:p>
        </p:txBody>
      </p:sp>
      <p:sp>
        <p:nvSpPr>
          <p:cNvPr id="52" name="Line 76"/>
          <p:cNvSpPr>
            <a:spLocks noChangeShapeType="1"/>
          </p:cNvSpPr>
          <p:nvPr/>
        </p:nvSpPr>
        <p:spPr bwMode="auto">
          <a:xfrm flipV="1">
            <a:off x="2341563" y="41497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Line 77"/>
          <p:cNvSpPr>
            <a:spLocks noChangeShapeType="1"/>
          </p:cNvSpPr>
          <p:nvPr/>
        </p:nvSpPr>
        <p:spPr bwMode="auto">
          <a:xfrm>
            <a:off x="2341563" y="4581525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 flipV="1">
            <a:off x="2341563" y="37163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735138" y="3886200"/>
            <a:ext cx="1296987" cy="28416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company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56" name="Line 79"/>
          <p:cNvSpPr>
            <a:spLocks noChangeShapeType="1"/>
          </p:cNvSpPr>
          <p:nvPr/>
        </p:nvSpPr>
        <p:spPr bwMode="auto">
          <a:xfrm flipV="1">
            <a:off x="4602163" y="3716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>
            <a:off x="3897313" y="3898900"/>
            <a:ext cx="1592262" cy="28416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subject_area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58" name="Line 80"/>
          <p:cNvSpPr>
            <a:spLocks noChangeShapeType="1"/>
          </p:cNvSpPr>
          <p:nvPr/>
        </p:nvSpPr>
        <p:spPr bwMode="auto">
          <a:xfrm flipH="1">
            <a:off x="4003675" y="5008563"/>
            <a:ext cx="395270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" name="Line 81"/>
          <p:cNvSpPr>
            <a:spLocks noChangeShapeType="1"/>
          </p:cNvSpPr>
          <p:nvPr/>
        </p:nvSpPr>
        <p:spPr bwMode="auto">
          <a:xfrm>
            <a:off x="1270000" y="50292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Line 82"/>
          <p:cNvSpPr>
            <a:spLocks noChangeShapeType="1"/>
          </p:cNvSpPr>
          <p:nvPr/>
        </p:nvSpPr>
        <p:spPr bwMode="auto">
          <a:xfrm>
            <a:off x="1270000" y="3543300"/>
            <a:ext cx="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Line 83"/>
          <p:cNvSpPr>
            <a:spLocks noChangeShapeType="1"/>
          </p:cNvSpPr>
          <p:nvPr/>
        </p:nvSpPr>
        <p:spPr bwMode="auto">
          <a:xfrm>
            <a:off x="3778250" y="4572000"/>
            <a:ext cx="163513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84"/>
          <p:cNvSpPr>
            <a:spLocks noChangeShapeType="1"/>
          </p:cNvSpPr>
          <p:nvPr/>
        </p:nvSpPr>
        <p:spPr bwMode="auto">
          <a:xfrm flipV="1">
            <a:off x="3789363" y="4445000"/>
            <a:ext cx="1651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3925888" y="4421188"/>
            <a:ext cx="1295400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invoice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64" name="AutoShape 10"/>
          <p:cNvSpPr>
            <a:spLocks noChangeArrowheads="1"/>
          </p:cNvSpPr>
          <p:nvPr/>
        </p:nvSpPr>
        <p:spPr bwMode="auto">
          <a:xfrm>
            <a:off x="3998913" y="2493963"/>
            <a:ext cx="1298575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offering</a:t>
            </a:r>
            <a:endParaRPr lang="en-GB" altLang="en-US" sz="18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xfrm>
            <a:off x="822325" y="836712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dirty="0" smtClean="0">
                <a:effectLst/>
              </a:rPr>
              <a:t>Object Type Examples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971550" y="4581128"/>
            <a:ext cx="7499350" cy="1632346"/>
          </a:xfrm>
        </p:spPr>
        <p:txBody>
          <a:bodyPr>
            <a:normAutofit lnSpcReduction="10000"/>
          </a:bodyPr>
          <a:lstStyle/>
          <a:p>
            <a:pPr marL="447675" indent="-447675" eaLnBrk="1" hangingPunct="1"/>
            <a:r>
              <a:rPr lang="en-GB" altLang="en-US" dirty="0" smtClean="0"/>
              <a:t>Type is a template for storage </a:t>
            </a:r>
            <a:r>
              <a:rPr lang="en-GB" altLang="en-US" i="1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</a:p>
          <a:p>
            <a:pPr marL="447675" indent="-447675" eaLnBrk="1" hangingPunct="1"/>
            <a:r>
              <a:rPr lang="en-GB" altLang="en-US" dirty="0" smtClean="0"/>
              <a:t>Types </a:t>
            </a:r>
            <a:r>
              <a:rPr lang="en-GB" altLang="en-US" b="1" cap="small" dirty="0" smtClean="0">
                <a:solidFill>
                  <a:schemeClr val="tx2">
                    <a:lumMod val="75000"/>
                  </a:schemeClr>
                </a:solidFill>
              </a:rPr>
              <a:t>do not </a:t>
            </a:r>
            <a:r>
              <a:rPr lang="en-GB" altLang="en-US" u="sng" dirty="0" smtClean="0"/>
              <a:t>store</a:t>
            </a:r>
            <a:r>
              <a:rPr lang="en-GB" altLang="en-US" dirty="0" smtClean="0"/>
              <a:t> data</a:t>
            </a:r>
          </a:p>
          <a:p>
            <a:pPr marL="447675" indent="-447675" eaLnBrk="1" hangingPunct="1"/>
            <a:r>
              <a:rPr lang="en-GB" altLang="en-US" dirty="0" smtClean="0"/>
              <a:t>Multiple values may be stored in one column</a:t>
            </a:r>
          </a:p>
          <a:p>
            <a:pPr marL="447675" indent="-447675" eaLnBrk="1" hangingPunct="1"/>
            <a:r>
              <a:rPr lang="en-GB" altLang="en-US" dirty="0" smtClean="0"/>
              <a:t>Accessible as a whole or independently</a:t>
            </a:r>
          </a:p>
        </p:txBody>
      </p:sp>
      <p:graphicFrame>
        <p:nvGraphicFramePr>
          <p:cNvPr id="18639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62740"/>
              </p:ext>
            </p:extLst>
          </p:nvPr>
        </p:nvGraphicFramePr>
        <p:xfrm>
          <a:off x="1295400" y="2709863"/>
          <a:ext cx="6553200" cy="1674813"/>
        </p:xfrm>
        <a:graphic>
          <a:graphicData uri="http://schemas.openxmlformats.org/drawingml/2006/table">
            <a:tbl>
              <a:tblPr/>
              <a:tblGrid>
                <a:gridCol w="792162"/>
                <a:gridCol w="2854325"/>
                <a:gridCol w="2906713"/>
              </a:tblGrid>
              <a:tr h="5143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Site_id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Home_Address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Address_2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30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1021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High Street, Northampton, UK</a:t>
                      </a:r>
                    </a:p>
                  </a:txBody>
                  <a:tcPr marL="90000" marR="90000" marT="46802" marB="4680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 Innis Road, Leicester, UK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4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1022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Kensington Avenue, Northampton, UK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 Earlsdon Street, Coventry, UK</a:t>
                      </a:r>
                    </a:p>
                  </a:txBody>
                  <a:tcPr marT="45722" marB="457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366837" y="2351088"/>
            <a:ext cx="217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/>
              <a:t>Sites relational table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4391025" y="2422526"/>
            <a:ext cx="15128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H="1">
            <a:off x="6191250" y="2278063"/>
            <a:ext cx="5762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H="1">
            <a:off x="3455987" y="2206626"/>
            <a:ext cx="107950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688012" y="2206626"/>
            <a:ext cx="16658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object columns</a:t>
            </a:r>
            <a:endParaRPr lang="en-GB" altLang="en-US" sz="1800" b="1" dirty="0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103687" y="1990726"/>
            <a:ext cx="126829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object type</a:t>
            </a:r>
            <a:endParaRPr lang="en-GB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214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2167888" y="1679004"/>
            <a:ext cx="97155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7" name="Rectangle 3"/>
          <p:cNvSpPr>
            <a:spLocks noGrp="1"/>
          </p:cNvSpPr>
          <p:nvPr>
            <p:ph type="title"/>
          </p:nvPr>
        </p:nvSpPr>
        <p:spPr bwMode="auto">
          <a:xfrm>
            <a:off x="971600" y="536004"/>
            <a:ext cx="749935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dirty="0" smtClean="0">
                <a:effectLst/>
              </a:rPr>
              <a:t>Object Type Examples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33123" y="2636912"/>
            <a:ext cx="2270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addresses </a:t>
            </a:r>
            <a:r>
              <a:rPr lang="en-GB" altLang="en-US" sz="1800" b="1" i="1" dirty="0"/>
              <a:t>object table</a:t>
            </a:r>
          </a:p>
        </p:txBody>
      </p:sp>
      <p:graphicFrame>
        <p:nvGraphicFramePr>
          <p:cNvPr id="18742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84469"/>
              </p:ext>
            </p:extLst>
          </p:nvPr>
        </p:nvGraphicFramePr>
        <p:xfrm>
          <a:off x="1233123" y="3126098"/>
          <a:ext cx="6580695" cy="1095375"/>
        </p:xfrm>
        <a:graphic>
          <a:graphicData uri="http://schemas.openxmlformats.org/drawingml/2006/table">
            <a:tbl>
              <a:tblPr/>
              <a:tblGrid>
                <a:gridCol w="1223962"/>
                <a:gridCol w="2376488"/>
                <a:gridCol w="1611312"/>
                <a:gridCol w="136893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OID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COUNTRY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4B34D67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high street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leicester</a:t>
                      </a:r>
                      <a:endParaRPr kumimoji="0" lang="en-GB" sz="1600" b="0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uk</a:t>
                      </a:r>
                      <a:endParaRPr kumimoji="0" lang="en-GB" sz="1600" b="0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347BA8D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</a:t>
                      </a: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kensington</a:t>
                      </a:r>
                      <a:r>
                        <a:rPr kumimoji="0" lang="en-GB" sz="16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ave</a:t>
                      </a:r>
                      <a:endParaRPr kumimoji="0" lang="en-GB" sz="1600" b="1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coventry</a:t>
                      </a:r>
                      <a:endParaRPr kumimoji="0" lang="en-GB" sz="1600" b="1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sm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uk</a:t>
                      </a:r>
                      <a:endParaRPr kumimoji="0" lang="en-GB" sz="1600" b="1" i="0" u="none" strike="noStrike" cap="sm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6651" name="Line 27"/>
          <p:cNvSpPr>
            <a:spLocks noChangeShapeType="1"/>
          </p:cNvSpPr>
          <p:nvPr/>
        </p:nvSpPr>
        <p:spPr bwMode="auto">
          <a:xfrm flipV="1">
            <a:off x="1475656" y="4233660"/>
            <a:ext cx="130686" cy="4550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53" name="Line 30"/>
          <p:cNvSpPr>
            <a:spLocks noChangeShapeType="1"/>
          </p:cNvSpPr>
          <p:nvPr/>
        </p:nvSpPr>
        <p:spPr bwMode="auto">
          <a:xfrm flipV="1">
            <a:off x="7304385" y="4134159"/>
            <a:ext cx="337475" cy="3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54" name="Text Box 31"/>
          <p:cNvSpPr txBox="1">
            <a:spLocks noChangeArrowheads="1"/>
          </p:cNvSpPr>
          <p:nvPr/>
        </p:nvSpPr>
        <p:spPr bwMode="auto">
          <a:xfrm>
            <a:off x="3139438" y="1494338"/>
            <a:ext cx="138403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object table</a:t>
            </a:r>
            <a:endParaRPr lang="en-GB" altLang="en-US" sz="1800" b="1" dirty="0"/>
          </a:p>
        </p:txBody>
      </p:sp>
      <p:sp>
        <p:nvSpPr>
          <p:cNvPr id="26655" name="Text Box 32"/>
          <p:cNvSpPr txBox="1">
            <a:spLocks noChangeArrowheads="1"/>
          </p:cNvSpPr>
          <p:nvPr/>
        </p:nvSpPr>
        <p:spPr bwMode="auto">
          <a:xfrm>
            <a:off x="899592" y="1494338"/>
            <a:ext cx="126829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object type</a:t>
            </a:r>
            <a:endParaRPr lang="en-GB" altLang="en-US" sz="1800" b="1" dirty="0"/>
          </a:p>
        </p:txBody>
      </p:sp>
      <p:sp>
        <p:nvSpPr>
          <p:cNvPr id="26656" name="Text Box 29"/>
          <p:cNvSpPr txBox="1">
            <a:spLocks noChangeArrowheads="1"/>
          </p:cNvSpPr>
          <p:nvPr/>
        </p:nvSpPr>
        <p:spPr bwMode="auto">
          <a:xfrm>
            <a:off x="6012160" y="4312440"/>
            <a:ext cx="12922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/>
              <a:t>Row</a:t>
            </a:r>
            <a:r>
              <a:rPr lang="en-GB" altLang="en-US" sz="1800"/>
              <a:t> </a:t>
            </a:r>
            <a:r>
              <a:rPr lang="en-GB" altLang="en-US" sz="1800" b="1"/>
              <a:t>object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6196405" cy="45510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Type used to define object table structure</a:t>
            </a:r>
            <a:endParaRPr lang="en-GB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99592" y="4590222"/>
            <a:ext cx="6984776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/>
              <a:t>Hidden column</a:t>
            </a:r>
          </a:p>
          <a:p>
            <a:r>
              <a:rPr lang="en-GB" altLang="en-US" sz="2000" b="1" i="1" dirty="0"/>
              <a:t>O</a:t>
            </a:r>
            <a:r>
              <a:rPr lang="en-GB" altLang="en-US" sz="2000" i="1" dirty="0"/>
              <a:t>bject </a:t>
            </a:r>
            <a:r>
              <a:rPr lang="en-GB" altLang="en-US" sz="2000" b="1" i="1" dirty="0" err="1"/>
              <a:t>ID</a:t>
            </a:r>
            <a:r>
              <a:rPr lang="en-GB" altLang="en-US" sz="2000" i="1" dirty="0" err="1"/>
              <a:t>entifier</a:t>
            </a:r>
            <a:r>
              <a:rPr lang="en-GB" altLang="en-US" sz="2000" i="1" dirty="0"/>
              <a:t> </a:t>
            </a:r>
            <a:r>
              <a:rPr lang="en-GB" altLang="en-US" sz="2000" dirty="0"/>
              <a:t>generated automatically using a </a:t>
            </a:r>
            <a:r>
              <a:rPr lang="en-GB" altLang="en-US" sz="2000" dirty="0" smtClean="0"/>
              <a:t>base64hex</a:t>
            </a:r>
            <a:endParaRPr lang="en-GB" altLang="en-US" sz="2000" dirty="0"/>
          </a:p>
          <a:p>
            <a:r>
              <a:rPr lang="en-GB" altLang="en-US" sz="2000" dirty="0" err="1"/>
              <a:t>OID</a:t>
            </a:r>
            <a:r>
              <a:rPr lang="en-GB" altLang="en-US" sz="2000" dirty="0"/>
              <a:t> similar to </a:t>
            </a:r>
            <a:r>
              <a:rPr lang="en-GB" altLang="en-US" sz="2000" dirty="0" err="1"/>
              <a:t>PK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71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8" y="943725"/>
            <a:ext cx="2687694" cy="2687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20103"/>
            <a:ext cx="4754062" cy="333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73016"/>
            <a:ext cx="2710592" cy="27105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9"/>
            <a:ext cx="2922050" cy="27702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789041"/>
            <a:ext cx="2538128" cy="24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827584" y="548680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dirty="0" smtClean="0">
                <a:effectLst/>
              </a:rPr>
              <a:t>Object Table Example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56542" y="3900867"/>
            <a:ext cx="2334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addresses </a:t>
            </a:r>
            <a:r>
              <a:rPr lang="en-GB" altLang="en-US" sz="1800" b="1" dirty="0"/>
              <a:t>object table</a:t>
            </a:r>
          </a:p>
        </p:txBody>
      </p:sp>
      <p:graphicFrame>
        <p:nvGraphicFramePr>
          <p:cNvPr id="18846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03397"/>
              </p:ext>
            </p:extLst>
          </p:nvPr>
        </p:nvGraphicFramePr>
        <p:xfrm>
          <a:off x="1027980" y="4332667"/>
          <a:ext cx="5400675" cy="1644651"/>
        </p:xfrm>
        <a:graphic>
          <a:graphicData uri="http://schemas.openxmlformats.org/drawingml/2006/table">
            <a:tbl>
              <a:tblPr/>
              <a:tblGrid>
                <a:gridCol w="1081087"/>
                <a:gridCol w="2159000"/>
                <a:gridCol w="1150938"/>
                <a:gridCol w="10096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OID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Country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4B34D67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High Street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Leicester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347BA8D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Kensington Avenue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Coventry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1027980" y="1452942"/>
            <a:ext cx="25529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/>
              <a:t>students </a:t>
            </a:r>
            <a:r>
              <a:rPr lang="en-GB" altLang="en-US" sz="1800" b="1" dirty="0"/>
              <a:t>relational table</a:t>
            </a:r>
          </a:p>
        </p:txBody>
      </p:sp>
      <p:graphicFrame>
        <p:nvGraphicFramePr>
          <p:cNvPr id="18846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20124"/>
              </p:ext>
            </p:extLst>
          </p:nvPr>
        </p:nvGraphicFramePr>
        <p:xfrm>
          <a:off x="1027980" y="1884742"/>
          <a:ext cx="3168650" cy="1370013"/>
        </p:xfrm>
        <a:graphic>
          <a:graphicData uri="http://schemas.openxmlformats.org/drawingml/2006/table">
            <a:tbl>
              <a:tblPr/>
              <a:tblGrid>
                <a:gridCol w="1665287"/>
                <a:gridCol w="1503363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Student_id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Ref_of_address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4B34D67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347BA8D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2036042" y="3384930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i="1"/>
              <a:t>pointer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4284663" y="1557338"/>
            <a:ext cx="4175769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GB" altLang="en-US" sz="2400" dirty="0"/>
              <a:t>The </a:t>
            </a:r>
            <a:r>
              <a:rPr lang="en-GB" altLang="en-US" sz="2400" dirty="0" err="1"/>
              <a:t>OID</a:t>
            </a:r>
            <a:r>
              <a:rPr lang="en-GB" altLang="en-US" sz="2400" dirty="0"/>
              <a:t> uses physical address of the data block storing the data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</a:pPr>
            <a:endParaRPr lang="en-GB" altLang="en-US" sz="24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None/>
            </a:pPr>
            <a:r>
              <a:rPr lang="en-GB" altLang="en-US" sz="2400" dirty="0"/>
              <a:t>Defrag will change the address and the row objects will become hanging tuples</a:t>
            </a:r>
          </a:p>
        </p:txBody>
      </p:sp>
      <p:sp>
        <p:nvSpPr>
          <p:cNvPr id="188459" name="Line 43"/>
          <p:cNvSpPr>
            <a:spLocks noChangeShapeType="1"/>
          </p:cNvSpPr>
          <p:nvPr/>
        </p:nvSpPr>
        <p:spPr bwMode="auto">
          <a:xfrm flipH="1">
            <a:off x="1820142" y="3384930"/>
            <a:ext cx="1512888" cy="2160587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8462" name="Oval 46"/>
          <p:cNvSpPr>
            <a:spLocks noChangeArrowheads="1"/>
          </p:cNvSpPr>
          <p:nvPr/>
        </p:nvSpPr>
        <p:spPr bwMode="auto">
          <a:xfrm>
            <a:off x="2901230" y="2880105"/>
            <a:ext cx="1150937" cy="503237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956542" y="5545517"/>
            <a:ext cx="1150938" cy="503238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9" grpId="0" animBg="1"/>
      <p:bldP spid="188462" grpId="0" animBg="1"/>
      <p:bldP spid="1884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Introduced in Oracle 8i</a:t>
            </a:r>
          </a:p>
          <a:p>
            <a:r>
              <a:rPr lang="en-GB" dirty="0" err="1" smtClean="0"/>
              <a:t>Varring</a:t>
            </a:r>
            <a:r>
              <a:rPr lang="en-GB" dirty="0" smtClean="0"/>
              <a:t> arrays: </a:t>
            </a:r>
            <a:r>
              <a:rPr lang="en-GB" dirty="0" err="1" smtClean="0"/>
              <a:t>varray</a:t>
            </a:r>
            <a:endParaRPr lang="en-GB" dirty="0" smtClean="0"/>
          </a:p>
          <a:p>
            <a:r>
              <a:rPr lang="en-GB" dirty="0" smtClean="0"/>
              <a:t>Nested tables (different from object tables)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2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LOBs</a:t>
            </a:r>
            <a:r>
              <a:rPr lang="en-GB" dirty="0" smtClean="0"/>
              <a:t> and </a:t>
            </a:r>
            <a:r>
              <a:rPr lang="en-GB" dirty="0" err="1" smtClean="0"/>
              <a:t>BFILE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83002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3 Large Object types</a:t>
            </a:r>
          </a:p>
          <a:p>
            <a:r>
              <a:rPr lang="en-GB" altLang="en-US" dirty="0"/>
              <a:t>Up to 4GB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CLOB</a:t>
            </a:r>
            <a:endParaRPr lang="en-GB" dirty="0"/>
          </a:p>
          <a:p>
            <a:pPr lvl="1"/>
            <a:r>
              <a:rPr lang="en-GB" dirty="0" smtClean="0"/>
              <a:t>Long variable length character strings</a:t>
            </a:r>
          </a:p>
          <a:p>
            <a:pPr lvl="1"/>
            <a:r>
              <a:rPr lang="en-GB" dirty="0" smtClean="0"/>
              <a:t>Similar to memo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BLOB</a:t>
            </a:r>
          </a:p>
          <a:p>
            <a:pPr lvl="1"/>
            <a:r>
              <a:rPr lang="en-GB" dirty="0" smtClean="0"/>
              <a:t>Binary large objects</a:t>
            </a:r>
          </a:p>
          <a:p>
            <a:pPr lvl="1"/>
            <a:r>
              <a:rPr lang="en-GB" dirty="0" smtClean="0"/>
              <a:t>Bitmaps, audio, video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BFILE</a:t>
            </a:r>
            <a:endParaRPr lang="en-GB" dirty="0" smtClean="0"/>
          </a:p>
          <a:p>
            <a:pPr lvl="1"/>
            <a:r>
              <a:rPr lang="en-GB" dirty="0" smtClean="0"/>
              <a:t>DB </a:t>
            </a:r>
            <a:r>
              <a:rPr lang="en-GB" dirty="0" err="1" smtClean="0"/>
              <a:t>refernce</a:t>
            </a:r>
            <a:r>
              <a:rPr lang="en-GB" dirty="0" smtClean="0"/>
              <a:t> to an operating system file</a:t>
            </a:r>
          </a:p>
          <a:p>
            <a:pPr lvl="1"/>
            <a:r>
              <a:rPr lang="en-GB" dirty="0" smtClean="0"/>
              <a:t>Outside of Oracle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3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03648" y="1556792"/>
            <a:ext cx="6552207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dirty="0" smtClean="0"/>
              <a:t>What is a primary key in another table called?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How many primary and foreign keys can a table have?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What does </a:t>
            </a:r>
            <a:r>
              <a:rPr lang="en-GB" altLang="en-US" sz="1800" dirty="0" err="1" smtClean="0"/>
              <a:t>DDL</a:t>
            </a:r>
            <a:r>
              <a:rPr lang="en-GB" altLang="en-US" sz="1800" dirty="0" smtClean="0"/>
              <a:t> stand for?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In a purely relational database what types of data is stored 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What does </a:t>
            </a:r>
            <a:r>
              <a:rPr lang="en-GB" altLang="en-US" sz="1800" dirty="0" err="1" smtClean="0"/>
              <a:t>UDT</a:t>
            </a:r>
            <a:r>
              <a:rPr lang="en-GB" altLang="en-US" sz="1800" dirty="0" smtClean="0"/>
              <a:t> stand for?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If the RM is 2D, how many dimensions can the </a:t>
            </a:r>
            <a:r>
              <a:rPr lang="en-GB" altLang="en-US" sz="1800" dirty="0" err="1" smtClean="0"/>
              <a:t>ERM</a:t>
            </a:r>
            <a:r>
              <a:rPr lang="en-GB" altLang="en-US" sz="1800" dirty="0" smtClean="0"/>
              <a:t> go to?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  <a:p>
            <a:r>
              <a:rPr lang="en-GB" altLang="en-US" sz="1800" dirty="0" smtClean="0"/>
              <a:t>Which are the 4 </a:t>
            </a:r>
            <a:r>
              <a:rPr lang="en-GB" altLang="en-US" sz="1800" dirty="0" err="1" smtClean="0"/>
              <a:t>UDTs</a:t>
            </a:r>
            <a:r>
              <a:rPr lang="en-GB" altLang="en-US" sz="1800" dirty="0" smtClean="0"/>
              <a:t> we’re going to cover in this module?</a:t>
            </a:r>
          </a:p>
          <a:p>
            <a:pPr lvl="1"/>
            <a:endParaRPr lang="en-GB" alt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Admin</a:t>
            </a:r>
          </a:p>
          <a:p>
            <a:r>
              <a:rPr lang="en-GB" smtClean="0"/>
              <a:t>Value of the module</a:t>
            </a:r>
          </a:p>
          <a:p>
            <a:r>
              <a:rPr lang="en-GB" smtClean="0"/>
              <a:t>Review Last year</a:t>
            </a:r>
          </a:p>
          <a:p>
            <a:r>
              <a:rPr lang="en-GB" smtClean="0"/>
              <a:t>New Concepts</a:t>
            </a:r>
          </a:p>
          <a:p>
            <a:r>
              <a:rPr lang="en-GB" smtClean="0"/>
              <a:t>Value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Journey towards employment</a:t>
            </a:r>
          </a:p>
          <a:p>
            <a:r>
              <a:rPr lang="en-GB" dirty="0" smtClean="0"/>
              <a:t>Consideration: </a:t>
            </a:r>
            <a:r>
              <a:rPr lang="en-GB" dirty="0"/>
              <a:t>your </a:t>
            </a:r>
            <a:r>
              <a:rPr lang="en-GB" dirty="0" smtClean="0"/>
              <a:t>peers and for me</a:t>
            </a:r>
          </a:p>
          <a:p>
            <a:pPr lvl="1"/>
            <a:r>
              <a:rPr lang="en-GB" dirty="0" smtClean="0"/>
              <a:t>No phone fiddling, chatting, irritating</a:t>
            </a:r>
          </a:p>
          <a:p>
            <a:r>
              <a:rPr lang="en-GB" dirty="0" smtClean="0"/>
              <a:t>Pass rates linked directly to attendance</a:t>
            </a:r>
          </a:p>
          <a:p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Complete them all, </a:t>
            </a:r>
            <a:r>
              <a:rPr lang="en-GB" b="1" dirty="0" smtClean="0"/>
              <a:t>especially</a:t>
            </a:r>
            <a:r>
              <a:rPr lang="en-GB" dirty="0" smtClean="0"/>
              <a:t> if absent</a:t>
            </a:r>
          </a:p>
          <a:p>
            <a:r>
              <a:rPr lang="en-GB" dirty="0" smtClean="0"/>
              <a:t>Plagiarism</a:t>
            </a:r>
          </a:p>
          <a:p>
            <a:r>
              <a:rPr lang="en-GB" dirty="0" smtClean="0"/>
              <a:t>Books</a:t>
            </a:r>
          </a:p>
          <a:p>
            <a:r>
              <a:rPr lang="en-GB" dirty="0" smtClean="0"/>
              <a:t>DBMS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6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of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988840"/>
            <a:ext cx="7128792" cy="388843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Underpins a number of subjects</a:t>
            </a:r>
          </a:p>
          <a:p>
            <a:r>
              <a:rPr lang="en-GB" dirty="0" smtClean="0"/>
              <a:t>Strongly typed – helps with data types</a:t>
            </a:r>
          </a:p>
          <a:p>
            <a:r>
              <a:rPr lang="en-GB" dirty="0" smtClean="0"/>
              <a:t>Close ties with Web Application Development</a:t>
            </a:r>
          </a:p>
          <a:p>
            <a:pPr lvl="1"/>
            <a:r>
              <a:rPr lang="en-GB" dirty="0" smtClean="0"/>
              <a:t>Makes you better web developers</a:t>
            </a:r>
          </a:p>
          <a:p>
            <a:r>
              <a:rPr lang="en-GB" dirty="0" smtClean="0"/>
              <a:t>Learning transferable skills</a:t>
            </a:r>
          </a:p>
          <a:p>
            <a:pPr lvl="1"/>
            <a:r>
              <a:rPr lang="en-GB" dirty="0" smtClean="0"/>
              <a:t>Slight variations between Oracle and MySQL</a:t>
            </a:r>
          </a:p>
          <a:p>
            <a:pPr lvl="2"/>
            <a:r>
              <a:rPr lang="en-GB" dirty="0" smtClean="0"/>
              <a:t>case sensitivity of table, column names and data</a:t>
            </a:r>
          </a:p>
          <a:p>
            <a:pPr lvl="1"/>
            <a:r>
              <a:rPr lang="en-GB" dirty="0" smtClean="0"/>
              <a:t>Mainly ANSI</a:t>
            </a:r>
          </a:p>
          <a:p>
            <a:r>
              <a:rPr lang="en-GB" dirty="0" smtClean="0"/>
              <a:t>Exposure to multiple </a:t>
            </a:r>
            <a:r>
              <a:rPr lang="en-GB" dirty="0" err="1" smtClean="0"/>
              <a:t>DDMS</a:t>
            </a:r>
            <a:r>
              <a:rPr lang="en-GB" dirty="0" smtClean="0"/>
              <a:t> adds value to your course</a:t>
            </a:r>
          </a:p>
          <a:p>
            <a:r>
              <a:rPr lang="en-GB" dirty="0" smtClean="0"/>
              <a:t>Improved employability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2924944"/>
            <a:ext cx="2952328" cy="15696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Oracle Developers earn on Average 15% more than other DB developers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 Pinning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ER Modelling and normalised data</a:t>
            </a:r>
          </a:p>
          <a:p>
            <a:r>
              <a:rPr lang="en-GB" dirty="0" smtClean="0"/>
              <a:t>Relational Databases</a:t>
            </a:r>
          </a:p>
          <a:p>
            <a:r>
              <a:rPr lang="en-GB" dirty="0" smtClean="0"/>
              <a:t>SQL – </a:t>
            </a:r>
            <a:r>
              <a:rPr lang="en-GB" dirty="0" err="1" smtClean="0"/>
              <a:t>DDL</a:t>
            </a:r>
            <a:endParaRPr lang="en-GB" dirty="0" smtClean="0"/>
          </a:p>
          <a:p>
            <a:r>
              <a:rPr lang="en-GB" dirty="0"/>
              <a:t>SQL – </a:t>
            </a:r>
            <a:r>
              <a:rPr lang="en-GB" dirty="0" err="1" smtClean="0"/>
              <a:t>DML</a:t>
            </a:r>
            <a:endParaRPr lang="en-GB" dirty="0"/>
          </a:p>
          <a:p>
            <a:r>
              <a:rPr lang="en-GB" dirty="0" smtClean="0"/>
              <a:t>Data types</a:t>
            </a:r>
          </a:p>
          <a:p>
            <a:r>
              <a:rPr lang="en-GB" dirty="0" smtClean="0"/>
              <a:t>Script files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9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Concepts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– can be complex</a:t>
            </a:r>
          </a:p>
          <a:p>
            <a:r>
              <a:rPr lang="en-GB" dirty="0" smtClean="0"/>
              <a:t>More querying </a:t>
            </a:r>
            <a:endParaRPr lang="en-GB" dirty="0" smtClean="0"/>
          </a:p>
          <a:p>
            <a:pPr lvl="1"/>
            <a:r>
              <a:rPr lang="en-GB" dirty="0" smtClean="0"/>
              <a:t>Relational and Object structured data</a:t>
            </a:r>
          </a:p>
          <a:p>
            <a:r>
              <a:rPr lang="en-GB" dirty="0" smtClean="0"/>
              <a:t>Procedural SQL – (PL/SQL)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8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DB and 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88840"/>
            <a:ext cx="6196405" cy="3603812"/>
          </a:xfrm>
        </p:spPr>
        <p:txBody>
          <a:bodyPr numCol="2"/>
          <a:lstStyle/>
          <a:p>
            <a:r>
              <a:rPr lang="en-GB" b="1" u="sng" dirty="0" smtClean="0">
                <a:solidFill>
                  <a:srgbClr val="002060"/>
                </a:solidFill>
              </a:rPr>
              <a:t>Database</a:t>
            </a:r>
          </a:p>
          <a:p>
            <a:r>
              <a:rPr lang="en-GB" dirty="0" smtClean="0"/>
              <a:t>Collection of related data</a:t>
            </a:r>
          </a:p>
          <a:p>
            <a:r>
              <a:rPr lang="en-GB" dirty="0" smtClean="0"/>
              <a:t>Organised and structured</a:t>
            </a:r>
          </a:p>
          <a:p>
            <a:r>
              <a:rPr lang="en-GB" dirty="0" smtClean="0"/>
              <a:t>Provide answers (analytics)</a:t>
            </a:r>
          </a:p>
          <a:p>
            <a:r>
              <a:rPr lang="en-GB" dirty="0" smtClean="0"/>
              <a:t>Interaction via SQL</a:t>
            </a:r>
          </a:p>
          <a:p>
            <a:r>
              <a:rPr lang="en-GB" b="1" u="sng" dirty="0" smtClean="0">
                <a:solidFill>
                  <a:srgbClr val="002060"/>
                </a:solidFill>
              </a:rPr>
              <a:t>DBMS</a:t>
            </a:r>
          </a:p>
          <a:p>
            <a:r>
              <a:rPr lang="en-GB" dirty="0" smtClean="0"/>
              <a:t>Software manages user interaction</a:t>
            </a:r>
          </a:p>
          <a:p>
            <a:r>
              <a:rPr lang="en-GB" dirty="0" smtClean="0"/>
              <a:t>Enforces integrity</a:t>
            </a:r>
          </a:p>
          <a:p>
            <a:r>
              <a:rPr lang="en-GB" dirty="0" smtClean="0"/>
              <a:t>Optimises performance</a:t>
            </a:r>
          </a:p>
          <a:p>
            <a:r>
              <a:rPr lang="en-GB" dirty="0" smtClean="0"/>
              <a:t>Controls (concurrent) access</a:t>
            </a:r>
            <a:endParaRPr lang="en-GB" dirty="0"/>
          </a:p>
        </p:txBody>
      </p:sp>
      <p:sp>
        <p:nvSpPr>
          <p:cNvPr id="4" name="Isosceles Triangle 3"/>
          <p:cNvSpPr/>
          <p:nvPr/>
        </p:nvSpPr>
        <p:spPr>
          <a:xfrm>
            <a:off x="3851920" y="4653136"/>
            <a:ext cx="1296144" cy="1656184"/>
          </a:xfrm>
          <a:prstGeom prst="triangle">
            <a:avLst/>
          </a:pr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1936" y="50448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341936" y="54812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269801" y="58729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65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1398"/>
            <a:ext cx="2263697" cy="226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2839077"/>
            <a:ext cx="727507" cy="22636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wordArtVert" wrap="none" rtlCol="0">
            <a:spAutoFit/>
          </a:bodyPr>
          <a:lstStyle/>
          <a:p>
            <a:r>
              <a:rPr lang="en-GB" sz="3200" b="1" dirty="0" smtClean="0"/>
              <a:t>DBMS</a:t>
            </a:r>
            <a:endParaRPr lang="en-GB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2" y="2852936"/>
            <a:ext cx="1111892" cy="772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43" b="2132"/>
          <a:stretch/>
        </p:blipFill>
        <p:spPr>
          <a:xfrm>
            <a:off x="4814617" y="2852936"/>
            <a:ext cx="2985033" cy="2267218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>
            <a:off x="1115616" y="2276872"/>
            <a:ext cx="3240360" cy="216024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entagon 9"/>
          <p:cNvSpPr/>
          <p:nvPr/>
        </p:nvSpPr>
        <p:spPr>
          <a:xfrm flipH="1">
            <a:off x="4932040" y="5377862"/>
            <a:ext cx="3240360" cy="216024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73035" y="51165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5120154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524328" y="5032708"/>
            <a:ext cx="73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Users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8334" y="256490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685832" y="2562881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372200" y="2554802"/>
            <a:ext cx="73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Users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40" y="3592153"/>
            <a:ext cx="1111892" cy="7729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40" y="4365104"/>
            <a:ext cx="1111892" cy="7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0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0" grpId="0" animBg="1"/>
      <p:bldP spid="10" grpId="1" animBg="1"/>
      <p:bldP spid="11" grpId="0"/>
      <p:bldP spid="11" grpId="1"/>
      <p:bldP spid="4" grpId="0"/>
      <p:bldP spid="4" grpId="1"/>
      <p:bldP spid="9" grpId="0"/>
      <p:bldP spid="9" grpId="1"/>
      <p:bldP spid="13" grpId="1"/>
      <p:bldP spid="13" grpId="2"/>
      <p:bldP spid="14" grpId="1"/>
      <p:bldP spid="14" grpId="2"/>
      <p:bldP spid="15" grpId="1"/>
      <p:bldP spid="15" grpId="2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256</TotalTime>
  <Words>882</Words>
  <Application>Microsoft Office PowerPoint</Application>
  <PresentationFormat>On-screen Show (4:3)</PresentationFormat>
  <Paragraphs>253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Pushpin</vt:lpstr>
      <vt:lpstr>Databases 2 Introduction</vt:lpstr>
      <vt:lpstr>PowerPoint Presentation</vt:lpstr>
      <vt:lpstr>Overview</vt:lpstr>
      <vt:lpstr>Expectations</vt:lpstr>
      <vt:lpstr>Value of Databases</vt:lpstr>
      <vt:lpstr>Under Pinning Concepts</vt:lpstr>
      <vt:lpstr>New Concepts </vt:lpstr>
      <vt:lpstr>DB and DBMS</vt:lpstr>
      <vt:lpstr>Process</vt:lpstr>
      <vt:lpstr>Relational Concepts</vt:lpstr>
      <vt:lpstr>Relational DBMS</vt:lpstr>
      <vt:lpstr>Structured Query Language</vt:lpstr>
      <vt:lpstr>Simple Types - number</vt:lpstr>
      <vt:lpstr>Simple Types - character</vt:lpstr>
      <vt:lpstr>Simple Types - date</vt:lpstr>
      <vt:lpstr>Object Relational DBMS</vt:lpstr>
      <vt:lpstr>Schema</vt:lpstr>
      <vt:lpstr>Object Type Examples</vt:lpstr>
      <vt:lpstr>Object Type Examples</vt:lpstr>
      <vt:lpstr>Object Table Example</vt:lpstr>
      <vt:lpstr>Collection Types</vt:lpstr>
      <vt:lpstr>LOBs and BFILE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Carole Morrell</cp:lastModifiedBy>
  <cp:revision>29</cp:revision>
  <dcterms:created xsi:type="dcterms:W3CDTF">2015-08-21T13:35:31Z</dcterms:created>
  <dcterms:modified xsi:type="dcterms:W3CDTF">2015-09-28T20:02:38Z</dcterms:modified>
</cp:coreProperties>
</file>