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5"/>
  </p:notesMasterIdLst>
  <p:sldIdLst>
    <p:sldId id="256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4" r:id="rId22"/>
    <p:sldId id="423" r:id="rId23"/>
    <p:sldId id="30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3685" autoAdjust="0"/>
  </p:normalViewPr>
  <p:slideViewPr>
    <p:cSldViewPr>
      <p:cViewPr varScale="1">
        <p:scale>
          <a:sx n="72" d="100"/>
          <a:sy n="72" d="100"/>
        </p:scale>
        <p:origin x="-1668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7CCE0E-FE1F-49A4-BA83-4C4DD4D73FEF}" type="datetimeFigureOut">
              <a:rPr lang="en-GB"/>
              <a:pPr>
                <a:defRPr/>
              </a:pPr>
              <a:t>25/01/2016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0828B4-18E2-41E9-8FD8-EBA38622E6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729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94C4D-1B93-4FA6-98AA-2C0FF7C27EB1}" type="slidenum">
              <a:rPr lang="en-GB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mtClean="0"/>
              <a:t>Don’t use name in internal statement as its not unique and it may match the wrong name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sz="1200" dirty="0" smtClean="0"/>
              <a:t>'N' </a:t>
            </a:r>
            <a:r>
              <a:rPr lang="en-GB" altLang="en-US" dirty="0" smtClean="0"/>
              <a:t>can be anything,</a:t>
            </a:r>
            <a:r>
              <a:rPr lang="en-GB" altLang="en-US" baseline="0" dirty="0" smtClean="0"/>
              <a:t> </a:t>
            </a:r>
            <a:r>
              <a:rPr lang="en-GB" altLang="en-US" baseline="0" dirty="0" err="1" smtClean="0"/>
              <a:t>ie</a:t>
            </a:r>
            <a:r>
              <a:rPr lang="en-GB" altLang="en-US" baseline="0" dirty="0" smtClean="0"/>
              <a:t>: characters or spaces </a:t>
            </a:r>
          </a:p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z="1000" smtClean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0B8500-7C3F-4617-87FD-8F9179C556D7}" type="slidenum">
              <a:rPr lang="en-GB" altLang="en-US"/>
              <a:pPr algn="r" eaLnBrk="1" hangingPunct="1"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z="1000" dirty="0" smtClean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0B8500-7C3F-4617-87FD-8F9179C556D7}" type="slidenum">
              <a:rPr lang="en-GB" altLang="en-US"/>
              <a:pPr algn="r" eaLnBrk="1" hangingPunct="1">
                <a:spcBef>
                  <a:spcPct val="0"/>
                </a:spcBef>
              </a:pPr>
              <a:t>21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7C9219-4E64-445C-B72A-DDD56C276801}" type="slidenum">
              <a:rPr lang="en-GB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GB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mtClean="0"/>
              <a:t>SELECT TRUNC(15.79,1) "Truncate" FROM DUAL; </a:t>
            </a:r>
          </a:p>
          <a:p>
            <a:endParaRPr lang="en-GB" altLang="en-US" smtClean="0"/>
          </a:p>
          <a:p>
            <a:r>
              <a:rPr lang="en-GB" altLang="en-US" smtClean="0"/>
              <a:t>Truncate </a:t>
            </a:r>
          </a:p>
          <a:p>
            <a:r>
              <a:rPr lang="en-GB" altLang="en-US" smtClean="0"/>
              <a:t>---------- </a:t>
            </a:r>
          </a:p>
          <a:p>
            <a:r>
              <a:rPr lang="en-GB" altLang="en-US" smtClean="0"/>
              <a:t>15.7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017588"/>
            <a:ext cx="7178675" cy="48307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1009650"/>
            <a:ext cx="7180263" cy="4832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769938" y="701675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7854950" y="74930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88" y="5357813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7709A-41F5-42DD-B45A-0D12DB1DB406}" type="datetimeFigureOut">
              <a:rPr lang="en-GB"/>
              <a:pPr>
                <a:defRPr/>
              </a:pPr>
              <a:t>25/01/2016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50" y="5357813"/>
            <a:ext cx="5033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475" y="5357813"/>
            <a:ext cx="554038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862B051-71F9-451F-AD38-EC41CD0179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23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D8E98-7E06-4FE3-9571-EDD00EFB42E6}" type="datetimeFigureOut">
              <a:rPr lang="en-GB"/>
              <a:pPr>
                <a:defRPr/>
              </a:pPr>
              <a:t>25/01/2016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24981-8691-40AA-A342-447B29CB98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01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919E8-C807-4A44-B43E-FD05C29D51E0}" type="datetimeFigureOut">
              <a:rPr lang="en-GB"/>
              <a:pPr>
                <a:defRPr/>
              </a:pPr>
              <a:t>25/01/2016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44CE0-EBC2-438E-A764-B671CA0ADB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85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274638"/>
            <a:ext cx="7499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447800"/>
            <a:ext cx="3673475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68863" y="1447800"/>
            <a:ext cx="3673475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68863" y="3924300"/>
            <a:ext cx="3673475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2BB5E-6B1B-4725-BB19-DB7FF4C40D9C}" type="datetimeFigureOut">
              <a:rPr lang="en-GB"/>
              <a:pPr>
                <a:defRPr/>
              </a:pPr>
              <a:t>25/01/2016</a:t>
            </a:fld>
            <a:endParaRPr lang="en-GB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5DC3E-4EE2-4163-91E0-1A0FA503BD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10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274638"/>
            <a:ext cx="7499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447800"/>
            <a:ext cx="3673475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3" y="1447800"/>
            <a:ext cx="3673475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9B2A4-FC18-4768-AD00-7EE889EC1F02}" type="datetimeFigureOut">
              <a:rPr lang="en-GB"/>
              <a:pPr>
                <a:defRPr/>
              </a:pPr>
              <a:t>25/01/2016</a:t>
            </a:fld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D2E78-13E5-40BB-93EF-B1D72B30BF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4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95F3D-B8B2-4546-B22C-AF7A46562A96}" type="datetimeFigureOut">
              <a:rPr lang="en-GB"/>
              <a:pPr>
                <a:defRPr/>
              </a:pPr>
              <a:t>25/01/2016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D0718-9272-44CE-8BD9-6AB91D987E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91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8BFB3-1920-4BF4-A4CE-7875ACE02AE1}" type="datetimeFigureOut">
              <a:rPr lang="en-GB"/>
              <a:pPr>
                <a:defRPr/>
              </a:pPr>
              <a:t>25/01/2016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18250-6DAF-4029-B316-0C2FB6BF3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7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42527-F9D1-485A-9378-23A98744ABC0}" type="datetimeFigureOut">
              <a:rPr lang="en-GB"/>
              <a:pPr>
                <a:defRPr/>
              </a:pPr>
              <a:t>25/01/2016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8EAB4-8B77-4BEB-9C76-C69D3FA66D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4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F0DF8-AC81-4748-ADC9-F7EF0B14E2D4}" type="datetimeFigureOut">
              <a:rPr lang="en-GB"/>
              <a:pPr>
                <a:defRPr/>
              </a:pPr>
              <a:t>25/01/2016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CE4B9-1D3D-439A-A0E1-417E0E325C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04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2D4AE-4DCB-41CB-91B9-1EEB1DB4CB4F}" type="datetimeFigureOut">
              <a:rPr lang="en-GB"/>
              <a:pPr>
                <a:defRPr/>
              </a:pPr>
              <a:t>25/01/2016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C5A1C-1E1F-4CC5-9099-5F52F5E3C7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35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3BF05-1EF9-4B31-ACC3-F8E4E17BAC85}" type="datetimeFigureOut">
              <a:rPr lang="en-GB"/>
              <a:pPr>
                <a:defRPr/>
              </a:pPr>
              <a:t>25/01/2016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5D8A7-7285-4F00-AE18-0B8E4B55DB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27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60000">
            <a:off x="4471988" y="603250"/>
            <a:ext cx="3787775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300" y="576263"/>
            <a:ext cx="3789363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2063" y="5886450"/>
            <a:ext cx="1212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90181-4907-463C-9E84-36659F04C973}" type="datetimeFigureOut">
              <a:rPr lang="en-GB"/>
              <a:pPr>
                <a:defRPr/>
              </a:pPr>
              <a:t>25/01/2016</a:t>
            </a:fld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29300"/>
            <a:ext cx="35226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8088" y="5897563"/>
            <a:ext cx="5540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0ED4-BDA0-4E4D-BA3D-0793D75F8C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9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21540000">
            <a:off x="744538" y="576263"/>
            <a:ext cx="3789362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60000">
            <a:off x="4464050" y="603250"/>
            <a:ext cx="3789363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238" y="5888038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75631-2E2E-44F6-9541-4D7643B87E7C}" type="datetimeFigureOut">
              <a:rPr lang="en-GB"/>
              <a:pPr>
                <a:defRPr/>
              </a:pPr>
              <a:t>25/01/2016</a:t>
            </a:fld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30888"/>
            <a:ext cx="3319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850" y="590073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6D07A-FC67-4946-9D08-0923FB95B2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838" y="574675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838" y="576263"/>
            <a:ext cx="7696200" cy="5715000"/>
          </a:xfrm>
          <a:prstGeom prst="rect">
            <a:avLst/>
          </a:prstGeom>
          <a:blipFill dpi="0" rotWithShape="1">
            <a:blip r:embed="rId16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544513" y="273050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8115300" y="29845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itle Placeholder 1"/>
          <p:cNvSpPr>
            <a:spLocks noGrp="1"/>
          </p:cNvSpPr>
          <p:nvPr>
            <p:ph type="title"/>
          </p:nvPr>
        </p:nvSpPr>
        <p:spPr bwMode="auto">
          <a:xfrm>
            <a:off x="1095375" y="817563"/>
            <a:ext cx="696436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2119313"/>
            <a:ext cx="61960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775" y="5808663"/>
            <a:ext cx="1212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fld id="{5C2A3882-DA15-45BF-B649-36EE5F60BD70}" type="datetimeFigureOut">
              <a:rPr lang="en-GB"/>
              <a:pPr>
                <a:defRPr/>
              </a:pPr>
              <a:t>25/01/2016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8663"/>
            <a:ext cx="5540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800" y="5808663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fld id="{5C14B8B7-577A-4B19-90F8-3F45B501DB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6" r:id="rId8"/>
    <p:sldLayoutId id="2147484077" r:id="rId9"/>
    <p:sldLayoutId id="2147484073" r:id="rId10"/>
    <p:sldLayoutId id="2147484074" r:id="rId11"/>
    <p:sldLayoutId id="2147484078" r:id="rId12"/>
    <p:sldLayoutId id="214748407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44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727200" y="1795463"/>
            <a:ext cx="5722938" cy="1827212"/>
          </a:xfrm>
        </p:spPr>
        <p:txBody>
          <a:bodyPr/>
          <a:lstStyle/>
          <a:p>
            <a:pPr eaLnBrk="1" hangingPunct="1"/>
            <a:r>
              <a:rPr lang="en-GB" altLang="en-US" dirty="0" smtClean="0">
                <a:solidFill>
                  <a:srgbClr val="002060"/>
                </a:solidFill>
              </a:rPr>
              <a:t>Databases 2</a:t>
            </a:r>
            <a:br>
              <a:rPr lang="en-GB" altLang="en-US" dirty="0" smtClean="0">
                <a:solidFill>
                  <a:srgbClr val="002060"/>
                </a:solidFill>
              </a:rPr>
            </a:br>
            <a:r>
              <a:rPr lang="en-GB" altLang="en-US" dirty="0" smtClean="0">
                <a:solidFill>
                  <a:srgbClr val="002060"/>
                </a:solidFill>
              </a:rPr>
              <a:t>More Functions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975"/>
            <a:ext cx="5711825" cy="1524000"/>
          </a:xfrm>
        </p:spPr>
        <p:txBody>
          <a:bodyPr/>
          <a:lstStyle/>
          <a:p>
            <a:pPr eaLnBrk="1" hangingPunct="1"/>
            <a:r>
              <a:rPr lang="en-GB" altLang="en-US" smtClean="0"/>
              <a:t>Carole Morrell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 bwMode="auto">
          <a:xfrm>
            <a:off x="1043608" y="476672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sz="2800" dirty="0">
                <a:solidFill>
                  <a:srgbClr val="002060"/>
                </a:solidFill>
              </a:rPr>
              <a:t>Character</a:t>
            </a:r>
            <a:r>
              <a:rPr lang="en-GB" altLang="en-US" sz="1600" b="1" dirty="0" smtClean="0">
                <a:effectLst/>
              </a:rPr>
              <a:t> </a:t>
            </a:r>
            <a:r>
              <a:rPr lang="en-GB" altLang="en-US" sz="2800" dirty="0">
                <a:solidFill>
                  <a:srgbClr val="002060"/>
                </a:solidFill>
              </a:rPr>
              <a:t>Functions Returning </a:t>
            </a:r>
            <a:r>
              <a:rPr lang="en-GB" altLang="en-US" sz="2800" dirty="0" smtClean="0">
                <a:solidFill>
                  <a:srgbClr val="002060"/>
                </a:solidFill>
              </a:rPr>
              <a:t>Characters</a:t>
            </a:r>
            <a:endParaRPr lang="en-GB" altLang="en-US" sz="2800" dirty="0">
              <a:solidFill>
                <a:srgbClr val="002060"/>
              </a:solidFill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 sz="half" idx="1"/>
          </p:nvPr>
        </p:nvSpPr>
        <p:spPr>
          <a:xfrm>
            <a:off x="899542" y="1628800"/>
            <a:ext cx="7344866" cy="4536504"/>
          </a:xfrm>
        </p:spPr>
        <p:txBody>
          <a:bodyPr/>
          <a:lstStyle/>
          <a:p>
            <a:r>
              <a:rPr lang="en-GB" altLang="en-US" sz="2400" dirty="0" smtClean="0"/>
              <a:t>Return value the same datatype as the input value</a:t>
            </a:r>
          </a:p>
          <a:p>
            <a:r>
              <a:rPr lang="en-GB" altLang="en-US" sz="2400" dirty="0" err="1" smtClean="0"/>
              <a:t>CONCAT</a:t>
            </a:r>
            <a:r>
              <a:rPr lang="en-GB" altLang="en-US" sz="2400" dirty="0" smtClean="0"/>
              <a:t> returns </a:t>
            </a:r>
            <a:r>
              <a:rPr lang="en-GB" altLang="en-US" sz="2400" i="1" dirty="0" smtClean="0"/>
              <a:t>char1</a:t>
            </a:r>
            <a:r>
              <a:rPr lang="en-GB" altLang="en-US" sz="2400" dirty="0" smtClean="0"/>
              <a:t> concatenated with </a:t>
            </a:r>
            <a:r>
              <a:rPr lang="en-GB" altLang="en-US" sz="2400" i="1" dirty="0" smtClean="0"/>
              <a:t>char2</a:t>
            </a:r>
          </a:p>
          <a:p>
            <a:endParaRPr lang="en-GB" altLang="en-US" sz="1050" dirty="0" smtClean="0"/>
          </a:p>
          <a:p>
            <a:pPr marL="357188" lvl="1" indent="0">
              <a:buFont typeface="Verdana" pitchFamily="34" charset="0"/>
              <a:buNone/>
            </a:pPr>
            <a:r>
              <a:rPr lang="en-GB" altLang="en-US" sz="2400" dirty="0" smtClean="0"/>
              <a:t>SELECT </a:t>
            </a:r>
            <a:r>
              <a:rPr lang="en-GB" altLang="en-US" sz="2400" dirty="0" err="1" smtClean="0"/>
              <a:t>CONCAT</a:t>
            </a:r>
            <a:r>
              <a:rPr lang="en-GB" altLang="en-US" sz="2400" dirty="0" smtClean="0"/>
              <a:t>(</a:t>
            </a:r>
          </a:p>
          <a:p>
            <a:pPr marL="647700" lvl="2" indent="0">
              <a:buFont typeface="Wingdings 2" pitchFamily="18" charset="2"/>
              <a:buNone/>
            </a:pPr>
            <a:r>
              <a:rPr lang="en-GB" altLang="en-US" sz="2400" dirty="0" err="1" smtClean="0"/>
              <a:t>CONCAT</a:t>
            </a:r>
            <a:r>
              <a:rPr lang="en-GB" altLang="en-US" sz="2400" dirty="0" smtClean="0"/>
              <a:t>(surname, </a:t>
            </a:r>
            <a:r>
              <a:rPr lang="en-GB" altLang="en-US" sz="2400" dirty="0" smtClean="0">
                <a:solidFill>
                  <a:srgbClr val="FF0000"/>
                </a:solidFill>
              </a:rPr>
              <a:t>'</a:t>
            </a:r>
            <a:r>
              <a:rPr lang="en-GB" altLang="en-US" sz="2400" dirty="0" smtClean="0">
                <a:solidFill>
                  <a:srgbClr val="0070C0"/>
                </a:solidFill>
              </a:rPr>
              <a:t>'</a:t>
            </a:r>
            <a:r>
              <a:rPr lang="en-GB" altLang="en-US" sz="2400" dirty="0" smtClean="0"/>
              <a:t>'s role is </a:t>
            </a:r>
            <a:r>
              <a:rPr lang="en-GB" altLang="en-US" sz="2400" dirty="0" smtClean="0">
                <a:solidFill>
                  <a:srgbClr val="FF0000"/>
                </a:solidFill>
              </a:rPr>
              <a:t>'</a:t>
            </a:r>
            <a:r>
              <a:rPr lang="en-GB" altLang="en-US" sz="2400" dirty="0" smtClean="0"/>
              <a:t>), </a:t>
            </a:r>
            <a:r>
              <a:rPr lang="en-GB" altLang="en-US" sz="2400" dirty="0" err="1" smtClean="0"/>
              <a:t>role_desc</a:t>
            </a:r>
            <a:r>
              <a:rPr lang="en-GB" altLang="en-US" sz="2400" dirty="0" smtClean="0"/>
              <a:t>) "Job" </a:t>
            </a:r>
          </a:p>
          <a:p>
            <a:pPr marL="647700" lvl="2" indent="0">
              <a:buFont typeface="Wingdings 2" pitchFamily="18" charset="2"/>
              <a:buNone/>
            </a:pPr>
            <a:r>
              <a:rPr lang="en-GB" altLang="en-US" sz="2400" dirty="0" smtClean="0"/>
              <a:t>FROM employees </a:t>
            </a:r>
          </a:p>
          <a:p>
            <a:pPr marL="647700" lvl="2" indent="0">
              <a:buFont typeface="Wingdings 2" pitchFamily="18" charset="2"/>
              <a:buNone/>
            </a:pPr>
            <a:r>
              <a:rPr lang="en-GB" altLang="en-US" sz="2400" dirty="0" smtClean="0"/>
              <a:t>WHERE </a:t>
            </a:r>
            <a:r>
              <a:rPr lang="en-GB" altLang="en-US" sz="2400" dirty="0" err="1" smtClean="0"/>
              <a:t>employee_id</a:t>
            </a:r>
            <a:r>
              <a:rPr lang="en-GB" altLang="en-US" sz="2400" dirty="0" smtClean="0"/>
              <a:t> = 1000;</a:t>
            </a:r>
          </a:p>
          <a:p>
            <a:pPr marL="647700" lvl="2" indent="0">
              <a:buFont typeface="Wingdings 2" pitchFamily="18" charset="2"/>
              <a:buNone/>
            </a:pPr>
            <a:endParaRPr lang="en-GB" altLang="en-US" sz="100" dirty="0" smtClean="0"/>
          </a:p>
          <a:p>
            <a:pPr marL="647700" lvl="2" indent="0">
              <a:buFont typeface="Wingdings 2" pitchFamily="18" charset="2"/>
              <a:buNone/>
            </a:pPr>
            <a:r>
              <a:rPr lang="en-GB" altLang="en-US" sz="2400" dirty="0" smtClean="0"/>
              <a:t>Job</a:t>
            </a:r>
          </a:p>
          <a:p>
            <a:pPr marL="647700" lvl="2" indent="0">
              <a:buFont typeface="Wingdings 2" pitchFamily="18" charset="2"/>
              <a:buNone/>
            </a:pPr>
            <a:r>
              <a:rPr lang="en-GB" altLang="en-US" sz="2400" dirty="0" smtClean="0"/>
              <a:t>--------------------------------------- </a:t>
            </a:r>
          </a:p>
          <a:p>
            <a:pPr marL="647700" lvl="2" indent="0">
              <a:buFont typeface="Wingdings 2" pitchFamily="18" charset="2"/>
              <a:buNone/>
            </a:pPr>
            <a:r>
              <a:rPr lang="en-GB" altLang="en-US" sz="2400" dirty="0" smtClean="0"/>
              <a:t>Morrell's role is senior lecturer  </a:t>
            </a:r>
          </a:p>
        </p:txBody>
      </p:sp>
    </p:spTree>
    <p:extLst>
      <p:ext uri="{BB962C8B-B14F-4D97-AF65-F5344CB8AC3E}">
        <p14:creationId xmlns:p14="http://schemas.microsoft.com/office/powerpoint/2010/main" val="33866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/>
          </p:cNvSpPr>
          <p:nvPr>
            <p:ph type="body" sz="half" idx="1"/>
          </p:nvPr>
        </p:nvSpPr>
        <p:spPr>
          <a:xfrm>
            <a:off x="827585" y="1628800"/>
            <a:ext cx="7416824" cy="4464496"/>
          </a:xfrm>
        </p:spPr>
        <p:txBody>
          <a:bodyPr/>
          <a:lstStyle/>
          <a:p>
            <a:r>
              <a:rPr lang="en-GB" altLang="en-US" sz="2400" dirty="0" err="1" smtClean="0"/>
              <a:t>INITCAP</a:t>
            </a:r>
            <a:r>
              <a:rPr lang="en-GB" altLang="en-US" sz="2400" dirty="0" smtClean="0"/>
              <a:t> returns </a:t>
            </a:r>
            <a:r>
              <a:rPr lang="en-GB" altLang="en-US" sz="2400" i="1" dirty="0" smtClean="0"/>
              <a:t>char</a:t>
            </a:r>
            <a:r>
              <a:rPr lang="en-GB" altLang="en-US" sz="2400" dirty="0" smtClean="0"/>
              <a:t>, camel case</a:t>
            </a:r>
          </a:p>
          <a:p>
            <a:r>
              <a:rPr lang="en-GB" altLang="en-US" sz="2400" dirty="0" smtClean="0"/>
              <a:t>Words are delimited by white space </a:t>
            </a:r>
          </a:p>
          <a:p>
            <a:pPr lvl="1"/>
            <a:r>
              <a:rPr lang="en-GB" altLang="en-US" sz="2400" dirty="0" err="1" smtClean="0"/>
              <a:t>NLS_INITCAP</a:t>
            </a:r>
            <a:r>
              <a:rPr lang="en-GB" altLang="en-US" sz="2400" dirty="0" smtClean="0"/>
              <a:t> or </a:t>
            </a:r>
            <a:r>
              <a:rPr lang="en-GB" altLang="en-US" sz="2400" dirty="0" err="1" smtClean="0"/>
              <a:t>INITCAP</a:t>
            </a:r>
            <a:endParaRPr lang="en-GB" altLang="en-US" sz="2400" dirty="0" smtClean="0"/>
          </a:p>
          <a:p>
            <a:pPr lvl="1"/>
            <a:endParaRPr lang="en-GB" altLang="en-US" sz="2400" dirty="0" smtClean="0"/>
          </a:p>
          <a:p>
            <a:r>
              <a:rPr lang="en-GB" altLang="en-US" sz="2400" dirty="0" smtClean="0"/>
              <a:t>LOWER returns </a:t>
            </a:r>
            <a:r>
              <a:rPr lang="en-GB" altLang="en-US" sz="2400" i="1" dirty="0" smtClean="0"/>
              <a:t>char</a:t>
            </a:r>
            <a:r>
              <a:rPr lang="en-GB" altLang="en-US" sz="2400" dirty="0" smtClean="0"/>
              <a:t>, with all letters lowercase</a:t>
            </a:r>
          </a:p>
          <a:p>
            <a:pPr lvl="1"/>
            <a:r>
              <a:rPr lang="en-GB" altLang="en-US" sz="2400" dirty="0" err="1" smtClean="0"/>
              <a:t>NLS_LOWER</a:t>
            </a:r>
            <a:r>
              <a:rPr lang="en-GB" altLang="en-US" sz="2400" dirty="0" smtClean="0"/>
              <a:t> or LOWER</a:t>
            </a:r>
          </a:p>
          <a:p>
            <a:pPr lvl="1"/>
            <a:endParaRPr lang="en-GB" altLang="en-US" sz="2400" dirty="0" smtClean="0"/>
          </a:p>
          <a:p>
            <a:r>
              <a:rPr lang="en-GB" altLang="en-US" sz="2400" dirty="0" smtClean="0"/>
              <a:t>UPPER returns </a:t>
            </a:r>
            <a:r>
              <a:rPr lang="en-GB" altLang="en-US" sz="2400" i="1" dirty="0" smtClean="0"/>
              <a:t>char</a:t>
            </a:r>
            <a:r>
              <a:rPr lang="en-GB" altLang="en-US" sz="2400" dirty="0" smtClean="0"/>
              <a:t>, with all letters uppercase</a:t>
            </a:r>
          </a:p>
          <a:p>
            <a:pPr lvl="1"/>
            <a:r>
              <a:rPr lang="en-GB" altLang="en-US" sz="2400" dirty="0" err="1" smtClean="0"/>
              <a:t>NLS_UPPER</a:t>
            </a:r>
            <a:r>
              <a:rPr lang="en-GB" altLang="en-US" sz="2400" dirty="0" smtClean="0"/>
              <a:t> or UPPER</a:t>
            </a:r>
          </a:p>
          <a:p>
            <a:endParaRPr lang="en-GB" altLang="en-US" sz="2400" dirty="0" smtClean="0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 bwMode="auto">
          <a:xfrm>
            <a:off x="899592" y="413792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sz="2800" dirty="0">
                <a:solidFill>
                  <a:srgbClr val="002060"/>
                </a:solidFill>
              </a:rPr>
              <a:t>Character</a:t>
            </a:r>
            <a:r>
              <a:rPr lang="en-GB" altLang="en-US" sz="1600" b="1" dirty="0" smtClean="0">
                <a:effectLst/>
              </a:rPr>
              <a:t> </a:t>
            </a:r>
            <a:r>
              <a:rPr lang="en-GB" altLang="en-US" sz="2800" dirty="0">
                <a:solidFill>
                  <a:srgbClr val="002060"/>
                </a:solidFill>
              </a:rPr>
              <a:t>Functions Returning </a:t>
            </a:r>
            <a:r>
              <a:rPr lang="en-GB" altLang="en-US" sz="2800" dirty="0" smtClean="0">
                <a:solidFill>
                  <a:srgbClr val="002060"/>
                </a:solidFill>
              </a:rPr>
              <a:t>Characters</a:t>
            </a:r>
            <a:endParaRPr lang="en-GB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6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 bwMode="auto">
          <a:xfrm>
            <a:off x="827584" y="548680"/>
            <a:ext cx="749935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sz="4400" dirty="0" err="1" smtClean="0">
                <a:effectLst/>
              </a:rPr>
              <a:t>SUBSTR</a:t>
            </a:r>
            <a:endParaRPr lang="en-GB" altLang="en-US" dirty="0" smtClean="0">
              <a:effectLst/>
            </a:endParaRPr>
          </a:p>
        </p:txBody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>
          <a:xfrm>
            <a:off x="899592" y="1340545"/>
            <a:ext cx="7375525" cy="4896767"/>
          </a:xfrm>
        </p:spPr>
        <p:txBody>
          <a:bodyPr/>
          <a:lstStyle/>
          <a:p>
            <a:pPr>
              <a:defRPr/>
            </a:pPr>
            <a:r>
              <a:rPr lang="en-GB" sz="2400" dirty="0" smtClean="0"/>
              <a:t>Returns a portion of a </a:t>
            </a:r>
            <a:r>
              <a:rPr lang="en-GB" sz="2400" i="1" dirty="0" smtClean="0"/>
              <a:t>string</a:t>
            </a:r>
            <a:endParaRPr lang="en-GB" sz="2400" dirty="0"/>
          </a:p>
          <a:p>
            <a:pPr>
              <a:defRPr/>
            </a:pPr>
            <a:r>
              <a:rPr lang="en-GB" sz="2400" dirty="0" smtClean="0"/>
              <a:t>Starts at character </a:t>
            </a:r>
            <a:r>
              <a:rPr lang="en-GB" sz="2400" i="1" dirty="0" smtClean="0"/>
              <a:t>position</a:t>
            </a:r>
            <a:r>
              <a:rPr lang="en-GB" sz="2400" dirty="0" smtClean="0"/>
              <a:t>, for a </a:t>
            </a:r>
            <a:r>
              <a:rPr lang="en-GB" sz="2400" i="1" dirty="0" err="1" smtClean="0"/>
              <a:t>substring_length</a:t>
            </a:r>
            <a:endParaRPr lang="en-GB" sz="2400" i="1" dirty="0" smtClean="0"/>
          </a:p>
          <a:p>
            <a:pPr>
              <a:defRPr/>
            </a:pPr>
            <a:endParaRPr lang="en-GB" sz="2400" i="1" dirty="0"/>
          </a:p>
          <a:p>
            <a:pPr marL="82550" indent="0">
              <a:buFont typeface="Wingdings 2" pitchFamily="18" charset="2"/>
              <a:buNone/>
              <a:defRPr/>
            </a:pPr>
            <a:r>
              <a:rPr lang="en-GB" sz="2000" dirty="0" smtClean="0"/>
              <a:t>SELECT SUBSTR('CAROLE',3,4)  FROM DUAL; </a:t>
            </a:r>
          </a:p>
          <a:p>
            <a:pPr marL="82550" indent="0">
              <a:buFont typeface="Wingdings 2" pitchFamily="18" charset="2"/>
              <a:buNone/>
              <a:defRPr/>
            </a:pPr>
            <a:endParaRPr lang="en-GB" sz="700" dirty="0" smtClean="0"/>
          </a:p>
          <a:p>
            <a:pPr marL="82550" indent="0">
              <a:buFont typeface="Wingdings 2" pitchFamily="18" charset="2"/>
              <a:buNone/>
              <a:defRPr/>
            </a:pPr>
            <a:r>
              <a:rPr lang="en-GB" sz="2000" dirty="0" smtClean="0"/>
              <a:t>Substring 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GB" sz="2000" dirty="0" smtClean="0"/>
              <a:t>--------- 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GB" sz="2000" dirty="0" smtClean="0"/>
              <a:t>ROLE </a:t>
            </a:r>
          </a:p>
          <a:p>
            <a:pPr marL="82550" indent="0">
              <a:buFont typeface="Wingdings 2" pitchFamily="18" charset="2"/>
              <a:buNone/>
              <a:defRPr/>
            </a:pPr>
            <a:endParaRPr lang="en-GB" sz="800" dirty="0" smtClean="0"/>
          </a:p>
          <a:p>
            <a:pPr marL="82550" indent="0">
              <a:buFont typeface="Wingdings 2" pitchFamily="18" charset="2"/>
              <a:buNone/>
              <a:defRPr/>
            </a:pPr>
            <a:r>
              <a:rPr lang="en-GB" sz="2000" dirty="0" smtClean="0"/>
              <a:t>SELECT SUBSTR('CAROLE',-4,4) FROM DUAL; </a:t>
            </a:r>
          </a:p>
          <a:p>
            <a:pPr marL="82550" indent="0">
              <a:buFont typeface="Wingdings 2" pitchFamily="18" charset="2"/>
              <a:buNone/>
              <a:defRPr/>
            </a:pPr>
            <a:endParaRPr lang="en-GB" sz="2000" dirty="0" smtClean="0"/>
          </a:p>
          <a:p>
            <a:pPr marL="82550" indent="0">
              <a:buFont typeface="Wingdings 2" pitchFamily="18" charset="2"/>
              <a:buNone/>
              <a:defRPr/>
            </a:pPr>
            <a:r>
              <a:rPr lang="en-GB" sz="2000" dirty="0" smtClean="0"/>
              <a:t>Substring 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GB" sz="2000" dirty="0" smtClean="0"/>
              <a:t>--------- 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GB" sz="2000" dirty="0" smtClean="0"/>
              <a:t>ROLE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18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 bwMode="auto">
          <a:xfrm>
            <a:off x="755576" y="692696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>
                <a:effectLst/>
              </a:rPr>
              <a:t>Activity – </a:t>
            </a:r>
            <a:r>
              <a:rPr lang="en-GB" altLang="en-US" cap="small" dirty="0" err="1" smtClean="0">
                <a:effectLst/>
              </a:rPr>
              <a:t>substr</a:t>
            </a:r>
            <a:r>
              <a:rPr lang="en-GB" altLang="en-US" dirty="0" smtClean="0">
                <a:effectLst/>
              </a:rPr>
              <a:t> and </a:t>
            </a:r>
            <a:r>
              <a:rPr lang="en-GB" altLang="en-US" cap="small" dirty="0" err="1" smtClean="0">
                <a:effectLst/>
              </a:rPr>
              <a:t>concat</a:t>
            </a:r>
            <a:endParaRPr lang="en-GB" altLang="en-US" cap="small" dirty="0" smtClean="0">
              <a:effectLst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971550" y="1988840"/>
            <a:ext cx="7128842" cy="3816424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 smtClean="0"/>
              <a:t>staff(</a:t>
            </a:r>
            <a:r>
              <a:rPr lang="en-GB" altLang="en-US" dirty="0" err="1" smtClean="0"/>
              <a:t>firstname</a:t>
            </a:r>
            <a:r>
              <a:rPr lang="en-GB" altLang="en-US" dirty="0" smtClean="0"/>
              <a:t>, surname) </a:t>
            </a:r>
          </a:p>
          <a:p>
            <a:pPr marL="0" indent="0">
              <a:buNone/>
            </a:pPr>
            <a:endParaRPr lang="en-GB" altLang="en-US" dirty="0" smtClean="0"/>
          </a:p>
          <a:p>
            <a:pPr marL="447675" indent="-447675"/>
            <a:r>
              <a:rPr lang="en-GB" altLang="en-US" dirty="0" smtClean="0"/>
              <a:t>Assume a username is made up of the </a:t>
            </a:r>
            <a:r>
              <a:rPr lang="en-GB" altLang="en-US" i="1" dirty="0" smtClean="0">
                <a:solidFill>
                  <a:schemeClr val="bg2">
                    <a:lumMod val="25000"/>
                  </a:schemeClr>
                </a:solidFill>
              </a:rPr>
              <a:t>first 2 letters</a:t>
            </a:r>
            <a:r>
              <a:rPr lang="en-GB" altLang="en-US" dirty="0" smtClean="0"/>
              <a:t> of the </a:t>
            </a:r>
            <a:r>
              <a:rPr lang="en-GB" altLang="en-US" i="1" dirty="0" smtClean="0">
                <a:solidFill>
                  <a:schemeClr val="bg2">
                    <a:lumMod val="25000"/>
                  </a:schemeClr>
                </a:solidFill>
              </a:rPr>
              <a:t>first name</a:t>
            </a:r>
            <a:r>
              <a:rPr lang="en-GB" altLang="en-US" dirty="0" smtClean="0"/>
              <a:t> added to the </a:t>
            </a:r>
            <a:r>
              <a:rPr lang="en-GB" altLang="en-US" i="1" dirty="0">
                <a:solidFill>
                  <a:schemeClr val="bg2">
                    <a:lumMod val="25000"/>
                  </a:schemeClr>
                </a:solidFill>
              </a:rPr>
              <a:t>first 5 letters </a:t>
            </a:r>
            <a:r>
              <a:rPr lang="en-GB" altLang="en-US" dirty="0" smtClean="0"/>
              <a:t>of the </a:t>
            </a:r>
            <a:r>
              <a:rPr lang="en-GB" altLang="en-US" dirty="0" smtClean="0">
                <a:solidFill>
                  <a:schemeClr val="bg2">
                    <a:lumMod val="25000"/>
                  </a:schemeClr>
                </a:solidFill>
              </a:rPr>
              <a:t>surname</a:t>
            </a:r>
          </a:p>
          <a:p>
            <a:pPr marL="447675" indent="-447675"/>
            <a:endParaRPr lang="en-GB" alt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447675" indent="-447675"/>
            <a:r>
              <a:rPr lang="en-GB" altLang="en-US" dirty="0" smtClean="0"/>
              <a:t>Write the query to select a username from staff</a:t>
            </a:r>
          </a:p>
          <a:p>
            <a:pPr marL="447675" indent="-447675"/>
            <a:endParaRPr lang="en-GB" altLang="en-US" sz="1000" dirty="0" smtClean="0"/>
          </a:p>
          <a:p>
            <a:pPr marL="447675" indent="-447675"/>
            <a:endParaRPr lang="en-GB" altLang="en-US" sz="1000" dirty="0" smtClean="0"/>
          </a:p>
          <a:p>
            <a:pPr marL="447675" indent="-447675"/>
            <a:endParaRPr lang="en-GB" altLang="en-US" sz="1000" dirty="0" smtClean="0"/>
          </a:p>
          <a:p>
            <a:pPr marL="447675" indent="-447675"/>
            <a:endParaRPr lang="en-GB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1364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 bwMode="auto">
          <a:xfrm>
            <a:off x="827584" y="620688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>
                <a:effectLst/>
              </a:rPr>
              <a:t>Solution – </a:t>
            </a:r>
            <a:r>
              <a:rPr lang="en-GB" altLang="en-US" cap="small" dirty="0" err="1"/>
              <a:t>substr</a:t>
            </a:r>
            <a:r>
              <a:rPr lang="en-GB" altLang="en-US" dirty="0"/>
              <a:t> and </a:t>
            </a:r>
            <a:r>
              <a:rPr lang="en-GB" altLang="en-US" cap="small" dirty="0" err="1"/>
              <a:t>concat</a:t>
            </a:r>
            <a:endParaRPr lang="en-GB" altLang="en-US" dirty="0" smtClean="0">
              <a:effectLst/>
            </a:endParaRPr>
          </a:p>
        </p:txBody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>
          <a:xfrm>
            <a:off x="1115566" y="1988841"/>
            <a:ext cx="6840810" cy="3744416"/>
          </a:xfrm>
        </p:spPr>
        <p:txBody>
          <a:bodyPr/>
          <a:lstStyle/>
          <a:p>
            <a:pPr marL="447675" indent="-447675">
              <a:defRPr/>
            </a:pPr>
            <a:endParaRPr lang="en-GB" sz="1000" dirty="0"/>
          </a:p>
          <a:p>
            <a:pPr marL="447675" indent="-447675">
              <a:defRPr/>
            </a:pPr>
            <a:endParaRPr lang="en-GB" sz="1000" dirty="0" smtClean="0"/>
          </a:p>
          <a:p>
            <a:pPr marL="447675" indent="-447675">
              <a:defRPr/>
            </a:pPr>
            <a:endParaRPr lang="en-GB" sz="1000" dirty="0"/>
          </a:p>
          <a:p>
            <a:pPr marL="447675" indent="-447675">
              <a:defRPr/>
            </a:pPr>
            <a:endParaRPr lang="en-GB" sz="1000" dirty="0" smtClean="0"/>
          </a:p>
        </p:txBody>
      </p:sp>
    </p:spTree>
    <p:extLst>
      <p:ext uri="{BB962C8B-B14F-4D97-AF65-F5344CB8AC3E}">
        <p14:creationId xmlns:p14="http://schemas.microsoft.com/office/powerpoint/2010/main" val="11622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 bwMode="auto">
          <a:xfrm>
            <a:off x="755576" y="692696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sz="3900" dirty="0" smtClean="0">
                <a:effectLst/>
              </a:rPr>
              <a:t>TRIM</a:t>
            </a:r>
          </a:p>
        </p:txBody>
      </p:sp>
      <p:sp>
        <p:nvSpPr>
          <p:cNvPr id="129027" name="Rectangle 3"/>
          <p:cNvSpPr>
            <a:spLocks noGrp="1"/>
          </p:cNvSpPr>
          <p:nvPr>
            <p:ph type="body" sz="half" idx="1"/>
          </p:nvPr>
        </p:nvSpPr>
        <p:spPr>
          <a:xfrm>
            <a:off x="899592" y="1700808"/>
            <a:ext cx="7416824" cy="4248472"/>
          </a:xfrm>
        </p:spPr>
        <p:txBody>
          <a:bodyPr/>
          <a:lstStyle/>
          <a:p>
            <a:pPr marL="447675" indent="-447675">
              <a:lnSpc>
                <a:spcPct val="80000"/>
              </a:lnSpc>
              <a:defRPr/>
            </a:pPr>
            <a:r>
              <a:rPr lang="en-GB" dirty="0"/>
              <a:t>TRIM trims leading or trailing characters (or both) from a character string</a:t>
            </a:r>
          </a:p>
          <a:p>
            <a:pPr marL="447675" indent="-447675">
              <a:lnSpc>
                <a:spcPct val="80000"/>
              </a:lnSpc>
              <a:defRPr/>
            </a:pPr>
            <a:r>
              <a:rPr lang="en-GB" dirty="0"/>
              <a:t>Case sensitive</a:t>
            </a:r>
          </a:p>
          <a:p>
            <a:pPr marL="447675" indent="-447675">
              <a:lnSpc>
                <a:spcPct val="80000"/>
              </a:lnSpc>
              <a:defRPr/>
            </a:pPr>
            <a:endParaRPr lang="en-GB" dirty="0"/>
          </a:p>
          <a:p>
            <a:pPr marL="274638" lvl="1" indent="0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sz="2400" dirty="0"/>
              <a:t>SELECT TRIM(TRAILING 'N' FROM surname)</a:t>
            </a:r>
          </a:p>
          <a:p>
            <a:pPr marL="274638" lvl="1" indent="0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sz="2400" dirty="0"/>
              <a:t>FROM customers;</a:t>
            </a:r>
          </a:p>
          <a:p>
            <a:pPr marL="274638" lvl="1" indent="0">
              <a:lnSpc>
                <a:spcPct val="80000"/>
              </a:lnSpc>
              <a:buFont typeface="Verdana" pitchFamily="34" charset="0"/>
              <a:buNone/>
              <a:defRPr/>
            </a:pPr>
            <a:endParaRPr lang="en-GB" sz="2400" dirty="0"/>
          </a:p>
          <a:p>
            <a:pPr marL="274638" lvl="1" indent="0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sz="2400" dirty="0"/>
              <a:t>SELECT TRIM(LEADING 'N' FROM surname)</a:t>
            </a:r>
          </a:p>
          <a:p>
            <a:pPr marL="274638" lvl="1" indent="0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sz="2400" dirty="0"/>
              <a:t>FROM customers;</a:t>
            </a:r>
          </a:p>
          <a:p>
            <a:pPr marL="357188" lvl="1" indent="0">
              <a:buFont typeface="Verdana" pitchFamily="34" charset="0"/>
              <a:buNone/>
              <a:defRPr/>
            </a:pPr>
            <a:endParaRPr lang="en-GB" sz="2400" dirty="0"/>
          </a:p>
          <a:p>
            <a:pPr marL="357188" lvl="1" indent="0">
              <a:buFont typeface="Verdana" pitchFamily="34" charset="0"/>
              <a:buNone/>
              <a:defRPr/>
            </a:pPr>
            <a:r>
              <a:rPr lang="en-GB" dirty="0"/>
              <a:t>SELECT TRIM('N' FROM surname) </a:t>
            </a:r>
          </a:p>
          <a:p>
            <a:pPr marL="357188" lvl="1" indent="0">
              <a:buFont typeface="Verdana" pitchFamily="34" charset="0"/>
              <a:buNone/>
              <a:defRPr/>
            </a:pPr>
            <a:r>
              <a:rPr lang="en-GB" sz="2400" dirty="0"/>
              <a:t>FROM customers;</a:t>
            </a:r>
          </a:p>
        </p:txBody>
      </p:sp>
    </p:spTree>
    <p:extLst>
      <p:ext uri="{BB962C8B-B14F-4D97-AF65-F5344CB8AC3E}">
        <p14:creationId xmlns:p14="http://schemas.microsoft.com/office/powerpoint/2010/main" val="99149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 bwMode="auto">
          <a:xfrm>
            <a:off x="827584" y="620688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>
                <a:effectLst/>
              </a:rPr>
              <a:t>Activity – TRIM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971550" y="1917378"/>
            <a:ext cx="7056834" cy="4103910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 smtClean="0"/>
              <a:t>staff(</a:t>
            </a:r>
            <a:r>
              <a:rPr lang="en-GB" altLang="en-US" dirty="0" err="1" smtClean="0"/>
              <a:t>firstname</a:t>
            </a:r>
            <a:r>
              <a:rPr lang="en-GB" altLang="en-US" dirty="0" smtClean="0"/>
              <a:t>, surname) </a:t>
            </a:r>
          </a:p>
          <a:p>
            <a:pPr marL="447675" indent="-447675"/>
            <a:endParaRPr lang="en-GB" altLang="en-US" dirty="0" smtClean="0"/>
          </a:p>
          <a:p>
            <a:pPr marL="447675" indent="-447675"/>
            <a:r>
              <a:rPr lang="en-GB" altLang="en-US" dirty="0" smtClean="0"/>
              <a:t>Write a query to trim the spaces from first names and surnames</a:t>
            </a:r>
          </a:p>
          <a:p>
            <a:pPr marL="447675" indent="-447675"/>
            <a:endParaRPr lang="en-GB" altLang="en-US" dirty="0" smtClean="0"/>
          </a:p>
          <a:p>
            <a:pPr marL="447675" indent="-447675"/>
            <a:endParaRPr lang="en-GB" altLang="en-US" dirty="0" smtClean="0"/>
          </a:p>
          <a:p>
            <a:pPr marL="447675" indent="-447675"/>
            <a:endParaRPr lang="en-GB" altLang="en-US" sz="1000" dirty="0" smtClean="0"/>
          </a:p>
          <a:p>
            <a:pPr marL="447675" indent="-447675"/>
            <a:endParaRPr lang="en-GB" altLang="en-US" sz="1000" dirty="0" smtClean="0"/>
          </a:p>
          <a:p>
            <a:pPr marL="447675" indent="-447675"/>
            <a:endParaRPr lang="en-GB" altLang="en-US" sz="1000" dirty="0" smtClean="0"/>
          </a:p>
          <a:p>
            <a:pPr marL="447675" indent="-447675"/>
            <a:endParaRPr lang="en-GB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5296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 bwMode="auto">
          <a:xfrm>
            <a:off x="827584" y="620688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>
                <a:effectLst/>
              </a:rPr>
              <a:t>Solution – TRIM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971550" y="1844824"/>
            <a:ext cx="7200850" cy="4001939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 smtClean="0"/>
              <a:t>staff(</a:t>
            </a:r>
            <a:r>
              <a:rPr lang="en-GB" altLang="en-US" dirty="0" err="1" smtClean="0"/>
              <a:t>firstname</a:t>
            </a:r>
            <a:r>
              <a:rPr lang="en-GB" altLang="en-US" dirty="0" smtClean="0"/>
              <a:t>, surname) </a:t>
            </a:r>
          </a:p>
          <a:p>
            <a:pPr marL="447675" indent="-447675"/>
            <a:endParaRPr lang="en-GB" altLang="en-US" dirty="0" smtClean="0"/>
          </a:p>
          <a:p>
            <a:pPr marL="447675" indent="-447675"/>
            <a:r>
              <a:rPr lang="en-GB" altLang="en-US" dirty="0" smtClean="0"/>
              <a:t>Write a query to trim the spaces from first names and surnames</a:t>
            </a:r>
          </a:p>
          <a:p>
            <a:pPr marL="447675" indent="-447675"/>
            <a:endParaRPr lang="en-GB" altLang="en-US" dirty="0" smtClean="0"/>
          </a:p>
          <a:p>
            <a:pPr marL="447675" indent="-447675"/>
            <a:endParaRPr lang="en-GB" altLang="en-US" dirty="0" smtClean="0"/>
          </a:p>
          <a:p>
            <a:pPr marL="447675" indent="-447675"/>
            <a:endParaRPr lang="en-GB" altLang="en-US" dirty="0" smtClean="0"/>
          </a:p>
          <a:p>
            <a:pPr marL="447675" indent="-447675"/>
            <a:endParaRPr lang="en-GB" altLang="en-US" sz="1000" dirty="0" smtClean="0"/>
          </a:p>
          <a:p>
            <a:pPr marL="447675" indent="-447675"/>
            <a:endParaRPr lang="en-GB" altLang="en-US" sz="1000" dirty="0" smtClean="0"/>
          </a:p>
          <a:p>
            <a:pPr marL="447675" indent="-447675"/>
            <a:endParaRPr lang="en-GB" altLang="en-US" sz="1000" dirty="0" smtClean="0"/>
          </a:p>
          <a:p>
            <a:pPr marL="447675" indent="-447675"/>
            <a:endParaRPr lang="en-GB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7867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 bwMode="auto">
          <a:xfrm>
            <a:off x="899592" y="548680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sz="32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Character Functions Returning Number</a:t>
            </a:r>
          </a:p>
        </p:txBody>
      </p:sp>
      <p:sp>
        <p:nvSpPr>
          <p:cNvPr id="129027" name="Rectangle 3"/>
          <p:cNvSpPr>
            <a:spLocks noGrp="1"/>
          </p:cNvSpPr>
          <p:nvPr>
            <p:ph type="body" sz="half" idx="1"/>
          </p:nvPr>
        </p:nvSpPr>
        <p:spPr>
          <a:xfrm>
            <a:off x="971600" y="1484784"/>
            <a:ext cx="7201420" cy="4536504"/>
          </a:xfrm>
        </p:spPr>
        <p:txBody>
          <a:bodyPr/>
          <a:lstStyle/>
          <a:p>
            <a:pPr marL="447675" indent="-447675">
              <a:lnSpc>
                <a:spcPct val="80000"/>
              </a:lnSpc>
              <a:defRPr/>
            </a:pPr>
            <a:r>
              <a:rPr lang="en-GB" sz="2400" dirty="0" smtClean="0"/>
              <a:t>LENGTH returns the length of </a:t>
            </a:r>
            <a:r>
              <a:rPr lang="en-GB" sz="2400" i="1" dirty="0" smtClean="0"/>
              <a:t>char</a:t>
            </a:r>
          </a:p>
          <a:p>
            <a:pPr marL="549275" lvl="2" indent="0">
              <a:lnSpc>
                <a:spcPct val="80000"/>
              </a:lnSpc>
              <a:buNone/>
              <a:defRPr/>
            </a:pPr>
            <a:r>
              <a:rPr lang="en-GB" dirty="0" smtClean="0"/>
              <a:t>SELECT LENGTH('CAROLE') FROM staff;</a:t>
            </a:r>
          </a:p>
          <a:p>
            <a:pPr marL="549275" lvl="2" indent="0">
              <a:lnSpc>
                <a:spcPct val="80000"/>
              </a:lnSpc>
              <a:buNone/>
              <a:defRPr/>
            </a:pPr>
            <a:r>
              <a:rPr lang="en-GB" dirty="0" smtClean="0"/>
              <a:t>SELECT LENGTH (</a:t>
            </a:r>
            <a:r>
              <a:rPr lang="en-GB" i="1" dirty="0" smtClean="0">
                <a:solidFill>
                  <a:schemeClr val="bg2">
                    <a:lumMod val="25000"/>
                  </a:schemeClr>
                </a:solidFill>
              </a:rPr>
              <a:t>surname</a:t>
            </a:r>
            <a:r>
              <a:rPr lang="en-GB" dirty="0" smtClean="0"/>
              <a:t>) FROM staff;</a:t>
            </a:r>
            <a:endParaRPr lang="en-GB" dirty="0"/>
          </a:p>
          <a:p>
            <a:pPr marL="722313" lvl="1" indent="-447675">
              <a:lnSpc>
                <a:spcPct val="80000"/>
              </a:lnSpc>
              <a:defRPr/>
            </a:pPr>
            <a:endParaRPr lang="en-GB" sz="1100" i="1" dirty="0"/>
          </a:p>
          <a:p>
            <a:pPr marL="447675" indent="-447675">
              <a:lnSpc>
                <a:spcPct val="80000"/>
              </a:lnSpc>
              <a:defRPr/>
            </a:pPr>
            <a:r>
              <a:rPr lang="en-GB" sz="2400" dirty="0" err="1" smtClean="0"/>
              <a:t>INSTR</a:t>
            </a:r>
            <a:r>
              <a:rPr lang="en-GB" sz="2400" dirty="0" smtClean="0"/>
              <a:t> searches </a:t>
            </a:r>
            <a:r>
              <a:rPr lang="en-GB" sz="2400" i="1" dirty="0" smtClean="0"/>
              <a:t>strings</a:t>
            </a:r>
            <a:r>
              <a:rPr lang="en-GB" sz="2400" dirty="0" smtClean="0"/>
              <a:t> for </a:t>
            </a:r>
            <a:r>
              <a:rPr lang="en-GB" sz="2400" i="1" dirty="0" smtClean="0"/>
              <a:t>substrings</a:t>
            </a:r>
          </a:p>
          <a:p>
            <a:pPr marL="722313" lvl="1" indent="-447675">
              <a:lnSpc>
                <a:spcPct val="80000"/>
              </a:lnSpc>
              <a:defRPr/>
            </a:pPr>
            <a:r>
              <a:rPr lang="en-GB" sz="2400" dirty="0" smtClean="0"/>
              <a:t>Specify the string </a:t>
            </a:r>
          </a:p>
          <a:p>
            <a:pPr marL="722313" lvl="1" indent="-447675">
              <a:lnSpc>
                <a:spcPct val="80000"/>
              </a:lnSpc>
              <a:defRPr/>
            </a:pPr>
            <a:r>
              <a:rPr lang="en-GB" sz="2400" dirty="0" smtClean="0"/>
              <a:t>Specify the search value</a:t>
            </a:r>
          </a:p>
          <a:p>
            <a:pPr marL="722313" lvl="1" indent="-447675">
              <a:lnSpc>
                <a:spcPct val="80000"/>
              </a:lnSpc>
              <a:defRPr/>
            </a:pPr>
            <a:r>
              <a:rPr lang="en-GB" sz="2400" dirty="0" smtClean="0"/>
              <a:t>Starting character </a:t>
            </a:r>
          </a:p>
          <a:p>
            <a:pPr marL="722313" lvl="1" indent="-447675">
              <a:lnSpc>
                <a:spcPct val="80000"/>
              </a:lnSpc>
              <a:defRPr/>
            </a:pPr>
            <a:r>
              <a:rPr lang="en-GB" sz="2400" dirty="0" smtClean="0"/>
              <a:t>Occurrence, </a:t>
            </a:r>
            <a:r>
              <a:rPr lang="en-GB" sz="2400" i="1" dirty="0" err="1" smtClean="0"/>
              <a:t>ie</a:t>
            </a:r>
            <a:r>
              <a:rPr lang="en-GB" sz="2400" i="1" dirty="0" smtClean="0"/>
              <a:t> second time it appears</a:t>
            </a:r>
            <a:endParaRPr lang="en-GB" sz="2400" i="1" dirty="0"/>
          </a:p>
          <a:p>
            <a:pPr marL="722313" lvl="1" indent="-447675">
              <a:lnSpc>
                <a:spcPct val="80000"/>
              </a:lnSpc>
              <a:defRPr/>
            </a:pPr>
            <a:r>
              <a:rPr lang="en-GB" sz="2400" dirty="0"/>
              <a:t>R</a:t>
            </a:r>
            <a:r>
              <a:rPr lang="en-GB" sz="2400" dirty="0" smtClean="0"/>
              <a:t>eturns the starting position of the </a:t>
            </a:r>
            <a:r>
              <a:rPr lang="en-GB" sz="2400" dirty="0"/>
              <a:t>second </a:t>
            </a:r>
            <a:r>
              <a:rPr lang="en-GB" sz="2400" dirty="0" smtClean="0"/>
              <a:t>'OR‘</a:t>
            </a:r>
          </a:p>
          <a:p>
            <a:pPr marL="722313" lvl="1" indent="-447675">
              <a:lnSpc>
                <a:spcPct val="80000"/>
              </a:lnSpc>
              <a:defRPr/>
            </a:pPr>
            <a:endParaRPr lang="en-GB" sz="2400" dirty="0"/>
          </a:p>
          <a:p>
            <a:pPr marL="82550" indent="0">
              <a:buFont typeface="Wingdings 2" pitchFamily="18" charset="2"/>
              <a:buNone/>
              <a:defRPr/>
            </a:pPr>
            <a:endParaRPr lang="en-GB" sz="100" dirty="0" smtClean="0"/>
          </a:p>
          <a:p>
            <a:pPr marL="82550" indent="0">
              <a:buFont typeface="Wingdings 2" pitchFamily="18" charset="2"/>
              <a:buNone/>
              <a:defRPr/>
            </a:pPr>
            <a:r>
              <a:rPr lang="en-GB" sz="2000" dirty="0" smtClean="0"/>
              <a:t>SELECT </a:t>
            </a:r>
            <a:r>
              <a:rPr lang="en-GB" sz="2000" dirty="0" err="1" smtClean="0"/>
              <a:t>INSTR</a:t>
            </a:r>
            <a:r>
              <a:rPr lang="en-GB" sz="2000" dirty="0" smtClean="0"/>
              <a:t>( 'CORPORATE </a:t>
            </a:r>
            <a:r>
              <a:rPr lang="en-GB" sz="2000" dirty="0" err="1" smtClean="0"/>
              <a:t>FLOOR','OR</a:t>
            </a:r>
            <a:r>
              <a:rPr lang="en-GB" sz="2000" dirty="0" smtClean="0"/>
              <a:t>', 3, 2) FROM DUAL; </a:t>
            </a:r>
          </a:p>
          <a:p>
            <a:pPr marL="82550" indent="0">
              <a:buFont typeface="Wingdings 2" pitchFamily="18" charset="2"/>
              <a:buNone/>
              <a:defRPr/>
            </a:pPr>
            <a:endParaRPr lang="en-GB" sz="1000" dirty="0"/>
          </a:p>
          <a:p>
            <a:pPr marL="82550" indent="0">
              <a:buFont typeface="Wingdings 2" pitchFamily="18" charset="2"/>
              <a:buNone/>
              <a:defRPr/>
            </a:pPr>
            <a:r>
              <a:rPr lang="en-GB" sz="2000" dirty="0" smtClean="0"/>
              <a:t>Result = 14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1756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xfrm>
            <a:off x="755576" y="764704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>
                <a:effectLst/>
              </a:rPr>
              <a:t>Activity – </a:t>
            </a:r>
            <a:r>
              <a:rPr lang="en-GB" altLang="en-US" cap="small" dirty="0" err="1" smtClean="0">
                <a:effectLst/>
              </a:rPr>
              <a:t>substr</a:t>
            </a:r>
            <a:r>
              <a:rPr lang="en-GB" altLang="en-US" dirty="0" smtClean="0">
                <a:effectLst/>
              </a:rPr>
              <a:t> and </a:t>
            </a:r>
            <a:r>
              <a:rPr lang="en-GB" altLang="en-US" cap="small" dirty="0" smtClean="0">
                <a:effectLst/>
              </a:rPr>
              <a:t>length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971550" y="1988840"/>
            <a:ext cx="7200850" cy="3857923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 smtClean="0"/>
              <a:t>staff(</a:t>
            </a:r>
            <a:r>
              <a:rPr lang="en-GB" altLang="en-US" dirty="0" err="1" smtClean="0"/>
              <a:t>firstname</a:t>
            </a:r>
            <a:r>
              <a:rPr lang="en-GB" altLang="en-US" dirty="0" smtClean="0"/>
              <a:t>, surname) </a:t>
            </a:r>
          </a:p>
          <a:p>
            <a:pPr marL="447675" indent="-447675"/>
            <a:endParaRPr lang="en-GB" altLang="en-US" dirty="0" smtClean="0"/>
          </a:p>
          <a:p>
            <a:pPr marL="447675" indent="-447675"/>
            <a:r>
              <a:rPr lang="en-GB" altLang="en-US" dirty="0" smtClean="0"/>
              <a:t>Write a query to return the first name, starting at the 3</a:t>
            </a:r>
            <a:r>
              <a:rPr lang="en-GB" altLang="en-US" baseline="30000" dirty="0" smtClean="0"/>
              <a:t>rd</a:t>
            </a:r>
            <a:r>
              <a:rPr lang="en-GB" altLang="en-US" dirty="0" smtClean="0"/>
              <a:t> letter of the first name</a:t>
            </a:r>
          </a:p>
          <a:p>
            <a:pPr marL="447675" indent="-447675"/>
            <a:endParaRPr lang="en-GB" altLang="en-US" dirty="0" smtClean="0"/>
          </a:p>
          <a:p>
            <a:pPr marL="447675" indent="-447675"/>
            <a:endParaRPr lang="en-GB" altLang="en-US" dirty="0" smtClean="0"/>
          </a:p>
          <a:p>
            <a:pPr marL="447675" indent="-447675"/>
            <a:endParaRPr lang="en-GB" altLang="en-US" dirty="0" smtClean="0"/>
          </a:p>
          <a:p>
            <a:pPr marL="447675" indent="-447675"/>
            <a:endParaRPr lang="en-GB" altLang="en-US" sz="1000" dirty="0" smtClean="0"/>
          </a:p>
          <a:p>
            <a:pPr marL="447675" indent="-447675"/>
            <a:endParaRPr lang="en-GB" altLang="en-US" sz="1000" dirty="0" smtClean="0"/>
          </a:p>
          <a:p>
            <a:pPr marL="447675" indent="-447675"/>
            <a:endParaRPr lang="en-GB" altLang="en-US" sz="1000" dirty="0" smtClean="0"/>
          </a:p>
          <a:p>
            <a:pPr marL="447675" indent="-447675"/>
            <a:endParaRPr lang="en-GB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5831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7584" y="548680"/>
            <a:ext cx="7416824" cy="90011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>
                <a:solidFill>
                  <a:srgbClr val="002060"/>
                </a:solidFill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5576" y="1412776"/>
            <a:ext cx="7632898" cy="4463702"/>
          </a:xfrm>
        </p:spPr>
        <p:txBody>
          <a:bodyPr/>
          <a:lstStyle/>
          <a:p>
            <a:pPr eaLnBrk="1" hangingPunct="1"/>
            <a:r>
              <a:rPr lang="en-GB" altLang="en-US" sz="1800" dirty="0" smtClean="0"/>
              <a:t>Where does the nested statement appear?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What are the key words used for </a:t>
            </a:r>
            <a:r>
              <a:rPr lang="en-GB" altLang="en-US" sz="1800" dirty="0"/>
              <a:t>positive nested </a:t>
            </a:r>
            <a:r>
              <a:rPr lang="en-GB" altLang="en-US" sz="1800" dirty="0" smtClean="0"/>
              <a:t>statements?</a:t>
            </a:r>
          </a:p>
          <a:p>
            <a:pPr lvl="1" eaLnBrk="1" hangingPunct="1"/>
            <a:endParaRPr lang="en-GB" altLang="en-US" sz="1800" i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What is the additional keyword used for negative statements?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Is order important if you wanted to see customers who haven’t ordered anything?</a:t>
            </a:r>
          </a:p>
          <a:p>
            <a:pPr eaLnBrk="1" hangingPunct="1"/>
            <a:endParaRPr lang="en-GB" altLang="en-US" sz="1800" dirty="0" smtClean="0"/>
          </a:p>
          <a:p>
            <a:pPr eaLnBrk="1" hangingPunct="1"/>
            <a:r>
              <a:rPr lang="en-GB" altLang="en-US" sz="1800" dirty="0" smtClean="0"/>
              <a:t>Which table would appear first, customers or orders?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Which method is more efficient a join or a sub query?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9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 bwMode="auto">
          <a:xfrm>
            <a:off x="755576" y="620688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>
                <a:effectLst/>
              </a:rPr>
              <a:t>Solution – </a:t>
            </a:r>
            <a:r>
              <a:rPr lang="en-GB" altLang="en-US" cap="small" dirty="0" err="1"/>
              <a:t>substr</a:t>
            </a:r>
            <a:r>
              <a:rPr lang="en-GB" altLang="en-US" dirty="0"/>
              <a:t> and </a:t>
            </a:r>
            <a:r>
              <a:rPr lang="en-GB" altLang="en-US" cap="small" dirty="0"/>
              <a:t>length</a:t>
            </a:r>
            <a:endParaRPr lang="en-GB" altLang="en-US" dirty="0" smtClean="0">
              <a:effectLst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971872" y="1803325"/>
            <a:ext cx="7128520" cy="4145955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 smtClean="0"/>
              <a:t>staff(</a:t>
            </a:r>
            <a:r>
              <a:rPr lang="en-GB" altLang="en-US" dirty="0" err="1" smtClean="0"/>
              <a:t>firstname</a:t>
            </a:r>
            <a:r>
              <a:rPr lang="en-GB" altLang="en-US" dirty="0" smtClean="0"/>
              <a:t>, surname) </a:t>
            </a:r>
          </a:p>
          <a:p>
            <a:pPr marL="447675" indent="-447675"/>
            <a:endParaRPr lang="en-GB" altLang="en-US" dirty="0" smtClean="0"/>
          </a:p>
          <a:p>
            <a:pPr marL="447675" indent="-447675"/>
            <a:r>
              <a:rPr lang="en-GB" altLang="en-US" dirty="0"/>
              <a:t>Write a query to return the first name, starting at the 3</a:t>
            </a:r>
            <a:r>
              <a:rPr lang="en-GB" altLang="en-US" baseline="30000" dirty="0"/>
              <a:t>rd</a:t>
            </a:r>
            <a:r>
              <a:rPr lang="en-GB" altLang="en-US" dirty="0"/>
              <a:t> letter of the first name</a:t>
            </a:r>
          </a:p>
          <a:p>
            <a:pPr marL="447675" indent="-447675"/>
            <a:endParaRPr lang="en-GB" altLang="en-US" dirty="0" smtClean="0"/>
          </a:p>
          <a:p>
            <a:pPr marL="447675" indent="-447675"/>
            <a:endParaRPr lang="en-GB" altLang="en-US" dirty="0" smtClean="0"/>
          </a:p>
          <a:p>
            <a:pPr marL="447675" indent="-447675"/>
            <a:endParaRPr lang="en-GB" altLang="en-US" dirty="0" smtClean="0"/>
          </a:p>
          <a:p>
            <a:pPr marL="447675" indent="-447675"/>
            <a:endParaRPr lang="en-GB" altLang="en-US" dirty="0" smtClean="0"/>
          </a:p>
          <a:p>
            <a:pPr marL="447675" indent="-447675"/>
            <a:endParaRPr lang="en-GB" altLang="en-US" sz="1000" dirty="0" smtClean="0"/>
          </a:p>
          <a:p>
            <a:pPr marL="447675" indent="-447675"/>
            <a:endParaRPr lang="en-GB" altLang="en-US" sz="1000" dirty="0" smtClean="0"/>
          </a:p>
          <a:p>
            <a:pPr marL="447675" indent="-447675"/>
            <a:endParaRPr lang="en-GB" altLang="en-US" sz="1000" dirty="0" smtClean="0"/>
          </a:p>
          <a:p>
            <a:pPr marL="447675" indent="-447675"/>
            <a:endParaRPr lang="en-GB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3650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7584" y="548680"/>
            <a:ext cx="7416824" cy="90011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5576" y="1340768"/>
            <a:ext cx="7632898" cy="4463702"/>
          </a:xfrm>
        </p:spPr>
        <p:txBody>
          <a:bodyPr/>
          <a:lstStyle/>
          <a:p>
            <a:pPr eaLnBrk="1" hangingPunct="1"/>
            <a:r>
              <a:rPr lang="en-GB" altLang="en-US" sz="1800" dirty="0" smtClean="0"/>
              <a:t>Which function rounds numerical values up?</a:t>
            </a:r>
            <a:endParaRPr lang="en-GB" altLang="en-US" sz="1800" dirty="0" smtClean="0"/>
          </a:p>
          <a:p>
            <a:pPr marL="366713" lvl="1" indent="0" eaLnBrk="1" hangingPunct="1">
              <a:buNone/>
            </a:pPr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How many parameters does </a:t>
            </a:r>
            <a:r>
              <a:rPr lang="en-GB" altLang="en-US" sz="1800" dirty="0" err="1" smtClean="0"/>
              <a:t>CONCAT</a:t>
            </a:r>
            <a:r>
              <a:rPr lang="en-GB" altLang="en-US" sz="1800" dirty="0" smtClean="0"/>
              <a:t> accept?</a:t>
            </a:r>
            <a:endParaRPr lang="en-GB" altLang="en-US" sz="1800" dirty="0" smtClean="0"/>
          </a:p>
          <a:p>
            <a:pPr lvl="1" eaLnBrk="1" hangingPunct="1"/>
            <a:endParaRPr lang="en-GB" altLang="en-US" sz="1800" i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What does LENGTH do?</a:t>
            </a:r>
            <a:endParaRPr lang="en-GB" altLang="en-US" sz="1800" dirty="0" smtClean="0"/>
          </a:p>
          <a:p>
            <a:pPr eaLnBrk="1" hangingPunct="1"/>
            <a:endParaRPr lang="en-GB" altLang="en-US" sz="1800" dirty="0" smtClean="0"/>
          </a:p>
          <a:p>
            <a:pPr eaLnBrk="1" hangingPunct="1"/>
            <a:r>
              <a:rPr lang="en-GB" altLang="en-US" sz="1800" dirty="0" smtClean="0"/>
              <a:t>What is the difference between MOD and REMAINDER?</a:t>
            </a:r>
            <a:endParaRPr lang="en-GB" altLang="en-US" sz="1800" dirty="0" smtClean="0"/>
          </a:p>
          <a:p>
            <a:pPr eaLnBrk="1" hangingPunct="1"/>
            <a:endParaRPr lang="en-GB" altLang="en-US" sz="1800" dirty="0" smtClean="0"/>
          </a:p>
          <a:p>
            <a:pPr eaLnBrk="1" hangingPunct="1"/>
            <a:r>
              <a:rPr lang="en-GB" altLang="en-US" sz="1800" dirty="0" smtClean="0"/>
              <a:t>What will be the output from SELECT </a:t>
            </a:r>
            <a:r>
              <a:rPr lang="en-GB" altLang="en-US" sz="1800" dirty="0" err="1" smtClean="0"/>
              <a:t>TRUNC</a:t>
            </a:r>
            <a:r>
              <a:rPr lang="en-GB" altLang="en-US" sz="1800" dirty="0" smtClean="0"/>
              <a:t>(1234.567, 2) FROM DUAL; </a:t>
            </a:r>
            <a:r>
              <a:rPr lang="en-GB" altLang="en-US" sz="1800" dirty="0" smtClean="0"/>
              <a:t>?</a:t>
            </a:r>
            <a:endParaRPr lang="en-GB" altLang="en-US" sz="1800" dirty="0" smtClean="0"/>
          </a:p>
          <a:p>
            <a:pPr eaLnBrk="1" hangingPunct="1"/>
            <a:endParaRPr lang="en-GB" altLang="en-US" sz="1800" dirty="0" smtClean="0"/>
          </a:p>
          <a:p>
            <a:pPr eaLnBrk="1" hangingPunct="1"/>
            <a:r>
              <a:rPr lang="en-GB" altLang="en-US" sz="1800" dirty="0" smtClean="0"/>
              <a:t>What </a:t>
            </a:r>
            <a:r>
              <a:rPr lang="en-GB" altLang="en-US" sz="1800" dirty="0"/>
              <a:t>will be the output from SELECT </a:t>
            </a:r>
            <a:r>
              <a:rPr lang="en-GB" altLang="en-US" sz="1800" dirty="0" err="1" smtClean="0"/>
              <a:t>TRUNC</a:t>
            </a:r>
            <a:r>
              <a:rPr lang="en-GB" altLang="en-US" sz="1800" dirty="0" smtClean="0"/>
              <a:t>(1234.567) </a:t>
            </a:r>
            <a:r>
              <a:rPr lang="en-GB" altLang="en-US" sz="1800" dirty="0"/>
              <a:t>FROM </a:t>
            </a:r>
            <a:r>
              <a:rPr lang="en-GB" altLang="en-US" sz="1800" dirty="0" smtClean="0"/>
              <a:t>DUAL; ?</a:t>
            </a:r>
            <a:endParaRPr lang="en-GB" altLang="en-US" sz="1800" dirty="0"/>
          </a:p>
          <a:p>
            <a:pPr eaLnBrk="1" hangingPunct="1"/>
            <a:endParaRPr lang="en-GB" altLang="en-US" sz="1800" dirty="0" smtClean="0"/>
          </a:p>
          <a:p>
            <a:pPr eaLnBrk="1" hangingPunct="1"/>
            <a:r>
              <a:rPr lang="en-GB" altLang="en-US" sz="1800" dirty="0" smtClean="0"/>
              <a:t>Is ROUND a single line function or an aggregate function; </a:t>
            </a:r>
            <a:r>
              <a:rPr lang="en-GB" altLang="en-US" sz="1800" dirty="0"/>
              <a:t>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7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>
          <a:xfrm>
            <a:off x="858019" y="692696"/>
            <a:ext cx="7499350" cy="936104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ffectLst/>
              </a:rPr>
              <a:t>Summary</a:t>
            </a:r>
          </a:p>
        </p:txBody>
      </p:sp>
      <p:sp>
        <p:nvSpPr>
          <p:cNvPr id="26627" name="Rectangle 4"/>
          <p:cNvSpPr>
            <a:spLocks/>
          </p:cNvSpPr>
          <p:nvPr/>
        </p:nvSpPr>
        <p:spPr bwMode="auto">
          <a:xfrm>
            <a:off x="1042988" y="1628800"/>
            <a:ext cx="7129412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pPr>
            <a:r>
              <a:rPr lang="en-GB" altLang="en-US" sz="2400" dirty="0">
                <a:latin typeface="+mn-lt"/>
                <a:cs typeface="+mn-cs"/>
              </a:rPr>
              <a:t>Numeric functions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pPr>
            <a:r>
              <a:rPr lang="en-GB" altLang="en-US" sz="2400" dirty="0">
                <a:latin typeface="+mn-lt"/>
                <a:cs typeface="+mn-cs"/>
              </a:rPr>
              <a:t>Character functions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pPr>
            <a:r>
              <a:rPr lang="en-GB" altLang="en-US" sz="2400" dirty="0">
                <a:latin typeface="+mn-lt"/>
                <a:cs typeface="+mn-cs"/>
              </a:rPr>
              <a:t>Characters returning numeric functions</a:t>
            </a:r>
          </a:p>
        </p:txBody>
      </p:sp>
    </p:spTree>
    <p:extLst>
      <p:ext uri="{BB962C8B-B14F-4D97-AF65-F5344CB8AC3E}">
        <p14:creationId xmlns:p14="http://schemas.microsoft.com/office/powerpoint/2010/main" val="1524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Next Week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Introduction to PL/SQL</a:t>
            </a:r>
          </a:p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xfrm>
            <a:off x="827584" y="620688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sz="3900" dirty="0" smtClean="0">
                <a:effectLst/>
              </a:rPr>
              <a:t>Objectives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1043608" y="1988840"/>
            <a:ext cx="6913388" cy="4141440"/>
          </a:xfrm>
        </p:spPr>
        <p:txBody>
          <a:bodyPr/>
          <a:lstStyle/>
          <a:p>
            <a:pPr marL="447675" indent="-447675"/>
            <a:r>
              <a:rPr lang="en-GB" altLang="en-US" dirty="0" smtClean="0">
                <a:latin typeface="Monotype Corsiva" pitchFamily="66" charset="0"/>
              </a:rPr>
              <a:t>Numeric functions</a:t>
            </a:r>
          </a:p>
          <a:p>
            <a:pPr marL="447675" indent="-447675"/>
            <a:r>
              <a:rPr lang="en-GB" altLang="en-US" dirty="0" smtClean="0">
                <a:latin typeface="Monotype Corsiva" pitchFamily="66" charset="0"/>
              </a:rPr>
              <a:t>Character functions</a:t>
            </a:r>
          </a:p>
          <a:p>
            <a:pPr marL="447675" indent="-447675"/>
            <a:r>
              <a:rPr lang="en-GB" altLang="en-US" dirty="0" smtClean="0">
                <a:latin typeface="Monotype Corsiva" pitchFamily="66" charset="0"/>
              </a:rPr>
              <a:t>Characters returning number functions</a:t>
            </a:r>
          </a:p>
        </p:txBody>
      </p:sp>
    </p:spTree>
    <p:extLst>
      <p:ext uri="{BB962C8B-B14F-4D97-AF65-F5344CB8AC3E}">
        <p14:creationId xmlns:p14="http://schemas.microsoft.com/office/powerpoint/2010/main" val="39527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xfrm>
            <a:off x="827584" y="692696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sz="4400" dirty="0" smtClean="0">
                <a:effectLst/>
              </a:rPr>
              <a:t>Single-Row Functions </a:t>
            </a:r>
          </a:p>
        </p:txBody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>
          <a:xfrm>
            <a:off x="899592" y="1916832"/>
            <a:ext cx="7416303" cy="4103910"/>
          </a:xfrm>
        </p:spPr>
        <p:txBody>
          <a:bodyPr/>
          <a:lstStyle/>
          <a:p>
            <a:pPr>
              <a:defRPr/>
            </a:pPr>
            <a:r>
              <a:rPr lang="en-GB" sz="2400" b="1" dirty="0" smtClean="0"/>
              <a:t>Single-Row </a:t>
            </a:r>
            <a:r>
              <a:rPr lang="en-GB" sz="2400" b="1" dirty="0"/>
              <a:t>Functions </a:t>
            </a:r>
            <a:endParaRPr lang="en-GB" sz="2400" b="1" dirty="0" smtClean="0"/>
          </a:p>
          <a:p>
            <a:pPr>
              <a:defRPr/>
            </a:pPr>
            <a:r>
              <a:rPr lang="en-GB" sz="2400" dirty="0" smtClean="0"/>
              <a:t>Return a </a:t>
            </a:r>
            <a:r>
              <a:rPr lang="en-GB" sz="2400" i="1" dirty="0">
                <a:solidFill>
                  <a:schemeClr val="bg2">
                    <a:lumMod val="25000"/>
                  </a:schemeClr>
                </a:solidFill>
              </a:rPr>
              <a:t>single</a:t>
            </a:r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sz="2400" i="1" dirty="0">
                <a:solidFill>
                  <a:schemeClr val="bg2">
                    <a:lumMod val="25000"/>
                  </a:schemeClr>
                </a:solidFill>
              </a:rPr>
              <a:t>result</a:t>
            </a:r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sz="2400" dirty="0" smtClean="0"/>
              <a:t>row for every row of a queried table or view</a:t>
            </a:r>
          </a:p>
          <a:p>
            <a:pPr>
              <a:defRPr/>
            </a:pPr>
            <a:r>
              <a:rPr lang="en-GB" sz="2400" dirty="0" smtClean="0"/>
              <a:t>Can appear in </a:t>
            </a:r>
          </a:p>
          <a:p>
            <a:pPr lvl="1">
              <a:defRPr/>
            </a:pPr>
            <a:r>
              <a:rPr lang="en-GB" sz="2400" dirty="0" smtClean="0"/>
              <a:t>SELECT lists</a:t>
            </a:r>
          </a:p>
          <a:p>
            <a:pPr lvl="1">
              <a:defRPr/>
            </a:pPr>
            <a:r>
              <a:rPr lang="en-GB" sz="2400" dirty="0" smtClean="0"/>
              <a:t>WHERE clauses</a:t>
            </a:r>
          </a:p>
          <a:p>
            <a:pPr lvl="1">
              <a:defRPr/>
            </a:pPr>
            <a:r>
              <a:rPr lang="en-GB" sz="2400" dirty="0" smtClean="0"/>
              <a:t>START WITH </a:t>
            </a:r>
          </a:p>
          <a:p>
            <a:pPr lvl="1">
              <a:defRPr/>
            </a:pPr>
            <a:r>
              <a:rPr lang="en-GB" sz="2400" dirty="0" smtClean="0"/>
              <a:t>CONNECT BY clauses</a:t>
            </a:r>
          </a:p>
          <a:p>
            <a:pPr lvl="1">
              <a:defRPr/>
            </a:pPr>
            <a:r>
              <a:rPr lang="en-GB" sz="2400" dirty="0" smtClean="0"/>
              <a:t>HAVING clauses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472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 bwMode="auto">
          <a:xfrm>
            <a:off x="899592" y="692696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sz="4400" dirty="0" smtClean="0">
                <a:effectLst/>
              </a:rPr>
              <a:t>Numeric Functions </a:t>
            </a:r>
          </a:p>
        </p:txBody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>
          <a:xfrm>
            <a:off x="1115616" y="1916832"/>
            <a:ext cx="7128271" cy="4031902"/>
          </a:xfrm>
        </p:spPr>
        <p:txBody>
          <a:bodyPr/>
          <a:lstStyle/>
          <a:p>
            <a:pPr>
              <a:defRPr/>
            </a:pPr>
            <a:r>
              <a:rPr lang="en-GB" sz="2400" dirty="0" smtClean="0"/>
              <a:t>Accept </a:t>
            </a:r>
            <a:r>
              <a:rPr lang="en-GB" sz="2400" i="1" dirty="0">
                <a:solidFill>
                  <a:schemeClr val="bg2">
                    <a:lumMod val="25000"/>
                  </a:schemeClr>
                </a:solidFill>
              </a:rPr>
              <a:t>numeric</a:t>
            </a:r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sz="2400" dirty="0" smtClean="0"/>
              <a:t>input </a:t>
            </a:r>
          </a:p>
          <a:p>
            <a:pPr>
              <a:defRPr/>
            </a:pPr>
            <a:r>
              <a:rPr lang="en-GB" sz="2400" dirty="0" smtClean="0"/>
              <a:t>Return </a:t>
            </a:r>
            <a:r>
              <a:rPr lang="en-GB" sz="2400" i="1" dirty="0">
                <a:solidFill>
                  <a:schemeClr val="bg2">
                    <a:lumMod val="25000"/>
                  </a:schemeClr>
                </a:solidFill>
              </a:rPr>
              <a:t>numeric</a:t>
            </a:r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sz="2400" dirty="0" smtClean="0"/>
              <a:t>values</a:t>
            </a:r>
          </a:p>
          <a:p>
            <a:pPr>
              <a:defRPr/>
            </a:pPr>
            <a:r>
              <a:rPr lang="en-GB" sz="2400" dirty="0" smtClean="0"/>
              <a:t>Most return NUMBER values accurate to 38 decimal digits</a:t>
            </a:r>
          </a:p>
          <a:p>
            <a:pPr>
              <a:defRPr/>
            </a:pPr>
            <a:r>
              <a:rPr lang="en-GB" sz="2400" dirty="0" smtClean="0"/>
              <a:t>Most take the form:</a:t>
            </a:r>
          </a:p>
          <a:p>
            <a:pPr>
              <a:defRPr/>
            </a:pPr>
            <a:endParaRPr lang="en-GB" sz="2400" dirty="0" smtClean="0"/>
          </a:p>
          <a:p>
            <a:pPr marL="357188" lvl="1" indent="0">
              <a:buFont typeface="Verdana" pitchFamily="34" charset="0"/>
              <a:buNone/>
              <a:defRPr/>
            </a:pPr>
            <a:r>
              <a:rPr lang="en-GB" sz="2400" dirty="0" smtClean="0"/>
              <a:t>SELECT </a:t>
            </a:r>
            <a:r>
              <a:rPr lang="en-GB" sz="2400" dirty="0" err="1" smtClean="0"/>
              <a:t>function_name</a:t>
            </a:r>
            <a:r>
              <a:rPr lang="en-GB" sz="2400" dirty="0" smtClean="0"/>
              <a:t>(</a:t>
            </a:r>
            <a:r>
              <a:rPr lang="en-GB" sz="2400" dirty="0" err="1" smtClean="0"/>
              <a:t>numeric_value</a:t>
            </a:r>
            <a:r>
              <a:rPr lang="en-GB" sz="2400" dirty="0" smtClean="0"/>
              <a:t>) </a:t>
            </a:r>
          </a:p>
          <a:p>
            <a:pPr marL="357188" lvl="1" indent="0">
              <a:buFont typeface="Verdana" pitchFamily="34" charset="0"/>
              <a:buNone/>
              <a:defRPr/>
            </a:pPr>
            <a:r>
              <a:rPr lang="en-GB" sz="2400" dirty="0" smtClean="0"/>
              <a:t>FROM </a:t>
            </a:r>
            <a:r>
              <a:rPr lang="en-GB" sz="2400" dirty="0" err="1" smtClean="0"/>
              <a:t>tablename</a:t>
            </a:r>
            <a:r>
              <a:rPr lang="en-GB" sz="2400" dirty="0" smtClean="0"/>
              <a:t>;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312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 bwMode="auto">
          <a:xfrm>
            <a:off x="899592" y="481013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sz="3400" dirty="0" smtClean="0">
                <a:effectLst/>
              </a:rPr>
              <a:t>Numeric Functions</a:t>
            </a:r>
            <a:endParaRPr lang="en-GB" altLang="en-US" sz="3400" b="1" dirty="0" smtClean="0">
              <a:effectLst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971600" y="1628800"/>
            <a:ext cx="705678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 2" pitchFamily="18" charset="2"/>
              <a:buChar char="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/>
            </a:pPr>
            <a:r>
              <a:rPr lang="en-GB" sz="2400" dirty="0">
                <a:latin typeface="+mn-lt"/>
                <a:cs typeface="+mn-cs"/>
              </a:rPr>
              <a:t>CEIL returns smallest integer greater than or equal to </a:t>
            </a:r>
            <a:r>
              <a:rPr lang="en-GB" sz="2400" dirty="0" smtClean="0">
                <a:latin typeface="+mn-lt"/>
                <a:cs typeface="+mn-cs"/>
              </a:rPr>
              <a:t>n</a:t>
            </a:r>
          </a:p>
          <a:p>
            <a:pPr marL="547688" lvl="1" indent="-2730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/>
            </a:pPr>
            <a:r>
              <a:rPr lang="en-GB" sz="2400" dirty="0" err="1"/>
              <a:t>ie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bg2">
                    <a:lumMod val="25000"/>
                  </a:schemeClr>
                </a:solidFill>
              </a:rPr>
              <a:t>rounds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sz="2400" i="1" dirty="0">
                <a:solidFill>
                  <a:schemeClr val="bg2">
                    <a:lumMod val="25000"/>
                  </a:schemeClr>
                </a:solidFill>
              </a:rPr>
              <a:t>up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/>
            </a:pPr>
            <a:r>
              <a:rPr lang="en-GB" sz="2400" dirty="0"/>
              <a:t>FLOOR returns largest integer equal to or less than </a:t>
            </a:r>
            <a:r>
              <a:rPr lang="en-GB" sz="2400" i="1" dirty="0"/>
              <a:t>n</a:t>
            </a:r>
            <a:endParaRPr lang="en-GB" sz="2400" dirty="0"/>
          </a:p>
          <a:p>
            <a:pPr marL="519112" lvl="2" indent="-273050">
              <a:lnSpc>
                <a:spcPct val="90000"/>
              </a:lnSpc>
              <a:buSzPct val="85000"/>
              <a:buFont typeface="Brush Script MT" pitchFamily="66" charset="0"/>
              <a:buChar char="O"/>
              <a:defRPr/>
            </a:pPr>
            <a:r>
              <a:rPr lang="en-GB" sz="2400" dirty="0" err="1"/>
              <a:t>ie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bg2">
                    <a:lumMod val="25000"/>
                  </a:schemeClr>
                </a:solidFill>
              </a:rPr>
              <a:t>rounds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sz="2400" i="1" dirty="0" smtClean="0">
                <a:solidFill>
                  <a:schemeClr val="bg2">
                    <a:lumMod val="25000"/>
                  </a:schemeClr>
                </a:solidFill>
              </a:rPr>
              <a:t>down</a:t>
            </a:r>
          </a:p>
          <a:p>
            <a:pPr marL="273050" lvl="1" indent="-2730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/>
            </a:pPr>
            <a:r>
              <a:rPr lang="en-GB" sz="2400" dirty="0"/>
              <a:t>ROUND returns </a:t>
            </a:r>
            <a:r>
              <a:rPr lang="en-GB" sz="2400" i="1" dirty="0"/>
              <a:t>n</a:t>
            </a:r>
            <a:r>
              <a:rPr lang="en-GB" sz="2400" dirty="0"/>
              <a:t> rounded to </a:t>
            </a:r>
            <a:r>
              <a:rPr lang="en-GB" sz="2400" i="1" dirty="0"/>
              <a:t>integer</a:t>
            </a:r>
            <a:r>
              <a:rPr lang="en-GB" sz="2400" dirty="0"/>
              <a:t> places</a:t>
            </a:r>
          </a:p>
          <a:p>
            <a:pPr marL="519112" lvl="2" indent="-273050">
              <a:lnSpc>
                <a:spcPct val="90000"/>
              </a:lnSpc>
              <a:buSzPct val="85000"/>
              <a:buFont typeface="Brush Script MT" pitchFamily="66" charset="0"/>
              <a:buChar char="O"/>
              <a:defRPr/>
            </a:pPr>
            <a:r>
              <a:rPr lang="en-GB" sz="2400" dirty="0"/>
              <a:t>If you omit </a:t>
            </a:r>
            <a:r>
              <a:rPr lang="en-GB" sz="2400" i="1" dirty="0" smtClean="0"/>
              <a:t>the second argument</a:t>
            </a:r>
            <a:r>
              <a:rPr lang="en-GB" sz="2400" dirty="0" smtClean="0"/>
              <a:t>, </a:t>
            </a:r>
            <a:r>
              <a:rPr lang="en-GB" sz="2400" dirty="0"/>
              <a:t>then </a:t>
            </a:r>
            <a:r>
              <a:rPr lang="en-GB" sz="2400" i="1" dirty="0"/>
              <a:t>n</a:t>
            </a:r>
            <a:r>
              <a:rPr lang="en-GB" sz="2400" dirty="0"/>
              <a:t> is rounded to 0 places</a:t>
            </a:r>
          </a:p>
          <a:p>
            <a:pPr marL="457200" lvl="3" indent="0">
              <a:lnSpc>
                <a:spcPct val="90000"/>
              </a:lnSpc>
              <a:buSzPct val="85000"/>
              <a:buNone/>
              <a:defRPr/>
            </a:pPr>
            <a:r>
              <a:rPr lang="en-GB" sz="2400" dirty="0"/>
              <a:t>SELECT ROUND(20.999,2</a:t>
            </a:r>
            <a:r>
              <a:rPr lang="en-GB" sz="2400" dirty="0" smtClean="0"/>
              <a:t>)</a:t>
            </a:r>
          </a:p>
          <a:p>
            <a:pPr marL="457200" lvl="3" indent="0">
              <a:lnSpc>
                <a:spcPct val="90000"/>
              </a:lnSpc>
              <a:buSzPct val="85000"/>
              <a:buNone/>
              <a:defRPr/>
            </a:pPr>
            <a:r>
              <a:rPr lang="en-GB" sz="2400" dirty="0"/>
              <a:t>SELECT </a:t>
            </a:r>
            <a:r>
              <a:rPr lang="en-GB" sz="2400" dirty="0" smtClean="0"/>
              <a:t>ROUND(salary, 2</a:t>
            </a:r>
            <a:r>
              <a:rPr lang="en-GB" sz="2400" dirty="0"/>
              <a:t>)</a:t>
            </a:r>
          </a:p>
          <a:p>
            <a:pPr marL="519112" lvl="2" indent="-273050">
              <a:lnSpc>
                <a:spcPct val="90000"/>
              </a:lnSpc>
              <a:buSzPct val="85000"/>
              <a:buFont typeface="Brush Script MT" pitchFamily="66" charset="0"/>
              <a:buChar char="O"/>
              <a:defRPr/>
            </a:pPr>
            <a:endParaRPr lang="en-GB" sz="2400" dirty="0" smtClean="0"/>
          </a:p>
          <a:p>
            <a:pPr marL="519112" lvl="2" indent="-273050">
              <a:lnSpc>
                <a:spcPct val="90000"/>
              </a:lnSpc>
              <a:buSzPct val="85000"/>
              <a:buFont typeface="Brush Script MT" pitchFamily="66" charset="0"/>
              <a:buChar char="O"/>
              <a:defRPr/>
            </a:pPr>
            <a:endParaRPr lang="en-GB" sz="2400" dirty="0"/>
          </a:p>
          <a:p>
            <a:pPr marL="273050" lvl="1" indent="-2730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/>
            </a:pPr>
            <a:endParaRPr lang="en-GB" sz="2400" i="1" dirty="0">
              <a:solidFill>
                <a:schemeClr val="accent6"/>
              </a:solidFill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/>
            </a:pPr>
            <a:endParaRPr lang="en-GB" sz="2400" dirty="0">
              <a:latin typeface="+mn-lt"/>
              <a:cs typeface="+mn-cs"/>
            </a:endParaRPr>
          </a:p>
          <a:p>
            <a:pPr marL="722313" lvl="1" indent="-447675">
              <a:lnSpc>
                <a:spcPct val="90000"/>
              </a:lnSpc>
              <a:defRPr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0736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 bwMode="auto">
          <a:xfrm>
            <a:off x="899592" y="620688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sz="3400" dirty="0"/>
              <a:t>Numeric Functions</a:t>
            </a:r>
            <a:endParaRPr lang="en-GB" altLang="en-US" sz="3400" b="1" dirty="0" smtClean="0">
              <a:effectLst/>
            </a:endParaRPr>
          </a:p>
        </p:txBody>
      </p:sp>
      <p:sp>
        <p:nvSpPr>
          <p:cNvPr id="12291" name="Rectangle 3"/>
          <p:cNvSpPr txBox="1">
            <a:spLocks/>
          </p:cNvSpPr>
          <p:nvPr/>
        </p:nvSpPr>
        <p:spPr bwMode="auto">
          <a:xfrm>
            <a:off x="971600" y="1556792"/>
            <a:ext cx="6984776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22313" indent="-447675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273050" lvl="1" indent="-2730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/>
            </a:pPr>
            <a:r>
              <a:rPr lang="en-GB" sz="2400" dirty="0"/>
              <a:t>REMAINDER returns the remainder of </a:t>
            </a:r>
            <a:r>
              <a:rPr lang="en-GB" sz="2400" i="1" dirty="0"/>
              <a:t>m</a:t>
            </a:r>
            <a:r>
              <a:rPr lang="en-GB" sz="2400" dirty="0"/>
              <a:t> divided by </a:t>
            </a:r>
            <a:r>
              <a:rPr lang="en-GB" sz="2400" i="1" dirty="0" smtClean="0"/>
              <a:t>n</a:t>
            </a:r>
            <a:endParaRPr lang="en-GB" sz="2400" dirty="0" smtClean="0">
              <a:latin typeface="+mn-lt"/>
              <a:cs typeface="+mn-cs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/>
            </a:pPr>
            <a:r>
              <a:rPr lang="en-GB" sz="2400" dirty="0" smtClean="0">
                <a:latin typeface="+mn-lt"/>
                <a:cs typeface="+mn-cs"/>
              </a:rPr>
              <a:t>MOD </a:t>
            </a:r>
            <a:r>
              <a:rPr lang="en-GB" sz="2400" dirty="0">
                <a:latin typeface="+mn-lt"/>
                <a:cs typeface="+mn-cs"/>
              </a:rPr>
              <a:t>returns the remainder of </a:t>
            </a:r>
            <a:r>
              <a:rPr lang="en-GB" sz="2400" i="1" dirty="0">
                <a:latin typeface="+mn-lt"/>
                <a:cs typeface="+mn-cs"/>
              </a:rPr>
              <a:t>m</a:t>
            </a:r>
            <a:r>
              <a:rPr lang="en-GB" sz="2400" dirty="0">
                <a:latin typeface="+mn-lt"/>
                <a:cs typeface="+mn-cs"/>
              </a:rPr>
              <a:t> divided by </a:t>
            </a:r>
            <a:r>
              <a:rPr lang="en-GB" sz="2400" i="1" dirty="0">
                <a:latin typeface="+mn-lt"/>
                <a:cs typeface="+mn-cs"/>
              </a:rPr>
              <a:t>n</a:t>
            </a:r>
          </a:p>
          <a:p>
            <a:pPr marL="693737" lvl="2" indent="-273050">
              <a:lnSpc>
                <a:spcPct val="90000"/>
              </a:lnSpc>
              <a:buSzPct val="85000"/>
              <a:buFont typeface="Brush Script MT" pitchFamily="66" charset="0"/>
              <a:buChar char="O"/>
              <a:defRPr/>
            </a:pPr>
            <a:r>
              <a:rPr lang="en-GB" sz="2400" dirty="0">
                <a:latin typeface="+mn-lt"/>
                <a:cs typeface="+mn-cs"/>
              </a:rPr>
              <a:t>Both takes 2 inputs SELECT MOD(11,5)</a:t>
            </a:r>
          </a:p>
          <a:p>
            <a:pPr marL="693737" lvl="2" indent="-273050">
              <a:lnSpc>
                <a:spcPct val="90000"/>
              </a:lnSpc>
              <a:buSzPct val="85000"/>
              <a:buFont typeface="Brush Script MT" pitchFamily="66" charset="0"/>
              <a:buChar char="O"/>
              <a:defRPr/>
            </a:pPr>
            <a:r>
              <a:rPr lang="en-GB" sz="2400" dirty="0">
                <a:latin typeface="+mn-lt"/>
                <a:cs typeface="+mn-cs"/>
              </a:rPr>
              <a:t>MOD uses FLOOR </a:t>
            </a:r>
          </a:p>
          <a:p>
            <a:pPr marL="693737" lvl="2" indent="-273050">
              <a:lnSpc>
                <a:spcPct val="90000"/>
              </a:lnSpc>
              <a:buSzPct val="85000"/>
              <a:buFont typeface="Brush Script MT" pitchFamily="66" charset="0"/>
              <a:buChar char="O"/>
              <a:defRPr/>
            </a:pPr>
            <a:r>
              <a:rPr lang="en-GB" sz="2400" dirty="0">
                <a:latin typeface="+mn-lt"/>
                <a:cs typeface="+mn-cs"/>
              </a:rPr>
              <a:t>REMAINDER uses </a:t>
            </a:r>
            <a:r>
              <a:rPr lang="en-GB" sz="2400" dirty="0" smtClean="0">
                <a:latin typeface="+mn-lt"/>
                <a:cs typeface="+mn-cs"/>
              </a:rPr>
              <a:t>ROUND</a:t>
            </a:r>
            <a:endParaRPr lang="en-GB" altLang="en-US" sz="2400" dirty="0" smtClean="0"/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/>
            </a:pPr>
            <a:r>
              <a:rPr lang="en-GB" altLang="en-US" sz="2400" dirty="0">
                <a:latin typeface="+mn-lt"/>
                <a:cs typeface="+mn-cs"/>
              </a:rPr>
              <a:t>POWER returns </a:t>
            </a:r>
            <a:r>
              <a:rPr lang="en-GB" altLang="en-US" sz="2400" i="1" dirty="0">
                <a:latin typeface="+mn-lt"/>
                <a:cs typeface="+mn-cs"/>
              </a:rPr>
              <a:t>m</a:t>
            </a:r>
            <a:r>
              <a:rPr lang="en-GB" altLang="en-US" sz="2400" dirty="0">
                <a:latin typeface="+mn-lt"/>
                <a:cs typeface="+mn-cs"/>
              </a:rPr>
              <a:t> raised to the </a:t>
            </a:r>
            <a:r>
              <a:rPr lang="en-GB" altLang="en-US" sz="2400" i="1" dirty="0">
                <a:latin typeface="+mn-lt"/>
                <a:cs typeface="+mn-cs"/>
              </a:rPr>
              <a:t>n</a:t>
            </a:r>
            <a:r>
              <a:rPr lang="en-GB" altLang="en-US" sz="2400" dirty="0">
                <a:latin typeface="+mn-lt"/>
                <a:cs typeface="+mn-cs"/>
              </a:rPr>
              <a:t>th power</a:t>
            </a:r>
          </a:p>
          <a:p>
            <a:pPr marL="693737" lvl="2" indent="-273050">
              <a:lnSpc>
                <a:spcPct val="90000"/>
              </a:lnSpc>
              <a:buSzPct val="85000"/>
              <a:buFont typeface="Brush Script MT" pitchFamily="66" charset="0"/>
              <a:buChar char="O"/>
              <a:defRPr/>
            </a:pPr>
            <a:r>
              <a:rPr lang="en-GB" altLang="en-US" sz="2400" dirty="0">
                <a:latin typeface="+mn-lt"/>
                <a:cs typeface="+mn-cs"/>
              </a:rPr>
              <a:t>Takes 2 inputs SELECT POWER(4,3)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/>
            </a:pPr>
            <a:r>
              <a:rPr lang="en-GB" altLang="en-US" sz="2400" dirty="0" err="1">
                <a:latin typeface="+mn-lt"/>
                <a:cs typeface="+mn-cs"/>
              </a:rPr>
              <a:t>SQRT</a:t>
            </a:r>
            <a:r>
              <a:rPr lang="en-GB" altLang="en-US" sz="2400" dirty="0">
                <a:latin typeface="+mn-lt"/>
                <a:cs typeface="+mn-cs"/>
              </a:rPr>
              <a:t> returns the square root of </a:t>
            </a:r>
            <a:r>
              <a:rPr lang="en-GB" altLang="en-US" sz="2400" i="1" dirty="0">
                <a:latin typeface="+mn-lt"/>
                <a:cs typeface="+mn-cs"/>
              </a:rPr>
              <a:t>n</a:t>
            </a:r>
          </a:p>
          <a:p>
            <a:pPr marL="693737" lvl="2" indent="-273050">
              <a:lnSpc>
                <a:spcPct val="90000"/>
              </a:lnSpc>
              <a:buSzPct val="85000"/>
              <a:buFont typeface="Brush Script MT" pitchFamily="66" charset="0"/>
              <a:buChar char="O"/>
              <a:defRPr/>
            </a:pPr>
            <a:r>
              <a:rPr lang="en-GB" altLang="en-US" sz="2400" dirty="0">
                <a:latin typeface="+mn-lt"/>
                <a:cs typeface="+mn-cs"/>
              </a:rPr>
              <a:t>SELECT </a:t>
            </a:r>
            <a:r>
              <a:rPr lang="en-GB" altLang="en-US" sz="2400" dirty="0" err="1">
                <a:latin typeface="+mn-lt"/>
                <a:cs typeface="+mn-cs"/>
              </a:rPr>
              <a:t>SQRT</a:t>
            </a:r>
            <a:r>
              <a:rPr lang="en-GB" altLang="en-US" sz="2400" dirty="0">
                <a:latin typeface="+mn-lt"/>
                <a:cs typeface="+mn-cs"/>
              </a:rPr>
              <a:t>(26)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/>
            </a:pPr>
            <a:r>
              <a:rPr lang="en-GB" altLang="en-US" sz="2400" dirty="0" err="1">
                <a:latin typeface="+mn-lt"/>
                <a:cs typeface="+mn-cs"/>
              </a:rPr>
              <a:t>TRUNC</a:t>
            </a:r>
            <a:r>
              <a:rPr lang="en-GB" altLang="en-US" sz="2400" dirty="0">
                <a:latin typeface="+mn-lt"/>
                <a:cs typeface="+mn-cs"/>
              </a:rPr>
              <a:t> returns </a:t>
            </a:r>
            <a:r>
              <a:rPr lang="en-GB" altLang="en-US" sz="2400" i="1" dirty="0">
                <a:latin typeface="+mn-lt"/>
                <a:cs typeface="+mn-cs"/>
              </a:rPr>
              <a:t>n</a:t>
            </a:r>
            <a:r>
              <a:rPr lang="en-GB" altLang="en-US" sz="2400" dirty="0">
                <a:latin typeface="+mn-lt"/>
                <a:cs typeface="+mn-cs"/>
              </a:rPr>
              <a:t> truncated to </a:t>
            </a:r>
            <a:r>
              <a:rPr lang="en-GB" altLang="en-US" sz="2400" i="1" dirty="0">
                <a:latin typeface="+mn-lt"/>
                <a:cs typeface="+mn-cs"/>
              </a:rPr>
              <a:t>m</a:t>
            </a:r>
            <a:r>
              <a:rPr lang="en-GB" altLang="en-US" sz="2400" dirty="0">
                <a:latin typeface="+mn-lt"/>
                <a:cs typeface="+mn-cs"/>
              </a:rPr>
              <a:t> decimal places</a:t>
            </a:r>
          </a:p>
          <a:p>
            <a:pPr marL="693737" lvl="2" indent="-273050">
              <a:lnSpc>
                <a:spcPct val="90000"/>
              </a:lnSpc>
              <a:buSzPct val="85000"/>
              <a:buFont typeface="Brush Script MT" pitchFamily="66" charset="0"/>
              <a:buChar char="O"/>
              <a:defRPr/>
            </a:pPr>
            <a:r>
              <a:rPr lang="en-GB" altLang="en-US" sz="2400" dirty="0">
                <a:latin typeface="+mn-lt"/>
                <a:cs typeface="+mn-cs"/>
              </a:rPr>
              <a:t>If </a:t>
            </a:r>
            <a:r>
              <a:rPr lang="en-GB" altLang="en-US" sz="2400" i="1" dirty="0">
                <a:latin typeface="+mn-lt"/>
                <a:cs typeface="+mn-cs"/>
              </a:rPr>
              <a:t>m</a:t>
            </a:r>
            <a:r>
              <a:rPr lang="en-GB" altLang="en-US" sz="2400" dirty="0">
                <a:latin typeface="+mn-lt"/>
                <a:cs typeface="+mn-cs"/>
              </a:rPr>
              <a:t> is omitted, then </a:t>
            </a:r>
            <a:r>
              <a:rPr lang="en-GB" altLang="en-US" sz="2400" i="1" dirty="0">
                <a:latin typeface="+mn-lt"/>
                <a:cs typeface="+mn-cs"/>
              </a:rPr>
              <a:t>n</a:t>
            </a:r>
            <a:r>
              <a:rPr lang="en-GB" altLang="en-US" sz="2400" dirty="0">
                <a:latin typeface="+mn-lt"/>
                <a:cs typeface="+mn-cs"/>
              </a:rPr>
              <a:t> is truncated to 0 places</a:t>
            </a:r>
          </a:p>
        </p:txBody>
      </p:sp>
    </p:spTree>
    <p:extLst>
      <p:ext uri="{BB962C8B-B14F-4D97-AF65-F5344CB8AC3E}">
        <p14:creationId xmlns:p14="http://schemas.microsoft.com/office/powerpoint/2010/main" val="30924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 bwMode="auto">
          <a:xfrm>
            <a:off x="817066" y="629816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>
                <a:effectLst/>
              </a:rPr>
              <a:t>Activity – Rounding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971550" y="1916832"/>
            <a:ext cx="7272858" cy="3929931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 smtClean="0"/>
              <a:t>staff(</a:t>
            </a:r>
            <a:r>
              <a:rPr lang="en-GB" altLang="en-US" dirty="0" err="1" smtClean="0"/>
              <a:t>firstname</a:t>
            </a:r>
            <a:r>
              <a:rPr lang="en-GB" altLang="en-US" dirty="0" smtClean="0"/>
              <a:t>, surname, salary) </a:t>
            </a:r>
          </a:p>
          <a:p>
            <a:pPr marL="0" indent="0">
              <a:buNone/>
            </a:pPr>
            <a:endParaRPr lang="en-GB" altLang="en-US" dirty="0" smtClean="0"/>
          </a:p>
          <a:p>
            <a:pPr marL="447675" indent="-447675"/>
            <a:r>
              <a:rPr lang="en-GB" altLang="en-US" dirty="0" smtClean="0"/>
              <a:t>Write a query to show the </a:t>
            </a:r>
            <a:r>
              <a:rPr lang="en-GB" altLang="en-US" i="1" dirty="0" smtClean="0">
                <a:solidFill>
                  <a:srgbClr val="002060"/>
                </a:solidFill>
              </a:rPr>
              <a:t>average salary </a:t>
            </a:r>
            <a:r>
              <a:rPr lang="en-GB" altLang="en-US" dirty="0" smtClean="0"/>
              <a:t>of staff</a:t>
            </a:r>
          </a:p>
          <a:p>
            <a:pPr marL="447675" indent="-447675"/>
            <a:r>
              <a:rPr lang="en-GB" altLang="en-US" dirty="0" smtClean="0"/>
              <a:t>Show the </a:t>
            </a:r>
            <a:r>
              <a:rPr lang="en-GB" altLang="en-US" i="1" dirty="0" smtClean="0">
                <a:solidFill>
                  <a:srgbClr val="002060"/>
                </a:solidFill>
              </a:rPr>
              <a:t>ceiling, floor</a:t>
            </a:r>
            <a:r>
              <a:rPr lang="en-GB" altLang="en-US" b="1" dirty="0" smtClean="0">
                <a:solidFill>
                  <a:srgbClr val="002060"/>
                </a:solidFill>
              </a:rPr>
              <a:t> </a:t>
            </a:r>
            <a:r>
              <a:rPr lang="en-GB" altLang="en-US" dirty="0" smtClean="0"/>
              <a:t>and </a:t>
            </a:r>
            <a:r>
              <a:rPr lang="en-GB" altLang="en-US" i="1" dirty="0">
                <a:solidFill>
                  <a:srgbClr val="002060"/>
                </a:solidFill>
              </a:rPr>
              <a:t>rounded</a:t>
            </a:r>
            <a:r>
              <a:rPr lang="en-GB" altLang="en-US" dirty="0" smtClean="0"/>
              <a:t> values</a:t>
            </a:r>
          </a:p>
          <a:p>
            <a:pPr marL="447675" indent="-447675"/>
            <a:endParaRPr lang="en-GB" altLang="en-US" dirty="0" smtClean="0"/>
          </a:p>
          <a:p>
            <a:pPr marL="447675" indent="-447675"/>
            <a:endParaRPr lang="en-GB" altLang="en-US" dirty="0" smtClean="0"/>
          </a:p>
          <a:p>
            <a:pPr marL="447675" indent="-447675"/>
            <a:endParaRPr lang="en-GB" altLang="en-US" dirty="0" smtClean="0"/>
          </a:p>
          <a:p>
            <a:pPr marL="447675" indent="-447675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64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 bwMode="auto">
          <a:xfrm>
            <a:off x="755576" y="548680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>
                <a:effectLst/>
              </a:rPr>
              <a:t>Solution– Rounding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971550" y="1557338"/>
            <a:ext cx="7128842" cy="4607966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 smtClean="0"/>
              <a:t>staff(</a:t>
            </a:r>
            <a:r>
              <a:rPr lang="en-GB" altLang="en-US" dirty="0" err="1" smtClean="0"/>
              <a:t>firstname</a:t>
            </a:r>
            <a:r>
              <a:rPr lang="en-GB" altLang="en-US" dirty="0" smtClean="0"/>
              <a:t>, surname, salary) </a:t>
            </a:r>
          </a:p>
          <a:p>
            <a:pPr marL="0" indent="0">
              <a:buNone/>
            </a:pPr>
            <a:endParaRPr lang="en-GB" altLang="en-US" dirty="0" smtClean="0"/>
          </a:p>
          <a:p>
            <a:pPr marL="447675" indent="-447675"/>
            <a:r>
              <a:rPr lang="en-GB" altLang="en-US" dirty="0" smtClean="0"/>
              <a:t>Write a query to show the average salary of staff</a:t>
            </a:r>
          </a:p>
          <a:p>
            <a:pPr marL="447675" indent="-447675"/>
            <a:r>
              <a:rPr lang="en-GB" altLang="en-US" dirty="0" smtClean="0"/>
              <a:t>Show the ceiling, floor and rounded values</a:t>
            </a:r>
          </a:p>
          <a:p>
            <a:pPr marL="447675" indent="-447675"/>
            <a:endParaRPr lang="en-GB" altLang="en-US" dirty="0" smtClean="0"/>
          </a:p>
          <a:p>
            <a:pPr marL="274638" lvl="1" indent="0">
              <a:buFont typeface="Verdana" pitchFamily="34" charset="0"/>
              <a:buNone/>
            </a:pPr>
            <a:endParaRPr lang="en-GB" altLang="en-US" dirty="0" smtClean="0"/>
          </a:p>
          <a:p>
            <a:pPr marL="274638" lvl="1" indent="0">
              <a:buFont typeface="Verdana" pitchFamily="34" charset="0"/>
              <a:buNone/>
            </a:pPr>
            <a:endParaRPr lang="en-GB" altLang="en-US" dirty="0"/>
          </a:p>
          <a:p>
            <a:pPr marL="274638" lvl="1" indent="0">
              <a:buFont typeface="Verdana" pitchFamily="34" charset="0"/>
              <a:buNone/>
            </a:pPr>
            <a:endParaRPr lang="en-GB" altLang="en-US" dirty="0" smtClean="0"/>
          </a:p>
          <a:p>
            <a:pPr marL="274638" lvl="1" indent="0">
              <a:buFont typeface="Verdana" pitchFamily="34" charset="0"/>
              <a:buNone/>
            </a:pPr>
            <a:endParaRPr lang="en-GB" altLang="en-US" dirty="0" smtClean="0"/>
          </a:p>
          <a:p>
            <a:pPr marL="250825" indent="-342900"/>
            <a:r>
              <a:rPr lang="en-GB" altLang="en-US" dirty="0" smtClean="0"/>
              <a:t>Check your parenthesis</a:t>
            </a:r>
          </a:p>
          <a:p>
            <a:pPr marL="447675" indent="-447675"/>
            <a:endParaRPr lang="en-GB" altLang="en-US" dirty="0" smtClean="0"/>
          </a:p>
          <a:p>
            <a:pPr marL="447675" indent="-447675"/>
            <a:endParaRPr lang="en-GB" altLang="en-US" dirty="0" smtClean="0"/>
          </a:p>
          <a:p>
            <a:pPr marL="447675" indent="-447675"/>
            <a:endParaRPr lang="en-GB" altLang="en-US" dirty="0" smtClean="0"/>
          </a:p>
          <a:p>
            <a:pPr marL="447675" indent="-447675"/>
            <a:endParaRPr lang="en-GB" altLang="en-US" dirty="0" smtClean="0"/>
          </a:p>
          <a:p>
            <a:pPr marL="447675" indent="-447675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65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Custom 1">
      <a:dk1>
        <a:sysClr val="windowText" lastClr="000000"/>
      </a:dk1>
      <a:lt1>
        <a:srgbClr val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38310</TotalTime>
  <Words>847</Words>
  <Application>Microsoft Office PowerPoint</Application>
  <PresentationFormat>On-screen Show (4:3)</PresentationFormat>
  <Paragraphs>223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Pushpin</vt:lpstr>
      <vt:lpstr>Databases 2 More Functions</vt:lpstr>
      <vt:lpstr>Review</vt:lpstr>
      <vt:lpstr>Objectives</vt:lpstr>
      <vt:lpstr>Single-Row Functions </vt:lpstr>
      <vt:lpstr>Numeric Functions </vt:lpstr>
      <vt:lpstr>Numeric Functions</vt:lpstr>
      <vt:lpstr>Numeric Functions</vt:lpstr>
      <vt:lpstr>Activity – Rounding</vt:lpstr>
      <vt:lpstr>Solution– Rounding</vt:lpstr>
      <vt:lpstr>Character Functions Returning Characters</vt:lpstr>
      <vt:lpstr>Character Functions Returning Characters</vt:lpstr>
      <vt:lpstr>SUBSTR</vt:lpstr>
      <vt:lpstr>Activity – substr and concat</vt:lpstr>
      <vt:lpstr>Solution – substr and concat</vt:lpstr>
      <vt:lpstr>TRIM</vt:lpstr>
      <vt:lpstr>Activity – TRIM</vt:lpstr>
      <vt:lpstr>Solution – TRIM</vt:lpstr>
      <vt:lpstr>Character Functions Returning Number</vt:lpstr>
      <vt:lpstr>Activity – substr and length</vt:lpstr>
      <vt:lpstr>Solution – substr and length</vt:lpstr>
      <vt:lpstr>Review</vt:lpstr>
      <vt:lpstr>Summary</vt:lpstr>
      <vt:lpstr>Next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2 CSY2038</dc:title>
  <dc:creator>Carole Morrell</dc:creator>
  <cp:lastModifiedBy>Carole Morrell</cp:lastModifiedBy>
  <cp:revision>217</cp:revision>
  <dcterms:created xsi:type="dcterms:W3CDTF">2015-08-21T13:35:31Z</dcterms:created>
  <dcterms:modified xsi:type="dcterms:W3CDTF">2016-01-25T16:04:21Z</dcterms:modified>
</cp:coreProperties>
</file>