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Roboto Slab"/>
      <p:regular r:id="rId56"/>
      <p:bold r:id="rId57"/>
    </p:embeddedFon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197D3D-E65C-44DE-96EA-055602BBA0E6}">
  <a:tblStyle styleId="{51197D3D-E65C-44DE-96EA-055602BBA0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Slab-bold.fntdata"/><Relationship Id="rId12" Type="http://schemas.openxmlformats.org/officeDocument/2006/relationships/slide" Target="slides/slide5.xml"/><Relationship Id="rId56" Type="http://schemas.openxmlformats.org/officeDocument/2006/relationships/font" Target="fonts/RobotoSlab-regular.fntdata"/><Relationship Id="rId15" Type="http://schemas.openxmlformats.org/officeDocument/2006/relationships/slide" Target="slides/slide8.xml"/><Relationship Id="rId59" Type="http://schemas.openxmlformats.org/officeDocument/2006/relationships/font" Target="fonts/Roboto-bold.fntdata"/><Relationship Id="rId14" Type="http://schemas.openxmlformats.org/officeDocument/2006/relationships/slide" Target="slides/slide7.xml"/><Relationship Id="rId58" Type="http://schemas.openxmlformats.org/officeDocument/2006/relationships/font" Target="fonts/Roboto-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fd72f3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fd72f3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b="1" lang="en" sz="1400">
                <a:solidFill>
                  <a:schemeClr val="dk1"/>
                </a:solidFill>
              </a:rPr>
              <a:t>UC24: Open a voting event is unambiguous:</a:t>
            </a:r>
            <a:r>
              <a:rPr lang="en" sz="1400">
                <a:solidFill>
                  <a:schemeClr val="dk1"/>
                </a:solidFill>
              </a:rPr>
              <a:t> The group opens a voting event, but does not give the specifics about voting periods (Does opening the voting event means voting periods get initiated too?)-???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fd72f38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fd72f38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fd72f382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fd72f382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UC01 (Login) Should have mentioned that user should already created an account, accessed login page for the system</a:t>
            </a:r>
            <a:endParaRPr/>
          </a:p>
          <a:p>
            <a:pPr indent="0" lvl="0" marL="0" rtl="0" algn="l">
              <a:spcBef>
                <a:spcPts val="0"/>
              </a:spcBef>
              <a:spcAft>
                <a:spcPts val="0"/>
              </a:spcAft>
              <a:buNone/>
            </a:pPr>
            <a:r>
              <a:rPr lang="en"/>
              <a:t>UC01 (Login) Should mentioned clearly about what “its information” is referring to; Vague</a:t>
            </a:r>
            <a:endParaRPr/>
          </a:p>
          <a:p>
            <a:pPr indent="0" lvl="0" marL="0" rtl="0" algn="l">
              <a:spcBef>
                <a:spcPts val="0"/>
              </a:spcBef>
              <a:spcAft>
                <a:spcPts val="0"/>
              </a:spcAft>
              <a:buNone/>
            </a:pPr>
            <a:r>
              <a:rPr lang="en"/>
              <a:t>UC01 (Login) Should include the numbering of steps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0fd72f382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0fd72f382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fd72f382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fd72f382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UC03 (Join Group) Should have mentioned that there is an invitation to join the group sent by the moderator</a:t>
            </a:r>
            <a:endParaRPr/>
          </a:p>
          <a:p>
            <a:pPr indent="0" lvl="0" marL="0" rtl="0" algn="l">
              <a:spcBef>
                <a:spcPts val="0"/>
              </a:spcBef>
              <a:spcAft>
                <a:spcPts val="0"/>
              </a:spcAft>
              <a:buNone/>
            </a:pPr>
            <a:r>
              <a:rPr lang="en"/>
              <a:t>UC03 (Join Group) Should take into account of the steps when user was invited to join a group by moderator</a:t>
            </a:r>
            <a:endParaRPr/>
          </a:p>
          <a:p>
            <a:pPr indent="0" lvl="0" marL="0" rtl="0" algn="l">
              <a:spcBef>
                <a:spcPts val="0"/>
              </a:spcBef>
              <a:spcAft>
                <a:spcPts val="0"/>
              </a:spcAft>
              <a:buNone/>
            </a:pPr>
            <a:r>
              <a:rPr lang="en"/>
              <a:t>UC03 (Join Group) Should have more steps listing the interaction between UI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fd72f382_1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fd72f382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UC11 (Unsubscribe Group) Should have mentioned the steps listing the interaction between UI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fd72f382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fd72f382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fd72f382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fd72f382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UC13 (Watch Trailers) Should have mentioned that the group members have already searched for the movies </a:t>
            </a:r>
            <a:endParaRPr/>
          </a:p>
          <a:p>
            <a:pPr indent="0" lvl="0" marL="0" rtl="0" algn="l">
              <a:spcBef>
                <a:spcPts val="0"/>
              </a:spcBef>
              <a:spcAft>
                <a:spcPts val="0"/>
              </a:spcAft>
              <a:buNone/>
            </a:pPr>
            <a:r>
              <a:rPr lang="en"/>
              <a:t>UC13 (Watch Trailers) Should have mentioned that the group members are able to accessed the external trailer link</a:t>
            </a:r>
            <a:endParaRPr/>
          </a:p>
          <a:p>
            <a:pPr indent="0" lvl="0" marL="0" rtl="0" algn="l">
              <a:spcBef>
                <a:spcPts val="0"/>
              </a:spcBef>
              <a:spcAft>
                <a:spcPts val="0"/>
              </a:spcAft>
              <a:buNone/>
            </a:pPr>
            <a:r>
              <a:rPr lang="en"/>
              <a:t>UC13 (Watch Trailers) Should have more steps listing the interaction between UI and external trailer website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fd72f382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fd72f382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UC14 (Watch Reviews) Should have mentioned that the group members have already searched for the movies </a:t>
            </a:r>
            <a:endParaRPr/>
          </a:p>
          <a:p>
            <a:pPr indent="0" lvl="0" marL="0" rtl="0" algn="l">
              <a:spcBef>
                <a:spcPts val="0"/>
              </a:spcBef>
              <a:spcAft>
                <a:spcPts val="0"/>
              </a:spcAft>
              <a:buNone/>
            </a:pPr>
            <a:r>
              <a:rPr lang="en"/>
              <a:t>UC14 (Watch Reviews) Should have mentioned that the group members are able to accessed the external review link</a:t>
            </a:r>
            <a:endParaRPr/>
          </a:p>
          <a:p>
            <a:pPr indent="0" lvl="0" marL="0" rtl="0" algn="l">
              <a:spcBef>
                <a:spcPts val="0"/>
              </a:spcBef>
              <a:spcAft>
                <a:spcPts val="0"/>
              </a:spcAft>
              <a:buNone/>
            </a:pPr>
            <a:r>
              <a:rPr lang="en"/>
              <a:t>UC14 (Watch Reviews) Should have more steps listing the interaction between UI and external reviews website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fd72f382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fd72f382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UC15 (Vote) The naming convention for the use case should be &lt;VERB&gt; &lt;NOUN&gt; </a:t>
            </a:r>
            <a:endParaRPr/>
          </a:p>
          <a:p>
            <a:pPr indent="0" lvl="0" marL="0" rtl="0" algn="l">
              <a:spcBef>
                <a:spcPts val="0"/>
              </a:spcBef>
              <a:spcAft>
                <a:spcPts val="0"/>
              </a:spcAft>
              <a:buNone/>
            </a:pPr>
            <a:r>
              <a:rPr lang="en"/>
              <a:t>UC16 (Modify Vote) Use Case Missing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0fd72f382_1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fd72f382_1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 shouldn’t inherited from user who created a group, because users who create a group are moderators.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0fd72f382_1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0fd72f382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UC21 (Invite People) The invite people use case doesn’t add user to the group, it just sends invitation to join the group</a:t>
            </a:r>
            <a:endParaRPr/>
          </a:p>
          <a:p>
            <a:pPr indent="0" lvl="0" marL="0" rtl="0" algn="l">
              <a:spcBef>
                <a:spcPts val="0"/>
              </a:spcBef>
              <a:spcAft>
                <a:spcPts val="0"/>
              </a:spcAft>
              <a:buNone/>
            </a:pPr>
            <a:r>
              <a:rPr lang="en"/>
              <a:t>UC21 (Invite People) Should have more steps listing the interactions between UI</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fd72f382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fd72f382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UC22 (Pull Movie List) Should have mentioned that moderator have access to the Movie Review Website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fd72f382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fd72f382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UC23 (Create Movie Event) Should have mentioned that they have successfully created movie event</a:t>
            </a:r>
            <a:endParaRPr/>
          </a:p>
          <a:p>
            <a:pPr indent="0" lvl="0" marL="0" rtl="0" algn="l">
              <a:spcBef>
                <a:spcPts val="0"/>
              </a:spcBef>
              <a:spcAft>
                <a:spcPts val="0"/>
              </a:spcAft>
              <a:buNone/>
            </a:pPr>
            <a:r>
              <a:rPr lang="en"/>
              <a:t>UC23 (Create Movie Event) History isn’t mentioned in their use case diagram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0fd72f382_1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fd72f382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UC24 (Open Voting Event) Should have added moderator has already created movie event prior to open voting event</a:t>
            </a:r>
            <a:endParaRPr/>
          </a:p>
          <a:p>
            <a:pPr indent="0" lvl="0" marL="0" rtl="0" algn="l">
              <a:spcBef>
                <a:spcPts val="0"/>
              </a:spcBef>
              <a:spcAft>
                <a:spcPts val="0"/>
              </a:spcAft>
              <a:buNone/>
            </a:pPr>
            <a:r>
              <a:rPr lang="en"/>
              <a:t>UC24 (Open Voting Event) Should have mentioned that the moderator successfully created the movie voting event</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fd72f382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fd72f382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UC25 (Elect Winner) Not use case, since use case is not performed by System but the interaction between actors and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0fd72f382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fd72f382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UC26 (Remove Members) Should have more steps listing the interactions between UI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0fd72f3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0fd72f3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UC01 (Login) Should have mentioned that user should already created an account, accessed the login page for the system </a:t>
            </a:r>
            <a:endParaRPr/>
          </a:p>
          <a:p>
            <a:pPr indent="0" lvl="0" marL="0" rtl="0" algn="l">
              <a:spcBef>
                <a:spcPts val="0"/>
              </a:spcBef>
              <a:spcAft>
                <a:spcPts val="0"/>
              </a:spcAft>
              <a:buNone/>
            </a:pPr>
            <a:r>
              <a:rPr lang="en"/>
              <a:t>UC01 (Login) Should mentioned clearly about what “its information” is referring to</a:t>
            </a:r>
            <a:endParaRPr/>
          </a:p>
          <a:p>
            <a:pPr indent="0" lvl="0" marL="0" rtl="0" algn="l">
              <a:spcBef>
                <a:spcPts val="0"/>
              </a:spcBef>
              <a:spcAft>
                <a:spcPts val="0"/>
              </a:spcAft>
              <a:buNone/>
            </a:pPr>
            <a:r>
              <a:rPr lang="en"/>
              <a:t>UC01 (Login) Should include the numbering of steps</a:t>
            </a:r>
            <a:endParaRPr/>
          </a:p>
          <a:p>
            <a:pPr indent="0" lvl="0" marL="0" rtl="0" algn="l">
              <a:spcBef>
                <a:spcPts val="0"/>
              </a:spcBef>
              <a:spcAft>
                <a:spcPts val="0"/>
              </a:spcAft>
              <a:buNone/>
            </a:pPr>
            <a:r>
              <a:rPr lang="en"/>
              <a:t>UC03 (Join Group) Should have mentioned that there is an invitation to join the group sent by the moderator</a:t>
            </a:r>
            <a:endParaRPr/>
          </a:p>
          <a:p>
            <a:pPr indent="0" lvl="0" marL="0" rtl="0" algn="l">
              <a:spcBef>
                <a:spcPts val="0"/>
              </a:spcBef>
              <a:spcAft>
                <a:spcPts val="0"/>
              </a:spcAft>
              <a:buNone/>
            </a:pPr>
            <a:r>
              <a:rPr lang="en"/>
              <a:t>UC03 (Join Group) Should take into account of the steps when user was invited to join a group by moderator</a:t>
            </a:r>
            <a:endParaRPr/>
          </a:p>
          <a:p>
            <a:pPr indent="0" lvl="0" marL="0" rtl="0" algn="l">
              <a:spcBef>
                <a:spcPts val="0"/>
              </a:spcBef>
              <a:spcAft>
                <a:spcPts val="0"/>
              </a:spcAft>
              <a:buNone/>
            </a:pPr>
            <a:r>
              <a:rPr lang="en"/>
              <a:t>UC03 (Join Group) Should have more steps listing the interaction between UI</a:t>
            </a:r>
            <a:endParaRPr/>
          </a:p>
          <a:p>
            <a:pPr indent="0" lvl="0" marL="0" rtl="0" algn="l">
              <a:spcBef>
                <a:spcPts val="0"/>
              </a:spcBef>
              <a:spcAft>
                <a:spcPts val="0"/>
              </a:spcAft>
              <a:buNone/>
            </a:pPr>
            <a:r>
              <a:rPr lang="en"/>
              <a:t>UC11 (Unsubscribe Group) Should have mentioned the steps listing the interaction between UI</a:t>
            </a:r>
            <a:endParaRPr/>
          </a:p>
          <a:p>
            <a:pPr indent="0" lvl="0" marL="0" rtl="0" algn="l">
              <a:spcBef>
                <a:spcPts val="0"/>
              </a:spcBef>
              <a:spcAft>
                <a:spcPts val="0"/>
              </a:spcAft>
              <a:buNone/>
            </a:pPr>
            <a:r>
              <a:rPr lang="en"/>
              <a:t>UC13 (Watch Trailers) Should have mentioned that the group members have already searched for the movies </a:t>
            </a:r>
            <a:endParaRPr/>
          </a:p>
          <a:p>
            <a:pPr indent="0" lvl="0" marL="0" rtl="0" algn="l">
              <a:spcBef>
                <a:spcPts val="0"/>
              </a:spcBef>
              <a:spcAft>
                <a:spcPts val="0"/>
              </a:spcAft>
              <a:buNone/>
            </a:pPr>
            <a:r>
              <a:rPr lang="en"/>
              <a:t>UC13 (Watch Trailers) Should have mentioned that the group members are able to accessed the external trailer link</a:t>
            </a:r>
            <a:endParaRPr/>
          </a:p>
          <a:p>
            <a:pPr indent="0" lvl="0" marL="0" rtl="0" algn="l">
              <a:spcBef>
                <a:spcPts val="0"/>
              </a:spcBef>
              <a:spcAft>
                <a:spcPts val="0"/>
              </a:spcAft>
              <a:buNone/>
            </a:pPr>
            <a:r>
              <a:rPr lang="en"/>
              <a:t>UC13 (Watch Trailers) Should have more steps listing the interaction between UI and external trailer website</a:t>
            </a:r>
            <a:endParaRPr/>
          </a:p>
          <a:p>
            <a:pPr indent="0" lvl="0" marL="0" rtl="0" algn="l">
              <a:spcBef>
                <a:spcPts val="0"/>
              </a:spcBef>
              <a:spcAft>
                <a:spcPts val="0"/>
              </a:spcAft>
              <a:buNone/>
            </a:pPr>
            <a:r>
              <a:rPr lang="en"/>
              <a:t>UC14 (Watch Reviews) </a:t>
            </a:r>
            <a:r>
              <a:rPr lang="en">
                <a:solidFill>
                  <a:schemeClr val="dk1"/>
                </a:solidFill>
              </a:rPr>
              <a:t>Should have mentioned that the group members have already searched for the movies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UC14 (Watch Reviews) Should have mentioned that the group members are able to accessed the external review link</a:t>
            </a:r>
            <a:endParaRPr>
              <a:solidFill>
                <a:schemeClr val="dk1"/>
              </a:solidFill>
            </a:endParaRPr>
          </a:p>
          <a:p>
            <a:pPr indent="0" lvl="0" marL="0" rtl="0" algn="l">
              <a:spcBef>
                <a:spcPts val="0"/>
              </a:spcBef>
              <a:spcAft>
                <a:spcPts val="0"/>
              </a:spcAft>
              <a:buNone/>
            </a:pPr>
            <a:r>
              <a:rPr lang="en">
                <a:solidFill>
                  <a:schemeClr val="dk1"/>
                </a:solidFill>
              </a:rPr>
              <a:t>UC14 (Watch Reviews) Should have more steps listing the interaction between UI and external reviews website</a:t>
            </a:r>
            <a:endParaRPr>
              <a:solidFill>
                <a:schemeClr val="dk1"/>
              </a:solidFill>
            </a:endParaRPr>
          </a:p>
          <a:p>
            <a:pPr indent="0" lvl="0" marL="0" rtl="0" algn="l">
              <a:spcBef>
                <a:spcPts val="0"/>
              </a:spcBef>
              <a:spcAft>
                <a:spcPts val="0"/>
              </a:spcAft>
              <a:buNone/>
            </a:pPr>
            <a:r>
              <a:rPr lang="en">
                <a:solidFill>
                  <a:schemeClr val="dk1"/>
                </a:solidFill>
              </a:rPr>
              <a:t>UC15 (Vote) The naming convention for the use case should be &lt;VERB&gt; &lt;NOUN&gt; </a:t>
            </a:r>
            <a:endParaRPr>
              <a:solidFill>
                <a:schemeClr val="dk1"/>
              </a:solidFill>
            </a:endParaRPr>
          </a:p>
          <a:p>
            <a:pPr indent="0" lvl="0" marL="0" rtl="0" algn="l">
              <a:spcBef>
                <a:spcPts val="0"/>
              </a:spcBef>
              <a:spcAft>
                <a:spcPts val="0"/>
              </a:spcAft>
              <a:buNone/>
            </a:pPr>
            <a:r>
              <a:rPr lang="en">
                <a:solidFill>
                  <a:schemeClr val="dk1"/>
                </a:solidFill>
              </a:rPr>
              <a:t>UC16 (Modify Vote) Use Case Missing</a:t>
            </a:r>
            <a:endParaRPr>
              <a:solidFill>
                <a:schemeClr val="dk1"/>
              </a:solidFill>
            </a:endParaRPr>
          </a:p>
          <a:p>
            <a:pPr indent="0" lvl="0" marL="0" rtl="0" algn="l">
              <a:spcBef>
                <a:spcPts val="0"/>
              </a:spcBef>
              <a:spcAft>
                <a:spcPts val="0"/>
              </a:spcAft>
              <a:buNone/>
            </a:pPr>
            <a:r>
              <a:rPr lang="en">
                <a:solidFill>
                  <a:schemeClr val="dk1"/>
                </a:solidFill>
              </a:rPr>
              <a:t>UC17 (View History) Use Case Missing</a:t>
            </a:r>
            <a:endParaRPr>
              <a:solidFill>
                <a:schemeClr val="dk1"/>
              </a:solidFill>
            </a:endParaRPr>
          </a:p>
          <a:p>
            <a:pPr indent="0" lvl="0" marL="0" rtl="0" algn="l">
              <a:spcBef>
                <a:spcPts val="0"/>
              </a:spcBef>
              <a:spcAft>
                <a:spcPts val="0"/>
              </a:spcAft>
              <a:buNone/>
            </a:pPr>
            <a:r>
              <a:rPr lang="en">
                <a:solidFill>
                  <a:schemeClr val="dk1"/>
                </a:solidFill>
              </a:rPr>
              <a:t>UC21 (Invite People) The invite people use case doesn’t add user to the group, it just sends invitation to join the group</a:t>
            </a:r>
            <a:endParaRPr>
              <a:solidFill>
                <a:schemeClr val="dk1"/>
              </a:solidFill>
            </a:endParaRPr>
          </a:p>
          <a:p>
            <a:pPr indent="0" lvl="0" marL="0" rtl="0" algn="l">
              <a:spcBef>
                <a:spcPts val="0"/>
              </a:spcBef>
              <a:spcAft>
                <a:spcPts val="0"/>
              </a:spcAft>
              <a:buNone/>
            </a:pPr>
            <a:r>
              <a:rPr lang="en">
                <a:solidFill>
                  <a:schemeClr val="dk1"/>
                </a:solidFill>
              </a:rPr>
              <a:t>UC21 (Invite People) Should have more steps listing the interactions between UI</a:t>
            </a:r>
            <a:endParaRPr>
              <a:solidFill>
                <a:schemeClr val="dk1"/>
              </a:solidFill>
            </a:endParaRPr>
          </a:p>
          <a:p>
            <a:pPr indent="0" lvl="0" marL="0" rtl="0" algn="l">
              <a:spcBef>
                <a:spcPts val="0"/>
              </a:spcBef>
              <a:spcAft>
                <a:spcPts val="0"/>
              </a:spcAft>
              <a:buNone/>
            </a:pPr>
            <a:r>
              <a:rPr lang="en">
                <a:solidFill>
                  <a:schemeClr val="dk1"/>
                </a:solidFill>
              </a:rPr>
              <a:t>UC22 (Pull Movie List) Should have more steps listing the interactions between UI</a:t>
            </a:r>
            <a:endParaRPr>
              <a:solidFill>
                <a:schemeClr val="dk1"/>
              </a:solidFill>
            </a:endParaRPr>
          </a:p>
          <a:p>
            <a:pPr indent="0" lvl="0" marL="0" rtl="0" algn="l">
              <a:spcBef>
                <a:spcPts val="0"/>
              </a:spcBef>
              <a:spcAft>
                <a:spcPts val="0"/>
              </a:spcAft>
              <a:buNone/>
            </a:pPr>
            <a:r>
              <a:rPr lang="en">
                <a:solidFill>
                  <a:schemeClr val="dk1"/>
                </a:solidFill>
              </a:rPr>
              <a:t>UC22 (Pull Movie List) Should have mentioned that moderator have access to the Movie Review Website</a:t>
            </a:r>
            <a:endParaRPr>
              <a:solidFill>
                <a:schemeClr val="dk1"/>
              </a:solidFill>
            </a:endParaRPr>
          </a:p>
          <a:p>
            <a:pPr indent="0" lvl="0" marL="0" rtl="0" algn="l">
              <a:spcBef>
                <a:spcPts val="0"/>
              </a:spcBef>
              <a:spcAft>
                <a:spcPts val="0"/>
              </a:spcAft>
              <a:buNone/>
            </a:pPr>
            <a:r>
              <a:rPr lang="en">
                <a:solidFill>
                  <a:schemeClr val="dk1"/>
                </a:solidFill>
              </a:rPr>
              <a:t>UC23 (Create Movie Event) Should have mentioned that they have successfully created movie event</a:t>
            </a:r>
            <a:endParaRPr>
              <a:solidFill>
                <a:schemeClr val="dk1"/>
              </a:solidFill>
            </a:endParaRPr>
          </a:p>
          <a:p>
            <a:pPr indent="0" lvl="0" marL="0" rtl="0" algn="l">
              <a:spcBef>
                <a:spcPts val="0"/>
              </a:spcBef>
              <a:spcAft>
                <a:spcPts val="0"/>
              </a:spcAft>
              <a:buNone/>
            </a:pPr>
            <a:r>
              <a:rPr lang="en">
                <a:solidFill>
                  <a:schemeClr val="dk1"/>
                </a:solidFill>
              </a:rPr>
              <a:t>UC23 (Create Movie Event) History isn’t mentioned in their use case diagram</a:t>
            </a:r>
            <a:endParaRPr>
              <a:solidFill>
                <a:schemeClr val="dk1"/>
              </a:solidFill>
            </a:endParaRPr>
          </a:p>
          <a:p>
            <a:pPr indent="0" lvl="0" marL="0" rtl="0" algn="l">
              <a:spcBef>
                <a:spcPts val="0"/>
              </a:spcBef>
              <a:spcAft>
                <a:spcPts val="0"/>
              </a:spcAft>
              <a:buNone/>
            </a:pPr>
            <a:r>
              <a:rPr lang="en">
                <a:solidFill>
                  <a:schemeClr val="dk1"/>
                </a:solidFill>
              </a:rPr>
              <a:t>UC24 (Open Voting Event) Should have added moderator has already created movie event prior to open voting event</a:t>
            </a:r>
            <a:endParaRPr>
              <a:solidFill>
                <a:schemeClr val="dk1"/>
              </a:solidFill>
            </a:endParaRPr>
          </a:p>
          <a:p>
            <a:pPr indent="0" lvl="0" marL="0" rtl="0" algn="l">
              <a:spcBef>
                <a:spcPts val="0"/>
              </a:spcBef>
              <a:spcAft>
                <a:spcPts val="0"/>
              </a:spcAft>
              <a:buNone/>
            </a:pPr>
            <a:r>
              <a:rPr lang="en">
                <a:solidFill>
                  <a:schemeClr val="dk1"/>
                </a:solidFill>
              </a:rPr>
              <a:t>UC24 (Open Voting Event) Should have mentioned that the moderator successfully created the movie voting event</a:t>
            </a:r>
            <a:endParaRPr>
              <a:solidFill>
                <a:schemeClr val="dk1"/>
              </a:solidFill>
            </a:endParaRPr>
          </a:p>
          <a:p>
            <a:pPr indent="0" lvl="0" marL="0" rtl="0" algn="l">
              <a:spcBef>
                <a:spcPts val="0"/>
              </a:spcBef>
              <a:spcAft>
                <a:spcPts val="0"/>
              </a:spcAft>
              <a:buNone/>
            </a:pPr>
            <a:r>
              <a:rPr lang="en">
                <a:solidFill>
                  <a:schemeClr val="dk1"/>
                </a:solidFill>
              </a:rPr>
              <a:t>UC25 (Elect Winner) Not use case, since use case is not performed by System but the interaction between actors and it</a:t>
            </a:r>
            <a:endParaRPr>
              <a:solidFill>
                <a:schemeClr val="dk1"/>
              </a:solidFill>
            </a:endParaRPr>
          </a:p>
          <a:p>
            <a:pPr indent="0" lvl="0" marL="0" rtl="0" algn="l">
              <a:spcBef>
                <a:spcPts val="0"/>
              </a:spcBef>
              <a:spcAft>
                <a:spcPts val="0"/>
              </a:spcAft>
              <a:buNone/>
            </a:pPr>
            <a:r>
              <a:rPr lang="en">
                <a:solidFill>
                  <a:schemeClr val="dk1"/>
                </a:solidFill>
              </a:rPr>
              <a:t>UC26 (Remove Members) Should have more steps listing the interactions between UI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0fd72f38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0fd72f38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fd72f382_1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fd72f382_1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0fd72f382_1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0fd72f382_1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Group1 : Group </a:t>
            </a:r>
            <a:endParaRPr/>
          </a:p>
          <a:p>
            <a:pPr indent="0" lvl="0" marL="0" rtl="0" algn="l">
              <a:spcBef>
                <a:spcPts val="0"/>
              </a:spcBef>
              <a:spcAft>
                <a:spcPts val="0"/>
              </a:spcAft>
              <a:buNone/>
            </a:pPr>
            <a:r>
              <a:rPr lang="en"/>
              <a:t>There should be an object notation with the class.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fd72f382_1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fd72f382_1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History Functions missing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fd72f382_1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0fd72f382_1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a:t>
            </a:r>
            <a:r>
              <a:rPr lang="en"/>
              <a:t>accessible</a:t>
            </a:r>
            <a:r>
              <a:rPr lang="en"/>
              <a:t> group</a:t>
            </a:r>
            <a:endParaRPr/>
          </a:p>
          <a:p>
            <a:pPr indent="0" lvl="0" marL="0" rtl="0" algn="l">
              <a:spcBef>
                <a:spcPts val="0"/>
              </a:spcBef>
              <a:spcAft>
                <a:spcPts val="0"/>
              </a:spcAft>
              <a:buNone/>
            </a:pPr>
            <a:r>
              <a:rPr lang="en"/>
              <a:t>Shouldn’t have arrows coming back the user</a:t>
            </a:r>
            <a:endParaRPr/>
          </a:p>
          <a:p>
            <a:pPr indent="0" lvl="0" marL="0" rtl="0" algn="l">
              <a:spcBef>
                <a:spcPts val="0"/>
              </a:spcBef>
              <a:spcAft>
                <a:spcPts val="0"/>
              </a:spcAft>
              <a:buNone/>
            </a:pPr>
            <a:r>
              <a:rPr lang="en"/>
              <a:t>Sequence diagram notation are not used correctly</a:t>
            </a:r>
            <a:endParaRPr/>
          </a:p>
          <a:p>
            <a:pPr indent="0" lvl="0" marL="0" rtl="0" algn="l">
              <a:spcBef>
                <a:spcPts val="0"/>
              </a:spcBef>
              <a:spcAft>
                <a:spcPts val="0"/>
              </a:spcAft>
              <a:buNone/>
            </a:pPr>
            <a:r>
              <a:rPr lang="en"/>
              <a:t>Invitation</a:t>
            </a:r>
            <a:r>
              <a:rPr lang="en"/>
              <a:t> from moderator to join a group not mentioned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0fd72f382_1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0fd72f382_1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Shouldn’t have arrows coming back the user</a:t>
            </a:r>
            <a:endParaRPr/>
          </a:p>
          <a:p>
            <a:pPr indent="0" lvl="0" marL="0" rtl="0" algn="l">
              <a:spcBef>
                <a:spcPts val="0"/>
              </a:spcBef>
              <a:spcAft>
                <a:spcPts val="0"/>
              </a:spcAft>
              <a:buNone/>
            </a:pPr>
            <a:r>
              <a:rPr lang="en"/>
              <a:t>Sequence diagram notation are not used correctly</a:t>
            </a:r>
            <a:endParaRPr/>
          </a:p>
          <a:p>
            <a:pPr indent="0" lvl="0" marL="0" rtl="0" algn="l">
              <a:spcBef>
                <a:spcPts val="0"/>
              </a:spcBef>
              <a:spcAft>
                <a:spcPts val="0"/>
              </a:spcAft>
              <a:buNone/>
            </a:pPr>
            <a:r>
              <a:rPr lang="en"/>
              <a:t>There should be a cross after you quit the group</a:t>
            </a:r>
            <a:endParaRPr/>
          </a:p>
          <a:p>
            <a:pPr indent="0" lvl="0" marL="0" rtl="0" algn="l">
              <a:spcBef>
                <a:spcPts val="0"/>
              </a:spcBef>
              <a:spcAft>
                <a:spcPts val="0"/>
              </a:spcAft>
              <a:buNone/>
            </a:pPr>
            <a:r>
              <a:rPr lang="en"/>
              <a:t>This sequence diagram should be specific to 1 group</a:t>
            </a:r>
            <a:endParaRPr/>
          </a:p>
          <a:p>
            <a:pPr indent="0" lvl="0" marL="0" rtl="0" algn="l">
              <a:spcBef>
                <a:spcPts val="0"/>
              </a:spcBef>
              <a:spcAft>
                <a:spcPts val="0"/>
              </a:spcAft>
              <a:buNone/>
            </a:pPr>
            <a:r>
              <a:rPr lang="en"/>
              <a:t>Group1: Group</a:t>
            </a:r>
            <a:endParaRPr/>
          </a:p>
          <a:p>
            <a:pPr indent="0" lvl="0" marL="0" rtl="0" algn="l">
              <a:spcBef>
                <a:spcPts val="0"/>
              </a:spcBef>
              <a:spcAft>
                <a:spcPts val="0"/>
              </a:spcAft>
              <a:buNone/>
            </a:pPr>
            <a:r>
              <a:rPr lang="en"/>
              <a:t>Everything above select a group to quit shouldn’t be there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fd72f382_1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fd72f382_1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fd72f382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fd72f382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trailer list shouldn’t be there </a:t>
            </a:r>
            <a:endParaRPr/>
          </a:p>
          <a:p>
            <a:pPr indent="0" lvl="0" marL="0" rtl="0" algn="l">
              <a:spcBef>
                <a:spcPts val="0"/>
              </a:spcBef>
              <a:spcAft>
                <a:spcPts val="0"/>
              </a:spcAft>
              <a:buNone/>
            </a:pPr>
            <a:r>
              <a:rPr lang="en"/>
              <a:t>Search that leads to Watch a trailer is missing</a:t>
            </a:r>
            <a:endParaRPr/>
          </a:p>
          <a:p>
            <a:pPr indent="0" lvl="0" marL="0" rtl="0" algn="l">
              <a:spcBef>
                <a:spcPts val="0"/>
              </a:spcBef>
              <a:spcAft>
                <a:spcPts val="0"/>
              </a:spcAft>
              <a:buNone/>
            </a:pPr>
            <a:r>
              <a:rPr lang="en"/>
              <a:t>Open trailer links should not be there since it’s mentioned that trailers are on external site.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0fd72f382_1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0fd72f382_1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reviews list shouldn’t be there </a:t>
            </a:r>
            <a:endParaRPr/>
          </a:p>
          <a:p>
            <a:pPr indent="0" lvl="0" marL="0" rtl="0" algn="l">
              <a:spcBef>
                <a:spcPts val="0"/>
              </a:spcBef>
              <a:spcAft>
                <a:spcPts val="0"/>
              </a:spcAft>
              <a:buNone/>
            </a:pPr>
            <a:r>
              <a:rPr lang="en"/>
              <a:t>Search that leads to READ a review is missing</a:t>
            </a:r>
            <a:endParaRPr/>
          </a:p>
          <a:p>
            <a:pPr indent="0" lvl="0" marL="0" rtl="0" algn="l">
              <a:spcBef>
                <a:spcPts val="0"/>
              </a:spcBef>
              <a:spcAft>
                <a:spcPts val="0"/>
              </a:spcAft>
              <a:buNone/>
            </a:pPr>
            <a:r>
              <a:rPr lang="en"/>
              <a:t>Open review links should not be there since it’s mentioned that review are on external site.</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fd72f382_1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fd72f382_1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0fd72f382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0fd72f382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to 1 user 1 group</a:t>
            </a:r>
            <a:endParaRPr/>
          </a:p>
          <a:p>
            <a:pPr indent="0" lvl="0" marL="0" rtl="0" algn="l">
              <a:spcBef>
                <a:spcPts val="0"/>
              </a:spcBef>
              <a:spcAft>
                <a:spcPts val="0"/>
              </a:spcAft>
              <a:buNone/>
            </a:pPr>
            <a:r>
              <a:rPr lang="en"/>
              <a:t>Not mentioned of User1 : User, Group1: Group</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0fd72f382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0fd72f382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movie ??(List) doesn’t have a directional indication. </a:t>
            </a:r>
            <a:endParaRPr/>
          </a:p>
          <a:p>
            <a:pPr indent="0" lvl="0" marL="0" rtl="0" algn="l">
              <a:spcBef>
                <a:spcPts val="0"/>
              </a:spcBef>
              <a:spcAft>
                <a:spcPts val="0"/>
              </a:spcAft>
              <a:buNone/>
            </a:pPr>
            <a:r>
              <a:rPr lang="en"/>
              <a:t>Directing movie isn’t part of the use case</a:t>
            </a:r>
            <a:endParaRPr/>
          </a:p>
          <a:p>
            <a:pPr indent="0" lvl="0" marL="0" rtl="0" algn="l">
              <a:spcBef>
                <a:spcPts val="0"/>
              </a:spcBef>
              <a:spcAft>
                <a:spcPts val="0"/>
              </a:spcAft>
              <a:buNone/>
            </a:pPr>
            <a:r>
              <a:rPr lang="en"/>
              <a:t>Group 1: Group</a:t>
            </a:r>
            <a:endParaRPr/>
          </a:p>
          <a:p>
            <a:pPr indent="0" lvl="0" marL="0" rtl="0" algn="l">
              <a:spcBef>
                <a:spcPts val="0"/>
              </a:spcBef>
              <a:spcAft>
                <a:spcPts val="0"/>
              </a:spcAft>
              <a:buNone/>
            </a:pPr>
            <a:r>
              <a:rPr lang="en"/>
              <a:t>Load movie list </a:t>
            </a:r>
            <a:r>
              <a:rPr lang="en"/>
              <a:t>should be from load controller</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0fd72f382_1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0fd72f382_1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needed info means? Why needed?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0fd72f382_1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0fd72f382_1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fd72f382_1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fd72f382_1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Vote Use Case is missing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0fd72f382_1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0fd72f382_1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NOOOOOOO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0fd72f382_1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0fd72f382_1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and displaying list of users is not specifically for the “Removing a Member”.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0fd72f3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0fd72f3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0fd72f6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0fd72f6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0fd72f38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0fd72f38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0fd72f6a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0fd72f6a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0fd72f382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0fd72f382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Moderator doesn’t inherits from group member</a:t>
            </a:r>
            <a:endParaRPr/>
          </a:p>
          <a:p>
            <a:pPr indent="0" lvl="0" marL="0" rtl="0" algn="l">
              <a:spcBef>
                <a:spcPts val="0"/>
              </a:spcBef>
              <a:spcAft>
                <a:spcPts val="0"/>
              </a:spcAft>
              <a:buNone/>
            </a:pPr>
            <a:r>
              <a:rPr lang="en"/>
              <a:t>Change Password is </a:t>
            </a:r>
            <a:r>
              <a:rPr lang="en"/>
              <a:t>use case</a:t>
            </a:r>
            <a:endParaRPr/>
          </a:p>
          <a:p>
            <a:pPr indent="0" lvl="0" marL="0" rtl="0" algn="l">
              <a:spcBef>
                <a:spcPts val="0"/>
              </a:spcBef>
              <a:spcAft>
                <a:spcPts val="0"/>
              </a:spcAft>
              <a:buNone/>
            </a:pPr>
            <a:r>
              <a:rPr lang="en"/>
              <a:t>What is joincreate</a:t>
            </a:r>
            <a:endParaRPr/>
          </a:p>
          <a:p>
            <a:pPr indent="0" lvl="0" marL="0" rtl="0" algn="l">
              <a:spcBef>
                <a:spcPts val="0"/>
              </a:spcBef>
              <a:spcAft>
                <a:spcPts val="0"/>
              </a:spcAft>
              <a:buNone/>
            </a:pPr>
            <a:r>
              <a:rPr lang="en"/>
              <a:t>No link between moderator and movie</a:t>
            </a:r>
            <a:endParaRPr/>
          </a:p>
          <a:p>
            <a:pPr indent="0" lvl="0" marL="0" rtl="0" algn="l">
              <a:spcBef>
                <a:spcPts val="0"/>
              </a:spcBef>
              <a:spcAft>
                <a:spcPts val="0"/>
              </a:spcAft>
              <a:buNone/>
            </a:pPr>
            <a:r>
              <a:rPr lang="en"/>
              <a:t>No link between moderator and event</a:t>
            </a:r>
            <a:endParaRPr/>
          </a:p>
          <a:p>
            <a:pPr indent="0" lvl="0" marL="0" rtl="0" algn="l">
              <a:spcBef>
                <a:spcPts val="0"/>
              </a:spcBef>
              <a:spcAft>
                <a:spcPts val="0"/>
              </a:spcAft>
              <a:buNone/>
            </a:pPr>
            <a:r>
              <a:rPr lang="en"/>
              <a:t>No link between group member and voting</a:t>
            </a:r>
            <a:endParaRPr/>
          </a:p>
          <a:p>
            <a:pPr indent="0" lvl="0" marL="0" rtl="0" algn="l">
              <a:spcBef>
                <a:spcPts val="0"/>
              </a:spcBef>
              <a:spcAft>
                <a:spcPts val="0"/>
              </a:spcAft>
              <a:buNone/>
            </a:pPr>
            <a:r>
              <a:rPr lang="en"/>
              <a:t>No link between moderator and event</a:t>
            </a:r>
            <a:endParaRPr/>
          </a:p>
          <a:p>
            <a:pPr indent="0" lvl="0" marL="0" rtl="0" algn="l">
              <a:spcBef>
                <a:spcPts val="0"/>
              </a:spcBef>
              <a:spcAft>
                <a:spcPts val="0"/>
              </a:spcAft>
              <a:buNone/>
            </a:pPr>
            <a:r>
              <a:rPr lang="en"/>
              <a:t>View history function not present</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0fd72f38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0fd72f38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0fd72f38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0fd72f38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0fd72f382_1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0fd72f382_1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Populate Movies Use Case missing</a:t>
            </a:r>
            <a:endParaRPr/>
          </a:p>
          <a:p>
            <a:pPr indent="0" lvl="0" marL="0" rtl="0" algn="l">
              <a:spcBef>
                <a:spcPts val="0"/>
              </a:spcBef>
              <a:spcAft>
                <a:spcPts val="0"/>
              </a:spcAft>
              <a:buNone/>
            </a:pPr>
            <a:r>
              <a:rPr lang="en"/>
              <a:t>Elect Winner Use Case should be with respect to actors and not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fd72f3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fd72f3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0fd72f382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0fd72f382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UC04: View History Use Case should be indicated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0fd72f382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fd72f382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UC16: Modify Vote Use Case should be indicated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fd72f382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fd72f382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Movie Voting Period ??</a:t>
            </a:r>
            <a:endParaRPr/>
          </a:p>
          <a:p>
            <a:pPr indent="0" lvl="0" marL="0" rtl="0" algn="l">
              <a:spcBef>
                <a:spcPts val="0"/>
              </a:spcBef>
              <a:spcAft>
                <a:spcPts val="0"/>
              </a:spcAft>
              <a:buNone/>
            </a:pPr>
            <a:r>
              <a:rPr lang="en"/>
              <a:t>Arrow Missing?</a:t>
            </a:r>
            <a:endParaRPr/>
          </a:p>
          <a:p>
            <a:pPr indent="0" lvl="0" marL="0" rtl="0" algn="l">
              <a:spcBef>
                <a:spcPts val="0"/>
              </a:spcBef>
              <a:spcAft>
                <a:spcPts val="0"/>
              </a:spcAft>
              <a:buNone/>
            </a:pPr>
            <a:r>
              <a:rPr lang="en"/>
              <a:t>UC26: Remove Members use case spelling is wrong</a:t>
            </a:r>
            <a:endParaRPr/>
          </a:p>
          <a:p>
            <a:pPr indent="0" lvl="0" marL="0" rtl="0" algn="l">
              <a:spcBef>
                <a:spcPts val="0"/>
              </a:spcBef>
              <a:spcAft>
                <a:spcPts val="0"/>
              </a:spcAft>
              <a:buNone/>
            </a:pPr>
            <a:r>
              <a:rPr lang="en"/>
              <a:t>UC27: Close a voting event &lt;- check if it is specified in the specification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532625" y="676600"/>
            <a:ext cx="8520600" cy="122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Reviews on Group 15</a:t>
            </a:r>
            <a:endParaRPr/>
          </a:p>
        </p:txBody>
      </p:sp>
      <p:sp>
        <p:nvSpPr>
          <p:cNvPr id="109" name="Google Shape;10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Group Members:</a:t>
            </a:r>
            <a:endParaRPr/>
          </a:p>
          <a:p>
            <a:pPr indent="0" lvl="0" marL="0" rtl="0" algn="r">
              <a:spcBef>
                <a:spcPts val="0"/>
              </a:spcBef>
              <a:spcAft>
                <a:spcPts val="0"/>
              </a:spcAft>
              <a:buNone/>
            </a:pPr>
            <a:r>
              <a:rPr lang="en"/>
              <a:t>Nopphiphat Suraminitkul (Nopi)</a:t>
            </a:r>
            <a:endParaRPr/>
          </a:p>
          <a:p>
            <a:pPr indent="0" lvl="0" marL="0" rtl="0" algn="r">
              <a:spcBef>
                <a:spcPts val="0"/>
              </a:spcBef>
              <a:spcAft>
                <a:spcPts val="0"/>
              </a:spcAft>
              <a:buNone/>
            </a:pPr>
            <a:r>
              <a:rPr lang="en"/>
              <a:t>Ayush Singh</a:t>
            </a:r>
            <a:endParaRPr/>
          </a:p>
          <a:p>
            <a:pPr indent="0" lvl="0" marL="0" rtl="0" algn="r">
              <a:spcBef>
                <a:spcPts val="0"/>
              </a:spcBef>
              <a:spcAft>
                <a:spcPts val="0"/>
              </a:spcAft>
              <a:buNone/>
            </a:pPr>
            <a:r>
              <a:rPr lang="en"/>
              <a:t>Somnath Jogelkar</a:t>
            </a:r>
            <a:endParaRPr/>
          </a:p>
          <a:p>
            <a:pPr indent="0" lvl="0" marL="0" rtl="0" algn="r">
              <a:spcBef>
                <a:spcPts val="0"/>
              </a:spcBef>
              <a:spcAft>
                <a:spcPts val="0"/>
              </a:spcAft>
              <a:buNone/>
            </a:pPr>
            <a:r>
              <a:rPr lang="en"/>
              <a:t>Juhi Sinha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12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Issues in Use Case Diagram </a:t>
            </a:r>
            <a:endParaRPr/>
          </a:p>
        </p:txBody>
      </p:sp>
      <p:sp>
        <p:nvSpPr>
          <p:cNvPr id="163" name="Google Shape;163;p34"/>
          <p:cNvSpPr txBox="1"/>
          <p:nvPr>
            <p:ph idx="1" type="body"/>
          </p:nvPr>
        </p:nvSpPr>
        <p:spPr>
          <a:xfrm>
            <a:off x="311700" y="792000"/>
            <a:ext cx="8520600" cy="424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b="1" lang="en" sz="1400">
                <a:solidFill>
                  <a:schemeClr val="dk1"/>
                </a:solidFill>
              </a:rPr>
              <a:t>View History use case is missing:</a:t>
            </a:r>
            <a:r>
              <a:rPr lang="en" sz="1400">
                <a:solidFill>
                  <a:schemeClr val="dk1"/>
                </a:solidFill>
              </a:rPr>
              <a:t> View History is one of the requirements that is mentioned in the Syllabus but not mentioned in the use case diagram.</a:t>
            </a:r>
            <a:endParaRPr sz="1400">
              <a:solidFill>
                <a:schemeClr val="dk1"/>
              </a:solidFill>
            </a:endParaRPr>
          </a:p>
          <a:p>
            <a:pPr indent="-317500" lvl="0" marL="457200" rtl="0" algn="l">
              <a:lnSpc>
                <a:spcPct val="100000"/>
              </a:lnSpc>
              <a:spcBef>
                <a:spcPts val="0"/>
              </a:spcBef>
              <a:spcAft>
                <a:spcPts val="0"/>
              </a:spcAft>
              <a:buSzPts val="1400"/>
              <a:buAutoNum type="arabicPeriod"/>
            </a:pPr>
            <a:r>
              <a:rPr b="1" lang="en" sz="1400">
                <a:solidFill>
                  <a:schemeClr val="dk1"/>
                </a:solidFill>
              </a:rPr>
              <a:t>UC26: Remove Members use case spelling is wrong.</a:t>
            </a:r>
            <a:endParaRPr b="1" sz="1400">
              <a:solidFill>
                <a:schemeClr val="dk1"/>
              </a:solidFill>
            </a:endParaRPr>
          </a:p>
          <a:p>
            <a:pPr indent="-317500" lvl="0" marL="457200" rtl="0" algn="l">
              <a:lnSpc>
                <a:spcPct val="100000"/>
              </a:lnSpc>
              <a:spcBef>
                <a:spcPts val="0"/>
              </a:spcBef>
              <a:spcAft>
                <a:spcPts val="0"/>
              </a:spcAft>
              <a:buSzPts val="1400"/>
              <a:buAutoNum type="arabicPeriod"/>
            </a:pPr>
            <a:r>
              <a:rPr b="1" lang="en" sz="1400">
                <a:solidFill>
                  <a:schemeClr val="dk1"/>
                </a:solidFill>
              </a:rPr>
              <a:t>Populate movie list use case missing:</a:t>
            </a:r>
            <a:r>
              <a:rPr lang="en" sz="1400">
                <a:solidFill>
                  <a:schemeClr val="dk1"/>
                </a:solidFill>
              </a:rPr>
              <a:t> Pull a movie list use case is supposedly overshadowing and engulfing the populate movie list functionality. Populate movie list should be done by the moderator into the group, while pulling takes place from the server initiated by moderator. Populate movie should be a use case in itself.</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Modify vote use case is missing: </a:t>
            </a:r>
            <a:r>
              <a:rPr lang="en" sz="1400">
                <a:solidFill>
                  <a:schemeClr val="dk1"/>
                </a:solidFill>
              </a:rPr>
              <a:t>Modify Vote is one of the requirements that is mentioned in the syllabus but not mentioned in the use case diagram. It is a functionality that must be given to the Group members.</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UC25: Elect winner is not a use case: </a:t>
            </a:r>
            <a:r>
              <a:rPr lang="en" sz="1400">
                <a:solidFill>
                  <a:schemeClr val="dk1"/>
                </a:solidFill>
              </a:rPr>
              <a:t>Electing a winner is something that is done (votes calculated) by the system. And since system is not an actor, it is should not be a use case. Furthermore, it should not represented in the use case diagram, at least as a use case for a moderator.</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A lot of other use cases are not listed that are apparently listed as functions in the class diagrams. Example: logout and change password. (If login is listed as a use case for User, then why not logout?)</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17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resolve issues in Use Case Diagram</a:t>
            </a:r>
            <a:endParaRPr/>
          </a:p>
        </p:txBody>
      </p:sp>
      <p:sp>
        <p:nvSpPr>
          <p:cNvPr id="169" name="Google Shape;169;p35"/>
          <p:cNvSpPr txBox="1"/>
          <p:nvPr>
            <p:ph idx="1" type="body"/>
          </p:nvPr>
        </p:nvSpPr>
        <p:spPr>
          <a:xfrm>
            <a:off x="311700" y="695475"/>
            <a:ext cx="8520600" cy="3933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b="1" lang="en" sz="1400">
                <a:solidFill>
                  <a:schemeClr val="dk1"/>
                </a:solidFill>
              </a:rPr>
              <a:t>Creating a View History use case:</a:t>
            </a:r>
            <a:r>
              <a:rPr lang="en" sz="1400">
                <a:solidFill>
                  <a:schemeClr val="dk1"/>
                </a:solidFill>
              </a:rPr>
              <a:t> View History is one of the requirements  for the group members that is mentioned in the syllabus but not mentioned in the use case diagram. By creating this use case, we can specify the actors associated with it and clearly define a key functionality of the system.</a:t>
            </a:r>
            <a:endParaRPr sz="1400">
              <a:solidFill>
                <a:schemeClr val="dk1"/>
              </a:solidFill>
            </a:endParaRPr>
          </a:p>
          <a:p>
            <a:pPr indent="-317500" lvl="0" marL="457200" rtl="0" algn="l">
              <a:lnSpc>
                <a:spcPct val="100000"/>
              </a:lnSpc>
              <a:spcBef>
                <a:spcPts val="0"/>
              </a:spcBef>
              <a:spcAft>
                <a:spcPts val="0"/>
              </a:spcAft>
              <a:buSzPts val="1400"/>
              <a:buAutoNum type="arabicPeriod"/>
            </a:pPr>
            <a:r>
              <a:rPr b="1" lang="en" sz="1400">
                <a:solidFill>
                  <a:schemeClr val="dk1"/>
                </a:solidFill>
              </a:rPr>
              <a:t>UC26: Correcting Remove Members spelling: </a:t>
            </a:r>
            <a:r>
              <a:rPr lang="en" sz="1400">
                <a:solidFill>
                  <a:schemeClr val="dk1"/>
                </a:solidFill>
              </a:rPr>
              <a:t>Corrected spelling will correctly indicate the use case and help us redirect to the correct diagram.</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Creating a Populate movie use case: </a:t>
            </a:r>
            <a:r>
              <a:rPr lang="en" sz="1400">
                <a:solidFill>
                  <a:schemeClr val="dk1"/>
                </a:solidFill>
              </a:rPr>
              <a:t>Populate movie list is one of the requirements that is mentioned in the syllabus but not mentioned in the use case diagram. By creating this use case, we can specify the actors associated with it and clearly define a key functionality of the system.</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Creating a Modify Vote use case: </a:t>
            </a:r>
            <a:r>
              <a:rPr lang="en" sz="1400">
                <a:solidFill>
                  <a:schemeClr val="dk1"/>
                </a:solidFill>
              </a:rPr>
              <a:t>Modify</a:t>
            </a:r>
            <a:r>
              <a:rPr b="1" lang="en" sz="1400">
                <a:solidFill>
                  <a:schemeClr val="dk1"/>
                </a:solidFill>
              </a:rPr>
              <a:t> </a:t>
            </a:r>
            <a:r>
              <a:rPr lang="en" sz="1400">
                <a:solidFill>
                  <a:schemeClr val="dk1"/>
                </a:solidFill>
              </a:rPr>
              <a:t>Vote is one of the requirements for the group members that is mentioned in the syllabus but not mentioned in the use case diagram. By creating this use case, we can specify the actors associated with it and clearly define a key functionality of the system.</a:t>
            </a:r>
            <a:endParaRPr b="1"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UC25: Removing the elect winner use case: </a:t>
            </a:r>
            <a:r>
              <a:rPr lang="en" sz="1400">
                <a:solidFill>
                  <a:schemeClr val="dk1"/>
                </a:solidFill>
              </a:rPr>
              <a:t>Since system is executing this whole functionality, and is not an actor, it is should not be a use case. Removing this use case will make the final use case diagram more concise and accurate.</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b="1" lang="en" sz="1400">
                <a:solidFill>
                  <a:schemeClr val="dk1"/>
                </a:solidFill>
              </a:rPr>
              <a:t>Adding use cases</a:t>
            </a:r>
            <a:r>
              <a:rPr lang="en" sz="1400">
                <a:solidFill>
                  <a:schemeClr val="dk1"/>
                </a:solidFill>
              </a:rPr>
              <a:t> that will complete and justify the presence of other use cases will help complete the diagram and capture the complete functionality of the diagram. For Example: Logout and Change Password for Basic User.</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UC01 |  Login</a:t>
            </a:r>
            <a:endParaRPr/>
          </a:p>
        </p:txBody>
      </p:sp>
      <p:graphicFrame>
        <p:nvGraphicFramePr>
          <p:cNvPr id="175" name="Google Shape;175;p36"/>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UC01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Every user has to login before using this application.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has not logged in.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has access to its information.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inputs username/email and password.</a:t>
                      </a:r>
                      <a:endParaRPr>
                        <a:solidFill>
                          <a:srgbClr val="FFFFFF"/>
                        </a:solidFill>
                      </a:endParaRPr>
                    </a:p>
                    <a:p>
                      <a:pPr indent="0" lvl="0" marL="0" rtl="0" algn="l">
                        <a:spcBef>
                          <a:spcPts val="0"/>
                        </a:spcBef>
                        <a:spcAft>
                          <a:spcPts val="0"/>
                        </a:spcAft>
                        <a:buNone/>
                      </a:pPr>
                      <a:r>
                        <a:rPr lang="en">
                          <a:solidFill>
                            <a:srgbClr val="FFFFFF"/>
                          </a:solidFill>
                        </a:rPr>
                        <a:t>User clicks login button.</a:t>
                      </a:r>
                      <a:endParaRPr>
                        <a:solidFill>
                          <a:srgbClr val="FFFFFF"/>
                        </a:solidFill>
                      </a:endParaRPr>
                    </a:p>
                    <a:p>
                      <a:pPr indent="0" lvl="0" marL="0" rtl="0" algn="l">
                        <a:spcBef>
                          <a:spcPts val="0"/>
                        </a:spcBef>
                        <a:spcAft>
                          <a:spcPts val="0"/>
                        </a:spcAft>
                        <a:buNone/>
                      </a:pPr>
                      <a:r>
                        <a:rPr lang="en">
                          <a:solidFill>
                            <a:schemeClr val="dk1"/>
                          </a:solidFill>
                        </a:rPr>
                        <a:t>The system compares login information with database.</a:t>
                      </a:r>
                      <a:endParaRPr>
                        <a:solidFill>
                          <a:schemeClr val="dk1"/>
                        </a:solidFill>
                      </a:endParaRPr>
                    </a:p>
                    <a:p>
                      <a:pPr indent="0" lvl="0" marL="0" rtl="0" algn="l">
                        <a:spcBef>
                          <a:spcPts val="0"/>
                        </a:spcBef>
                        <a:spcAft>
                          <a:spcPts val="0"/>
                        </a:spcAft>
                        <a:buNone/>
                      </a:pPr>
                      <a:r>
                        <a:rPr lang="en">
                          <a:solidFill>
                            <a:schemeClr val="dk1"/>
                          </a:solidFill>
                        </a:rPr>
                        <a:t>If the information matches, allows the user to login, otherwise displays login error.</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UC02 |  Create a Group</a:t>
            </a:r>
            <a:endParaRPr/>
          </a:p>
        </p:txBody>
      </p:sp>
      <p:graphicFrame>
        <p:nvGraphicFramePr>
          <p:cNvPr id="181" name="Google Shape;181;p37"/>
          <p:cNvGraphicFramePr/>
          <p:nvPr/>
        </p:nvGraphicFramePr>
        <p:xfrm>
          <a:off x="387900" y="1523675"/>
          <a:ext cx="3000000" cy="3000000"/>
        </p:xfrm>
        <a:graphic>
          <a:graphicData uri="http://schemas.openxmlformats.org/drawingml/2006/table">
            <a:tbl>
              <a:tblPr>
                <a:noFill/>
                <a:tableStyleId>{51197D3D-E65C-44DE-96EA-055602BBA0E6}</a:tableStyleId>
              </a:tblPr>
              <a:tblGrid>
                <a:gridCol w="1516925"/>
                <a:gridCol w="5722075"/>
              </a:tblGrid>
              <a:tr h="35765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UC02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Create a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creates a group and becomes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 has logged in.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becomes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creates a group and names the group.</a:t>
                      </a:r>
                      <a:endParaRPr>
                        <a:solidFill>
                          <a:srgbClr val="FFFFFF"/>
                        </a:solidFill>
                      </a:endParaRPr>
                    </a:p>
                    <a:p>
                      <a:pPr indent="0" lvl="0" marL="0" rtl="0" algn="l">
                        <a:spcBef>
                          <a:spcPts val="0"/>
                        </a:spcBef>
                        <a:spcAft>
                          <a:spcPts val="0"/>
                        </a:spcAft>
                        <a:buNone/>
                      </a:pPr>
                      <a:r>
                        <a:rPr lang="en">
                          <a:solidFill>
                            <a:srgbClr val="FFFFFF"/>
                          </a:solidFill>
                        </a:rPr>
                        <a:t>The system creates the group into database.</a:t>
                      </a:r>
                      <a:endParaRPr>
                        <a:solidFill>
                          <a:srgbClr val="FFFFFF"/>
                        </a:solidFill>
                      </a:endParaRPr>
                    </a:p>
                    <a:p>
                      <a:pPr indent="0" lvl="0" marL="0" rtl="0" algn="l">
                        <a:spcBef>
                          <a:spcPts val="0"/>
                        </a:spcBef>
                        <a:spcAft>
                          <a:spcPts val="0"/>
                        </a:spcAft>
                        <a:buNone/>
                      </a:pPr>
                      <a:r>
                        <a:rPr lang="en">
                          <a:solidFill>
                            <a:srgbClr val="FFFFFF"/>
                          </a:solidFill>
                        </a:rPr>
                        <a:t>The system displays create successful information.</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UC03 |  Join a Group</a:t>
            </a:r>
            <a:endParaRPr/>
          </a:p>
        </p:txBody>
      </p:sp>
      <p:graphicFrame>
        <p:nvGraphicFramePr>
          <p:cNvPr id="187" name="Google Shape;187;p38"/>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UC03</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Join a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joins a group and becomes the member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has logged in.</a:t>
                      </a:r>
                      <a:endParaRPr>
                        <a:solidFill>
                          <a:srgbClr val="FFFFFF"/>
                        </a:solidFill>
                      </a:endParaRPr>
                    </a:p>
                    <a:p>
                      <a:pPr indent="0" lvl="0" marL="0" rtl="0" algn="l">
                        <a:spcBef>
                          <a:spcPts val="0"/>
                        </a:spcBef>
                        <a:spcAft>
                          <a:spcPts val="0"/>
                        </a:spcAft>
                        <a:buNone/>
                      </a:pPr>
                      <a:r>
                        <a:rPr lang="en">
                          <a:solidFill>
                            <a:srgbClr val="FFFFFF"/>
                          </a:solidFill>
                        </a:rPr>
                        <a:t>There is at least one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becomes the member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selects a group from the group list and joins the group.</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UC11 |  Unsubscribe a Group</a:t>
            </a:r>
            <a:endParaRPr/>
          </a:p>
        </p:txBody>
      </p:sp>
      <p:graphicFrame>
        <p:nvGraphicFramePr>
          <p:cNvPr id="193" name="Google Shape;193;p39"/>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Unsubscribe a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unsubscribes a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a member in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remove the user from group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unsubscribes the group.</a:t>
                      </a:r>
                      <a:endParaRPr>
                        <a:solidFill>
                          <a:srgbClr val="FFFFFF"/>
                        </a:solidFill>
                      </a:endParaRPr>
                    </a:p>
                    <a:p>
                      <a:pPr indent="0" lvl="0" marL="0" rtl="0" algn="l">
                        <a:spcBef>
                          <a:spcPts val="0"/>
                        </a:spcBef>
                        <a:spcAft>
                          <a:spcPts val="0"/>
                        </a:spcAft>
                        <a:buNone/>
                      </a:pPr>
                      <a:r>
                        <a:rPr lang="en">
                          <a:solidFill>
                            <a:srgbClr val="FFFFFF"/>
                          </a:solidFill>
                        </a:rPr>
                        <a:t>The system remove the user from group list.</a:t>
                      </a:r>
                      <a:endParaRPr>
                        <a:solidFill>
                          <a:srgbClr val="FFFFFF"/>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UC12 |  Search Movies</a:t>
            </a:r>
            <a:endParaRPr/>
          </a:p>
        </p:txBody>
      </p:sp>
      <p:graphicFrame>
        <p:nvGraphicFramePr>
          <p:cNvPr id="199" name="Google Shape;199;p40"/>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Search Movies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searches movies in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member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shows the searched movie information.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types a movie name.</a:t>
                      </a:r>
                      <a:endParaRPr>
                        <a:solidFill>
                          <a:srgbClr val="FFFFFF"/>
                        </a:solidFill>
                      </a:endParaRPr>
                    </a:p>
                    <a:p>
                      <a:pPr indent="0" lvl="0" marL="0" rtl="0" algn="l">
                        <a:spcBef>
                          <a:spcPts val="0"/>
                        </a:spcBef>
                        <a:spcAft>
                          <a:spcPts val="0"/>
                        </a:spcAft>
                        <a:buNone/>
                      </a:pPr>
                      <a:r>
                        <a:rPr lang="en">
                          <a:solidFill>
                            <a:schemeClr val="dk1"/>
                          </a:solidFill>
                        </a:rPr>
                        <a:t>If the group has the movie, the system displays the movie information.</a:t>
                      </a:r>
                      <a:endParaRPr>
                        <a:solidFill>
                          <a:schemeClr val="dk1"/>
                        </a:solidFill>
                      </a:endParaRPr>
                    </a:p>
                    <a:p>
                      <a:pPr indent="0" lvl="0" marL="0" rtl="0" algn="l">
                        <a:spcBef>
                          <a:spcPts val="0"/>
                        </a:spcBef>
                        <a:spcAft>
                          <a:spcPts val="0"/>
                        </a:spcAft>
                        <a:buNone/>
                      </a:pPr>
                      <a:r>
                        <a:rPr lang="en">
                          <a:solidFill>
                            <a:srgbClr val="FFFFFF"/>
                          </a:solidFill>
                        </a:rPr>
                        <a:t>Otherwise, the system displays movie not exists.</a:t>
                      </a:r>
                      <a:endParaRPr>
                        <a:solidFill>
                          <a:srgbClr val="FFFFFF"/>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UC13 |  Watch Trailers</a:t>
            </a:r>
            <a:endParaRPr/>
          </a:p>
        </p:txBody>
      </p:sp>
      <p:graphicFrame>
        <p:nvGraphicFramePr>
          <p:cNvPr id="205" name="Google Shape;205;p41"/>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UC13</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Watch Trailers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watches movie trailers.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member of the group.</a:t>
                      </a:r>
                      <a:endParaRPr>
                        <a:solidFill>
                          <a:srgbClr val="FFFFFF"/>
                        </a:solidFill>
                      </a:endParaRPr>
                    </a:p>
                    <a:p>
                      <a:pPr indent="0" lvl="0" marL="0" rtl="0" algn="l">
                        <a:spcBef>
                          <a:spcPts val="0"/>
                        </a:spcBef>
                        <a:spcAft>
                          <a:spcPts val="0"/>
                        </a:spcAft>
                        <a:buNone/>
                      </a:pPr>
                      <a:r>
                        <a:rPr lang="en">
                          <a:solidFill>
                            <a:srgbClr val="FFFFFF"/>
                          </a:solidFill>
                        </a:rPr>
                        <a:t>The movie is in the movie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None.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watches movie trailers.</a:t>
                      </a:r>
                      <a:endParaRPr>
                        <a:solidFill>
                          <a:srgbClr val="FFFFFF"/>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UC14 |  Watch Reviews</a:t>
            </a:r>
            <a:endParaRPr/>
          </a:p>
        </p:txBody>
      </p:sp>
      <p:graphicFrame>
        <p:nvGraphicFramePr>
          <p:cNvPr id="211" name="Google Shape;211;p42"/>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Watch Reviews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watches movie reviews.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member of the group.</a:t>
                      </a:r>
                      <a:endParaRPr>
                        <a:solidFill>
                          <a:srgbClr val="FFFFFF"/>
                        </a:solidFill>
                      </a:endParaRPr>
                    </a:p>
                    <a:p>
                      <a:pPr indent="0" lvl="0" marL="0" rtl="0" algn="l">
                        <a:spcBef>
                          <a:spcPts val="0"/>
                        </a:spcBef>
                        <a:spcAft>
                          <a:spcPts val="0"/>
                        </a:spcAft>
                        <a:buNone/>
                      </a:pPr>
                      <a:r>
                        <a:rPr lang="en">
                          <a:solidFill>
                            <a:srgbClr val="FFFFFF"/>
                          </a:solidFill>
                        </a:rPr>
                        <a:t>The movie is in the movie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None.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watches movie reviews.</a:t>
                      </a:r>
                      <a:endParaRPr>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UC15 |  Vote</a:t>
            </a:r>
            <a:endParaRPr/>
          </a:p>
        </p:txBody>
      </p:sp>
      <p:graphicFrame>
        <p:nvGraphicFramePr>
          <p:cNvPr id="217" name="Google Shape;217;p43"/>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Vote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votes for a movie in a voting event.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moderator has opened a voting event.</a:t>
                      </a:r>
                      <a:endParaRPr>
                        <a:solidFill>
                          <a:srgbClr val="FFFFFF"/>
                        </a:solidFill>
                      </a:endParaRPr>
                    </a:p>
                    <a:p>
                      <a:pPr indent="0" lvl="0" marL="0" rtl="0" algn="l">
                        <a:spcBef>
                          <a:spcPts val="0"/>
                        </a:spcBef>
                        <a:spcAft>
                          <a:spcPts val="0"/>
                        </a:spcAft>
                        <a:buNone/>
                      </a:pPr>
                      <a:r>
                        <a:rPr lang="en">
                          <a:solidFill>
                            <a:srgbClr val="FFFFFF"/>
                          </a:solidFill>
                        </a:rPr>
                        <a:t>The voting event is not closed.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add a vote for the voted movie.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votes for a movie.</a:t>
                      </a:r>
                      <a:endParaRPr>
                        <a:solidFill>
                          <a:srgbClr val="FFFFFF"/>
                        </a:solidFill>
                      </a:endParaRPr>
                    </a:p>
                    <a:p>
                      <a:pPr indent="0" lvl="0" marL="0" rtl="0" algn="l">
                        <a:spcBef>
                          <a:spcPts val="0"/>
                        </a:spcBef>
                        <a:spcAft>
                          <a:spcPts val="0"/>
                        </a:spcAft>
                        <a:buNone/>
                      </a:pPr>
                      <a:r>
                        <a:rPr lang="en">
                          <a:solidFill>
                            <a:srgbClr val="FFFFFF"/>
                          </a:solidFill>
                        </a:rPr>
                        <a:t>The system add a vote for the voted movie.</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Actors</a:t>
            </a:r>
            <a:endParaRPr/>
          </a:p>
        </p:txBody>
      </p:sp>
      <p:sp>
        <p:nvSpPr>
          <p:cNvPr id="115" name="Google Shape;11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a:t>
            </a:r>
            <a:endParaRPr/>
          </a:p>
          <a:p>
            <a:pPr indent="-317500" lvl="1" marL="914400" rtl="0" algn="l">
              <a:spcBef>
                <a:spcPts val="0"/>
              </a:spcBef>
              <a:spcAft>
                <a:spcPts val="0"/>
              </a:spcAft>
              <a:buSzPts val="1400"/>
              <a:buChar char="○"/>
            </a:pPr>
            <a:r>
              <a:rPr lang="en"/>
              <a:t>Basic actor.</a:t>
            </a:r>
            <a:endParaRPr/>
          </a:p>
          <a:p>
            <a:pPr indent="-317500" lvl="1" marL="914400" rtl="0" algn="l">
              <a:spcBef>
                <a:spcPts val="0"/>
              </a:spcBef>
              <a:spcAft>
                <a:spcPts val="0"/>
              </a:spcAft>
              <a:buSzPts val="1400"/>
              <a:buChar char="○"/>
            </a:pPr>
            <a:r>
              <a:rPr lang="en"/>
              <a:t>Has access to create or join a group.</a:t>
            </a:r>
            <a:endParaRPr/>
          </a:p>
          <a:p>
            <a:pPr indent="-342900" lvl="0" marL="457200" rtl="0" algn="l">
              <a:spcBef>
                <a:spcPts val="0"/>
              </a:spcBef>
              <a:spcAft>
                <a:spcPts val="0"/>
              </a:spcAft>
              <a:buSzPts val="1800"/>
              <a:buChar char="●"/>
            </a:pPr>
            <a:r>
              <a:rPr lang="en"/>
              <a:t>Moderator </a:t>
            </a:r>
            <a:endParaRPr/>
          </a:p>
          <a:p>
            <a:pPr indent="-317500" lvl="1" marL="914400" rtl="0" algn="l">
              <a:spcBef>
                <a:spcPts val="0"/>
              </a:spcBef>
              <a:spcAft>
                <a:spcPts val="0"/>
              </a:spcAft>
              <a:buSzPts val="1400"/>
              <a:buChar char="○"/>
            </a:pPr>
            <a:r>
              <a:rPr lang="en"/>
              <a:t>Inherited from Group member who created the group.    </a:t>
            </a:r>
            <a:endParaRPr/>
          </a:p>
          <a:p>
            <a:pPr indent="-317500" lvl="1" marL="914400" rtl="0" algn="l">
              <a:spcBef>
                <a:spcPts val="0"/>
              </a:spcBef>
              <a:spcAft>
                <a:spcPts val="0"/>
              </a:spcAft>
              <a:buSzPts val="1400"/>
              <a:buChar char="○"/>
            </a:pPr>
            <a:r>
              <a:rPr lang="en"/>
              <a:t>has access to manage the group, such as create a movie event and open a vote for the event.</a:t>
            </a:r>
            <a:endParaRPr/>
          </a:p>
          <a:p>
            <a:pPr indent="-342900" lvl="0" marL="457200" rtl="0" algn="l">
              <a:spcBef>
                <a:spcPts val="0"/>
              </a:spcBef>
              <a:spcAft>
                <a:spcPts val="0"/>
              </a:spcAft>
              <a:buSzPts val="1800"/>
              <a:buChar char="●"/>
            </a:pPr>
            <a:r>
              <a:rPr lang="en"/>
              <a:t>Group member</a:t>
            </a:r>
            <a:endParaRPr/>
          </a:p>
          <a:p>
            <a:pPr indent="-317500" lvl="1" marL="914400" rtl="0" algn="l">
              <a:spcBef>
                <a:spcPts val="0"/>
              </a:spcBef>
              <a:spcAft>
                <a:spcPts val="0"/>
              </a:spcAft>
              <a:buSzPts val="1400"/>
              <a:buChar char="○"/>
            </a:pPr>
            <a:r>
              <a:rPr lang="en"/>
              <a:t>Inherited from user who joined or created a group.</a:t>
            </a:r>
            <a:endParaRPr/>
          </a:p>
          <a:p>
            <a:pPr indent="-317500" lvl="1" marL="914400" rtl="0" algn="l">
              <a:spcBef>
                <a:spcPts val="0"/>
              </a:spcBef>
              <a:spcAft>
                <a:spcPts val="0"/>
              </a:spcAft>
              <a:buSzPts val="1400"/>
              <a:buChar char="○"/>
            </a:pPr>
            <a:r>
              <a:rPr lang="en"/>
              <a:t>Has access to engage the group events.</a:t>
            </a:r>
            <a:endParaRPr/>
          </a:p>
          <a:p>
            <a:pPr indent="-342900" lvl="0" marL="457200" rtl="0" algn="l">
              <a:spcBef>
                <a:spcPts val="0"/>
              </a:spcBef>
              <a:spcAft>
                <a:spcPts val="0"/>
              </a:spcAft>
              <a:buSzPts val="1800"/>
              <a:buChar char="●"/>
            </a:pPr>
            <a:r>
              <a:rPr lang="en"/>
              <a:t>Movie review site</a:t>
            </a:r>
            <a:endParaRPr/>
          </a:p>
          <a:p>
            <a:pPr indent="-317500" lvl="1" marL="914400" rtl="0" algn="l">
              <a:spcBef>
                <a:spcPts val="0"/>
              </a:spcBef>
              <a:spcAft>
                <a:spcPts val="0"/>
              </a:spcAft>
              <a:buSzPts val="1400"/>
              <a:buChar char="○"/>
            </a:pPr>
            <a:r>
              <a:rPr lang="en"/>
              <a:t>A external website provides reviews and trailers.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UC21 |  Invite People	</a:t>
            </a:r>
            <a:endParaRPr/>
          </a:p>
        </p:txBody>
      </p:sp>
      <p:graphicFrame>
        <p:nvGraphicFramePr>
          <p:cNvPr id="223" name="Google Shape;223;p44"/>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Invite People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moderator invite users to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moderator of the group.</a:t>
                      </a:r>
                      <a:endParaRPr>
                        <a:solidFill>
                          <a:srgbClr val="FFFFFF"/>
                        </a:solidFill>
                      </a:endParaRPr>
                    </a:p>
                    <a:p>
                      <a:pPr indent="0" lvl="0" marL="0" rtl="0" algn="l">
                        <a:spcBef>
                          <a:spcPts val="0"/>
                        </a:spcBef>
                        <a:spcAft>
                          <a:spcPts val="0"/>
                        </a:spcAft>
                        <a:buNone/>
                      </a:pPr>
                      <a:r>
                        <a:rPr lang="en">
                          <a:solidFill>
                            <a:srgbClr val="FFFFFF"/>
                          </a:solidFill>
                        </a:rPr>
                        <a:t>The invited user is not in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adds the invited user to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moderator invite a user from the unjoined list into the group.</a:t>
                      </a:r>
                      <a:endParaRPr>
                        <a:solidFill>
                          <a:schemeClr val="dk1"/>
                        </a:solidFill>
                      </a:endParaRPr>
                    </a:p>
                    <a:p>
                      <a:pPr indent="0" lvl="0" marL="0" rtl="0" algn="l">
                        <a:spcBef>
                          <a:spcPts val="0"/>
                        </a:spcBef>
                        <a:spcAft>
                          <a:spcPts val="0"/>
                        </a:spcAft>
                        <a:buNone/>
                      </a:pPr>
                      <a:r>
                        <a:rPr lang="en">
                          <a:solidFill>
                            <a:schemeClr val="dk1"/>
                          </a:solidFill>
                        </a:rPr>
                        <a:t>The system adds the user to the group.</a:t>
                      </a:r>
                      <a:endParaRPr>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UC22 |  Pull a Movie List</a:t>
            </a:r>
            <a:endParaRPr/>
          </a:p>
        </p:txBody>
      </p:sp>
      <p:graphicFrame>
        <p:nvGraphicFramePr>
          <p:cNvPr id="229" name="Google Shape;229;p45"/>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Pull a Movie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moderator pulls a movie list from an external website.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adds the pulled list into the movie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moderator pulls a movie list from an external website.</a:t>
                      </a:r>
                      <a:endParaRPr>
                        <a:solidFill>
                          <a:schemeClr val="dk1"/>
                        </a:solidFill>
                      </a:endParaRPr>
                    </a:p>
                    <a:p>
                      <a:pPr indent="0" lvl="0" marL="0" rtl="0" algn="l">
                        <a:spcBef>
                          <a:spcPts val="0"/>
                        </a:spcBef>
                        <a:spcAft>
                          <a:spcPts val="0"/>
                        </a:spcAft>
                        <a:buNone/>
                      </a:pPr>
                      <a:r>
                        <a:rPr lang="en">
                          <a:solidFill>
                            <a:schemeClr val="dk1"/>
                          </a:solidFill>
                        </a:rPr>
                        <a:t>The system adds the pulled list into the movie list.</a:t>
                      </a:r>
                      <a:endParaRPr>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UC23 |  Create a Movie Event</a:t>
            </a:r>
            <a:endParaRPr/>
          </a:p>
        </p:txBody>
      </p:sp>
      <p:graphicFrame>
        <p:nvGraphicFramePr>
          <p:cNvPr id="235" name="Google Shape;235;p46"/>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UC23</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Create a Movie Event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creates a movie event for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add the movie event into the event history.</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Moderator creates a movie event for the group.</a:t>
                      </a:r>
                      <a:endParaRPr>
                        <a:solidFill>
                          <a:schemeClr val="dk1"/>
                        </a:solidFill>
                      </a:endParaRPr>
                    </a:p>
                    <a:p>
                      <a:pPr indent="0" lvl="0" marL="0" rtl="0" algn="l">
                        <a:spcBef>
                          <a:spcPts val="0"/>
                        </a:spcBef>
                        <a:spcAft>
                          <a:spcPts val="0"/>
                        </a:spcAft>
                        <a:buNone/>
                      </a:pPr>
                      <a:r>
                        <a:rPr lang="en">
                          <a:solidFill>
                            <a:schemeClr val="dk1"/>
                          </a:solidFill>
                        </a:rPr>
                        <a:t>Moderator sets the time and movie for the event.</a:t>
                      </a:r>
                      <a:endParaRPr>
                        <a:solidFill>
                          <a:schemeClr val="dk1"/>
                        </a:solidFill>
                      </a:endParaRPr>
                    </a:p>
                    <a:p>
                      <a:pPr indent="0" lvl="0" marL="0" rtl="0" algn="l">
                        <a:spcBef>
                          <a:spcPts val="0"/>
                        </a:spcBef>
                        <a:spcAft>
                          <a:spcPts val="0"/>
                        </a:spcAft>
                        <a:buNone/>
                      </a:pPr>
                      <a:r>
                        <a:rPr lang="en">
                          <a:solidFill>
                            <a:schemeClr val="dk1"/>
                          </a:solidFill>
                        </a:rPr>
                        <a:t>The system add the movie event into the event history.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Extend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UC24: Open a Voting Event</a:t>
                      </a:r>
                      <a:endParaRPr>
                        <a:solidFill>
                          <a:schemeClr val="dk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UC24 |  Open a Voting Event</a:t>
            </a:r>
            <a:endParaRPr/>
          </a:p>
        </p:txBody>
      </p:sp>
      <p:graphicFrame>
        <p:nvGraphicFramePr>
          <p:cNvPr id="241" name="Google Shape;241;p47"/>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Open a Voting Event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opens a voting event for a movie event.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closes the voting event by the closing time.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Moderator opens a voting event for a movie event.</a:t>
                      </a:r>
                      <a:endParaRPr>
                        <a:solidFill>
                          <a:schemeClr val="dk1"/>
                        </a:solidFill>
                      </a:endParaRPr>
                    </a:p>
                    <a:p>
                      <a:pPr indent="0" lvl="0" marL="0" rtl="0" algn="l">
                        <a:spcBef>
                          <a:spcPts val="0"/>
                        </a:spcBef>
                        <a:spcAft>
                          <a:spcPts val="0"/>
                        </a:spcAft>
                        <a:buNone/>
                      </a:pPr>
                      <a:r>
                        <a:rPr lang="en">
                          <a:solidFill>
                            <a:schemeClr val="dk1"/>
                          </a:solidFill>
                        </a:rPr>
                        <a:t>Moderator sets start and close time for the voting event.</a:t>
                      </a:r>
                      <a:endParaRPr>
                        <a:solidFill>
                          <a:schemeClr val="dk1"/>
                        </a:solidFill>
                      </a:endParaRPr>
                    </a:p>
                    <a:p>
                      <a:pPr indent="0" lvl="0" marL="0" rtl="0" algn="l">
                        <a:spcBef>
                          <a:spcPts val="0"/>
                        </a:spcBef>
                        <a:spcAft>
                          <a:spcPts val="0"/>
                        </a:spcAft>
                        <a:buNone/>
                      </a:pPr>
                      <a:r>
                        <a:rPr lang="en">
                          <a:solidFill>
                            <a:schemeClr val="dk1"/>
                          </a:solidFill>
                        </a:rPr>
                        <a:t>The system adds the voting event into movie event.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Include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UC25: Elect Winner</a:t>
                      </a:r>
                      <a:endParaRPr>
                        <a:solidFill>
                          <a:schemeClr val="dk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UC25 |  Elect Winner</a:t>
            </a:r>
            <a:endParaRPr/>
          </a:p>
        </p:txBody>
      </p:sp>
      <p:graphicFrame>
        <p:nvGraphicFramePr>
          <p:cNvPr id="247" name="Google Shape;247;p48"/>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Elect Winner</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counts the most voted movie.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voting event is closed.</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informs the result to  group members.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system counts the most voted movie.</a:t>
                      </a:r>
                      <a:endParaRPr>
                        <a:solidFill>
                          <a:schemeClr val="dk1"/>
                        </a:solidFill>
                      </a:endParaRPr>
                    </a:p>
                    <a:p>
                      <a:pPr indent="0" lvl="0" marL="0" rtl="0" algn="l">
                        <a:spcBef>
                          <a:spcPts val="0"/>
                        </a:spcBef>
                        <a:spcAft>
                          <a:spcPts val="0"/>
                        </a:spcAft>
                        <a:buNone/>
                      </a:pPr>
                      <a:r>
                        <a:rPr lang="en">
                          <a:solidFill>
                            <a:schemeClr val="dk1"/>
                          </a:solidFill>
                        </a:rPr>
                        <a:t>The system records the winner.</a:t>
                      </a:r>
                      <a:endParaRPr>
                        <a:solidFill>
                          <a:schemeClr val="dk1"/>
                        </a:solidFill>
                      </a:endParaRPr>
                    </a:p>
                    <a:p>
                      <a:pPr indent="0" lvl="0" marL="0" rtl="0" algn="l">
                        <a:spcBef>
                          <a:spcPts val="0"/>
                        </a:spcBef>
                        <a:spcAft>
                          <a:spcPts val="0"/>
                        </a:spcAft>
                        <a:buNone/>
                      </a:pPr>
                      <a:r>
                        <a:rPr lang="en">
                          <a:solidFill>
                            <a:schemeClr val="dk1"/>
                          </a:solidFill>
                        </a:rPr>
                        <a:t>The system informs the group member.</a:t>
                      </a:r>
                      <a:endParaRPr>
                        <a:solidFill>
                          <a:schemeClr val="dk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Spec: UC26 |  Remove Members</a:t>
            </a:r>
            <a:endParaRPr/>
          </a:p>
        </p:txBody>
      </p:sp>
      <p:graphicFrame>
        <p:nvGraphicFramePr>
          <p:cNvPr id="253" name="Google Shape;253;p49"/>
          <p:cNvGraphicFramePr/>
          <p:nvPr/>
        </p:nvGraphicFramePr>
        <p:xfrm>
          <a:off x="387900" y="1488925"/>
          <a:ext cx="3000000" cy="3000000"/>
        </p:xfrm>
        <a:graphic>
          <a:graphicData uri="http://schemas.openxmlformats.org/drawingml/2006/table">
            <a:tbl>
              <a:tblPr>
                <a:noFill/>
                <a:tableStyleId>{51197D3D-E65C-44DE-96EA-055602BBA0E6}</a:tableStyleId>
              </a:tblPr>
              <a:tblGrid>
                <a:gridCol w="1516925"/>
                <a:gridCol w="572207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UC26</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Remove Members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moderator removes a member from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Pre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user is the moderator of the group.</a:t>
                      </a:r>
                      <a:endParaRPr>
                        <a:solidFill>
                          <a:srgbClr val="FFFFFF"/>
                        </a:solidFill>
                      </a:endParaRPr>
                    </a:p>
                    <a:p>
                      <a:pPr indent="0" lvl="0" marL="0" rtl="0" algn="l">
                        <a:spcBef>
                          <a:spcPts val="0"/>
                        </a:spcBef>
                        <a:spcAft>
                          <a:spcPts val="0"/>
                        </a:spcAft>
                        <a:buNone/>
                      </a:pPr>
                      <a:r>
                        <a:rPr lang="en">
                          <a:solidFill>
                            <a:srgbClr val="FFFFFF"/>
                          </a:solidFill>
                        </a:rPr>
                        <a:t>The group has least one members.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Post Condition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removes the member from the group list.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Steps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moderator removes a member from the group.</a:t>
                      </a:r>
                      <a:endParaRPr>
                        <a:solidFill>
                          <a:schemeClr val="dk1"/>
                        </a:solidFill>
                      </a:endParaRPr>
                    </a:p>
                    <a:p>
                      <a:pPr indent="0" lvl="0" marL="0" rtl="0" algn="l">
                        <a:spcBef>
                          <a:spcPts val="0"/>
                        </a:spcBef>
                        <a:spcAft>
                          <a:spcPts val="0"/>
                        </a:spcAft>
                        <a:buNone/>
                      </a:pPr>
                      <a:r>
                        <a:rPr lang="en">
                          <a:solidFill>
                            <a:schemeClr val="dk1"/>
                          </a:solidFill>
                        </a:rPr>
                        <a:t>The system removes the member from the group list.</a:t>
                      </a:r>
                      <a:endParaRPr>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Issues in Use Case Specification</a:t>
            </a:r>
            <a:endParaRPr/>
          </a:p>
        </p:txBody>
      </p:sp>
      <p:sp>
        <p:nvSpPr>
          <p:cNvPr id="259" name="Google Shape;25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Misidentified pre-condition for UC[01/03/13/14]</a:t>
            </a:r>
            <a:endParaRPr/>
          </a:p>
          <a:p>
            <a:pPr indent="-342900" lvl="0" marL="457200" rtl="0" algn="l">
              <a:spcBef>
                <a:spcPts val="0"/>
              </a:spcBef>
              <a:spcAft>
                <a:spcPts val="0"/>
              </a:spcAft>
              <a:buSzPts val="1800"/>
              <a:buAutoNum type="arabicPeriod"/>
            </a:pPr>
            <a:r>
              <a:rPr lang="en"/>
              <a:t>Misidentified post-condition for UC[01/13/14]</a:t>
            </a:r>
            <a:endParaRPr/>
          </a:p>
          <a:p>
            <a:pPr indent="-342900" lvl="0" marL="457200" rtl="0" algn="l">
              <a:spcBef>
                <a:spcPts val="0"/>
              </a:spcBef>
              <a:spcAft>
                <a:spcPts val="0"/>
              </a:spcAft>
              <a:buSzPts val="1800"/>
              <a:buAutoNum type="arabicPeriod"/>
            </a:pPr>
            <a:r>
              <a:rPr lang="en"/>
              <a:t>Serial numbers of steps are missing and steps are not clearly elaborated</a:t>
            </a:r>
            <a:endParaRPr/>
          </a:p>
          <a:p>
            <a:pPr indent="-342900" lvl="0" marL="457200" rtl="0" algn="l">
              <a:spcBef>
                <a:spcPts val="0"/>
              </a:spcBef>
              <a:spcAft>
                <a:spcPts val="0"/>
              </a:spcAft>
              <a:buSzPts val="1800"/>
              <a:buAutoNum type="arabicPeriod"/>
            </a:pPr>
            <a:r>
              <a:rPr lang="en"/>
              <a:t>Steps regarding the interaction between the UI are missing</a:t>
            </a:r>
            <a:endParaRPr/>
          </a:p>
          <a:p>
            <a:pPr indent="-342900" lvl="0" marL="457200" rtl="0" algn="l">
              <a:spcBef>
                <a:spcPts val="0"/>
              </a:spcBef>
              <a:spcAft>
                <a:spcPts val="0"/>
              </a:spcAft>
              <a:buSzPts val="1800"/>
              <a:buAutoNum type="arabicPeriod"/>
            </a:pPr>
            <a:r>
              <a:rPr lang="en"/>
              <a:t>Naming Convention of Use Case should be &lt;VERB&gt; &lt;NOUN&gt; for UC15</a:t>
            </a:r>
            <a:endParaRPr/>
          </a:p>
          <a:p>
            <a:pPr indent="-342900" lvl="0" marL="457200" rtl="0" algn="l">
              <a:spcBef>
                <a:spcPts val="0"/>
              </a:spcBef>
              <a:spcAft>
                <a:spcPts val="0"/>
              </a:spcAft>
              <a:buSzPts val="1800"/>
              <a:buAutoNum type="arabicPeriod"/>
            </a:pPr>
            <a:r>
              <a:rPr lang="en"/>
              <a:t>Use Case for Modify Votes, View History, Populate Movies, etc. are missing</a:t>
            </a:r>
            <a:endParaRPr/>
          </a:p>
          <a:p>
            <a:pPr indent="-342900" lvl="0" marL="457200" rtl="0" algn="l">
              <a:spcBef>
                <a:spcPts val="0"/>
              </a:spcBef>
              <a:spcAft>
                <a:spcPts val="0"/>
              </a:spcAft>
              <a:buSzPts val="1800"/>
              <a:buAutoNum type="arabicPeriod"/>
            </a:pPr>
            <a:r>
              <a:rPr lang="en"/>
              <a:t>Elect Winner is not a use case, since it should be interaction between actors and system not things that are performed by the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resolve issues in Use Case Specification</a:t>
            </a:r>
            <a:endParaRPr/>
          </a:p>
        </p:txBody>
      </p:sp>
      <p:sp>
        <p:nvSpPr>
          <p:cNvPr id="265" name="Google Shape;26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Identified the correct pre-conditions</a:t>
            </a:r>
            <a:endParaRPr/>
          </a:p>
          <a:p>
            <a:pPr indent="-342900" lvl="0" marL="457200" rtl="0" algn="l">
              <a:spcBef>
                <a:spcPts val="0"/>
              </a:spcBef>
              <a:spcAft>
                <a:spcPts val="0"/>
              </a:spcAft>
              <a:buSzPts val="1800"/>
              <a:buAutoNum type="arabicPeriod"/>
            </a:pPr>
            <a:r>
              <a:rPr lang="en"/>
              <a:t>Identified the correct post-conditions</a:t>
            </a:r>
            <a:endParaRPr/>
          </a:p>
          <a:p>
            <a:pPr indent="-342900" lvl="0" marL="457200" rtl="0" algn="l">
              <a:spcBef>
                <a:spcPts val="0"/>
              </a:spcBef>
              <a:spcAft>
                <a:spcPts val="0"/>
              </a:spcAft>
              <a:buSzPts val="1800"/>
              <a:buAutoNum type="arabicPeriod"/>
            </a:pPr>
            <a:r>
              <a:rPr lang="en"/>
              <a:t>Add serial numbers so the flow of the use case is clear</a:t>
            </a:r>
            <a:endParaRPr/>
          </a:p>
          <a:p>
            <a:pPr indent="-342900" lvl="0" marL="457200" rtl="0" algn="l">
              <a:spcBef>
                <a:spcPts val="0"/>
              </a:spcBef>
              <a:spcAft>
                <a:spcPts val="0"/>
              </a:spcAft>
              <a:buSzPts val="1800"/>
              <a:buAutoNum type="arabicPeriod"/>
            </a:pPr>
            <a:r>
              <a:rPr lang="en"/>
              <a:t>Refined the steps</a:t>
            </a:r>
            <a:endParaRPr/>
          </a:p>
          <a:p>
            <a:pPr indent="-342900" lvl="0" marL="457200" rtl="0" algn="l">
              <a:spcBef>
                <a:spcPts val="0"/>
              </a:spcBef>
              <a:spcAft>
                <a:spcPts val="0"/>
              </a:spcAft>
              <a:buSzPts val="1800"/>
              <a:buAutoNum type="arabicPeriod"/>
            </a:pPr>
            <a:r>
              <a:rPr lang="en"/>
              <a:t>Add the interactions between UI, such as clicks, redirects, etc.</a:t>
            </a:r>
            <a:endParaRPr/>
          </a:p>
          <a:p>
            <a:pPr indent="-342900" lvl="0" marL="457200" rtl="0" algn="l">
              <a:spcBef>
                <a:spcPts val="0"/>
              </a:spcBef>
              <a:spcAft>
                <a:spcPts val="0"/>
              </a:spcAft>
              <a:buSzPts val="1800"/>
              <a:buAutoNum type="arabicPeriod"/>
            </a:pPr>
            <a:r>
              <a:rPr lang="en"/>
              <a:t>Ensure that the naming convention follows the &lt;VERB&gt; &lt;NOUN&gt; pattern</a:t>
            </a:r>
            <a:endParaRPr/>
          </a:p>
          <a:p>
            <a:pPr indent="-342900" lvl="0" marL="457200" rtl="0" algn="l">
              <a:spcBef>
                <a:spcPts val="0"/>
              </a:spcBef>
              <a:spcAft>
                <a:spcPts val="0"/>
              </a:spcAft>
              <a:buSzPts val="1800"/>
              <a:buAutoNum type="arabicPeriod"/>
            </a:pPr>
            <a:r>
              <a:rPr lang="en"/>
              <a:t>Add the use case specification for modify votes, view history, populate movies, etc.</a:t>
            </a:r>
            <a:endParaRPr/>
          </a:p>
          <a:p>
            <a:pPr indent="-342900" lvl="0" marL="457200" rtl="0" algn="l">
              <a:spcBef>
                <a:spcPts val="0"/>
              </a:spcBef>
              <a:spcAft>
                <a:spcPts val="0"/>
              </a:spcAft>
              <a:buSzPts val="1800"/>
              <a:buAutoNum type="arabicPeriod"/>
            </a:pPr>
            <a:r>
              <a:rPr lang="en"/>
              <a:t>Remove elect winner use case specification since it’s not a use case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UC01 - Login </a:t>
            </a:r>
            <a:endParaRPr/>
          </a:p>
        </p:txBody>
      </p:sp>
      <p:pic>
        <p:nvPicPr>
          <p:cNvPr id="271" name="Google Shape;271;p52"/>
          <p:cNvPicPr preferRelativeResize="0"/>
          <p:nvPr/>
        </p:nvPicPr>
        <p:blipFill>
          <a:blip r:embed="rId3">
            <a:alphaModFix/>
          </a:blip>
          <a:stretch>
            <a:fillRect/>
          </a:stretch>
        </p:blipFill>
        <p:spPr>
          <a:xfrm>
            <a:off x="458225" y="1374025"/>
            <a:ext cx="7268433" cy="369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UC02 - Create a Group</a:t>
            </a:r>
            <a:endParaRPr/>
          </a:p>
        </p:txBody>
      </p:sp>
      <p:pic>
        <p:nvPicPr>
          <p:cNvPr id="277" name="Google Shape;277;p53"/>
          <p:cNvPicPr preferRelativeResize="0"/>
          <p:nvPr/>
        </p:nvPicPr>
        <p:blipFill>
          <a:blip r:embed="rId3">
            <a:alphaModFix/>
          </a:blip>
          <a:stretch>
            <a:fillRect/>
          </a:stretch>
        </p:blipFill>
        <p:spPr>
          <a:xfrm>
            <a:off x="458175" y="1371550"/>
            <a:ext cx="8111425" cy="3694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257675" y="5014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List: User related</a:t>
            </a:r>
            <a:endParaRPr/>
          </a:p>
        </p:txBody>
      </p:sp>
      <p:graphicFrame>
        <p:nvGraphicFramePr>
          <p:cNvPr id="121" name="Google Shape;121;p27"/>
          <p:cNvGraphicFramePr/>
          <p:nvPr/>
        </p:nvGraphicFramePr>
        <p:xfrm>
          <a:off x="396563" y="1498800"/>
          <a:ext cx="3000000" cy="3000000"/>
        </p:xfrm>
        <a:graphic>
          <a:graphicData uri="http://schemas.openxmlformats.org/drawingml/2006/table">
            <a:tbl>
              <a:tblPr>
                <a:noFill/>
                <a:tableStyleId>{51197D3D-E65C-44DE-96EA-055602BBA0E6}</a:tableStyleId>
              </a:tblPr>
              <a:tblGrid>
                <a:gridCol w="866475"/>
                <a:gridCol w="2048125"/>
                <a:gridCol w="5175825"/>
              </a:tblGrid>
              <a:tr h="381000">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UC01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Login in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Every user has to login before using this application.</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UC02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Create a group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creates a group and become the moderator of the group.</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UC03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Join a group</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 joins a group and become a member of the group.</a:t>
                      </a:r>
                      <a:endParaRPr>
                        <a:solidFill>
                          <a:srgbClr val="FFFFFF"/>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UC03 - Join a Group</a:t>
            </a:r>
            <a:endParaRPr/>
          </a:p>
        </p:txBody>
      </p:sp>
      <p:pic>
        <p:nvPicPr>
          <p:cNvPr id="283" name="Google Shape;283;p54"/>
          <p:cNvPicPr preferRelativeResize="0"/>
          <p:nvPr/>
        </p:nvPicPr>
        <p:blipFill>
          <a:blip r:embed="rId3">
            <a:alphaModFix/>
          </a:blip>
          <a:stretch>
            <a:fillRect/>
          </a:stretch>
        </p:blipFill>
        <p:spPr>
          <a:xfrm>
            <a:off x="457700" y="1372050"/>
            <a:ext cx="6801449" cy="3694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UC11 - Unsubscribe a Group</a:t>
            </a:r>
            <a:endParaRPr/>
          </a:p>
        </p:txBody>
      </p:sp>
      <p:pic>
        <p:nvPicPr>
          <p:cNvPr id="289" name="Google Shape;289;p55"/>
          <p:cNvPicPr preferRelativeResize="0"/>
          <p:nvPr/>
        </p:nvPicPr>
        <p:blipFill>
          <a:blip r:embed="rId3">
            <a:alphaModFix/>
          </a:blip>
          <a:stretch>
            <a:fillRect/>
          </a:stretch>
        </p:blipFill>
        <p:spPr>
          <a:xfrm>
            <a:off x="458200" y="1380875"/>
            <a:ext cx="7021336" cy="36945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UC12 - Search a Movie</a:t>
            </a:r>
            <a:endParaRPr/>
          </a:p>
        </p:txBody>
      </p:sp>
      <p:pic>
        <p:nvPicPr>
          <p:cNvPr id="295" name="Google Shape;295;p56"/>
          <p:cNvPicPr preferRelativeResize="0"/>
          <p:nvPr/>
        </p:nvPicPr>
        <p:blipFill>
          <a:blip r:embed="rId3">
            <a:alphaModFix/>
          </a:blip>
          <a:stretch>
            <a:fillRect/>
          </a:stretch>
        </p:blipFill>
        <p:spPr>
          <a:xfrm>
            <a:off x="449350" y="1372050"/>
            <a:ext cx="7268433" cy="3694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UC13 - Watch a Trailer</a:t>
            </a:r>
            <a:endParaRPr/>
          </a:p>
        </p:txBody>
      </p:sp>
      <p:pic>
        <p:nvPicPr>
          <p:cNvPr id="301" name="Google Shape;301;p57"/>
          <p:cNvPicPr preferRelativeResize="0"/>
          <p:nvPr/>
        </p:nvPicPr>
        <p:blipFill>
          <a:blip r:embed="rId3">
            <a:alphaModFix/>
          </a:blip>
          <a:stretch>
            <a:fillRect/>
          </a:stretch>
        </p:blipFill>
        <p:spPr>
          <a:xfrm>
            <a:off x="447375" y="1372025"/>
            <a:ext cx="7297467" cy="36945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UC14 - Watch a Review</a:t>
            </a:r>
            <a:endParaRPr/>
          </a:p>
        </p:txBody>
      </p:sp>
      <p:pic>
        <p:nvPicPr>
          <p:cNvPr id="307" name="Google Shape;307;p58"/>
          <p:cNvPicPr preferRelativeResize="0"/>
          <p:nvPr/>
        </p:nvPicPr>
        <p:blipFill>
          <a:blip r:embed="rId3">
            <a:alphaModFix/>
          </a:blip>
          <a:stretch>
            <a:fillRect/>
          </a:stretch>
        </p:blipFill>
        <p:spPr>
          <a:xfrm>
            <a:off x="533300" y="1372550"/>
            <a:ext cx="7297467" cy="36945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9"/>
          <p:cNvSpPr txBox="1"/>
          <p:nvPr>
            <p:ph type="title"/>
          </p:nvPr>
        </p:nvSpPr>
        <p:spPr>
          <a:xfrm>
            <a:off x="387900" y="4658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UC15 - Vote</a:t>
            </a:r>
            <a:endParaRPr/>
          </a:p>
        </p:txBody>
      </p:sp>
      <p:pic>
        <p:nvPicPr>
          <p:cNvPr id="313" name="Google Shape;313;p59"/>
          <p:cNvPicPr preferRelativeResize="0"/>
          <p:nvPr/>
        </p:nvPicPr>
        <p:blipFill rotWithShape="1">
          <a:blip r:embed="rId3">
            <a:alphaModFix/>
          </a:blip>
          <a:srcRect b="0" l="0" r="0" t="-17633"/>
          <a:stretch/>
        </p:blipFill>
        <p:spPr>
          <a:xfrm>
            <a:off x="191025" y="529925"/>
            <a:ext cx="8460322" cy="43972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UC21 - Invite People</a:t>
            </a:r>
            <a:endParaRPr/>
          </a:p>
        </p:txBody>
      </p:sp>
      <p:pic>
        <p:nvPicPr>
          <p:cNvPr id="319" name="Google Shape;319;p60"/>
          <p:cNvPicPr preferRelativeResize="0"/>
          <p:nvPr/>
        </p:nvPicPr>
        <p:blipFill>
          <a:blip r:embed="rId3">
            <a:alphaModFix/>
          </a:blip>
          <a:stretch>
            <a:fillRect/>
          </a:stretch>
        </p:blipFill>
        <p:spPr>
          <a:xfrm>
            <a:off x="387900" y="1174150"/>
            <a:ext cx="8203624" cy="37884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 22 - Pull a Movie List</a:t>
            </a:r>
            <a:endParaRPr/>
          </a:p>
        </p:txBody>
      </p:sp>
      <p:pic>
        <p:nvPicPr>
          <p:cNvPr id="325" name="Google Shape;325;p61"/>
          <p:cNvPicPr preferRelativeResize="0"/>
          <p:nvPr/>
        </p:nvPicPr>
        <p:blipFill>
          <a:blip r:embed="rId3">
            <a:alphaModFix/>
          </a:blip>
          <a:stretch>
            <a:fillRect/>
          </a:stretch>
        </p:blipFill>
        <p:spPr>
          <a:xfrm>
            <a:off x="152400" y="1296525"/>
            <a:ext cx="8652566" cy="3694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UC23 - Create a Movie Event</a:t>
            </a:r>
            <a:endParaRPr/>
          </a:p>
        </p:txBody>
      </p:sp>
      <p:pic>
        <p:nvPicPr>
          <p:cNvPr id="331" name="Google Shape;331;p62"/>
          <p:cNvPicPr preferRelativeResize="0"/>
          <p:nvPr/>
        </p:nvPicPr>
        <p:blipFill>
          <a:blip r:embed="rId3">
            <a:alphaModFix/>
          </a:blip>
          <a:stretch>
            <a:fillRect/>
          </a:stretch>
        </p:blipFill>
        <p:spPr>
          <a:xfrm>
            <a:off x="466500" y="1210225"/>
            <a:ext cx="7773773" cy="37678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UC24 - Create a Voting Event</a:t>
            </a:r>
            <a:endParaRPr/>
          </a:p>
        </p:txBody>
      </p:sp>
      <p:pic>
        <p:nvPicPr>
          <p:cNvPr id="337" name="Google Shape;337;p63"/>
          <p:cNvPicPr preferRelativeResize="0"/>
          <p:nvPr/>
        </p:nvPicPr>
        <p:blipFill>
          <a:blip r:embed="rId3">
            <a:alphaModFix/>
          </a:blip>
          <a:stretch>
            <a:fillRect/>
          </a:stretch>
        </p:blipFill>
        <p:spPr>
          <a:xfrm>
            <a:off x="474850" y="1144125"/>
            <a:ext cx="7605247" cy="3930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List: Group Member related</a:t>
            </a:r>
            <a:endParaRPr/>
          </a:p>
        </p:txBody>
      </p:sp>
      <p:graphicFrame>
        <p:nvGraphicFramePr>
          <p:cNvPr id="127" name="Google Shape;127;p28"/>
          <p:cNvGraphicFramePr/>
          <p:nvPr/>
        </p:nvGraphicFramePr>
        <p:xfrm>
          <a:off x="387900" y="1452555"/>
          <a:ext cx="3000000" cy="3000000"/>
        </p:xfrm>
        <a:graphic>
          <a:graphicData uri="http://schemas.openxmlformats.org/drawingml/2006/table">
            <a:tbl>
              <a:tblPr>
                <a:noFill/>
                <a:tableStyleId>{51197D3D-E65C-44DE-96EA-055602BBA0E6}</a:tableStyleId>
              </a:tblPr>
              <a:tblGrid>
                <a:gridCol w="858800"/>
                <a:gridCol w="2107550"/>
                <a:gridCol w="5075050"/>
              </a:tblGrid>
              <a:tr h="383625">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Unsubscribe a Group</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unsubscribes the group.</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Search Movies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searches movies in the group.</a:t>
                      </a:r>
                      <a:endParaRPr>
                        <a:solidFill>
                          <a:srgbClr val="FFFFFF"/>
                        </a:solidFill>
                      </a:endParaRPr>
                    </a:p>
                  </a:txBody>
                  <a:tcPr marT="91425" marB="91425" marR="91425" marL="91425"/>
                </a:tc>
              </a:tr>
              <a:tr h="420850">
                <a:tc>
                  <a:txBody>
                    <a:bodyPr/>
                    <a:lstStyle/>
                    <a:p>
                      <a:pPr indent="0" lvl="0" marL="0" rtl="0" algn="l">
                        <a:spcBef>
                          <a:spcPts val="0"/>
                        </a:spcBef>
                        <a:spcAft>
                          <a:spcPts val="0"/>
                        </a:spcAft>
                        <a:buNone/>
                      </a:pPr>
                      <a:r>
                        <a:rPr lang="en">
                          <a:solidFill>
                            <a:srgbClr val="FFFFFF"/>
                          </a:solidFill>
                        </a:rPr>
                        <a:t>UC13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Watch Trailers</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FF"/>
                          </a:solidFill>
                        </a:rPr>
                        <a:t>Group member watches movie trailers.</a:t>
                      </a:r>
                      <a:endParaRPr>
                        <a:solidFill>
                          <a:srgbClr val="FFFFFF"/>
                        </a:solidFill>
                      </a:endParaRPr>
                    </a:p>
                  </a:txBody>
                  <a:tcPr marT="91425" marB="91425" marR="91425" marL="91425"/>
                </a:tc>
              </a:tr>
              <a:tr h="420850">
                <a:tc>
                  <a:txBody>
                    <a:bodyPr/>
                    <a:lstStyle/>
                    <a:p>
                      <a:pPr indent="0" lvl="0" marL="0" rtl="0" algn="l">
                        <a:spcBef>
                          <a:spcPts val="0"/>
                        </a:spcBef>
                        <a:spcAft>
                          <a:spcPts val="0"/>
                        </a:spcAft>
                        <a:buNone/>
                      </a:pPr>
                      <a:r>
                        <a:rPr lang="en">
                          <a:solidFill>
                            <a:srgbClr val="FFFFFF"/>
                          </a:solidFill>
                        </a:rPr>
                        <a:t>UC14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Watch Reviews</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FFFF"/>
                          </a:solidFill>
                        </a:rPr>
                        <a:t>Group member watches movie reviews.</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UC15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Vote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Group member votes a movie in a voting event.</a:t>
                      </a:r>
                      <a:endParaRPr>
                        <a:solidFill>
                          <a:srgbClr val="FFFFFF"/>
                        </a:solidFill>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UC25 - Elect Winner</a:t>
            </a:r>
            <a:endParaRPr/>
          </a:p>
        </p:txBody>
      </p:sp>
      <p:pic>
        <p:nvPicPr>
          <p:cNvPr id="343" name="Google Shape;343;p64"/>
          <p:cNvPicPr preferRelativeResize="0"/>
          <p:nvPr/>
        </p:nvPicPr>
        <p:blipFill>
          <a:blip r:embed="rId3">
            <a:alphaModFix/>
          </a:blip>
          <a:stretch>
            <a:fillRect/>
          </a:stretch>
        </p:blipFill>
        <p:spPr>
          <a:xfrm>
            <a:off x="474350" y="1379400"/>
            <a:ext cx="8104073" cy="36945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UC26 - Remove a Member</a:t>
            </a:r>
            <a:endParaRPr/>
          </a:p>
        </p:txBody>
      </p:sp>
      <p:pic>
        <p:nvPicPr>
          <p:cNvPr id="349" name="Google Shape;349;p65"/>
          <p:cNvPicPr preferRelativeResize="0"/>
          <p:nvPr/>
        </p:nvPicPr>
        <p:blipFill>
          <a:blip r:embed="rId3">
            <a:alphaModFix/>
          </a:blip>
          <a:stretch>
            <a:fillRect/>
          </a:stretch>
        </p:blipFill>
        <p:spPr>
          <a:xfrm>
            <a:off x="473875" y="1273000"/>
            <a:ext cx="8131252" cy="36945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UC</a:t>
            </a:r>
            <a:r>
              <a:rPr lang="en"/>
              <a:t> </a:t>
            </a:r>
            <a:r>
              <a:rPr lang="en"/>
              <a:t>02</a:t>
            </a:r>
            <a:r>
              <a:rPr lang="en"/>
              <a:t> </a:t>
            </a:r>
            <a:r>
              <a:rPr lang="en"/>
              <a:t>Create </a:t>
            </a:r>
            <a:r>
              <a:rPr lang="en"/>
              <a:t>g</a:t>
            </a:r>
            <a:r>
              <a:rPr lang="en"/>
              <a:t>roup</a:t>
            </a:r>
            <a:r>
              <a:rPr lang="en"/>
              <a:t> - Object notation with the class missing</a:t>
            </a:r>
            <a:endParaRPr/>
          </a:p>
          <a:p>
            <a:pPr indent="-342900" lvl="0" marL="457200" rtl="0" algn="l">
              <a:spcBef>
                <a:spcPts val="0"/>
              </a:spcBef>
              <a:spcAft>
                <a:spcPts val="0"/>
              </a:spcAft>
              <a:buSzPts val="1800"/>
              <a:buAutoNum type="arabicPeriod"/>
            </a:pPr>
            <a:r>
              <a:rPr lang="en"/>
              <a:t>UC 03 Join group - Sequence diagram notation not used correctly .</a:t>
            </a:r>
            <a:endParaRPr/>
          </a:p>
          <a:p>
            <a:pPr indent="-342900" lvl="0" marL="457200" rtl="0" algn="l">
              <a:spcBef>
                <a:spcPts val="0"/>
              </a:spcBef>
              <a:spcAft>
                <a:spcPts val="0"/>
              </a:spcAft>
              <a:buSzPts val="1800"/>
              <a:buAutoNum type="arabicPeriod"/>
            </a:pPr>
            <a:r>
              <a:rPr lang="en"/>
              <a:t>UC 11 Unsubscribe a group - Sequence diagram notation not used correctly .</a:t>
            </a:r>
            <a:endParaRPr/>
          </a:p>
          <a:p>
            <a:pPr indent="-342900" lvl="0" marL="457200" rtl="0" algn="l">
              <a:spcBef>
                <a:spcPts val="0"/>
              </a:spcBef>
              <a:spcAft>
                <a:spcPts val="0"/>
              </a:spcAft>
              <a:buSzPts val="1800"/>
              <a:buAutoNum type="arabicPeriod"/>
            </a:pPr>
            <a:r>
              <a:rPr lang="en"/>
              <a:t>UC 13 Watch trailer - Search trailer that leads to watch trailer missing. According the UC diagram(Slide 8) the user must search before watching the trailer .</a:t>
            </a:r>
            <a:endParaRPr/>
          </a:p>
          <a:p>
            <a:pPr indent="-342900" lvl="0" marL="457200" rtl="0" algn="l">
              <a:spcBef>
                <a:spcPts val="0"/>
              </a:spcBef>
              <a:spcAft>
                <a:spcPts val="0"/>
              </a:spcAft>
              <a:buSzPts val="1800"/>
              <a:buAutoNum type="arabicPeriod"/>
            </a:pPr>
            <a:r>
              <a:rPr lang="en"/>
              <a:t>UC 14 Watch review - Search review missing . According to UC diagram (Slide 8) the user must search before watching the trailer.</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b="1"/>
          </a:p>
        </p:txBody>
      </p:sp>
      <p:sp>
        <p:nvSpPr>
          <p:cNvPr id="355" name="Google Shape;35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Issues in Sequence Diagram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7"/>
          <p:cNvSpPr txBox="1"/>
          <p:nvPr>
            <p:ph idx="1" type="body"/>
          </p:nvPr>
        </p:nvSpPr>
        <p:spPr>
          <a:xfrm>
            <a:off x="311700" y="1152475"/>
            <a:ext cx="8520600" cy="31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UC 22 Pull a movie list - Missing arrows and Misdirected functions </a:t>
            </a:r>
            <a:endParaRPr/>
          </a:p>
          <a:p>
            <a:pPr indent="0" lvl="0" marL="0" rtl="0" algn="l">
              <a:spcBef>
                <a:spcPts val="1600"/>
              </a:spcBef>
              <a:spcAft>
                <a:spcPts val="0"/>
              </a:spcAft>
              <a:buNone/>
            </a:pPr>
            <a:r>
              <a:rPr lang="en"/>
              <a:t>8. 	UC 24 Elect winner - Sequence diagram not required since this function does not interact with the user.</a:t>
            </a:r>
            <a:endParaRPr/>
          </a:p>
          <a:p>
            <a:pPr indent="0" lvl="0" marL="0" rtl="0" algn="l">
              <a:spcBef>
                <a:spcPts val="1600"/>
              </a:spcBef>
              <a:spcAft>
                <a:spcPts val="1600"/>
              </a:spcAft>
              <a:buNone/>
            </a:pPr>
            <a:r>
              <a:rPr lang="en"/>
              <a:t>9. 	UC 26 Remove a member - Opening and displaying list of users not specifically for “Removing a member”</a:t>
            </a:r>
            <a:endParaRPr/>
          </a:p>
        </p:txBody>
      </p:sp>
      <p:sp>
        <p:nvSpPr>
          <p:cNvPr id="361" name="Google Shape;361;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Issues in Sequence Diagram - 2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Resolve Issues in Sequence Diagram</a:t>
            </a:r>
            <a:endParaRPr/>
          </a:p>
        </p:txBody>
      </p:sp>
      <p:sp>
        <p:nvSpPr>
          <p:cNvPr id="367" name="Google Shape;367;p68"/>
          <p:cNvSpPr txBox="1"/>
          <p:nvPr>
            <p:ph idx="1" type="body"/>
          </p:nvPr>
        </p:nvSpPr>
        <p:spPr>
          <a:xfrm>
            <a:off x="311700" y="1152475"/>
            <a:ext cx="852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a:t>
            </a:r>
            <a:r>
              <a:rPr lang="en"/>
              <a:t>UC</a:t>
            </a:r>
            <a:r>
              <a:rPr lang="en"/>
              <a:t> </a:t>
            </a:r>
            <a:r>
              <a:rPr lang="en"/>
              <a:t>02 Create Group</a:t>
            </a:r>
            <a:r>
              <a:rPr lang="en"/>
              <a:t> - </a:t>
            </a:r>
            <a:r>
              <a:rPr lang="en"/>
              <a:t>Add object notations to </a:t>
            </a:r>
            <a:r>
              <a:rPr lang="en"/>
              <a:t>sequence</a:t>
            </a:r>
            <a:r>
              <a:rPr lang="en"/>
              <a:t> diagrams </a:t>
            </a:r>
            <a:r>
              <a:rPr lang="en"/>
              <a:t>e.g </a:t>
            </a:r>
            <a:r>
              <a:rPr lang="en"/>
              <a:t>Group1</a:t>
            </a:r>
            <a:r>
              <a:rPr lang="en"/>
              <a:t> </a:t>
            </a:r>
            <a:r>
              <a:rPr lang="en"/>
              <a:t>: Group </a:t>
            </a:r>
            <a:endParaRPr/>
          </a:p>
          <a:p>
            <a:pPr indent="0" lvl="0" marL="0" rtl="0" algn="l">
              <a:spcBef>
                <a:spcPts val="1600"/>
              </a:spcBef>
              <a:spcAft>
                <a:spcPts val="0"/>
              </a:spcAft>
              <a:buNone/>
            </a:pPr>
            <a:r>
              <a:rPr lang="en"/>
              <a:t>2.	UC 03 Join group - Arrows should not be coming back to the user . Mention the invite sent from the moderator in the diagram .</a:t>
            </a:r>
            <a:endParaRPr/>
          </a:p>
          <a:p>
            <a:pPr indent="0" lvl="0" marL="0" rtl="0" algn="l">
              <a:spcBef>
                <a:spcPts val="1600"/>
              </a:spcBef>
              <a:spcAft>
                <a:spcPts val="0"/>
              </a:spcAft>
              <a:buNone/>
            </a:pPr>
            <a:r>
              <a:rPr lang="en"/>
              <a:t>3.	UC 11 Unsubscribe group - Fix arrows coming back to the user . Cross after you quit the group . Contents above select a group to quit can be removed</a:t>
            </a:r>
            <a:endParaRPr/>
          </a:p>
          <a:p>
            <a:pPr indent="0" lvl="0" marL="0" rtl="0" algn="l">
              <a:spcBef>
                <a:spcPts val="1600"/>
              </a:spcBef>
              <a:spcAft>
                <a:spcPts val="0"/>
              </a:spcAft>
              <a:buNone/>
            </a:pPr>
            <a:r>
              <a:rPr lang="en"/>
              <a:t>4 .   UC 13 Watch Trailer - Enter trailer has to be removed . Fix Search before watching a trailer . Remove open trailer links since trailers are on external website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9"/>
          <p:cNvSpPr txBox="1"/>
          <p:nvPr>
            <p:ph type="title"/>
          </p:nvPr>
        </p:nvSpPr>
        <p:spPr>
          <a:xfrm>
            <a:off x="311700" y="325400"/>
            <a:ext cx="85206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Ways to Resolve Issues in Sequence Diagram - 2</a:t>
            </a:r>
            <a:endParaRPr/>
          </a:p>
          <a:p>
            <a:pPr indent="0" lvl="0" marL="0" rtl="0" algn="l">
              <a:spcBef>
                <a:spcPts val="0"/>
              </a:spcBef>
              <a:spcAft>
                <a:spcPts val="0"/>
              </a:spcAft>
              <a:buNone/>
            </a:pPr>
            <a:r>
              <a:t/>
            </a:r>
            <a:endParaRPr/>
          </a:p>
        </p:txBody>
      </p:sp>
      <p:sp>
        <p:nvSpPr>
          <p:cNvPr id="373" name="Google Shape;373;p69"/>
          <p:cNvSpPr txBox="1"/>
          <p:nvPr>
            <p:ph idx="1" type="body"/>
          </p:nvPr>
        </p:nvSpPr>
        <p:spPr>
          <a:xfrm>
            <a:off x="311700" y="955225"/>
            <a:ext cx="8520600" cy="40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t>5.	</a:t>
            </a:r>
            <a:r>
              <a:rPr lang="en"/>
              <a:t>UC 14 Watch Review - Fix search before watching or reading review . Remove open review links since it is on an external website</a:t>
            </a:r>
            <a:endParaRPr/>
          </a:p>
          <a:p>
            <a:pPr indent="0" lvl="0" marL="0" rtl="0" algn="l">
              <a:spcBef>
                <a:spcPts val="1600"/>
              </a:spcBef>
              <a:spcAft>
                <a:spcPts val="0"/>
              </a:spcAft>
              <a:buClr>
                <a:schemeClr val="dk1"/>
              </a:buClr>
              <a:buSzPts val="1100"/>
              <a:buFont typeface="Arial"/>
              <a:buNone/>
            </a:pPr>
            <a:r>
              <a:rPr lang="en"/>
              <a:t>6.	UC 22 Pull a movie list - Add object notations to sequence diagram </a:t>
            </a:r>
            <a:br>
              <a:rPr lang="en"/>
            </a:br>
            <a:r>
              <a:rPr lang="en"/>
              <a:t>eg.Group 1 : Group . Load movie list should be from load controller</a:t>
            </a:r>
            <a:endParaRPr/>
          </a:p>
          <a:p>
            <a:pPr indent="0" lvl="0" marL="0" rtl="0" algn="l">
              <a:spcBef>
                <a:spcPts val="1600"/>
              </a:spcBef>
              <a:spcAft>
                <a:spcPts val="0"/>
              </a:spcAft>
              <a:buNone/>
            </a:pPr>
            <a:r>
              <a:rPr lang="en"/>
              <a:t>7.	UC 24 Elect winner - Sequence diagram not necessary since it does not interact with the user . Elect winner is an auto-calculate function after voting .</a:t>
            </a:r>
            <a:endParaRPr/>
          </a:p>
          <a:p>
            <a:pPr indent="0" lvl="0" marL="0" rtl="0" algn="l">
              <a:spcBef>
                <a:spcPts val="1600"/>
              </a:spcBef>
              <a:spcAft>
                <a:spcPts val="0"/>
              </a:spcAft>
              <a:buClr>
                <a:schemeClr val="dk1"/>
              </a:buClr>
              <a:buSzPts val="1100"/>
              <a:buFont typeface="Arial"/>
              <a:buNone/>
            </a:pPr>
            <a:r>
              <a:rPr lang="en"/>
              <a:t>8.	UC 26 Remove member - Opening and displaying list of users not specifically for “Removing a member”</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7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 Model</a:t>
            </a:r>
            <a:endParaRPr/>
          </a:p>
        </p:txBody>
      </p:sp>
      <p:pic>
        <p:nvPicPr>
          <p:cNvPr id="379" name="Google Shape;379;p70"/>
          <p:cNvPicPr preferRelativeResize="0"/>
          <p:nvPr/>
        </p:nvPicPr>
        <p:blipFill>
          <a:blip r:embed="rId3">
            <a:alphaModFix/>
          </a:blip>
          <a:stretch>
            <a:fillRect/>
          </a:stretch>
        </p:blipFill>
        <p:spPr>
          <a:xfrm>
            <a:off x="387900" y="1219125"/>
            <a:ext cx="8368198" cy="38172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Issues in Class Diagram</a:t>
            </a:r>
            <a:endParaRPr/>
          </a:p>
        </p:txBody>
      </p:sp>
      <p:sp>
        <p:nvSpPr>
          <p:cNvPr id="385" name="Google Shape;38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Moderator should not inherit from group member</a:t>
            </a:r>
            <a:endParaRPr/>
          </a:p>
          <a:p>
            <a:pPr indent="-342900" lvl="0" marL="457200" marR="0" rtl="0" algn="l">
              <a:lnSpc>
                <a:spcPct val="115000"/>
              </a:lnSpc>
              <a:spcBef>
                <a:spcPts val="0"/>
              </a:spcBef>
              <a:spcAft>
                <a:spcPts val="0"/>
              </a:spcAft>
              <a:buSzPts val="1800"/>
              <a:buAutoNum type="arabicPeriod"/>
            </a:pPr>
            <a:r>
              <a:rPr lang="en"/>
              <a:t>Change Password should not be a function.</a:t>
            </a:r>
            <a:endParaRPr/>
          </a:p>
          <a:p>
            <a:pPr indent="-342900" lvl="0" marL="457200" marR="0" rtl="0" algn="l">
              <a:lnSpc>
                <a:spcPct val="115000"/>
              </a:lnSpc>
              <a:spcBef>
                <a:spcPts val="0"/>
              </a:spcBef>
              <a:spcAft>
                <a:spcPts val="0"/>
              </a:spcAft>
              <a:buSzPts val="1800"/>
              <a:buAutoNum type="arabicPeriod"/>
            </a:pPr>
            <a:r>
              <a:rPr lang="en"/>
              <a:t>“Joincreate” function’s naming convention is wrong as well as the functionality is unclear.</a:t>
            </a:r>
            <a:endParaRPr/>
          </a:p>
          <a:p>
            <a:pPr indent="-342900" lvl="0" marL="457200" marR="0" rtl="0" algn="l">
              <a:lnSpc>
                <a:spcPct val="115000"/>
              </a:lnSpc>
              <a:spcBef>
                <a:spcPts val="0"/>
              </a:spcBef>
              <a:spcAft>
                <a:spcPts val="0"/>
              </a:spcAft>
              <a:buSzPts val="1800"/>
              <a:buAutoNum type="arabicPeriod"/>
            </a:pPr>
            <a:r>
              <a:rPr lang="en"/>
              <a:t>There is no link between moderator and movie.</a:t>
            </a:r>
            <a:endParaRPr/>
          </a:p>
          <a:p>
            <a:pPr indent="-342900" lvl="0" marL="457200" marR="0" rtl="0" algn="l">
              <a:lnSpc>
                <a:spcPct val="115000"/>
              </a:lnSpc>
              <a:spcBef>
                <a:spcPts val="0"/>
              </a:spcBef>
              <a:spcAft>
                <a:spcPts val="0"/>
              </a:spcAft>
              <a:buSzPts val="1800"/>
              <a:buAutoNum type="arabicPeriod"/>
            </a:pPr>
            <a:r>
              <a:rPr lang="en"/>
              <a:t>There is no link between moderator and event.</a:t>
            </a:r>
            <a:endParaRPr/>
          </a:p>
          <a:p>
            <a:pPr indent="-342900" lvl="0" marL="457200" marR="0" rtl="0" algn="l">
              <a:lnSpc>
                <a:spcPct val="115000"/>
              </a:lnSpc>
              <a:spcBef>
                <a:spcPts val="0"/>
              </a:spcBef>
              <a:spcAft>
                <a:spcPts val="0"/>
              </a:spcAft>
              <a:buSzPts val="1800"/>
              <a:buAutoNum type="arabicPeriod"/>
            </a:pPr>
            <a:r>
              <a:rPr lang="en"/>
              <a:t>There is no link between group member and voting.</a:t>
            </a:r>
            <a:endParaRPr/>
          </a:p>
          <a:p>
            <a:pPr indent="-342900" lvl="0" marL="457200" marR="0" rtl="0" algn="l">
              <a:lnSpc>
                <a:spcPct val="115000"/>
              </a:lnSpc>
              <a:spcBef>
                <a:spcPts val="0"/>
              </a:spcBef>
              <a:spcAft>
                <a:spcPts val="0"/>
              </a:spcAft>
              <a:buSzPts val="1800"/>
              <a:buAutoNum type="arabicPeriod"/>
            </a:pPr>
            <a:r>
              <a:rPr lang="en"/>
              <a:t>There is no link between moderator and event.</a:t>
            </a:r>
            <a:endParaRPr/>
          </a:p>
          <a:p>
            <a:pPr indent="-342900" lvl="0" marL="457200" marR="0" rtl="0" algn="l">
              <a:lnSpc>
                <a:spcPct val="115000"/>
              </a:lnSpc>
              <a:spcBef>
                <a:spcPts val="0"/>
              </a:spcBef>
              <a:spcAft>
                <a:spcPts val="0"/>
              </a:spcAft>
              <a:buSzPts val="1800"/>
              <a:buAutoNum type="arabicPeriod"/>
            </a:pPr>
            <a:r>
              <a:rPr lang="en"/>
              <a:t>View History function is missing</a:t>
            </a:r>
            <a:endParaRPr/>
          </a:p>
          <a:p>
            <a:pPr indent="0" lvl="0" marL="45720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resolve issues in Class Diagram</a:t>
            </a:r>
            <a:endParaRPr/>
          </a:p>
        </p:txBody>
      </p:sp>
      <p:sp>
        <p:nvSpPr>
          <p:cNvPr id="391" name="Google Shape;391;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Moderator should inherit from user and not group member.</a:t>
            </a:r>
            <a:endParaRPr/>
          </a:p>
          <a:p>
            <a:pPr indent="-342900" lvl="0" marL="457200" rtl="0" algn="l">
              <a:spcBef>
                <a:spcPts val="0"/>
              </a:spcBef>
              <a:spcAft>
                <a:spcPts val="0"/>
              </a:spcAft>
              <a:buSzPts val="1800"/>
              <a:buAutoNum type="arabicPeriod"/>
            </a:pPr>
            <a:r>
              <a:rPr lang="en"/>
              <a:t>Change Password should be added as a use case.</a:t>
            </a:r>
            <a:endParaRPr/>
          </a:p>
          <a:p>
            <a:pPr indent="-342900" lvl="0" marL="457200" rtl="0" algn="l">
              <a:spcBef>
                <a:spcPts val="0"/>
              </a:spcBef>
              <a:spcAft>
                <a:spcPts val="0"/>
              </a:spcAft>
              <a:buSzPts val="1800"/>
              <a:buAutoNum type="arabicPeriod"/>
            </a:pPr>
            <a:r>
              <a:rPr lang="en"/>
              <a:t>Follow naming convention for “Joincreate” that clearly identifies what it joins and what it creates. Do not merge 2 features in one. Follow ‘Single Responsibility’ principle.</a:t>
            </a:r>
            <a:endParaRPr/>
          </a:p>
          <a:p>
            <a:pPr indent="-342900" lvl="0" marL="457200" rtl="0" algn="l">
              <a:spcBef>
                <a:spcPts val="0"/>
              </a:spcBef>
              <a:spcAft>
                <a:spcPts val="0"/>
              </a:spcAft>
              <a:buSzPts val="1800"/>
              <a:buAutoNum type="arabicPeriod"/>
            </a:pPr>
            <a:r>
              <a:rPr lang="en"/>
              <a:t>Create a relationship link between moderator and movie.</a:t>
            </a:r>
            <a:endParaRPr/>
          </a:p>
          <a:p>
            <a:pPr indent="-342900" lvl="0" marL="457200" rtl="0" algn="l">
              <a:spcBef>
                <a:spcPts val="0"/>
              </a:spcBef>
              <a:spcAft>
                <a:spcPts val="0"/>
              </a:spcAft>
              <a:buSzPts val="1800"/>
              <a:buAutoNum type="arabicPeriod"/>
            </a:pPr>
            <a:r>
              <a:rPr lang="en"/>
              <a:t>Create a relationship link between moderator and event.</a:t>
            </a:r>
            <a:endParaRPr/>
          </a:p>
          <a:p>
            <a:pPr indent="-342900" lvl="0" marL="457200" rtl="0" algn="l">
              <a:spcBef>
                <a:spcPts val="0"/>
              </a:spcBef>
              <a:spcAft>
                <a:spcPts val="0"/>
              </a:spcAft>
              <a:buSzPts val="1800"/>
              <a:buAutoNum type="arabicPeriod"/>
            </a:pPr>
            <a:r>
              <a:rPr lang="en"/>
              <a:t>Create a relationship link between group member and voting.</a:t>
            </a:r>
            <a:endParaRPr/>
          </a:p>
          <a:p>
            <a:pPr indent="-342900" lvl="0" marL="457200" rtl="0" algn="l">
              <a:spcBef>
                <a:spcPts val="0"/>
              </a:spcBef>
              <a:spcAft>
                <a:spcPts val="0"/>
              </a:spcAft>
              <a:buSzPts val="1800"/>
              <a:buAutoNum type="arabicPeriod"/>
            </a:pPr>
            <a:r>
              <a:rPr lang="en"/>
              <a:t>Create a relationship link between moderator and event.</a:t>
            </a:r>
            <a:endParaRPr/>
          </a:p>
          <a:p>
            <a:pPr indent="-342900" lvl="0" marL="457200" rtl="0" algn="l">
              <a:spcBef>
                <a:spcPts val="0"/>
              </a:spcBef>
              <a:spcAft>
                <a:spcPts val="0"/>
              </a:spcAft>
              <a:buSzPts val="1800"/>
              <a:buAutoNum type="arabicPeriod"/>
            </a:pPr>
            <a:r>
              <a:rPr lang="en"/>
              <a:t>Create a method to allow the user to ‘View History’.</a:t>
            </a:r>
            <a:endParaRPr/>
          </a:p>
          <a:p>
            <a:pPr indent="0" lvl="0" marL="45720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List: Moderator related</a:t>
            </a:r>
            <a:endParaRPr/>
          </a:p>
        </p:txBody>
      </p:sp>
      <p:graphicFrame>
        <p:nvGraphicFramePr>
          <p:cNvPr id="133" name="Google Shape;133;p29"/>
          <p:cNvGraphicFramePr/>
          <p:nvPr/>
        </p:nvGraphicFramePr>
        <p:xfrm>
          <a:off x="387900" y="1417805"/>
          <a:ext cx="3000000" cy="3000000"/>
        </p:xfrm>
        <a:graphic>
          <a:graphicData uri="http://schemas.openxmlformats.org/drawingml/2006/table">
            <a:tbl>
              <a:tblPr>
                <a:noFill/>
                <a:tableStyleId>{51197D3D-E65C-44DE-96EA-055602BBA0E6}</a:tableStyleId>
              </a:tblPr>
              <a:tblGrid>
                <a:gridCol w="858800"/>
                <a:gridCol w="2107550"/>
                <a:gridCol w="5075050"/>
              </a:tblGrid>
              <a:tr h="383625">
                <a:tc>
                  <a:txBody>
                    <a:bodyPr/>
                    <a:lstStyle/>
                    <a:p>
                      <a:pPr indent="0" lvl="0" marL="0" rtl="0" algn="l">
                        <a:spcBef>
                          <a:spcPts val="0"/>
                        </a:spcBef>
                        <a:spcAft>
                          <a:spcPts val="0"/>
                        </a:spcAft>
                        <a:buNone/>
                      </a:pPr>
                      <a:r>
                        <a:rPr lang="en">
                          <a:solidFill>
                            <a:srgbClr val="FFFFFF"/>
                          </a:solidFill>
                        </a:rPr>
                        <a:t>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UC21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Invite People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invites people into the group.</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UC22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Pull a Movie List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pulls a movie list from an external website.</a:t>
                      </a:r>
                      <a:endParaRPr>
                        <a:solidFill>
                          <a:srgbClr val="FFFFFF"/>
                        </a:solidFill>
                      </a:endParaRPr>
                    </a:p>
                  </a:txBody>
                  <a:tcPr marT="91425" marB="91425" marR="91425" marL="91425"/>
                </a:tc>
              </a:tr>
              <a:tr h="420850">
                <a:tc>
                  <a:txBody>
                    <a:bodyPr/>
                    <a:lstStyle/>
                    <a:p>
                      <a:pPr indent="0" lvl="0" marL="0" rtl="0" algn="l">
                        <a:spcBef>
                          <a:spcPts val="0"/>
                        </a:spcBef>
                        <a:spcAft>
                          <a:spcPts val="0"/>
                        </a:spcAft>
                        <a:buNone/>
                      </a:pPr>
                      <a:r>
                        <a:rPr lang="en">
                          <a:solidFill>
                            <a:srgbClr val="FFFFFF"/>
                          </a:solidFill>
                        </a:rPr>
                        <a:t>UC23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Create a Movie Event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creates a movie event for members.</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UC24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Open a Voting Event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opens a voting event in a movie event.</a:t>
                      </a:r>
                      <a:endParaRPr>
                        <a:solidFill>
                          <a:srgbClr val="FFFFFF"/>
                        </a:solidFill>
                      </a:endParaRPr>
                    </a:p>
                  </a:txBody>
                  <a:tcPr marT="91425" marB="91425" marR="91425" marL="91425"/>
                </a:tc>
              </a:tr>
              <a:tr h="406025">
                <a:tc>
                  <a:txBody>
                    <a:bodyPr/>
                    <a:lstStyle/>
                    <a:p>
                      <a:pPr indent="0" lvl="0" marL="0" rtl="0" algn="l">
                        <a:spcBef>
                          <a:spcPts val="0"/>
                        </a:spcBef>
                        <a:spcAft>
                          <a:spcPts val="0"/>
                        </a:spcAft>
                        <a:buNone/>
                      </a:pPr>
                      <a:r>
                        <a:rPr lang="en">
                          <a:solidFill>
                            <a:srgbClr val="FFFFFF"/>
                          </a:solidFill>
                        </a:rPr>
                        <a:t>UC25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Elect Winner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system counts the most voted movie.</a:t>
                      </a:r>
                      <a:endParaRPr>
                        <a:solidFill>
                          <a:srgbClr val="FFFFFF"/>
                        </a:solidFill>
                      </a:endParaRPr>
                    </a:p>
                  </a:txBody>
                  <a:tcPr marT="91425" marB="91425" marR="91425" marL="91425"/>
                </a:tc>
              </a:tr>
              <a:tr h="406025">
                <a:tc>
                  <a:txBody>
                    <a:bodyPr/>
                    <a:lstStyle/>
                    <a:p>
                      <a:pPr indent="0" lvl="0" marL="0" rtl="0" algn="l">
                        <a:spcBef>
                          <a:spcPts val="0"/>
                        </a:spcBef>
                        <a:spcAft>
                          <a:spcPts val="0"/>
                        </a:spcAft>
                        <a:buNone/>
                      </a:pPr>
                      <a:r>
                        <a:rPr lang="en">
                          <a:solidFill>
                            <a:srgbClr val="FFFFFF"/>
                          </a:solidFill>
                        </a:rPr>
                        <a:t>UC26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Remove Members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Moderator removes a member from the group.</a:t>
                      </a:r>
                      <a:endParaRPr>
                        <a:solidFill>
                          <a:srgbClr val="FFFFFF"/>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39" name="Google Shape;13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artifacts your group reviewed</a:t>
            </a:r>
            <a:endParaRPr/>
          </a:p>
          <a:p>
            <a:pPr indent="-342900" lvl="0" marL="457200" rtl="0" algn="l">
              <a:spcBef>
                <a:spcPts val="0"/>
              </a:spcBef>
              <a:spcAft>
                <a:spcPts val="0"/>
              </a:spcAft>
              <a:buSzPts val="1800"/>
              <a:buChar char="●"/>
            </a:pPr>
            <a:r>
              <a:rPr lang="en"/>
              <a:t>The key issues (5 to 7) found in each component:</a:t>
            </a:r>
            <a:endParaRPr/>
          </a:p>
          <a:p>
            <a:pPr indent="-342900" lvl="1" marL="914400" rtl="0" algn="l">
              <a:spcBef>
                <a:spcPts val="0"/>
              </a:spcBef>
              <a:spcAft>
                <a:spcPts val="0"/>
              </a:spcAft>
              <a:buSzPts val="1800"/>
              <a:buChar char="○"/>
            </a:pPr>
            <a:r>
              <a:rPr lang="en" sz="1800"/>
              <a:t>Use Case Diagram</a:t>
            </a:r>
            <a:endParaRPr sz="1800"/>
          </a:p>
          <a:p>
            <a:pPr indent="-342900" lvl="1" marL="914400" rtl="0" algn="l">
              <a:spcBef>
                <a:spcPts val="0"/>
              </a:spcBef>
              <a:spcAft>
                <a:spcPts val="0"/>
              </a:spcAft>
              <a:buSzPts val="1800"/>
              <a:buChar char="○"/>
            </a:pPr>
            <a:r>
              <a:rPr lang="en" sz="1800"/>
              <a:t>Use Case Specification</a:t>
            </a:r>
            <a:endParaRPr sz="1800"/>
          </a:p>
          <a:p>
            <a:pPr indent="-342900" lvl="1" marL="914400" rtl="0" algn="l">
              <a:spcBef>
                <a:spcPts val="0"/>
              </a:spcBef>
              <a:spcAft>
                <a:spcPts val="0"/>
              </a:spcAft>
              <a:buSzPts val="1800"/>
              <a:buChar char="○"/>
            </a:pPr>
            <a:r>
              <a:rPr lang="en" sz="1800"/>
              <a:t>Class Diagram</a:t>
            </a:r>
            <a:endParaRPr sz="1800"/>
          </a:p>
          <a:p>
            <a:pPr indent="-342900" lvl="1" marL="914400" rtl="0" algn="l">
              <a:spcBef>
                <a:spcPts val="0"/>
              </a:spcBef>
              <a:spcAft>
                <a:spcPts val="0"/>
              </a:spcAft>
              <a:buSzPts val="1800"/>
              <a:buChar char="○"/>
            </a:pPr>
            <a:r>
              <a:rPr lang="en" sz="1800"/>
              <a:t>Sequence Diagram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Diagram: User</a:t>
            </a:r>
            <a:endParaRPr/>
          </a:p>
        </p:txBody>
      </p:sp>
      <p:pic>
        <p:nvPicPr>
          <p:cNvPr id="145" name="Google Shape;145;p31"/>
          <p:cNvPicPr preferRelativeResize="0"/>
          <p:nvPr/>
        </p:nvPicPr>
        <p:blipFill>
          <a:blip r:embed="rId3">
            <a:alphaModFix/>
          </a:blip>
          <a:stretch>
            <a:fillRect/>
          </a:stretch>
        </p:blipFill>
        <p:spPr>
          <a:xfrm>
            <a:off x="1367700" y="1351425"/>
            <a:ext cx="5088991" cy="369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Diagram: Group Member</a:t>
            </a:r>
            <a:endParaRPr/>
          </a:p>
        </p:txBody>
      </p:sp>
      <p:pic>
        <p:nvPicPr>
          <p:cNvPr id="151" name="Google Shape;151;p32"/>
          <p:cNvPicPr preferRelativeResize="0"/>
          <p:nvPr/>
        </p:nvPicPr>
        <p:blipFill>
          <a:blip r:embed="rId3">
            <a:alphaModFix/>
          </a:blip>
          <a:stretch>
            <a:fillRect/>
          </a:stretch>
        </p:blipFill>
        <p:spPr>
          <a:xfrm>
            <a:off x="1367700" y="1304375"/>
            <a:ext cx="5425341" cy="36945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Diagram: Moderator</a:t>
            </a:r>
            <a:endParaRPr/>
          </a:p>
        </p:txBody>
      </p:sp>
      <p:pic>
        <p:nvPicPr>
          <p:cNvPr id="157" name="Google Shape;157;p33"/>
          <p:cNvPicPr preferRelativeResize="0"/>
          <p:nvPr/>
        </p:nvPicPr>
        <p:blipFill>
          <a:blip r:embed="rId3">
            <a:alphaModFix/>
          </a:blip>
          <a:stretch>
            <a:fillRect/>
          </a:stretch>
        </p:blipFill>
        <p:spPr>
          <a:xfrm>
            <a:off x="1368750" y="1313900"/>
            <a:ext cx="5154253" cy="36945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