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cd909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cd909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eea30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eea30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eea30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eea30d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eea30d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eea30d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eddbceb45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ddbceb45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de7771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de7771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eddbceb45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ddbceb45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de777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de777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ddbceb45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ddbceb45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ee35e90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e35e90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c6e4de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c6e4de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e35e90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e35e90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e35e90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e35e90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ee35e90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e35e90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6c6e4deb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6c6e4deb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6c6e4deb2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6c6e4deb2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c6e4deb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c6e4deb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c6e4deb2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c6e4deb2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de7771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de7771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c019d6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c019d6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ec019d6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c019d6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71150"/>
            <a:ext cx="8520600" cy="198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Object-Oriented Design</a:t>
            </a:r>
            <a:endParaRPr/>
          </a:p>
          <a:p>
            <a:pPr indent="0" lvl="0" marL="0" rtl="0" algn="l">
              <a:spcBef>
                <a:spcPts val="0"/>
              </a:spcBef>
              <a:spcAft>
                <a:spcPts val="0"/>
              </a:spcAft>
              <a:buNone/>
            </a:pPr>
            <a:r>
              <a:rPr lang="en" sz="3000"/>
              <a:t>Assignment 2 (Use Case Specifications)</a:t>
            </a:r>
            <a:endParaRPr sz="3000"/>
          </a:p>
        </p:txBody>
      </p:sp>
      <p:sp>
        <p:nvSpPr>
          <p:cNvPr id="86" name="Google Shape;86;p13"/>
          <p:cNvSpPr txBox="1"/>
          <p:nvPr>
            <p:ph idx="1" type="subTitle"/>
          </p:nvPr>
        </p:nvSpPr>
        <p:spPr>
          <a:xfrm>
            <a:off x="311700" y="2834125"/>
            <a:ext cx="8520600" cy="222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Group 13</a:t>
            </a:r>
            <a:endParaRPr/>
          </a:p>
          <a:p>
            <a:pPr indent="0" lvl="0" marL="0" rtl="0" algn="r">
              <a:spcBef>
                <a:spcPts val="0"/>
              </a:spcBef>
              <a:spcAft>
                <a:spcPts val="0"/>
              </a:spcAft>
              <a:buNone/>
            </a:pPr>
            <a:r>
              <a:rPr lang="en" sz="2400"/>
              <a:t>Nopphiphat Suraminitkul (Nopi)</a:t>
            </a:r>
            <a:endParaRPr sz="2400"/>
          </a:p>
          <a:p>
            <a:pPr indent="0" lvl="0" marL="0" rtl="0" algn="r">
              <a:spcBef>
                <a:spcPts val="0"/>
              </a:spcBef>
              <a:spcAft>
                <a:spcPts val="0"/>
              </a:spcAft>
              <a:buNone/>
            </a:pPr>
            <a:r>
              <a:rPr lang="en" sz="2400"/>
              <a:t>Ayush Singh</a:t>
            </a:r>
            <a:endParaRPr sz="2400"/>
          </a:p>
          <a:p>
            <a:pPr indent="0" lvl="0" marL="0" rtl="0" algn="r">
              <a:spcBef>
                <a:spcPts val="0"/>
              </a:spcBef>
              <a:spcAft>
                <a:spcPts val="0"/>
              </a:spcAft>
              <a:buNone/>
            </a:pPr>
            <a:r>
              <a:rPr lang="en" sz="2400"/>
              <a:t>Juhi Sinha</a:t>
            </a:r>
            <a:endParaRPr sz="2400"/>
          </a:p>
          <a:p>
            <a:pPr indent="0" lvl="0" marL="0" rtl="0" algn="r">
              <a:spcBef>
                <a:spcPts val="0"/>
              </a:spcBef>
              <a:spcAft>
                <a:spcPts val="0"/>
              </a:spcAft>
              <a:buNone/>
            </a:pPr>
            <a:r>
              <a:rPr lang="en" sz="2400"/>
              <a:t>Somnath Jogelkar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10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Create Group</a:t>
            </a:r>
            <a:endParaRPr/>
          </a:p>
        </p:txBody>
      </p:sp>
      <p:sp>
        <p:nvSpPr>
          <p:cNvPr id="140" name="Google Shape;140;p22"/>
          <p:cNvSpPr txBox="1"/>
          <p:nvPr>
            <p:ph idx="1" type="body"/>
          </p:nvPr>
        </p:nvSpPr>
        <p:spPr>
          <a:xfrm>
            <a:off x="132200" y="679425"/>
            <a:ext cx="8870700" cy="4360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“Create Group” with UCID : 3.</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“Moderator” will create a group where they will select the users for invitation.</a:t>
            </a:r>
            <a:endParaRPr sz="1200"/>
          </a:p>
          <a:p>
            <a:pPr indent="-304800" lvl="0" marL="457200" rtl="0" algn="l">
              <a:spcBef>
                <a:spcPts val="0"/>
              </a:spcBef>
              <a:spcAft>
                <a:spcPts val="0"/>
              </a:spcAft>
              <a:buSzPts val="1200"/>
              <a:buAutoNum type="arabicPeriod"/>
            </a:pPr>
            <a:r>
              <a:rPr lang="en" sz="1200"/>
              <a:t>Assumptions: “Login” option can be used by Moderator and Friends &amp; Family multiple times. One email can only be used for creating one account.</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need to know their email and password</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see the homepage of the system where they will choose to login by inputting their credentials. The use case will end when they are able to login to their account successfully and land on the homepage.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actors forgot the password and need to reset it.</a:t>
            </a:r>
            <a:endParaRPr sz="1200"/>
          </a:p>
          <a:p>
            <a:pPr indent="-304800" lvl="0" marL="457200" rtl="0" algn="l">
              <a:spcBef>
                <a:spcPts val="0"/>
              </a:spcBef>
              <a:spcAft>
                <a:spcPts val="0"/>
              </a:spcAft>
              <a:buSzPts val="1200"/>
              <a:buChar char="●"/>
            </a:pPr>
            <a:r>
              <a:rPr lang="en" sz="1200"/>
              <a:t>The “Login”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login to their account and land on homepage.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Change Password</a:t>
            </a:r>
            <a:endParaRPr/>
          </a:p>
        </p:txBody>
      </p:sp>
      <p:sp>
        <p:nvSpPr>
          <p:cNvPr id="146" name="Google Shape;146;p23"/>
          <p:cNvSpPr txBox="1"/>
          <p:nvPr>
            <p:ph idx="1" type="body"/>
          </p:nvPr>
        </p:nvSpPr>
        <p:spPr>
          <a:xfrm>
            <a:off x="-92750" y="449525"/>
            <a:ext cx="9144000" cy="454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“Change Password” with UCID : 4.</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“Family and Friends” can change their password for login, should they need to.</a:t>
            </a:r>
            <a:endParaRPr sz="1200"/>
          </a:p>
          <a:p>
            <a:pPr indent="-304800" lvl="0" marL="457200" rtl="0" algn="l">
              <a:spcBef>
                <a:spcPts val="0"/>
              </a:spcBef>
              <a:spcAft>
                <a:spcPts val="0"/>
              </a:spcAft>
              <a:buSzPts val="1200"/>
              <a:buAutoNum type="arabicPeriod"/>
            </a:pPr>
            <a:r>
              <a:rPr lang="en" sz="1200"/>
              <a:t>Assumptions: “Change Password” option can be used by Moderator and Friends &amp; Family multiple times. The password can be changed for the account that has already been registered.</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should be logged-in in order to change their password.</a:t>
            </a:r>
            <a:endParaRPr sz="1200"/>
          </a:p>
          <a:p>
            <a:pPr indent="-304800" lvl="0" marL="457200" rtl="0" algn="l">
              <a:spcBef>
                <a:spcPts val="0"/>
              </a:spcBef>
              <a:spcAft>
                <a:spcPts val="0"/>
              </a:spcAft>
              <a:buSzPts val="1200"/>
              <a:buChar char="●"/>
            </a:pPr>
            <a:r>
              <a:rPr lang="en" sz="1200"/>
              <a:t>All the actors need to know their previous password in order to change it.</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need to log in to their accounts with their email id and their pre existing password. They must click on the “Change Password” option available in the drop down list of the “User” tab . The use case will end when they will input the old password, new password and to click on the “Change Password” button.</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forget their old password.</a:t>
            </a:r>
            <a:endParaRPr sz="1200"/>
          </a:p>
          <a:p>
            <a:pPr indent="-304800" lvl="0" marL="457200" rtl="0" algn="l">
              <a:spcBef>
                <a:spcPts val="0"/>
              </a:spcBef>
              <a:spcAft>
                <a:spcPts val="0"/>
              </a:spcAft>
              <a:buSzPts val="1200"/>
              <a:buChar char="●"/>
            </a:pPr>
            <a:r>
              <a:rPr lang="en" sz="1200"/>
              <a:t>The actors cannot login to the system with their email.</a:t>
            </a:r>
            <a:endParaRPr sz="1200"/>
          </a:p>
          <a:p>
            <a:pPr indent="-304800" lvl="0" marL="457200" rtl="0" algn="l">
              <a:spcBef>
                <a:spcPts val="0"/>
              </a:spcBef>
              <a:spcAft>
                <a:spcPts val="0"/>
              </a:spcAft>
              <a:buSzPts val="1200"/>
              <a:buChar char="●"/>
            </a:pPr>
            <a:r>
              <a:rPr lang="en" sz="1200"/>
              <a:t>The “Change Password” button does not react the way it is supposed to be and crashes the website on user’s end.</a:t>
            </a:r>
            <a:endParaRPr sz="1200"/>
          </a:p>
          <a:p>
            <a:pPr indent="-304800" lvl="0" marL="457200" rtl="0" algn="l">
              <a:spcBef>
                <a:spcPts val="0"/>
              </a:spcBef>
              <a:spcAft>
                <a:spcPts val="0"/>
              </a:spcAft>
              <a:buSzPts val="1200"/>
              <a:buAutoNum type="arabicPeriod"/>
            </a:pPr>
            <a:r>
              <a:rPr lang="en" sz="1200"/>
              <a:t>Post Condition: System has allowed the actors to input their old password, new password that they wish to set and updates the password for their account.</a:t>
            </a:r>
            <a:endParaRPr sz="12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7500" y="-3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Add/Remove Member</a:t>
            </a:r>
            <a:endParaRPr/>
          </a:p>
        </p:txBody>
      </p:sp>
      <p:sp>
        <p:nvSpPr>
          <p:cNvPr id="152" name="Google Shape;152;p24"/>
          <p:cNvSpPr txBox="1"/>
          <p:nvPr>
            <p:ph idx="1" type="body"/>
          </p:nvPr>
        </p:nvSpPr>
        <p:spPr>
          <a:xfrm>
            <a:off x="-15750" y="430400"/>
            <a:ext cx="9175500" cy="460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“Add/Remove Member” with UCID : 5.</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Only “Moderator” of the group has the privilege to add/remove a member from a group.</a:t>
            </a:r>
            <a:endParaRPr sz="1200"/>
          </a:p>
          <a:p>
            <a:pPr indent="-304800" lvl="0" marL="457200" rtl="0" algn="l">
              <a:spcBef>
                <a:spcPts val="0"/>
              </a:spcBef>
              <a:spcAft>
                <a:spcPts val="0"/>
              </a:spcAft>
              <a:buSzPts val="1200"/>
              <a:buAutoNum type="arabicPeriod"/>
            </a:pPr>
            <a:r>
              <a:rPr lang="en" sz="1200"/>
              <a:t>Assumptions: “Add/Remove” option can be used by moderator multiple times. The add option is available for those users that are not part of the selected group. The remove option is available for users who are already a part of the selected group.</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Moderator have to navigate to the system.</a:t>
            </a:r>
            <a:endParaRPr sz="1200"/>
          </a:p>
          <a:p>
            <a:pPr indent="-304800" lvl="0" marL="457200" rtl="0" algn="l">
              <a:spcBef>
                <a:spcPts val="0"/>
              </a:spcBef>
              <a:spcAft>
                <a:spcPts val="0"/>
              </a:spcAft>
              <a:buSzPts val="1200"/>
              <a:buChar char="●"/>
            </a:pPr>
            <a:r>
              <a:rPr lang="en" sz="1200"/>
              <a:t>Moderator should be logged-in in order to add or remove members.</a:t>
            </a:r>
            <a:endParaRPr sz="1200"/>
          </a:p>
          <a:p>
            <a:pPr indent="-304800" lvl="0" marL="457200" rtl="0" algn="l">
              <a:spcBef>
                <a:spcPts val="0"/>
              </a:spcBef>
              <a:spcAft>
                <a:spcPts val="0"/>
              </a:spcAft>
              <a:buSzPts val="1200"/>
              <a:buChar char="●"/>
            </a:pPr>
            <a:r>
              <a:rPr lang="en" sz="1200"/>
              <a:t>Moderator must choose new members or remove members which already have an account in the system.</a:t>
            </a:r>
            <a:endParaRPr sz="1200"/>
          </a:p>
          <a:p>
            <a:pPr indent="-304800" lvl="0" marL="457200" rtl="0" algn="l">
              <a:spcBef>
                <a:spcPts val="0"/>
              </a:spcBef>
              <a:spcAft>
                <a:spcPts val="0"/>
              </a:spcAft>
              <a:buSzPts val="1200"/>
              <a:buAutoNum type="arabicPeriod"/>
            </a:pPr>
            <a:r>
              <a:rPr lang="en" sz="1200"/>
              <a:t>Description: The use case begins when the moderator has logged into their account. Moderator must click on “Groups” tab on the top navigation bar in order drop down and click on “Edit Group” option. They will be redirected to a page where they have 2 buttons with “Add” and “Remove”  label on them. Moderator can click on the add button to add users that are not part of the selected group. Moderator can click on the “Remove” button to remove users who are already a part of the selected group. The use case ends with Moderator either adding new members or removing existing members from a selected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Moderator cannot login to the system with their email.</a:t>
            </a:r>
            <a:endParaRPr sz="1200"/>
          </a:p>
          <a:p>
            <a:pPr indent="-304800" lvl="0" marL="457200" rtl="0" algn="l">
              <a:spcBef>
                <a:spcPts val="0"/>
              </a:spcBef>
              <a:spcAft>
                <a:spcPts val="0"/>
              </a:spcAft>
              <a:buSzPts val="1200"/>
              <a:buChar char="●"/>
            </a:pPr>
            <a:r>
              <a:rPr lang="en" sz="1200"/>
              <a:t>All the users are already a member of a selected group, hence the moderator cannot add anyone else.</a:t>
            </a:r>
            <a:endParaRPr sz="1200"/>
          </a:p>
          <a:p>
            <a:pPr indent="-304800" lvl="0" marL="457200" rtl="0" algn="l">
              <a:spcBef>
                <a:spcPts val="0"/>
              </a:spcBef>
              <a:spcAft>
                <a:spcPts val="0"/>
              </a:spcAft>
              <a:buSzPts val="1200"/>
              <a:buChar char="●"/>
            </a:pPr>
            <a:r>
              <a:rPr lang="en" sz="1200"/>
              <a:t>There is no member in the selected group available to be removed by the moderator.</a:t>
            </a:r>
            <a:endParaRPr sz="1200"/>
          </a:p>
          <a:p>
            <a:pPr indent="-304800" lvl="0" marL="457200" rtl="0" algn="l">
              <a:spcBef>
                <a:spcPts val="0"/>
              </a:spcBef>
              <a:spcAft>
                <a:spcPts val="0"/>
              </a:spcAft>
              <a:buSzPts val="1200"/>
              <a:buAutoNum type="arabicPeriod"/>
            </a:pPr>
            <a:r>
              <a:rPr lang="en" sz="1200"/>
              <a:t>Post Condition: System has allowed the moderator to select users to add and members to remove from a group and hence, the users have been added and members have been removed from the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3350" y="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Delete Group</a:t>
            </a:r>
            <a:endParaRPr/>
          </a:p>
        </p:txBody>
      </p:sp>
      <p:sp>
        <p:nvSpPr>
          <p:cNvPr id="158" name="Google Shape;158;p25"/>
          <p:cNvSpPr txBox="1"/>
          <p:nvPr>
            <p:ph idx="1" type="body"/>
          </p:nvPr>
        </p:nvSpPr>
        <p:spPr>
          <a:xfrm>
            <a:off x="-99650" y="596575"/>
            <a:ext cx="9185400" cy="462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“Delete Group” with UCID : 6.</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Only “Moderator” of the group has the privilege to delete a group.</a:t>
            </a:r>
            <a:endParaRPr sz="1200"/>
          </a:p>
          <a:p>
            <a:pPr indent="-304800" lvl="0" marL="457200" rtl="0" algn="l">
              <a:spcBef>
                <a:spcPts val="0"/>
              </a:spcBef>
              <a:spcAft>
                <a:spcPts val="0"/>
              </a:spcAft>
              <a:buSzPts val="1200"/>
              <a:buAutoNum type="arabicPeriod"/>
            </a:pPr>
            <a:r>
              <a:rPr lang="en" sz="1200"/>
              <a:t>Assumptions: “Delete Group” option can be used by moderator once for every group. The “Delete Group” option is available for moderator to choose for the group which has no reason to exist anymore.</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Moderator have to navigate to the system.</a:t>
            </a:r>
            <a:endParaRPr sz="1200"/>
          </a:p>
          <a:p>
            <a:pPr indent="-304800" lvl="0" marL="457200" rtl="0" algn="l">
              <a:spcBef>
                <a:spcPts val="0"/>
              </a:spcBef>
              <a:spcAft>
                <a:spcPts val="0"/>
              </a:spcAft>
              <a:buSzPts val="1200"/>
              <a:buChar char="●"/>
            </a:pPr>
            <a:r>
              <a:rPr lang="en" sz="1200"/>
              <a:t>Moderator should be logged-in in order to see all the groups available.</a:t>
            </a:r>
            <a:endParaRPr sz="1200"/>
          </a:p>
          <a:p>
            <a:pPr indent="-304800" lvl="0" marL="457200" rtl="0" algn="l">
              <a:spcBef>
                <a:spcPts val="0"/>
              </a:spcBef>
              <a:spcAft>
                <a:spcPts val="0"/>
              </a:spcAft>
              <a:buSzPts val="1200"/>
              <a:buChar char="●"/>
            </a:pPr>
            <a:r>
              <a:rPr lang="en" sz="1200"/>
              <a:t>The group must exist, with or without any members, for the moderator to delete.</a:t>
            </a:r>
            <a:endParaRPr sz="1200"/>
          </a:p>
          <a:p>
            <a:pPr indent="-304800" lvl="0" marL="457200" rtl="0" algn="l">
              <a:spcBef>
                <a:spcPts val="0"/>
              </a:spcBef>
              <a:spcAft>
                <a:spcPts val="0"/>
              </a:spcAft>
              <a:buSzPts val="1200"/>
              <a:buAutoNum type="arabicPeriod"/>
            </a:pPr>
            <a:r>
              <a:rPr lang="en" sz="1200"/>
              <a:t>Description: The use case begins when the moderator has logged into their account. Moderator must click on “Groups” tab on the top navigation bar in order drop down and click on “Edit Group” option. They will be redirected to a page where they have a button with “Delete Group” label on it. Moderator can choose from the given list of selected groups to delete from. The use case ends with Moderator deleting the group from the system, notifying the users that their group has been deleted.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Moderator cannot login to the system with their email.</a:t>
            </a:r>
            <a:endParaRPr sz="1200"/>
          </a:p>
          <a:p>
            <a:pPr indent="-304800" lvl="0" marL="457200" rtl="0" algn="l">
              <a:spcBef>
                <a:spcPts val="0"/>
              </a:spcBef>
              <a:spcAft>
                <a:spcPts val="0"/>
              </a:spcAft>
              <a:buSzPts val="1200"/>
              <a:buChar char="●"/>
            </a:pPr>
            <a:r>
              <a:rPr lang="en" sz="1200"/>
              <a:t>There is no group in the list of groups available to be deleted by the moderator.</a:t>
            </a:r>
            <a:endParaRPr sz="1200"/>
          </a:p>
          <a:p>
            <a:pPr indent="-304800" lvl="0" marL="457200" rtl="0" algn="l">
              <a:spcBef>
                <a:spcPts val="0"/>
              </a:spcBef>
              <a:spcAft>
                <a:spcPts val="0"/>
              </a:spcAft>
              <a:buSzPts val="1200"/>
              <a:buChar char="●"/>
            </a:pPr>
            <a:r>
              <a:rPr lang="en" sz="1200"/>
              <a:t>The “Delete Group” button does not work and crashes the website on moderator’s end.</a:t>
            </a:r>
            <a:endParaRPr sz="1200"/>
          </a:p>
          <a:p>
            <a:pPr indent="-304800" lvl="0" marL="457200" rtl="0" algn="l">
              <a:spcBef>
                <a:spcPts val="0"/>
              </a:spcBef>
              <a:spcAft>
                <a:spcPts val="0"/>
              </a:spcAft>
              <a:buSzPts val="1200"/>
              <a:buAutoNum type="arabicPeriod"/>
            </a:pPr>
            <a:r>
              <a:rPr lang="en" sz="1200"/>
              <a:t>Post Condition: System has allowed the moderator to select a group from the given list of groups and hence, the moderator has deleted the group which did not have a reason to exist anymore.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Join Group</a:t>
            </a:r>
            <a:endParaRPr/>
          </a:p>
        </p:txBody>
      </p:sp>
      <p:sp>
        <p:nvSpPr>
          <p:cNvPr id="164" name="Google Shape;164;p26"/>
          <p:cNvSpPr txBox="1"/>
          <p:nvPr>
            <p:ph idx="1" type="body"/>
          </p:nvPr>
        </p:nvSpPr>
        <p:spPr>
          <a:xfrm>
            <a:off x="311700" y="70705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“Join Group” with UCID : 7.</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are accepted the invitation to join group created by “Moderator” of the system.</a:t>
            </a:r>
            <a:endParaRPr sz="1200"/>
          </a:p>
          <a:p>
            <a:pPr indent="-304800" lvl="0" marL="457200" rtl="0" algn="l">
              <a:spcBef>
                <a:spcPts val="0"/>
              </a:spcBef>
              <a:spcAft>
                <a:spcPts val="0"/>
              </a:spcAft>
              <a:buSzPts val="1200"/>
              <a:buAutoNum type="arabicPeriod"/>
            </a:pPr>
            <a:r>
              <a:rPr lang="en" sz="1200"/>
              <a:t>Assumptions: “Join Group” can be used by interested members of “Friends &amp; Family” to join movie watching group that were created by “Moderator” of the system.</a:t>
            </a:r>
            <a:endParaRPr sz="1200"/>
          </a:p>
          <a:p>
            <a:pPr indent="-304800" lvl="0" marL="457200" rtl="0" algn="l">
              <a:spcBef>
                <a:spcPts val="0"/>
              </a:spcBef>
              <a:spcAft>
                <a:spcPts val="0"/>
              </a:spcAft>
              <a:buSzPts val="1200"/>
              <a:buAutoNum type="arabicPeriod"/>
            </a:pPr>
            <a:r>
              <a:rPr lang="en" sz="1200"/>
              <a:t>Actor :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“Friends &amp; Family” are users of the system.</a:t>
            </a:r>
            <a:endParaRPr sz="1200"/>
          </a:p>
          <a:p>
            <a:pPr indent="-304800" lvl="0" marL="457200" rtl="0" algn="l">
              <a:spcBef>
                <a:spcPts val="0"/>
              </a:spcBef>
              <a:spcAft>
                <a:spcPts val="0"/>
              </a:spcAft>
              <a:buSzPts val="1200"/>
              <a:buChar char="●"/>
            </a:pPr>
            <a:r>
              <a:rPr lang="en" sz="1200"/>
              <a:t>The “Friends &amp; Family” email are selected and included in group creation detail when “Moderator” created the group.</a:t>
            </a:r>
            <a:endParaRPr sz="1200"/>
          </a:p>
          <a:p>
            <a:pPr indent="-304800" lvl="0" marL="457200" rtl="0" algn="l">
              <a:spcBef>
                <a:spcPts val="0"/>
              </a:spcBef>
              <a:spcAft>
                <a:spcPts val="0"/>
              </a:spcAft>
              <a:buSzPts val="1200"/>
              <a:buChar char="●"/>
            </a:pPr>
            <a:r>
              <a:rPr lang="en" sz="1200"/>
              <a:t>The “Friends &amp; Family” are notified of the group invitation, and decided to be part of the group.</a:t>
            </a:r>
            <a:endParaRPr sz="1200"/>
          </a:p>
          <a:p>
            <a:pPr indent="-304800" lvl="0" marL="457200" rtl="0" algn="l">
              <a:spcBef>
                <a:spcPts val="0"/>
              </a:spcBef>
              <a:spcAft>
                <a:spcPts val="0"/>
              </a:spcAft>
              <a:buSzPts val="1200"/>
              <a:buAutoNum type="arabicPeriod"/>
            </a:pPr>
            <a:r>
              <a:rPr lang="en" sz="1200"/>
              <a:t>Description: The use case begins when the “Moderator” sends invitation to chosen candidates of the group. “Friends &amp; Family” will be notified of the group invitation, and has to decide if they are interested to be members of the group. If interested and chose to accept the invitation, their details will be added to the group. The use case will end when their details are included inside the newly created group, and they become part of the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details of chosen candidate are incorrect, and the invitation was not sent to the chosen candidate.</a:t>
            </a:r>
            <a:endParaRPr sz="1200"/>
          </a:p>
          <a:p>
            <a:pPr indent="-304800" lvl="0" marL="457200" rtl="0" algn="l">
              <a:spcBef>
                <a:spcPts val="0"/>
              </a:spcBef>
              <a:spcAft>
                <a:spcPts val="0"/>
              </a:spcAft>
              <a:buSzPts val="1200"/>
              <a:buChar char="●"/>
            </a:pPr>
            <a:r>
              <a:rPr lang="en" sz="1200"/>
              <a:t>The chosen candidate did not accept the group invitation due to reasons such as not interested, to name a few.</a:t>
            </a:r>
            <a:endParaRPr sz="1200"/>
          </a:p>
          <a:p>
            <a:pPr indent="-304800" lvl="0" marL="457200" rtl="0" algn="l">
              <a:spcBef>
                <a:spcPts val="0"/>
              </a:spcBef>
              <a:spcAft>
                <a:spcPts val="0"/>
              </a:spcAft>
              <a:buSzPts val="1200"/>
              <a:buAutoNum type="arabicPeriod"/>
            </a:pPr>
            <a:r>
              <a:rPr lang="en" sz="1200"/>
              <a:t>Post Condition: “Friends &amp; Family” who have accepted to be part of the group has become members of the group, and thus have accessed to functionalities such as “voting” and “history”, to name a few.</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Unsubscribe Group</a:t>
            </a:r>
            <a:endParaRPr/>
          </a:p>
        </p:txBody>
      </p:sp>
      <p:sp>
        <p:nvSpPr>
          <p:cNvPr id="170" name="Google Shape;170;p27"/>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“Unsubscribe Group” with UCID : 8.</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members of the group decided to leave the group.</a:t>
            </a:r>
            <a:endParaRPr sz="1200"/>
          </a:p>
          <a:p>
            <a:pPr indent="-304800" lvl="0" marL="457200" rtl="0" algn="l">
              <a:spcBef>
                <a:spcPts val="0"/>
              </a:spcBef>
              <a:spcAft>
                <a:spcPts val="0"/>
              </a:spcAft>
              <a:buSzPts val="1200"/>
              <a:buAutoNum type="arabicPeriod"/>
            </a:pPr>
            <a:r>
              <a:rPr lang="en" sz="1200"/>
              <a:t>Assumptions: “Friends &amp; Family” are not  interested to remain members of movie watching group.</a:t>
            </a:r>
            <a:endParaRPr sz="1200"/>
          </a:p>
          <a:p>
            <a:pPr indent="-304800" lvl="0" marL="457200" rtl="0" algn="l">
              <a:spcBef>
                <a:spcPts val="0"/>
              </a:spcBef>
              <a:spcAft>
                <a:spcPts val="0"/>
              </a:spcAft>
              <a:buSzPts val="1200"/>
              <a:buAutoNum type="arabicPeriod"/>
            </a:pPr>
            <a:r>
              <a:rPr lang="en" sz="1200"/>
              <a:t>Actor :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“Friends &amp; Family” are members of the group.</a:t>
            </a:r>
            <a:endParaRPr sz="1200"/>
          </a:p>
          <a:p>
            <a:pPr indent="-304800" lvl="0" marL="457200" rtl="0" algn="l">
              <a:spcBef>
                <a:spcPts val="0"/>
              </a:spcBef>
              <a:spcAft>
                <a:spcPts val="0"/>
              </a:spcAft>
              <a:buSzPts val="1200"/>
              <a:buChar char="●"/>
            </a:pPr>
            <a:r>
              <a:rPr lang="en" sz="1200"/>
              <a:t>The “Friends &amp; Family” members are not interested in remaining part of the group, and decide to leave..</a:t>
            </a:r>
            <a:endParaRPr sz="1200"/>
          </a:p>
          <a:p>
            <a:pPr indent="-304800" lvl="0" marL="457200" rtl="0" algn="l">
              <a:spcBef>
                <a:spcPts val="0"/>
              </a:spcBef>
              <a:spcAft>
                <a:spcPts val="0"/>
              </a:spcAft>
              <a:buSzPts val="1200"/>
              <a:buAutoNum type="arabicPeriod"/>
            </a:pPr>
            <a:r>
              <a:rPr lang="en" sz="1200"/>
              <a:t>Description: The use case begins when the “Friends &amp; Family” who are users of the movie watching group decides to leave their current group, and press “Unsubscribe Group”. The use case will end when the System receives notification that the member decides to leave the group, and removes the access of the member to the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details of member are not successfully removed from the group.</a:t>
            </a:r>
            <a:endParaRPr sz="1200"/>
          </a:p>
          <a:p>
            <a:pPr indent="-304800" lvl="0" marL="457200" rtl="0" algn="l">
              <a:spcBef>
                <a:spcPts val="0"/>
              </a:spcBef>
              <a:spcAft>
                <a:spcPts val="0"/>
              </a:spcAft>
              <a:buSzPts val="1200"/>
              <a:buAutoNum type="arabicPeriod"/>
            </a:pPr>
            <a:r>
              <a:rPr lang="en" sz="1200"/>
              <a:t>Post Condition: “Friends &amp; Family” who have previously been part of a group has loses access to their previous group.</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t>
            </a:r>
            <a:r>
              <a:rPr lang="en"/>
              <a:t>Search Movie</a:t>
            </a:r>
            <a:endParaRPr/>
          </a:p>
        </p:txBody>
      </p:sp>
      <p:sp>
        <p:nvSpPr>
          <p:cNvPr id="176" name="Google Shape;176;p28"/>
          <p:cNvSpPr txBox="1"/>
          <p:nvPr>
            <p:ph idx="1" type="body"/>
          </p:nvPr>
        </p:nvSpPr>
        <p:spPr>
          <a:xfrm>
            <a:off x="311700" y="70705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“Search Movie” with UCID : 9.</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a:t>
            </a:r>
            <a:r>
              <a:rPr lang="en" sz="1200"/>
              <a:t>“Moderator” and </a:t>
            </a:r>
            <a:r>
              <a:rPr lang="en" sz="1200"/>
              <a:t>“Friends &amp; Family” can search for a movie for themselves in the system.</a:t>
            </a:r>
            <a:endParaRPr sz="1200"/>
          </a:p>
          <a:p>
            <a:pPr indent="-304800" lvl="0" marL="457200" rtl="0" algn="l">
              <a:spcBef>
                <a:spcPts val="0"/>
              </a:spcBef>
              <a:spcAft>
                <a:spcPts val="0"/>
              </a:spcAft>
              <a:buSzPts val="1200"/>
              <a:buAutoNum type="arabicPeriod"/>
            </a:pPr>
            <a:r>
              <a:rPr lang="en" sz="1200"/>
              <a:t>Assumptions: “Search Movie” can be used by Moderator and Friends &amp; Family. The “Search Movie” option is on the right hand side corner of the movies page.</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AutoNum type="arabicPeriod"/>
            </a:pPr>
            <a:r>
              <a:rPr lang="en" sz="1200"/>
              <a:t>Description: The use case begins when the actor navigates to the movies page. Actors will navigate to the system by clicking on the movies page and then clicking on “search movies” button. Actors type in the name of the movie they are looking for and hit enter. Actors see the movie page of the system with only the movie that was found on searching through the system database. The use case will end when they are able to successfully find the movie.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“Search Movie” button does not work and crashes the system.</a:t>
            </a:r>
            <a:endParaRPr sz="1200"/>
          </a:p>
          <a:p>
            <a:pPr indent="-304800" lvl="0" marL="457200" rtl="0" algn="l">
              <a:spcBef>
                <a:spcPts val="0"/>
              </a:spcBef>
              <a:spcAft>
                <a:spcPts val="0"/>
              </a:spcAft>
              <a:buSzPts val="1200"/>
              <a:buChar char="●"/>
            </a:pPr>
            <a:r>
              <a:rPr lang="en" sz="1200"/>
              <a:t>The Actors </a:t>
            </a:r>
            <a:r>
              <a:rPr lang="en" sz="1200"/>
              <a:t>misspell the movie name.</a:t>
            </a:r>
            <a:r>
              <a:rPr lang="en" sz="1200"/>
              <a:t> </a:t>
            </a:r>
            <a:endParaRPr sz="1200"/>
          </a:p>
          <a:p>
            <a:pPr indent="-304800" lvl="0" marL="457200" rtl="0" algn="l">
              <a:spcBef>
                <a:spcPts val="0"/>
              </a:spcBef>
              <a:spcAft>
                <a:spcPts val="0"/>
              </a:spcAft>
              <a:buSzPts val="1200"/>
              <a:buChar char="●"/>
            </a:pPr>
            <a:r>
              <a:rPr lang="en" sz="1200"/>
              <a:t>There are no movies in the list of movies available to be searched for by the actors.</a:t>
            </a:r>
            <a:endParaRPr sz="1200"/>
          </a:p>
          <a:p>
            <a:pPr indent="-304800" lvl="0" marL="457200" rtl="0" algn="l">
              <a:spcBef>
                <a:spcPts val="0"/>
              </a:spcBef>
              <a:spcAft>
                <a:spcPts val="0"/>
              </a:spcAft>
              <a:buSzPts val="1200"/>
              <a:buAutoNum type="arabicPeriod"/>
            </a:pPr>
            <a:r>
              <a:rPr lang="en" sz="1200"/>
              <a:t>Post Condition: System has allowed the actors to input their desired movie name and search for it from the list of available movies.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Vote Period</a:t>
            </a:r>
            <a:endParaRPr/>
          </a:p>
        </p:txBody>
      </p:sp>
      <p:sp>
        <p:nvSpPr>
          <p:cNvPr id="182" name="Google Shape;182;p29"/>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“Vote Period” with UCID : 10.</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are notified of a “Vote period” created by the “Moderator” of the system.</a:t>
            </a:r>
            <a:endParaRPr sz="1200"/>
          </a:p>
          <a:p>
            <a:pPr indent="-304800" lvl="0" marL="457200" rtl="0" algn="l">
              <a:spcBef>
                <a:spcPts val="0"/>
              </a:spcBef>
              <a:spcAft>
                <a:spcPts val="0"/>
              </a:spcAft>
              <a:buSzPts val="1200"/>
              <a:buAutoNum type="arabicPeriod"/>
            </a:pPr>
            <a:r>
              <a:rPr lang="en" sz="1200"/>
              <a:t>Assumptions: “Vote period” can be used by “Friends &amp; Family” to vote for a movie that they want to watch during the “Movie watching event”. The “Vote period” is created my the “Moderator”. The “Moderator” has a list of movies that should be up for voting.</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is aware of the start and end time of the “Vote period”.</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Char char="●"/>
            </a:pPr>
            <a:r>
              <a:rPr lang="en" sz="1200"/>
              <a:t>There has to be at least one group in the system.</a:t>
            </a:r>
            <a:endParaRPr sz="1200"/>
          </a:p>
          <a:p>
            <a:pPr indent="-304800" lvl="0" marL="457200" rtl="0" algn="l">
              <a:spcBef>
                <a:spcPts val="0"/>
              </a:spcBef>
              <a:spcAft>
                <a:spcPts val="0"/>
              </a:spcAft>
              <a:buSzPts val="1200"/>
              <a:buAutoNum type="arabicPeriod"/>
            </a:pPr>
            <a:r>
              <a:rPr lang="en" sz="1200"/>
              <a:t>Description: The use case begins when the “Moderator” creates an event. “Friends &amp; Family” will be notified of the voting event along with the start and end time of the “Vote period”. The use case will end when a “voting period” event is successfully created.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list of movies available to be searched for by the actors.</a:t>
            </a:r>
            <a:endParaRPr sz="1200"/>
          </a:p>
          <a:p>
            <a:pPr indent="-304800" lvl="0" marL="457200" rtl="0" algn="l">
              <a:spcBef>
                <a:spcPts val="0"/>
              </a:spcBef>
              <a:spcAft>
                <a:spcPts val="0"/>
              </a:spcAft>
              <a:buSzPts val="1200"/>
              <a:buAutoNum type="arabicPeriod"/>
            </a:pPr>
            <a:r>
              <a:rPr lang="en" sz="1200"/>
              <a:t>Post Condition: System has allowed the actors to input their vote for the movie watching event.</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Modify Vote </a:t>
            </a:r>
            <a:endParaRPr/>
          </a:p>
        </p:txBody>
      </p:sp>
      <p:sp>
        <p:nvSpPr>
          <p:cNvPr id="188" name="Google Shape;188;p30"/>
          <p:cNvSpPr txBox="1"/>
          <p:nvPr>
            <p:ph idx="1" type="body"/>
          </p:nvPr>
        </p:nvSpPr>
        <p:spPr>
          <a:xfrm>
            <a:off x="311700" y="603125"/>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“Modify Vote” with UCID : 11.</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can modify their vote during the “Vote period” which is created by the “Moderator” of the system.</a:t>
            </a:r>
            <a:endParaRPr sz="1200"/>
          </a:p>
          <a:p>
            <a:pPr indent="-304800" lvl="0" marL="457200" rtl="0" algn="l">
              <a:spcBef>
                <a:spcPts val="0"/>
              </a:spcBef>
              <a:spcAft>
                <a:spcPts val="0"/>
              </a:spcAft>
              <a:buSzPts val="1200"/>
              <a:buAutoNum type="arabicPeriod"/>
            </a:pPr>
            <a:r>
              <a:rPr lang="en" sz="1200"/>
              <a:t>Assumptions: “Modify Vote” can be used by “Friends &amp; Family” to change their vote for a movie that they want to watch during the “Movie watching event”. “Friends &amp; Family” cannot modify their vote after the “Voting Period” has passed. The “Vote period” is created my the “Moderator”. </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has created a “Vote period”.</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Char char="●"/>
            </a:pPr>
            <a:r>
              <a:rPr lang="en" sz="1200"/>
              <a:t>There has to be at least one group in the system.</a:t>
            </a:r>
            <a:endParaRPr sz="1200"/>
          </a:p>
          <a:p>
            <a:pPr indent="-304800" lvl="0" marL="457200" rtl="0" algn="l">
              <a:spcBef>
                <a:spcPts val="0"/>
              </a:spcBef>
              <a:spcAft>
                <a:spcPts val="0"/>
              </a:spcAft>
              <a:buSzPts val="1200"/>
              <a:buChar char="●"/>
            </a:pPr>
            <a:r>
              <a:rPr lang="en" sz="1200"/>
              <a:t>“Friends &amp; Family” must have already cast a vote for a movie.</a:t>
            </a:r>
            <a:endParaRPr sz="1200"/>
          </a:p>
          <a:p>
            <a:pPr indent="-304800" lvl="0" marL="457200" rtl="0" algn="l">
              <a:spcBef>
                <a:spcPts val="0"/>
              </a:spcBef>
              <a:spcAft>
                <a:spcPts val="0"/>
              </a:spcAft>
              <a:buSzPts val="1200"/>
              <a:buAutoNum type="arabicPeriod"/>
            </a:pPr>
            <a:r>
              <a:rPr lang="en" sz="1200"/>
              <a:t>Description: The use case begins when “Friends &amp; Family” wish to change their vote for the movie watching event. “Friends &amp; Family” must click on “Vote Period” option from the “Events” tab. A list of movies for the movie watching event is presented with the vote option. “Friends &amp; Family” update their vote by clicking on the new movie they want to watch during the movie watching event. The use case will end when the updated vote successfully recorded.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list of movies available for vote.</a:t>
            </a:r>
            <a:endParaRPr sz="1200"/>
          </a:p>
          <a:p>
            <a:pPr indent="-304800" lvl="0" marL="457200" rtl="0" algn="l">
              <a:spcBef>
                <a:spcPts val="0"/>
              </a:spcBef>
              <a:spcAft>
                <a:spcPts val="0"/>
              </a:spcAft>
              <a:buSzPts val="1200"/>
              <a:buAutoNum type="arabicPeriod"/>
            </a:pPr>
            <a:r>
              <a:rPr lang="en" sz="1200"/>
              <a:t>Post Condition: System has allowed the actors to modify their vote for the movie watching event.</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311700" y="70705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“Pull Movies” with UCID : 12</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 pulls movies from an external API into the system in order to populate the movie list for the “Friends and Family” to select and view review links and trailer links </a:t>
            </a:r>
            <a:endParaRPr sz="1200"/>
          </a:p>
          <a:p>
            <a:pPr indent="-304800" lvl="0" marL="457200" rtl="0" algn="l">
              <a:spcBef>
                <a:spcPts val="0"/>
              </a:spcBef>
              <a:spcAft>
                <a:spcPts val="0"/>
              </a:spcAft>
              <a:buSzPts val="1200"/>
              <a:buAutoNum type="arabicPeriod"/>
            </a:pPr>
            <a:r>
              <a:rPr lang="en" sz="1200"/>
              <a:t>Assumption</a:t>
            </a:r>
            <a:r>
              <a:rPr lang="en" sz="1200"/>
              <a:t>: </a:t>
            </a:r>
            <a:endParaRPr sz="1200"/>
          </a:p>
          <a:p>
            <a:pPr indent="-304800" lvl="0" marL="457200" rtl="0" algn="l">
              <a:spcBef>
                <a:spcPts val="0"/>
              </a:spcBef>
              <a:spcAft>
                <a:spcPts val="0"/>
              </a:spcAft>
              <a:buSzPts val="1200"/>
              <a:buChar char="●"/>
            </a:pPr>
            <a:r>
              <a:rPr lang="en" sz="1200"/>
              <a:t>The movie list is available in the API along with the review links and trailer links.	</a:t>
            </a:r>
            <a:endParaRPr sz="1200"/>
          </a:p>
          <a:p>
            <a:pPr indent="-304800" lvl="0" marL="457200" rtl="0" algn="l">
              <a:spcBef>
                <a:spcPts val="0"/>
              </a:spcBef>
              <a:spcAft>
                <a:spcPts val="0"/>
              </a:spcAft>
              <a:buSzPts val="1200"/>
              <a:buChar char="●"/>
            </a:pPr>
            <a:r>
              <a:rPr lang="en" sz="1200"/>
              <a:t>The API contains all the movies that the “Friends and Family” want to choose from</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API is available to be fetched.</a:t>
            </a:r>
            <a:endParaRPr sz="1200"/>
          </a:p>
          <a:p>
            <a:pPr indent="-304800" lvl="0" marL="457200" rtl="0" algn="l">
              <a:spcBef>
                <a:spcPts val="0"/>
              </a:spcBef>
              <a:spcAft>
                <a:spcPts val="0"/>
              </a:spcAft>
              <a:buSzPts val="1200"/>
              <a:buChar char="●"/>
            </a:pPr>
            <a:r>
              <a:rPr lang="en" sz="1200"/>
              <a:t>All the movies have their trailer links and review links updated in the API	 </a:t>
            </a:r>
            <a:endParaRPr sz="1200"/>
          </a:p>
          <a:p>
            <a:pPr indent="-304800" lvl="0" marL="457200" rtl="0" algn="l">
              <a:spcBef>
                <a:spcPts val="0"/>
              </a:spcBef>
              <a:spcAft>
                <a:spcPts val="0"/>
              </a:spcAft>
              <a:buSzPts val="1200"/>
              <a:buAutoNum type="arabicPeriod"/>
            </a:pPr>
            <a:r>
              <a:rPr lang="en" sz="1200"/>
              <a:t>Description: </a:t>
            </a:r>
            <a:r>
              <a:rPr lang="en" sz="1200"/>
              <a:t>The ”Moderator” uses the Pull movies function to fetch movies from an external system into the application and the “Friends and Family” will be able to see the review links and trailer links on the webpage. </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API to be fetched</a:t>
            </a:r>
            <a:endParaRPr sz="1200"/>
          </a:p>
          <a:p>
            <a:pPr indent="-304800" lvl="0" marL="457200" rtl="0" algn="l">
              <a:spcBef>
                <a:spcPts val="0"/>
              </a:spcBef>
              <a:spcAft>
                <a:spcPts val="0"/>
              </a:spcAft>
              <a:buSzPts val="1200"/>
              <a:buChar char="●"/>
            </a:pPr>
            <a:r>
              <a:rPr lang="en" sz="1200"/>
              <a:t>Error in fetching the API when the external application is down</a:t>
            </a:r>
            <a:endParaRPr sz="1200"/>
          </a:p>
          <a:p>
            <a:pPr indent="-304800" lvl="0" marL="457200" rtl="0" algn="l">
              <a:spcBef>
                <a:spcPts val="0"/>
              </a:spcBef>
              <a:spcAft>
                <a:spcPts val="0"/>
              </a:spcAft>
              <a:buSzPts val="1200"/>
              <a:buAutoNum type="arabicPeriod"/>
            </a:pPr>
            <a:r>
              <a:rPr lang="en" sz="1200"/>
              <a:t>Post Condition: </a:t>
            </a:r>
            <a:r>
              <a:rPr lang="en" sz="1200"/>
              <a:t>Application has pulled the movies into the system and ”Friends and Family” are able to view the list of movies along with their trailers links and review links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
        <p:nvSpPr>
          <p:cNvPr id="194" name="Google Shape;194;p31"/>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Pull Movies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Actors</a:t>
            </a:r>
            <a:endParaRPr/>
          </a:p>
        </p:txBody>
      </p:sp>
      <p:sp>
        <p:nvSpPr>
          <p:cNvPr id="92" name="Google Shape;92;p14"/>
          <p:cNvSpPr txBox="1"/>
          <p:nvPr>
            <p:ph idx="1" type="body"/>
          </p:nvPr>
        </p:nvSpPr>
        <p:spPr>
          <a:xfrm>
            <a:off x="270275" y="1228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Moderator (Admin): </a:t>
            </a:r>
            <a:r>
              <a:rPr lang="en" sz="1400"/>
              <a:t>Moderator is the actor who is taking care of all the administrative tasks. That includes inviting people to join a group, managing polls, populate movie list to name a few.</a:t>
            </a:r>
            <a:endParaRPr sz="1400"/>
          </a:p>
          <a:p>
            <a:pPr indent="-342900" lvl="0" marL="457200" rtl="0" algn="l">
              <a:spcBef>
                <a:spcPts val="0"/>
              </a:spcBef>
              <a:spcAft>
                <a:spcPts val="0"/>
              </a:spcAft>
              <a:buSzPts val="1800"/>
              <a:buAutoNum type="arabicPeriod"/>
            </a:pPr>
            <a:r>
              <a:rPr lang="en"/>
              <a:t>Friends &amp; Family (Participants): </a:t>
            </a:r>
            <a:r>
              <a:rPr lang="en" sz="1400"/>
              <a:t>We are combining both friends &amp; family as one actor where they essentially serve as customers in the group. As a part of their functionality they </a:t>
            </a:r>
            <a:r>
              <a:rPr lang="en" sz="1400"/>
              <a:t>shall</a:t>
            </a:r>
            <a:r>
              <a:rPr lang="en" sz="1400"/>
              <a:t> join the group, browse the movies, vote for movies to name a few.</a:t>
            </a:r>
            <a:endParaRPr sz="1400"/>
          </a:p>
          <a:p>
            <a:pPr indent="-342900" lvl="0" marL="457200" rtl="0" algn="l">
              <a:spcBef>
                <a:spcPts val="0"/>
              </a:spcBef>
              <a:spcAft>
                <a:spcPts val="0"/>
              </a:spcAft>
              <a:buSzPts val="1800"/>
              <a:buAutoNum type="arabicPeriod"/>
            </a:pPr>
            <a:r>
              <a:rPr lang="en"/>
              <a:t>Movie Server API: </a:t>
            </a:r>
            <a:r>
              <a:rPr lang="en" sz="1400"/>
              <a:t>An API to pull the movie list from. The movie server has the movie list that will be populated by the moderator.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“Populate Movies” with UCID : 13</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”Moderator” uses the populate movies function to retrieve all the movies that were pulled from an external API into the applications database</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The moderator does not wish to add/delete the list of the movies that were pulled from the API</a:t>
            </a:r>
            <a:endParaRPr sz="1200"/>
          </a:p>
          <a:p>
            <a:pPr indent="-304800" lvl="0" marL="457200" rtl="0" algn="l">
              <a:spcBef>
                <a:spcPts val="0"/>
              </a:spcBef>
              <a:spcAft>
                <a:spcPts val="0"/>
              </a:spcAft>
              <a:buSzPts val="1200"/>
              <a:buChar char="●"/>
            </a:pPr>
            <a:r>
              <a:rPr lang="en" sz="1200"/>
              <a:t>The API contains all the movies that the “Friends and Family” want to choose from</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pull movie function was successful in pulling all the movies from an external API</a:t>
            </a:r>
            <a:endParaRPr sz="1200"/>
          </a:p>
          <a:p>
            <a:pPr indent="-304800" lvl="0" marL="457200" rtl="0" algn="l">
              <a:spcBef>
                <a:spcPts val="0"/>
              </a:spcBef>
              <a:spcAft>
                <a:spcPts val="0"/>
              </a:spcAft>
              <a:buSzPts val="1200"/>
              <a:buChar char="●"/>
            </a:pPr>
            <a:r>
              <a:rPr lang="en" sz="1200"/>
              <a:t>All the movies have their trailer links and review links updated in the API	 </a:t>
            </a:r>
            <a:endParaRPr sz="1200"/>
          </a:p>
          <a:p>
            <a:pPr indent="-304800" lvl="0" marL="457200" rtl="0" algn="l">
              <a:spcBef>
                <a:spcPts val="0"/>
              </a:spcBef>
              <a:spcAft>
                <a:spcPts val="0"/>
              </a:spcAft>
              <a:buSzPts val="1200"/>
              <a:buAutoNum type="arabicPeriod"/>
            </a:pPr>
            <a:r>
              <a:rPr lang="en" sz="1200"/>
              <a:t>Description: The “Moderator” needs to retrieve all the movies from the API using the pull movies function and then use populate movies to insert all the movies into the application’s database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No movies were fetched when the pull movies function was triggered</a:t>
            </a:r>
            <a:endParaRPr sz="1200"/>
          </a:p>
          <a:p>
            <a:pPr indent="-304800" lvl="0" marL="457200" rtl="0" algn="l">
              <a:spcBef>
                <a:spcPts val="0"/>
              </a:spcBef>
              <a:spcAft>
                <a:spcPts val="0"/>
              </a:spcAft>
              <a:buSzPts val="1200"/>
              <a:buChar char="●"/>
            </a:pPr>
            <a:r>
              <a:rPr lang="en" sz="1200"/>
              <a:t>An error in inserting the values into the database due to database connection issues </a:t>
            </a:r>
            <a:endParaRPr sz="1200"/>
          </a:p>
          <a:p>
            <a:pPr indent="-304800" lvl="0" marL="457200" rtl="0" algn="l">
              <a:spcBef>
                <a:spcPts val="0"/>
              </a:spcBef>
              <a:spcAft>
                <a:spcPts val="0"/>
              </a:spcAft>
              <a:buSzPts val="1200"/>
              <a:buAutoNum type="arabicPeriod"/>
            </a:pPr>
            <a:r>
              <a:rPr lang="en" sz="1200"/>
              <a:t>Post Condition: The movie list which was fetched from the API was successfully inserted into the applications database</a:t>
            </a:r>
            <a:endParaRPr/>
          </a:p>
        </p:txBody>
      </p:sp>
      <p:sp>
        <p:nvSpPr>
          <p:cNvPr id="200" name="Google Shape;200;p32"/>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Populate Movies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“Create Event” with UCID : 14</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 creates an event which will contain the voting period , event name and the date of the event.</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“Moderator” decides the voting time window for the movie.</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has a list of users in groups to whom the event invite will be sent.</a:t>
            </a:r>
            <a:endParaRPr sz="1200"/>
          </a:p>
          <a:p>
            <a:pPr indent="-304800" lvl="0" marL="457200" rtl="0" algn="l">
              <a:spcBef>
                <a:spcPts val="0"/>
              </a:spcBef>
              <a:spcAft>
                <a:spcPts val="0"/>
              </a:spcAft>
              <a:buSzPts val="1200"/>
              <a:buAutoNum type="arabicPeriod"/>
            </a:pPr>
            <a:r>
              <a:rPr lang="en" sz="1200"/>
              <a:t>Description: </a:t>
            </a:r>
            <a:r>
              <a:rPr lang="en" sz="1200"/>
              <a:t>“Moderator” provides the time window within the create event tab along with the event name and date of the event. A voting link is sent to ”Friends and Family” once the event is created by the moderator.</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voting time window entered by the  “Moderator” is invalid.</a:t>
            </a:r>
            <a:endParaRPr sz="1200"/>
          </a:p>
          <a:p>
            <a:pPr indent="-304800" lvl="0" marL="457200" rtl="0" algn="l">
              <a:spcBef>
                <a:spcPts val="0"/>
              </a:spcBef>
              <a:spcAft>
                <a:spcPts val="0"/>
              </a:spcAft>
              <a:buSzPts val="1200"/>
              <a:buChar char="●"/>
            </a:pPr>
            <a:r>
              <a:rPr lang="en" sz="1200"/>
              <a:t>The same event name already exists.</a:t>
            </a:r>
            <a:endParaRPr sz="1200"/>
          </a:p>
          <a:p>
            <a:pPr indent="-304800" lvl="0" marL="457200" rtl="0" algn="l">
              <a:spcBef>
                <a:spcPts val="0"/>
              </a:spcBef>
              <a:spcAft>
                <a:spcPts val="0"/>
              </a:spcAft>
              <a:buSzPts val="1200"/>
              <a:buAutoNum type="arabicPeriod"/>
            </a:pPr>
            <a:r>
              <a:rPr lang="en" sz="1200"/>
              <a:t>Post Condition: </a:t>
            </a:r>
            <a:r>
              <a:rPr lang="en" sz="1200"/>
              <a:t>“Moderator” creates an event with an event name, date of the event and voting time for the event. A link will be sent to the users of the group to vote for the event.</a:t>
            </a:r>
            <a:endParaRPr sz="1200"/>
          </a:p>
          <a:p>
            <a:pPr indent="0" lvl="0" marL="457200" rtl="0" algn="l">
              <a:spcBef>
                <a:spcPts val="1600"/>
              </a:spcBef>
              <a:spcAft>
                <a:spcPts val="1600"/>
              </a:spcAft>
              <a:buNone/>
            </a:pPr>
            <a:r>
              <a:t/>
            </a:r>
            <a:endParaRPr sz="1200"/>
          </a:p>
        </p:txBody>
      </p:sp>
      <p:sp>
        <p:nvSpPr>
          <p:cNvPr id="206" name="Google Shape;206;p33"/>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Create Event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“View History” with UCID : 15</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”Moderators” and “Family and Friends” view the history of movies that were selected by the “Friends and Family” along with the name, date and number of votes that were given to a movie.</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The application has recorded the events created from the system.</a:t>
            </a:r>
            <a:endParaRPr sz="1200"/>
          </a:p>
          <a:p>
            <a:pPr indent="-304800" lvl="0" marL="457200" rtl="0" algn="l">
              <a:spcBef>
                <a:spcPts val="0"/>
              </a:spcBef>
              <a:spcAft>
                <a:spcPts val="0"/>
              </a:spcAft>
              <a:buSzPts val="1200"/>
              <a:buAutoNum type="arabicPeriod"/>
            </a:pPr>
            <a:r>
              <a:rPr lang="en" sz="1200"/>
              <a:t>Actor : </a:t>
            </a:r>
            <a:r>
              <a:rPr lang="en" sz="1200"/>
              <a:t>“Moderator” and “Friends &amp; Family”. </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details of previously voted movies is present within the system.</a:t>
            </a:r>
            <a:endParaRPr sz="1200"/>
          </a:p>
          <a:p>
            <a:pPr indent="-304800" lvl="0" marL="457200" rtl="0" algn="l">
              <a:spcBef>
                <a:spcPts val="0"/>
              </a:spcBef>
              <a:spcAft>
                <a:spcPts val="0"/>
              </a:spcAft>
              <a:buSzPts val="1200"/>
              <a:buAutoNum type="arabicPeriod"/>
            </a:pPr>
            <a:r>
              <a:rPr lang="en" sz="1200"/>
              <a:t>Description: </a:t>
            </a:r>
            <a:r>
              <a:rPr lang="en" sz="1200"/>
              <a:t>The “Moderator” and “Friends and Family” click on the view history tab and view all the movies which had been selected . The details include the name of the movie, date on which it was selected and the number of votes it received.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No records were found in the database for the history of movies.</a:t>
            </a:r>
            <a:endParaRPr sz="1200"/>
          </a:p>
          <a:p>
            <a:pPr indent="-304800" lvl="0" marL="457200" rtl="0" algn="l">
              <a:spcBef>
                <a:spcPts val="0"/>
              </a:spcBef>
              <a:spcAft>
                <a:spcPts val="0"/>
              </a:spcAft>
              <a:buSzPts val="1200"/>
              <a:buChar char="●"/>
            </a:pPr>
            <a:r>
              <a:rPr lang="en" sz="1200"/>
              <a:t>The same event name already exists.</a:t>
            </a:r>
            <a:endParaRPr sz="1200"/>
          </a:p>
          <a:p>
            <a:pPr indent="-304800" lvl="0" marL="457200" rtl="0" algn="l">
              <a:spcBef>
                <a:spcPts val="0"/>
              </a:spcBef>
              <a:spcAft>
                <a:spcPts val="0"/>
              </a:spcAft>
              <a:buSzPts val="1200"/>
              <a:buAutoNum type="arabicPeriod"/>
            </a:pPr>
            <a:r>
              <a:rPr lang="en" sz="1200"/>
              <a:t>Post Condition: </a:t>
            </a:r>
            <a:r>
              <a:rPr lang="en" sz="1200"/>
              <a:t>The “Moderator” and “Friends and Family” view the movies which had been selected . The details include the name of the movie, date on which it was selected and the number of votes it received.</a:t>
            </a:r>
            <a:endParaRPr sz="1200"/>
          </a:p>
          <a:p>
            <a:pPr indent="0" lvl="0" marL="457200" rtl="0" algn="l">
              <a:spcBef>
                <a:spcPts val="1600"/>
              </a:spcBef>
              <a:spcAft>
                <a:spcPts val="1600"/>
              </a:spcAft>
              <a:buNone/>
            </a:pPr>
            <a:r>
              <a:t/>
            </a:r>
            <a:endParaRPr sz="1200"/>
          </a:p>
        </p:txBody>
      </p:sp>
      <p:sp>
        <p:nvSpPr>
          <p:cNvPr id="212" name="Google Shape;212;p34"/>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View History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24200" y="615325"/>
            <a:ext cx="9019800" cy="446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Moderator creates group: The moderator </a:t>
            </a:r>
            <a:r>
              <a:rPr lang="en" sz="1400"/>
              <a:t>shall</a:t>
            </a:r>
            <a:r>
              <a:rPr lang="en" sz="1400"/>
              <a:t> create a movie watcher’s group.</a:t>
            </a:r>
            <a:endParaRPr sz="1400"/>
          </a:p>
          <a:p>
            <a:pPr indent="-317500" lvl="0" marL="457200" rtl="0" algn="l">
              <a:spcBef>
                <a:spcPts val="0"/>
              </a:spcBef>
              <a:spcAft>
                <a:spcPts val="0"/>
              </a:spcAft>
              <a:buSzPts val="1400"/>
              <a:buAutoNum type="arabicPeriod"/>
            </a:pPr>
            <a:r>
              <a:rPr lang="en" sz="1400"/>
              <a:t>Moderator sends invitation: The moderator </a:t>
            </a:r>
            <a:r>
              <a:rPr lang="en" sz="1400"/>
              <a:t>shall</a:t>
            </a:r>
            <a:r>
              <a:rPr lang="en" sz="1400"/>
              <a:t> send an invitations to family and friends to join the group that they are invited to.</a:t>
            </a:r>
            <a:endParaRPr sz="1400"/>
          </a:p>
          <a:p>
            <a:pPr indent="-317500" lvl="0" marL="457200" rtl="0" algn="l">
              <a:spcBef>
                <a:spcPts val="0"/>
              </a:spcBef>
              <a:spcAft>
                <a:spcPts val="0"/>
              </a:spcAft>
              <a:buSzPts val="1400"/>
              <a:buAutoNum type="arabicPeriod"/>
            </a:pPr>
            <a:r>
              <a:rPr lang="en" sz="1400"/>
              <a:t>Moderator pull movies list: The moderator </a:t>
            </a:r>
            <a:r>
              <a:rPr lang="en" sz="1400"/>
              <a:t>shall</a:t>
            </a:r>
            <a:r>
              <a:rPr lang="en" sz="1400"/>
              <a:t> extract a list of movies that the family and friends </a:t>
            </a:r>
            <a:r>
              <a:rPr lang="en" sz="1400"/>
              <a:t>shall</a:t>
            </a:r>
            <a:r>
              <a:rPr lang="en" sz="1400"/>
              <a:t> browse from an external movie server. It’s similar to the process of extraction in an ETL process</a:t>
            </a:r>
            <a:endParaRPr sz="1400"/>
          </a:p>
          <a:p>
            <a:pPr indent="-317500" lvl="0" marL="457200" rtl="0" algn="l">
              <a:spcBef>
                <a:spcPts val="0"/>
              </a:spcBef>
              <a:spcAft>
                <a:spcPts val="0"/>
              </a:spcAft>
              <a:buSzPts val="1400"/>
              <a:buAutoNum type="arabicPeriod"/>
            </a:pPr>
            <a:r>
              <a:rPr lang="en" sz="1400"/>
              <a:t>Moderator populate movie links: The moderator </a:t>
            </a:r>
            <a:r>
              <a:rPr lang="en" sz="1400"/>
              <a:t>shall</a:t>
            </a:r>
            <a:r>
              <a:rPr lang="en" sz="1400"/>
              <a:t> populate the movies list (including links) into the group for family and friends to browse or search.</a:t>
            </a:r>
            <a:endParaRPr sz="1400"/>
          </a:p>
          <a:p>
            <a:pPr indent="-317500" lvl="0" marL="457200" rtl="0" algn="l">
              <a:spcBef>
                <a:spcPts val="0"/>
              </a:spcBef>
              <a:spcAft>
                <a:spcPts val="0"/>
              </a:spcAft>
              <a:buSzPts val="1400"/>
              <a:buAutoNum type="arabicPeriod"/>
            </a:pPr>
            <a:r>
              <a:rPr lang="en" sz="1400"/>
              <a:t>Moderator populate movie trailer links: </a:t>
            </a:r>
            <a:r>
              <a:rPr lang="en" sz="1400"/>
              <a:t>The moderator shall populate the movie trailers links along with movies list into the group for family and friends to browse or search and watch.</a:t>
            </a:r>
            <a:endParaRPr sz="1400"/>
          </a:p>
          <a:p>
            <a:pPr indent="-317500" lvl="0" marL="457200" rtl="0" algn="l">
              <a:spcBef>
                <a:spcPts val="0"/>
              </a:spcBef>
              <a:spcAft>
                <a:spcPts val="0"/>
              </a:spcAft>
              <a:buSzPts val="1400"/>
              <a:buAutoNum type="arabicPeriod"/>
            </a:pPr>
            <a:r>
              <a:rPr lang="en" sz="1400"/>
              <a:t>Moderator populate movie review links: The moderator shall populate the movie review links along with movies list into the group for family and friends to browse or search and read.</a:t>
            </a:r>
            <a:endParaRPr sz="1400"/>
          </a:p>
          <a:p>
            <a:pPr indent="-317500" lvl="0" marL="457200" rtl="0" algn="l">
              <a:spcBef>
                <a:spcPts val="0"/>
              </a:spcBef>
              <a:spcAft>
                <a:spcPts val="0"/>
              </a:spcAft>
              <a:buSzPts val="1400"/>
              <a:buAutoNum type="arabicPeriod"/>
            </a:pPr>
            <a:r>
              <a:rPr lang="en" sz="1400"/>
              <a:t>Moderator create movie watching event: The moderator shall create a movie watching event that already has a pre-specified date and time of movie screening.</a:t>
            </a:r>
            <a:endParaRPr sz="1400"/>
          </a:p>
          <a:p>
            <a:pPr indent="-317500" lvl="0" marL="457200" rtl="0" algn="l">
              <a:spcBef>
                <a:spcPts val="0"/>
              </a:spcBef>
              <a:spcAft>
                <a:spcPts val="0"/>
              </a:spcAft>
              <a:buSzPts val="1400"/>
              <a:buAutoNum type="arabicPeriod"/>
            </a:pPr>
            <a:r>
              <a:rPr lang="en" sz="1400"/>
              <a:t>Moderator opening polling periods: The moderator has the ability to set (open) polling time frame for a specific poll posted under a movie watching event.</a:t>
            </a:r>
            <a:endParaRPr sz="1400"/>
          </a:p>
          <a:p>
            <a:pPr indent="-317500" lvl="0" marL="457200" rtl="0" algn="l">
              <a:spcBef>
                <a:spcPts val="0"/>
              </a:spcBef>
              <a:spcAft>
                <a:spcPts val="0"/>
              </a:spcAft>
              <a:buSzPts val="1400"/>
              <a:buAutoNum type="arabicPeriod"/>
            </a:pPr>
            <a:r>
              <a:rPr lang="en" sz="1400"/>
              <a:t>Moderator closing polling periods: The moderator has the ability to set (close) polling time frame for a specific poll posted under a movie watching event.</a:t>
            </a:r>
            <a:endParaRPr sz="1400"/>
          </a:p>
        </p:txBody>
      </p:sp>
      <p:sp>
        <p:nvSpPr>
          <p:cNvPr id="98" name="Google Shape;98;p15"/>
          <p:cNvSpPr txBox="1"/>
          <p:nvPr>
            <p:ph type="title"/>
          </p:nvPr>
        </p:nvSpPr>
        <p:spPr>
          <a:xfrm>
            <a:off x="311700" y="4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Use Cases (Moderator)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1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 of Use Cases (Family &amp; Friends)</a:t>
            </a:r>
            <a:endParaRPr/>
          </a:p>
        </p:txBody>
      </p:sp>
      <p:sp>
        <p:nvSpPr>
          <p:cNvPr id="104" name="Google Shape;104;p16"/>
          <p:cNvSpPr txBox="1"/>
          <p:nvPr>
            <p:ph idx="1" type="body"/>
          </p:nvPr>
        </p:nvSpPr>
        <p:spPr>
          <a:xfrm>
            <a:off x="0" y="789900"/>
            <a:ext cx="9099600" cy="423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a:t>
            </a:r>
            <a:r>
              <a:rPr lang="en" sz="1400"/>
              <a:t>amily &amp; f</a:t>
            </a:r>
            <a:r>
              <a:rPr lang="en" sz="1400"/>
              <a:t>riends join group : Family &amp; friends shall accept the invitation to join a group. </a:t>
            </a:r>
            <a:endParaRPr sz="1400"/>
          </a:p>
          <a:p>
            <a:pPr indent="-317500" lvl="0" marL="457200" rtl="0" algn="l">
              <a:spcBef>
                <a:spcPts val="0"/>
              </a:spcBef>
              <a:spcAft>
                <a:spcPts val="0"/>
              </a:spcAft>
              <a:buSzPts val="1400"/>
              <a:buAutoNum type="arabicPeriod"/>
            </a:pPr>
            <a:r>
              <a:rPr lang="en" sz="1400"/>
              <a:t>Family &amp; friends un</a:t>
            </a:r>
            <a:r>
              <a:rPr lang="en" sz="1400"/>
              <a:t>subscribe from group : </a:t>
            </a:r>
            <a:r>
              <a:rPr lang="en" sz="1400"/>
              <a:t>Family &amp; friends shall be able to unsubscribe from the group.</a:t>
            </a:r>
            <a:endParaRPr sz="1400"/>
          </a:p>
          <a:p>
            <a:pPr indent="-317500" lvl="0" marL="457200" rtl="0" algn="l">
              <a:spcBef>
                <a:spcPts val="0"/>
              </a:spcBef>
              <a:spcAft>
                <a:spcPts val="0"/>
              </a:spcAft>
              <a:buSzPts val="1400"/>
              <a:buAutoNum type="arabicPeriod"/>
            </a:pPr>
            <a:r>
              <a:rPr lang="en" sz="1400"/>
              <a:t>Family &amp; friends s</a:t>
            </a:r>
            <a:r>
              <a:rPr lang="en" sz="1400"/>
              <a:t>earch movies : </a:t>
            </a:r>
            <a:r>
              <a:rPr lang="en" sz="1400"/>
              <a:t>Family &amp; friends shall be able to search a particular movie from the list of movies.</a:t>
            </a:r>
            <a:endParaRPr sz="1400"/>
          </a:p>
          <a:p>
            <a:pPr indent="-317500" lvl="0" marL="457200" rtl="0" algn="l">
              <a:spcBef>
                <a:spcPts val="0"/>
              </a:spcBef>
              <a:spcAft>
                <a:spcPts val="0"/>
              </a:spcAft>
              <a:buSzPts val="1400"/>
              <a:buAutoNum type="arabicPeriod"/>
            </a:pPr>
            <a:r>
              <a:rPr lang="en" sz="1400"/>
              <a:t>Family &amp; friends w</a:t>
            </a:r>
            <a:r>
              <a:rPr lang="en" sz="1400"/>
              <a:t>atch trailers : </a:t>
            </a:r>
            <a:r>
              <a:rPr lang="en" sz="1400"/>
              <a:t>Family &amp; friends shall be able to watch a trailer after they select a particular movie from the list of movies.</a:t>
            </a:r>
            <a:endParaRPr sz="1400"/>
          </a:p>
          <a:p>
            <a:pPr indent="-317500" lvl="0" marL="457200" rtl="0" algn="l">
              <a:spcBef>
                <a:spcPts val="0"/>
              </a:spcBef>
              <a:spcAft>
                <a:spcPts val="0"/>
              </a:spcAft>
              <a:buSzPts val="1400"/>
              <a:buAutoNum type="arabicPeriod"/>
            </a:pPr>
            <a:r>
              <a:rPr lang="en" sz="1400"/>
              <a:t>Family &amp; friends r</a:t>
            </a:r>
            <a:r>
              <a:rPr lang="en" sz="1400"/>
              <a:t>ead movie reviews : </a:t>
            </a:r>
            <a:r>
              <a:rPr lang="en" sz="1400"/>
              <a:t>Family &amp; friends shall be able to view the review after they select a particular movie from the list of movies.</a:t>
            </a:r>
            <a:endParaRPr sz="1400"/>
          </a:p>
          <a:p>
            <a:pPr indent="-317500" lvl="0" marL="457200" rtl="0" algn="l">
              <a:spcBef>
                <a:spcPts val="0"/>
              </a:spcBef>
              <a:spcAft>
                <a:spcPts val="0"/>
              </a:spcAft>
              <a:buSzPts val="1400"/>
              <a:buAutoNum type="arabicPeriod"/>
            </a:pPr>
            <a:r>
              <a:rPr lang="en" sz="1400"/>
              <a:t>Family &amp; friends </a:t>
            </a:r>
            <a:r>
              <a:rPr lang="en" sz="1400"/>
              <a:t>get polling notification : </a:t>
            </a:r>
            <a:r>
              <a:rPr lang="en" sz="1400"/>
              <a:t>Family &amp; friends shall receive a polling notification for the list of movies.</a:t>
            </a:r>
            <a:endParaRPr sz="1400"/>
          </a:p>
          <a:p>
            <a:pPr indent="-317500" lvl="0" marL="457200" rtl="0" algn="l">
              <a:spcBef>
                <a:spcPts val="0"/>
              </a:spcBef>
              <a:spcAft>
                <a:spcPts val="0"/>
              </a:spcAft>
              <a:buSzPts val="1400"/>
              <a:buAutoNum type="arabicPeriod"/>
            </a:pPr>
            <a:r>
              <a:rPr lang="en" sz="1400"/>
              <a:t>Family &amp; friends v</a:t>
            </a:r>
            <a:r>
              <a:rPr lang="en" sz="1400"/>
              <a:t>ote for movie : </a:t>
            </a:r>
            <a:r>
              <a:rPr lang="en" sz="1400"/>
              <a:t>Family &amp; friends shall be able to vote for a particular movie from the list of movies.</a:t>
            </a:r>
            <a:endParaRPr sz="1400"/>
          </a:p>
          <a:p>
            <a:pPr indent="-317500" lvl="0" marL="457200" rtl="0" algn="l">
              <a:spcBef>
                <a:spcPts val="0"/>
              </a:spcBef>
              <a:spcAft>
                <a:spcPts val="0"/>
              </a:spcAft>
              <a:buSzPts val="1400"/>
              <a:buAutoNum type="arabicPeriod"/>
            </a:pPr>
            <a:r>
              <a:rPr lang="en" sz="1400"/>
              <a:t>Family &amp; friends m</a:t>
            </a:r>
            <a:r>
              <a:rPr lang="en" sz="1400"/>
              <a:t>odify vote : </a:t>
            </a:r>
            <a:r>
              <a:rPr lang="en" sz="1400"/>
              <a:t>Family &amp; friends shall be able to modify their votes during the polling period before the pre-specified closing date and time.</a:t>
            </a:r>
            <a:endParaRPr sz="1400"/>
          </a:p>
          <a:p>
            <a:pPr indent="-317500" lvl="0" marL="457200" rtl="0" algn="l">
              <a:spcBef>
                <a:spcPts val="0"/>
              </a:spcBef>
              <a:spcAft>
                <a:spcPts val="0"/>
              </a:spcAft>
              <a:buSzPts val="1400"/>
              <a:buAutoNum type="arabicPeriod"/>
            </a:pPr>
            <a:r>
              <a:rPr lang="en" sz="1400"/>
              <a:t>Family &amp; friends g</a:t>
            </a:r>
            <a:r>
              <a:rPr lang="en" sz="1400"/>
              <a:t>et winner notification : </a:t>
            </a:r>
            <a:r>
              <a:rPr lang="en" sz="1400"/>
              <a:t>Family &amp; friends shall be notified of the movie that won the poll.</a:t>
            </a:r>
            <a:endParaRPr sz="1400"/>
          </a:p>
          <a:p>
            <a:pPr indent="-317500" lvl="0" marL="457200" rtl="0" algn="l">
              <a:spcBef>
                <a:spcPts val="0"/>
              </a:spcBef>
              <a:spcAft>
                <a:spcPts val="0"/>
              </a:spcAft>
              <a:buSzPts val="1400"/>
              <a:buAutoNum type="arabicPeriod"/>
            </a:pPr>
            <a:r>
              <a:rPr lang="en" sz="1400"/>
              <a:t>Family &amp; friends a</a:t>
            </a:r>
            <a:r>
              <a:rPr lang="en" sz="1400"/>
              <a:t>ccess movie history : </a:t>
            </a:r>
            <a:r>
              <a:rPr lang="en" sz="1400"/>
              <a:t>Family &amp; friends shall be able to access their history of movies viewed.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23775" y="376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Use Cases (Movie Server)</a:t>
            </a:r>
            <a:endParaRPr/>
          </a:p>
        </p:txBody>
      </p:sp>
      <p:sp>
        <p:nvSpPr>
          <p:cNvPr id="110" name="Google Shape;110;p17"/>
          <p:cNvSpPr txBox="1"/>
          <p:nvPr>
            <p:ph idx="1" type="body"/>
          </p:nvPr>
        </p:nvSpPr>
        <p:spPr>
          <a:xfrm>
            <a:off x="160675" y="987400"/>
            <a:ext cx="89832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Movie Server Grants Access to List of Movies: Movie Server gives access of the list of movies to the moderator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30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 (Assignment 1)</a:t>
            </a:r>
            <a:endParaRPr/>
          </a:p>
          <a:p>
            <a:pPr indent="0" lvl="0" marL="0" rtl="0" algn="l">
              <a:spcBef>
                <a:spcPts val="0"/>
              </a:spcBef>
              <a:spcAft>
                <a:spcPts val="0"/>
              </a:spcAft>
              <a:buNone/>
            </a:pPr>
            <a:r>
              <a:rPr lang="en"/>
              <a:t>)</a:t>
            </a:r>
            <a:endParaRPr/>
          </a:p>
        </p:txBody>
      </p:sp>
      <p:pic>
        <p:nvPicPr>
          <p:cNvPr id="116" name="Google Shape;116;p18"/>
          <p:cNvPicPr preferRelativeResize="0"/>
          <p:nvPr/>
        </p:nvPicPr>
        <p:blipFill>
          <a:blip r:embed="rId3">
            <a:alphaModFix/>
          </a:blip>
          <a:stretch>
            <a:fillRect/>
          </a:stretch>
        </p:blipFill>
        <p:spPr>
          <a:xfrm>
            <a:off x="77925" y="912350"/>
            <a:ext cx="8520601"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30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 (Assignment 2)</a:t>
            </a:r>
            <a:endParaRPr/>
          </a:p>
        </p:txBody>
      </p:sp>
      <p:pic>
        <p:nvPicPr>
          <p:cNvPr id="122" name="Google Shape;122;p19"/>
          <p:cNvPicPr preferRelativeResize="0"/>
          <p:nvPr/>
        </p:nvPicPr>
        <p:blipFill>
          <a:blip r:embed="rId3">
            <a:alphaModFix/>
          </a:blip>
          <a:stretch>
            <a:fillRect/>
          </a:stretch>
        </p:blipFill>
        <p:spPr>
          <a:xfrm>
            <a:off x="735575" y="916025"/>
            <a:ext cx="6979675" cy="3965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Create Account</a:t>
            </a:r>
            <a:endParaRPr/>
          </a:p>
        </p:txBody>
      </p:sp>
      <p:sp>
        <p:nvSpPr>
          <p:cNvPr id="128" name="Google Shape;128;p20"/>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“Create Account” with UCID : 1.</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“Friends &amp; Family” will create an account for themselves in the system.</a:t>
            </a:r>
            <a:endParaRPr sz="1200"/>
          </a:p>
          <a:p>
            <a:pPr indent="-304800" lvl="0" marL="457200" rtl="0" algn="l">
              <a:spcBef>
                <a:spcPts val="0"/>
              </a:spcBef>
              <a:spcAft>
                <a:spcPts val="0"/>
              </a:spcAft>
              <a:buSzPts val="1200"/>
              <a:buAutoNum type="arabicPeriod"/>
            </a:pPr>
            <a:r>
              <a:rPr lang="en" sz="1200"/>
              <a:t>Assumptions: “Create account” can be used by Moderator and Friends &amp; Family only once. The “Create Account” section is on the homepage itself with form validation feature.</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Actors will navigate to the system by putting in the correct URL or opening up the application on their devices. Actors see the homepage of the system where they will choose to create an account by inputting their credentials. The use case will end when they are able to successfully hit the “Create Account” button.</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system is down for maintenance.</a:t>
            </a:r>
            <a:endParaRPr sz="1200"/>
          </a:p>
          <a:p>
            <a:pPr indent="-304800" lvl="0" marL="457200" rtl="0" algn="l">
              <a:spcBef>
                <a:spcPts val="0"/>
              </a:spcBef>
              <a:spcAft>
                <a:spcPts val="0"/>
              </a:spcAft>
              <a:buSzPts val="1200"/>
              <a:buChar char="●"/>
            </a:pPr>
            <a:r>
              <a:rPr lang="en" sz="1200"/>
              <a:t>The “Create Account”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and create an account for themselves.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141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Log in </a:t>
            </a:r>
            <a:endParaRPr/>
          </a:p>
        </p:txBody>
      </p:sp>
      <p:sp>
        <p:nvSpPr>
          <p:cNvPr id="134" name="Google Shape;134;p21"/>
          <p:cNvSpPr txBox="1"/>
          <p:nvPr>
            <p:ph idx="1" type="body"/>
          </p:nvPr>
        </p:nvSpPr>
        <p:spPr>
          <a:xfrm>
            <a:off x="249575" y="758950"/>
            <a:ext cx="8808600" cy="4212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“Login” with UCID : 2.</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“Friends &amp; Family” will login to their accounts for themselves in the system.</a:t>
            </a:r>
            <a:endParaRPr sz="1200"/>
          </a:p>
          <a:p>
            <a:pPr indent="-304800" lvl="0" marL="457200" rtl="0" algn="l">
              <a:spcBef>
                <a:spcPts val="0"/>
              </a:spcBef>
              <a:spcAft>
                <a:spcPts val="0"/>
              </a:spcAft>
              <a:buSzPts val="1200"/>
              <a:buAutoNum type="arabicPeriod"/>
            </a:pPr>
            <a:r>
              <a:rPr lang="en" sz="1200"/>
              <a:t>Assumptions: “Login” option can be used by Moderator and Friends &amp; Family multiple times. One email can only be used for creating one account.</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need to know their email and password</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see the homepage of the system where they will choose to login by inputting their credentials. The use case will end when they are able to login to their account successfully and land on the homepage.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actors forgot the password and need to reset it.</a:t>
            </a:r>
            <a:endParaRPr sz="1200"/>
          </a:p>
          <a:p>
            <a:pPr indent="-304800" lvl="0" marL="457200" rtl="0" algn="l">
              <a:spcBef>
                <a:spcPts val="0"/>
              </a:spcBef>
              <a:spcAft>
                <a:spcPts val="0"/>
              </a:spcAft>
              <a:buSzPts val="1200"/>
              <a:buChar char="●"/>
            </a:pPr>
            <a:r>
              <a:rPr lang="en" sz="1200"/>
              <a:t>The “Login”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login to their account and land on homepage..</a:t>
            </a:r>
            <a:endParaRPr sz="1200"/>
          </a:p>
          <a:p>
            <a:pPr indent="0" lvl="0" marL="91440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Clr>
                <a:schemeClr val="dk1"/>
              </a:buClr>
              <a:buSzPts val="1100"/>
              <a:buFont typeface="Arial"/>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