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12192000"/>
  <p:notesSz cx="6858000" cy="9144000"/>
  <p:embeddedFontLst>
    <p:embeddedFont>
      <p:font typeface="Roboto Mon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8" roundtripDataSignature="AMtx7mj/cORDTY/tVUTXsbFCw5GEn8yie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Kartik Mathu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Mono-bold.fntdata"/><Relationship Id="rId10" Type="http://schemas.openxmlformats.org/officeDocument/2006/relationships/slide" Target="slides/slide4.xml"/><Relationship Id="rId54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57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56" Type="http://schemas.openxmlformats.org/officeDocument/2006/relationships/font" Target="fonts/RobotoMon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2-04T17:35:31.297">
    <p:pos x="6000" y="0"/>
    <p:text>must speak about paid apps as well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D-63wVg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bf3a5fdcf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6bf3a5fdc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c0dcd5870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6c0dcd587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5c9c489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75c9c489d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5c9c489dd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75c9c489d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5c9c489dd_3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75c9c489dd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Comparing the number of paid and free apps in the dataset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1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there are significantly more free apps than paid apps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5c9c489dd_3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75c9c489dd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c0dcd5870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6c0dcd587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5c9c489dd_1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75c9c489d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5c9c489dd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75c9c489dd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5c9c489dd_3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75c9c489dd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5c9c489dd_5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75c9c489dd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c0dcd5870_6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6c0dcd5870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bf3a5fdc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6bf3a5fd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5c9c489dd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75c9c489d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5c9c489dd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75c9c489d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0dcd5870_9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9" name="Google Shape;429;g6c0dcd5870_9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c0dcd5870_9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5" name="Google Shape;435;g6c0dcd5870_9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5c9c489dd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75c9c489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c0dcd5870_9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6c0dcd5870_9_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c0dcd5870_9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8" name="Google Shape;458;g6c0dcd5870_9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6c0dcd5870_9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6c0dcd5870_9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c0dcd5870_9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6c0dcd5870_9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6c0dcd5870_9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6c0dcd5870_9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c0dcd5870_9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6c0dcd5870_9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c0dcd5870_9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6c0dcd5870_9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c0dcd5870_9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6c0dcd5870_9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c0dcd5870_9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6c0dcd5870_9_1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6c0dcd5870_9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6c0dcd5870_9_1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c0dcd5870_9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6c0dcd5870_9_1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6c0dcd5870_9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6c0dcd5870_9_1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bf3a5fdcf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bf3a5fdc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6c0dcd5870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6c0dcd5870_7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6c0dcd5870_9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6c0dcd5870_9_1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6c0dcd5870_9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6c0dcd5870_9_1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5c9c489dd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g75c9c489d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6c0dcd5870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6c0dcd5870_7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6c0dcd5870_7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6c0dcd5870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6c0dcd5870_7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6c0dcd5870_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c9c489dd_1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75c9c489d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5c9c489dd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75c9c489d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5c9c489dd_1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75c9c489dd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5c9c489d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75c9c489dd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5c9c489d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75c9c489dd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type="ctrTitle"/>
          </p:nvPr>
        </p:nvSpPr>
        <p:spPr>
          <a:xfrm>
            <a:off x="1774423" y="802298"/>
            <a:ext cx="8637073" cy="29207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" type="subTitle"/>
          </p:nvPr>
        </p:nvSpPr>
        <p:spPr>
          <a:xfrm>
            <a:off x="1774424" y="372407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9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47683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4371880" y="-904569"/>
            <a:ext cx="3450613" cy="929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 rot="5400000">
            <a:off x="760497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 rot="5400000">
            <a:off x="2874054" y="-630409"/>
            <a:ext cx="4659889" cy="7518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0dcd5870_9_9"/>
          <p:cNvSpPr txBox="1"/>
          <p:nvPr>
            <p:ph type="ctrTitle"/>
          </p:nvPr>
        </p:nvSpPr>
        <p:spPr>
          <a:xfrm>
            <a:off x="1774423" y="802298"/>
            <a:ext cx="8637073" cy="29207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6c0dcd5870_9_9"/>
          <p:cNvSpPr txBox="1"/>
          <p:nvPr>
            <p:ph idx="1" type="subTitle"/>
          </p:nvPr>
        </p:nvSpPr>
        <p:spPr>
          <a:xfrm>
            <a:off x="1774424" y="372407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g6c0dcd5870_9_9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6c0dcd5870_9_9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6c0dcd5870_9_9"/>
          <p:cNvSpPr txBox="1"/>
          <p:nvPr>
            <p:ph idx="12" type="sldNum"/>
          </p:nvPr>
        </p:nvSpPr>
        <p:spPr>
          <a:xfrm>
            <a:off x="47683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0dcd5870_9_15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6c0dcd5870_9_15"/>
          <p:cNvSpPr txBox="1"/>
          <p:nvPr>
            <p:ph idx="1" type="body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g6c0dcd5870_9_15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6c0dcd5870_9_15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6c0dcd5870_9_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0dcd5870_9_21"/>
          <p:cNvSpPr txBox="1"/>
          <p:nvPr>
            <p:ph type="title"/>
          </p:nvPr>
        </p:nvSpPr>
        <p:spPr>
          <a:xfrm>
            <a:off x="1449217" y="804889"/>
            <a:ext cx="9293577" cy="1059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6c0dcd5870_9_21"/>
          <p:cNvSpPr txBox="1"/>
          <p:nvPr>
            <p:ph idx="1" type="body"/>
          </p:nvPr>
        </p:nvSpPr>
        <p:spPr>
          <a:xfrm>
            <a:off x="1447331" y="2010878"/>
            <a:ext cx="4488654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g6c0dcd5870_9_21"/>
          <p:cNvSpPr txBox="1"/>
          <p:nvPr>
            <p:ph idx="2" type="body"/>
          </p:nvPr>
        </p:nvSpPr>
        <p:spPr>
          <a:xfrm>
            <a:off x="6254140" y="2017343"/>
            <a:ext cx="4488654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6c0dcd5870_9_21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6c0dcd5870_9_21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6c0dcd5870_9_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c0dcd5870_9_28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6c0dcd5870_9_28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6c0dcd5870_9_2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0dcd5870_9_32"/>
          <p:cNvSpPr txBox="1"/>
          <p:nvPr>
            <p:ph type="title"/>
          </p:nvPr>
        </p:nvSpPr>
        <p:spPr>
          <a:xfrm>
            <a:off x="1774423" y="1756130"/>
            <a:ext cx="8643154" cy="1969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6c0dcd5870_9_32"/>
          <p:cNvSpPr txBox="1"/>
          <p:nvPr>
            <p:ph idx="1" type="body"/>
          </p:nvPr>
        </p:nvSpPr>
        <p:spPr>
          <a:xfrm>
            <a:off x="1774423" y="3725137"/>
            <a:ext cx="8643154" cy="109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g6c0dcd5870_9_32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6c0dcd5870_9_32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6c0dcd5870_9_3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0dcd5870_9_38"/>
          <p:cNvSpPr txBox="1"/>
          <p:nvPr>
            <p:ph type="title"/>
          </p:nvPr>
        </p:nvSpPr>
        <p:spPr>
          <a:xfrm>
            <a:off x="1451206" y="1129512"/>
            <a:ext cx="5532328" cy="1922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6c0dcd5870_9_38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7" name="Google Shape;127;g6c0dcd5870_9_38"/>
          <p:cNvSpPr txBox="1"/>
          <p:nvPr>
            <p:ph idx="1" type="body"/>
          </p:nvPr>
        </p:nvSpPr>
        <p:spPr>
          <a:xfrm>
            <a:off x="1450329" y="3059600"/>
            <a:ext cx="5524404" cy="2090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g6c0dcd5870_9_38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9pPr>
          </a:lstStyle>
          <a:p/>
        </p:txBody>
      </p:sp>
      <p:sp>
        <p:nvSpPr>
          <p:cNvPr id="129" name="Google Shape;129;g6c0dcd5870_9_38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9pPr>
          </a:lstStyle>
          <a:p/>
        </p:txBody>
      </p:sp>
      <p:sp>
        <p:nvSpPr>
          <p:cNvPr id="130" name="Google Shape;130;g6c0dcd5870_9_3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0dcd5870_9_45"/>
          <p:cNvSpPr txBox="1"/>
          <p:nvPr>
            <p:ph type="title"/>
          </p:nvPr>
        </p:nvSpPr>
        <p:spPr>
          <a:xfrm>
            <a:off x="1447191" y="804163"/>
            <a:ext cx="9295603" cy="105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6c0dcd5870_9_45"/>
          <p:cNvSpPr txBox="1"/>
          <p:nvPr>
            <p:ph idx="1" type="body"/>
          </p:nvPr>
        </p:nvSpPr>
        <p:spPr>
          <a:xfrm>
            <a:off x="1447191" y="2019549"/>
            <a:ext cx="4488794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g6c0dcd5870_9_45"/>
          <p:cNvSpPr txBox="1"/>
          <p:nvPr>
            <p:ph idx="2" type="body"/>
          </p:nvPr>
        </p:nvSpPr>
        <p:spPr>
          <a:xfrm>
            <a:off x="1447191" y="2824269"/>
            <a:ext cx="4488794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g6c0dcd5870_9_45"/>
          <p:cNvSpPr txBox="1"/>
          <p:nvPr>
            <p:ph idx="3" type="body"/>
          </p:nvPr>
        </p:nvSpPr>
        <p:spPr>
          <a:xfrm>
            <a:off x="6256025" y="2023003"/>
            <a:ext cx="4488794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g6c0dcd5870_9_45"/>
          <p:cNvSpPr txBox="1"/>
          <p:nvPr>
            <p:ph idx="4" type="body"/>
          </p:nvPr>
        </p:nvSpPr>
        <p:spPr>
          <a:xfrm>
            <a:off x="6256025" y="2821491"/>
            <a:ext cx="4488794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g6c0dcd5870_9_45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6c0dcd5870_9_45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6c0dcd5870_9_4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0dcd5870_9_54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6c0dcd5870_9_54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6c0dcd5870_9_54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6c0dcd5870_9_5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0dcd5870_9_59"/>
          <p:cNvSpPr txBox="1"/>
          <p:nvPr>
            <p:ph type="title"/>
          </p:nvPr>
        </p:nvSpPr>
        <p:spPr>
          <a:xfrm>
            <a:off x="1444671" y="798973"/>
            <a:ext cx="2961967" cy="2406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6c0dcd5870_9_59"/>
          <p:cNvSpPr txBox="1"/>
          <p:nvPr>
            <p:ph idx="1" type="body"/>
          </p:nvPr>
        </p:nvSpPr>
        <p:spPr>
          <a:xfrm>
            <a:off x="473032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g6c0dcd5870_9_59"/>
          <p:cNvSpPr txBox="1"/>
          <p:nvPr>
            <p:ph idx="2" type="body"/>
          </p:nvPr>
        </p:nvSpPr>
        <p:spPr>
          <a:xfrm>
            <a:off x="1444671" y="3205491"/>
            <a:ext cx="2961967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9" name="Google Shape;149;g6c0dcd5870_9_59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6c0dcd5870_9_59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6c0dcd5870_9_5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g6c0dcd5870_9_66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54" name="Google Shape;154;g6c0dcd5870_9_66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rotWithShape="1">
              <a:blip r:embed="rId2">
                <a:alphaModFix amt="30000"/>
              </a:blip>
              <a:tile algn="ctr" flip="none" tx="0" sx="100000" ty="0" sy="100000"/>
            </a:blip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g6c0dcd5870_9_66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38100">
              <a:solidFill>
                <a:srgbClr val="3D35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g6c0dcd5870_9_66"/>
          <p:cNvSpPr txBox="1"/>
          <p:nvPr>
            <p:ph type="title"/>
          </p:nvPr>
        </p:nvSpPr>
        <p:spPr>
          <a:xfrm>
            <a:off x="1451206" y="1129512"/>
            <a:ext cx="5532328" cy="1922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6c0dcd5870_9_66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58" name="Google Shape;158;g6c0dcd5870_9_66"/>
          <p:cNvSpPr txBox="1"/>
          <p:nvPr>
            <p:ph idx="1" type="body"/>
          </p:nvPr>
        </p:nvSpPr>
        <p:spPr>
          <a:xfrm>
            <a:off x="1450329" y="3059600"/>
            <a:ext cx="5524404" cy="2090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9" name="Google Shape;159;g6c0dcd5870_9_66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g6c0dcd5870_9_66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6c0dcd5870_9_6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c0dcd5870_9_76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6c0dcd5870_9_76"/>
          <p:cNvSpPr txBox="1"/>
          <p:nvPr>
            <p:ph idx="1" type="body"/>
          </p:nvPr>
        </p:nvSpPr>
        <p:spPr>
          <a:xfrm rot="5400000">
            <a:off x="4371880" y="-904569"/>
            <a:ext cx="3450613" cy="929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g6c0dcd5870_9_76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g6c0dcd5870_9_76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6c0dcd5870_9_7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c0dcd5870_9_82"/>
          <p:cNvSpPr txBox="1"/>
          <p:nvPr>
            <p:ph type="title"/>
          </p:nvPr>
        </p:nvSpPr>
        <p:spPr>
          <a:xfrm rot="5400000">
            <a:off x="760497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6c0dcd5870_9_82"/>
          <p:cNvSpPr txBox="1"/>
          <p:nvPr>
            <p:ph idx="1" type="body"/>
          </p:nvPr>
        </p:nvSpPr>
        <p:spPr>
          <a:xfrm rot="5400000">
            <a:off x="2874054" y="-630409"/>
            <a:ext cx="4659889" cy="7518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g6c0dcd5870_9_82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6c0dcd5870_9_82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6c0dcd5870_9_8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1449217" y="804889"/>
            <a:ext cx="9293577" cy="1059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1447331" y="2010878"/>
            <a:ext cx="4488654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2" type="body"/>
          </p:nvPr>
        </p:nvSpPr>
        <p:spPr>
          <a:xfrm>
            <a:off x="6254140" y="2017343"/>
            <a:ext cx="4488654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1774423" y="1756130"/>
            <a:ext cx="8643154" cy="1969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1774423" y="3725137"/>
            <a:ext cx="8643154" cy="109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45" name="Google Shape;45;p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rotWithShape="1">
              <a:blip r:embed="rId2">
                <a:alphaModFix amt="30000"/>
              </a:blip>
              <a:tile algn="ctr" flip="none" tx="0" sx="100000" ty="0" sy="100000"/>
            </a:blip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38100">
              <a:solidFill>
                <a:srgbClr val="3D35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1451206" y="1129512"/>
            <a:ext cx="5532328" cy="1922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1450329" y="3059600"/>
            <a:ext cx="5524404" cy="2090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1447191" y="804163"/>
            <a:ext cx="9295603" cy="105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447191" y="2019549"/>
            <a:ext cx="4488794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1447191" y="2824269"/>
            <a:ext cx="4488794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3" type="body"/>
          </p:nvPr>
        </p:nvSpPr>
        <p:spPr>
          <a:xfrm>
            <a:off x="6256025" y="2023003"/>
            <a:ext cx="4488794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2"/>
          <p:cNvSpPr txBox="1"/>
          <p:nvPr>
            <p:ph idx="4" type="body"/>
          </p:nvPr>
        </p:nvSpPr>
        <p:spPr>
          <a:xfrm>
            <a:off x="6256025" y="2821491"/>
            <a:ext cx="4488794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1444671" y="798973"/>
            <a:ext cx="2961967" cy="2406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73032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1444671" y="3205491"/>
            <a:ext cx="2961967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8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8"/>
          <p:cNvCxnSpPr/>
          <p:nvPr/>
        </p:nvCxnSpPr>
        <p:spPr>
          <a:xfrm>
            <a:off x="0" y="613814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0dcd5870_9_0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g6c0dcd5870_9_0"/>
          <p:cNvSpPr txBox="1"/>
          <p:nvPr>
            <p:ph idx="1" type="body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9" name="Google Shape;89;g6c0dcd5870_9_0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0" name="Google Shape;90;g6c0dcd5870_9_0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1" name="Google Shape;91;g6c0dcd5870_9_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g6c0dcd5870_9_0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g6c0dcd5870_9_0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g6c0dcd5870_9_0"/>
          <p:cNvCxnSpPr/>
          <p:nvPr/>
        </p:nvCxnSpPr>
        <p:spPr>
          <a:xfrm>
            <a:off x="0" y="613814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50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48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Relationship Id="rId4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38.png"/><Relationship Id="rId6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Relationship Id="rId4" Type="http://schemas.openxmlformats.org/officeDocument/2006/relationships/image" Target="../media/image51.png"/><Relationship Id="rId5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png"/><Relationship Id="rId4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3.png"/><Relationship Id="rId4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4.png"/><Relationship Id="rId4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13.png"/><Relationship Id="rId9" Type="http://schemas.openxmlformats.org/officeDocument/2006/relationships/image" Target="../media/image9.png"/><Relationship Id="rId5" Type="http://schemas.openxmlformats.org/officeDocument/2006/relationships/image" Target="../media/image54.png"/><Relationship Id="rId6" Type="http://schemas.openxmlformats.org/officeDocument/2006/relationships/image" Target="../media/image49.png"/><Relationship Id="rId7" Type="http://schemas.openxmlformats.org/officeDocument/2006/relationships/image" Target="../media/image45.png"/><Relationship Id="rId8" Type="http://schemas.openxmlformats.org/officeDocument/2006/relationships/image" Target="../media/image4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3.png"/><Relationship Id="rId5" Type="http://schemas.openxmlformats.org/officeDocument/2006/relationships/image" Target="../media/image46.png"/><Relationship Id="rId6" Type="http://schemas.openxmlformats.org/officeDocument/2006/relationships/image" Target="../media/image52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"/>
          <p:cNvSpPr txBox="1"/>
          <p:nvPr>
            <p:ph type="ctrTitle"/>
          </p:nvPr>
        </p:nvSpPr>
        <p:spPr>
          <a:xfrm>
            <a:off x="1774425" y="526448"/>
            <a:ext cx="8637000" cy="3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</a:pPr>
            <a:r>
              <a:rPr lang="en-US"/>
              <a:t>GOOGLE PLAYSTORE DATASET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 </a:t>
            </a:r>
            <a:r>
              <a:rPr b="1" lang="en-US" sz="2400">
                <a:solidFill>
                  <a:schemeClr val="lt1"/>
                </a:solidFill>
              </a:rPr>
              <a:t>GROUP - F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</a:rPr>
              <a:t> DATS 6103 , Fall 2019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79" name="Google Shape;179;p1"/>
          <p:cNvSpPr txBox="1"/>
          <p:nvPr>
            <p:ph idx="1" type="subTitle"/>
          </p:nvPr>
        </p:nvSpPr>
        <p:spPr>
          <a:xfrm>
            <a:off x="1774425" y="6154250"/>
            <a:ext cx="86370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FFFF"/>
                </a:solidFill>
                <a:highlight>
                  <a:srgbClr val="000000"/>
                </a:highlight>
              </a:rPr>
              <a:t>Kartik Mathur, Trinh Vu, Sarah Gates &amp; Ayush Singh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180" name="Google Shape;18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127" y="4195475"/>
            <a:ext cx="1401726" cy="16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f3a5fdcf_0_9"/>
          <p:cNvSpPr txBox="1"/>
          <p:nvPr>
            <p:ph type="title"/>
          </p:nvPr>
        </p:nvSpPr>
        <p:spPr>
          <a:xfrm>
            <a:off x="509000" y="1129500"/>
            <a:ext cx="44472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Clean Null Values</a:t>
            </a:r>
            <a:endParaRPr/>
          </a:p>
        </p:txBody>
      </p:sp>
      <p:sp>
        <p:nvSpPr>
          <p:cNvPr id="295" name="Google Shape;295;g6bf3a5fdcf_0_9"/>
          <p:cNvSpPr txBox="1"/>
          <p:nvPr>
            <p:ph idx="1" type="body"/>
          </p:nvPr>
        </p:nvSpPr>
        <p:spPr>
          <a:xfrm>
            <a:off x="405526" y="2010700"/>
            <a:ext cx="39612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Started with 10,840 rows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App Rating, Type, Content Rating, Current Version, and Android Version had Null values</a:t>
            </a:r>
            <a:endParaRPr sz="2000"/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removed these rows</a:t>
            </a:r>
            <a:endParaRPr sz="2000"/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296" name="Google Shape;296;g6bf3a5fdcf_0_9"/>
          <p:cNvSpPr/>
          <p:nvPr>
            <p:ph idx="2" type="pic"/>
          </p:nvPr>
        </p:nvSpPr>
        <p:spPr>
          <a:xfrm>
            <a:off x="8124389" y="1122542"/>
            <a:ext cx="2791200" cy="3866400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97" name="Google Shape;297;g6bf3a5fdcf_0_9"/>
          <p:cNvPicPr preferRelativeResize="0"/>
          <p:nvPr/>
        </p:nvPicPr>
        <p:blipFill rotWithShape="1">
          <a:blip r:embed="rId3">
            <a:alphaModFix/>
          </a:blip>
          <a:srcRect b="0" l="0" r="0" t="2296"/>
          <a:stretch/>
        </p:blipFill>
        <p:spPr>
          <a:xfrm>
            <a:off x="5148675" y="334875"/>
            <a:ext cx="6738399" cy="627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6bf3a5fdcf_0_9"/>
          <p:cNvSpPr/>
          <p:nvPr/>
        </p:nvSpPr>
        <p:spPr>
          <a:xfrm>
            <a:off x="7688450" y="334875"/>
            <a:ext cx="2196600" cy="120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g6bf3a5fdcf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51" y="5706000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c0dcd5870_2_0"/>
          <p:cNvSpPr txBox="1"/>
          <p:nvPr>
            <p:ph type="title"/>
          </p:nvPr>
        </p:nvSpPr>
        <p:spPr>
          <a:xfrm>
            <a:off x="1451575" y="118723"/>
            <a:ext cx="92913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Convert Types &amp; Remove Special Characters</a:t>
            </a:r>
            <a:endParaRPr/>
          </a:p>
        </p:txBody>
      </p:sp>
      <p:sp>
        <p:nvSpPr>
          <p:cNvPr id="305" name="Google Shape;305;g6c0dcd5870_2_0"/>
          <p:cNvSpPr txBox="1"/>
          <p:nvPr>
            <p:ph idx="1" type="body"/>
          </p:nvPr>
        </p:nvSpPr>
        <p:spPr>
          <a:xfrm>
            <a:off x="5925300" y="1196425"/>
            <a:ext cx="56208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Converted the following variables initially…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Reviews to </a:t>
            </a:r>
            <a:r>
              <a:rPr i="1" lang="en-US" sz="2400"/>
              <a:t>int</a:t>
            </a:r>
            <a:endParaRPr i="1" sz="2400"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Size to </a:t>
            </a:r>
            <a:r>
              <a:rPr i="1" lang="en-US" sz="2400"/>
              <a:t>float</a:t>
            </a:r>
            <a:r>
              <a:rPr lang="en-US" sz="2400"/>
              <a:t> (removed characters)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Installs to </a:t>
            </a:r>
            <a:r>
              <a:rPr i="1" lang="en-US" sz="2400"/>
              <a:t>float </a:t>
            </a:r>
            <a:r>
              <a:rPr lang="en-US" sz="2400"/>
              <a:t>(removed commas and +)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Price to </a:t>
            </a:r>
            <a:r>
              <a:rPr i="1" lang="en-US" sz="2400"/>
              <a:t>float</a:t>
            </a:r>
            <a:r>
              <a:rPr lang="en-US" sz="2400"/>
              <a:t> (removed $)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Additional cleaning steps for other models</a:t>
            </a:r>
            <a:endParaRPr sz="2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pic>
        <p:nvPicPr>
          <p:cNvPr id="306" name="Google Shape;306;g6c0dcd5870_2_0"/>
          <p:cNvPicPr preferRelativeResize="0"/>
          <p:nvPr/>
        </p:nvPicPr>
        <p:blipFill rotWithShape="1">
          <a:blip r:embed="rId3">
            <a:alphaModFix/>
          </a:blip>
          <a:srcRect b="0" l="78848" r="0" t="2629"/>
          <a:stretch/>
        </p:blipFill>
        <p:spPr>
          <a:xfrm>
            <a:off x="3770100" y="1532062"/>
            <a:ext cx="1264400" cy="36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6c0dcd5870_2_0"/>
          <p:cNvPicPr preferRelativeResize="0"/>
          <p:nvPr/>
        </p:nvPicPr>
        <p:blipFill rotWithShape="1">
          <a:blip r:embed="rId4">
            <a:alphaModFix/>
          </a:blip>
          <a:srcRect b="-2630" l="0" r="60619" t="2630"/>
          <a:stretch/>
        </p:blipFill>
        <p:spPr>
          <a:xfrm>
            <a:off x="1415456" y="1554681"/>
            <a:ext cx="2358820" cy="37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6c0dcd5870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5c9c489dd_1_0"/>
          <p:cNvSpPr/>
          <p:nvPr/>
        </p:nvSpPr>
        <p:spPr>
          <a:xfrm>
            <a:off x="0" y="3622291"/>
            <a:ext cx="12192000" cy="2505900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g75c9c489dd_1_0"/>
          <p:cNvPicPr preferRelativeResize="0"/>
          <p:nvPr/>
        </p:nvPicPr>
        <p:blipFill rotWithShape="1">
          <a:blip r:embed="rId3">
            <a:alphaModFix/>
          </a:blip>
          <a:srcRect b="-1539" l="0" r="0" t="1539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g75c9c489dd_1_0"/>
          <p:cNvCxnSpPr/>
          <p:nvPr/>
        </p:nvCxnSpPr>
        <p:spPr>
          <a:xfrm>
            <a:off x="0" y="613814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g75c9c489dd_1_0"/>
          <p:cNvSpPr/>
          <p:nvPr/>
        </p:nvSpPr>
        <p:spPr>
          <a:xfrm>
            <a:off x="2" y="0"/>
            <a:ext cx="12191700" cy="6858000"/>
          </a:xfrm>
          <a:prstGeom prst="rect">
            <a:avLst/>
          </a:prstGeom>
          <a:gradFill>
            <a:gsLst>
              <a:gs pos="0">
                <a:srgbClr val="4B4B4B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7" name="Google Shape;317;g75c9c489dd_1_0"/>
          <p:cNvSpPr txBox="1"/>
          <p:nvPr>
            <p:ph type="title"/>
          </p:nvPr>
        </p:nvSpPr>
        <p:spPr>
          <a:xfrm>
            <a:off x="1774423" y="1710167"/>
            <a:ext cx="8637000" cy="29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</a:pPr>
            <a:r>
              <a:rPr lang="en-US" sz="6600"/>
              <a:t>Exploratory Data </a:t>
            </a:r>
            <a:endParaRPr sz="6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</a:pPr>
            <a:r>
              <a:rPr lang="en-US" sz="6600"/>
              <a:t>Analysis</a:t>
            </a:r>
            <a:endParaRPr/>
          </a:p>
        </p:txBody>
      </p:sp>
      <p:pic>
        <p:nvPicPr>
          <p:cNvPr id="318" name="Google Shape;318;g75c9c489dd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5c9c489dd_0_78"/>
          <p:cNvSpPr txBox="1"/>
          <p:nvPr>
            <p:ph idx="1" type="body"/>
          </p:nvPr>
        </p:nvSpPr>
        <p:spPr>
          <a:xfrm>
            <a:off x="400925" y="1404125"/>
            <a:ext cx="3891000" cy="4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main focus of our analysis and modeling will be on app rating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Most ratings are between 4.0 and 5.0</a:t>
            </a:r>
            <a:endParaRPr sz="2400"/>
          </a:p>
        </p:txBody>
      </p:sp>
      <p:sp>
        <p:nvSpPr>
          <p:cNvPr id="324" name="Google Shape;324;g75c9c489dd_0_78"/>
          <p:cNvSpPr/>
          <p:nvPr>
            <p:ph idx="2" type="pic"/>
          </p:nvPr>
        </p:nvSpPr>
        <p:spPr>
          <a:xfrm>
            <a:off x="8124389" y="1122542"/>
            <a:ext cx="2791200" cy="3866400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5" name="Google Shape;325;g75c9c489dd_0_78"/>
          <p:cNvSpPr txBox="1"/>
          <p:nvPr>
            <p:ph type="title"/>
          </p:nvPr>
        </p:nvSpPr>
        <p:spPr>
          <a:xfrm>
            <a:off x="400925" y="464950"/>
            <a:ext cx="41700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 Rating Frequency</a:t>
            </a:r>
            <a:endParaRPr/>
          </a:p>
        </p:txBody>
      </p:sp>
      <p:pic>
        <p:nvPicPr>
          <p:cNvPr id="326" name="Google Shape;326;g75c9c489dd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4438" y="464950"/>
            <a:ext cx="6619875" cy="51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75c9c489dd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26" y="558912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5c9c489dd_3_39"/>
          <p:cNvSpPr txBox="1"/>
          <p:nvPr>
            <p:ph type="title"/>
          </p:nvPr>
        </p:nvSpPr>
        <p:spPr>
          <a:xfrm>
            <a:off x="575176" y="804900"/>
            <a:ext cx="53625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Paid Apps V/S Free Apps</a:t>
            </a:r>
            <a:endParaRPr/>
          </a:p>
        </p:txBody>
      </p:sp>
      <p:pic>
        <p:nvPicPr>
          <p:cNvPr id="333" name="Google Shape;333;g75c9c489dd_3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0400" y="73725"/>
            <a:ext cx="4002749" cy="32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75c9c489dd_3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7449" y="3434525"/>
            <a:ext cx="4364950" cy="329477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75c9c489dd_3_39"/>
          <p:cNvSpPr txBox="1"/>
          <p:nvPr>
            <p:ph idx="1" type="body"/>
          </p:nvPr>
        </p:nvSpPr>
        <p:spPr>
          <a:xfrm>
            <a:off x="575175" y="1864200"/>
            <a:ext cx="5495100" cy="4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Comparing the number of paid and free apps in the dataset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There are significantly more free apps than paid apps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Paid apps have a higher mean rating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left skew is prevalent</a:t>
            </a:r>
            <a:endParaRPr sz="2400"/>
          </a:p>
        </p:txBody>
      </p:sp>
      <p:pic>
        <p:nvPicPr>
          <p:cNvPr id="336" name="Google Shape;336;g75c9c489dd_3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326" y="56800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5c9c489dd_3_30"/>
          <p:cNvSpPr txBox="1"/>
          <p:nvPr>
            <p:ph idx="1" type="body"/>
          </p:nvPr>
        </p:nvSpPr>
        <p:spPr>
          <a:xfrm>
            <a:off x="400925" y="1404125"/>
            <a:ext cx="5524500" cy="49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ckwell"/>
              <a:buChar char="●"/>
            </a:pPr>
            <a:r>
              <a:rPr lang="en-US" sz="2000"/>
              <a:t>Not many variables are strongly correlated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ckwell"/>
              <a:buChar char="●"/>
            </a:pPr>
            <a:r>
              <a:rPr lang="en-US" sz="2000"/>
              <a:t>EXCEPT # of installs and # of reviews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ckwell"/>
              <a:buChar char="○"/>
            </a:pPr>
            <a:r>
              <a:rPr lang="en-US" sz="2000"/>
              <a:t>This makes sense b/c the more installs an app has, the more likely it is to be reviewed</a:t>
            </a:r>
            <a:endParaRPr sz="2000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342" name="Google Shape;342;g75c9c489dd_3_30"/>
          <p:cNvSpPr/>
          <p:nvPr>
            <p:ph idx="2" type="pic"/>
          </p:nvPr>
        </p:nvSpPr>
        <p:spPr>
          <a:xfrm>
            <a:off x="8124389" y="1122542"/>
            <a:ext cx="2791200" cy="3866400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3" name="Google Shape;343;g75c9c489dd_3_30"/>
          <p:cNvSpPr txBox="1"/>
          <p:nvPr>
            <p:ph type="title"/>
          </p:nvPr>
        </p:nvSpPr>
        <p:spPr>
          <a:xfrm>
            <a:off x="730475" y="495301"/>
            <a:ext cx="48654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Correlations</a:t>
            </a:r>
            <a:endParaRPr/>
          </a:p>
        </p:txBody>
      </p:sp>
      <p:pic>
        <p:nvPicPr>
          <p:cNvPr id="344" name="Google Shape;344;g75c9c489dd_3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6500" y="414450"/>
            <a:ext cx="6027174" cy="525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75c9c489dd_3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c0dcd5870_6_0"/>
          <p:cNvSpPr txBox="1"/>
          <p:nvPr>
            <p:ph idx="1" type="body"/>
          </p:nvPr>
        </p:nvSpPr>
        <p:spPr>
          <a:xfrm>
            <a:off x="400925" y="1404125"/>
            <a:ext cx="5524500" cy="3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ckwell"/>
              <a:buChar char="●"/>
            </a:pPr>
            <a:r>
              <a:rPr lang="en-US" sz="2000"/>
              <a:t>Log of reviews and installs shows higher correlation than raw numbers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ckwell"/>
              <a:buChar char="○"/>
            </a:pPr>
            <a:r>
              <a:rPr lang="en-US" sz="2000"/>
              <a:t>raw numbers have exponential shape and high numbers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ckwell"/>
              <a:buChar char="○"/>
            </a:pPr>
            <a:r>
              <a:rPr lang="en-US" sz="2000"/>
              <a:t>easier to compare</a:t>
            </a:r>
            <a:endParaRPr sz="2000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351" name="Google Shape;351;g6c0dcd5870_6_0"/>
          <p:cNvSpPr/>
          <p:nvPr>
            <p:ph idx="2" type="pic"/>
          </p:nvPr>
        </p:nvSpPr>
        <p:spPr>
          <a:xfrm>
            <a:off x="8124389" y="1122542"/>
            <a:ext cx="2791200" cy="3866400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2" name="Google Shape;352;g6c0dcd5870_6_0"/>
          <p:cNvSpPr txBox="1"/>
          <p:nvPr>
            <p:ph type="title"/>
          </p:nvPr>
        </p:nvSpPr>
        <p:spPr>
          <a:xfrm>
            <a:off x="509000" y="495300"/>
            <a:ext cx="51033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Focus on in Installs &amp; Reviews</a:t>
            </a:r>
            <a:endParaRPr/>
          </a:p>
        </p:txBody>
      </p:sp>
      <p:pic>
        <p:nvPicPr>
          <p:cNvPr id="353" name="Google Shape;353;g6c0dcd5870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400" y="395501"/>
            <a:ext cx="5675749" cy="55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6c0dcd5870_6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76" y="568802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5c9c489dd_1_52"/>
          <p:cNvSpPr txBox="1"/>
          <p:nvPr>
            <p:ph idx="1" type="body"/>
          </p:nvPr>
        </p:nvSpPr>
        <p:spPr>
          <a:xfrm>
            <a:off x="400925" y="1404125"/>
            <a:ext cx="5524500" cy="4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Smaller apps have ratings concentrated around 4.0 and 4.5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Size of apps has a slightly normal distribution with a right skew and ranges from 0M - 60M</a:t>
            </a:r>
            <a:endParaRPr sz="20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360" name="Google Shape;360;g75c9c489dd_1_52"/>
          <p:cNvSpPr/>
          <p:nvPr>
            <p:ph idx="2" type="pic"/>
          </p:nvPr>
        </p:nvSpPr>
        <p:spPr>
          <a:xfrm>
            <a:off x="8124389" y="1122542"/>
            <a:ext cx="2791200" cy="3866400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61" name="Google Shape;361;g75c9c489dd_1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7175" y="392712"/>
            <a:ext cx="5378676" cy="54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75c9c489dd_1_52"/>
          <p:cNvSpPr txBox="1"/>
          <p:nvPr>
            <p:ph type="title"/>
          </p:nvPr>
        </p:nvSpPr>
        <p:spPr>
          <a:xfrm>
            <a:off x="730475" y="495301"/>
            <a:ext cx="48654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App Size V/S  Rating</a:t>
            </a:r>
            <a:endParaRPr/>
          </a:p>
        </p:txBody>
      </p:sp>
      <p:pic>
        <p:nvPicPr>
          <p:cNvPr id="363" name="Google Shape;363;g75c9c489dd_1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51" y="566082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5c9c489dd_3_10"/>
          <p:cNvSpPr txBox="1"/>
          <p:nvPr>
            <p:ph idx="1" type="body"/>
          </p:nvPr>
        </p:nvSpPr>
        <p:spPr>
          <a:xfrm>
            <a:off x="57725" y="1122550"/>
            <a:ext cx="62109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 are the outliers in price v/s rating?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 are a variation on “I am rich”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Categories are Family, Lifestyle, and Finance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Most are $399.99 except the Trump edition, which is $400</a:t>
            </a:r>
            <a:endParaRPr sz="1800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69" name="Google Shape;369;g75c9c489dd_3_10"/>
          <p:cNvSpPr/>
          <p:nvPr>
            <p:ph idx="2" type="pic"/>
          </p:nvPr>
        </p:nvSpPr>
        <p:spPr>
          <a:xfrm>
            <a:off x="8124389" y="1122542"/>
            <a:ext cx="2791200" cy="3866400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0" name="Google Shape;370;g75c9c489dd_3_10"/>
          <p:cNvSpPr txBox="1"/>
          <p:nvPr>
            <p:ph type="title"/>
          </p:nvPr>
        </p:nvSpPr>
        <p:spPr>
          <a:xfrm>
            <a:off x="730475" y="172676"/>
            <a:ext cx="48654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App Price V/S  Rating</a:t>
            </a:r>
            <a:endParaRPr/>
          </a:p>
        </p:txBody>
      </p:sp>
      <p:pic>
        <p:nvPicPr>
          <p:cNvPr id="371" name="Google Shape;371;g75c9c489dd_3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0850" y="172675"/>
            <a:ext cx="5640799" cy="576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75c9c489dd_3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8450" y="2861925"/>
            <a:ext cx="4189450" cy="37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5c9c489dd_3_20"/>
          <p:cNvSpPr txBox="1"/>
          <p:nvPr>
            <p:ph idx="1" type="body"/>
          </p:nvPr>
        </p:nvSpPr>
        <p:spPr>
          <a:xfrm>
            <a:off x="400925" y="1404125"/>
            <a:ext cx="5524500" cy="44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ckwell"/>
              <a:buChar char="●"/>
            </a:pPr>
            <a:r>
              <a:rPr lang="en-US" sz="2000"/>
              <a:t>Removed outliers &amp; applied hex chart to see density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ckwell"/>
              <a:buChar char="●"/>
            </a:pPr>
            <a:r>
              <a:rPr lang="en-US" sz="2000"/>
              <a:t>Most highly rated apps are in the lower price range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ckwell"/>
              <a:buChar char="○"/>
            </a:pPr>
            <a:r>
              <a:rPr lang="en-US" sz="2000"/>
              <a:t>BUT most apps overall are in the lower price range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ckwell"/>
              <a:buChar char="●"/>
            </a:pPr>
            <a:r>
              <a:rPr lang="en-US" sz="2000"/>
              <a:t>No clear correlation here</a:t>
            </a:r>
            <a:endParaRPr sz="2000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378" name="Google Shape;378;g75c9c489dd_3_20"/>
          <p:cNvSpPr/>
          <p:nvPr>
            <p:ph idx="2" type="pic"/>
          </p:nvPr>
        </p:nvSpPr>
        <p:spPr>
          <a:xfrm>
            <a:off x="8124389" y="1122542"/>
            <a:ext cx="2791200" cy="3866400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9" name="Google Shape;379;g75c9c489dd_3_20"/>
          <p:cNvSpPr txBox="1"/>
          <p:nvPr>
            <p:ph type="title"/>
          </p:nvPr>
        </p:nvSpPr>
        <p:spPr>
          <a:xfrm>
            <a:off x="730475" y="495301"/>
            <a:ext cx="48654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App Price V/S  Rating</a:t>
            </a:r>
            <a:endParaRPr/>
          </a:p>
        </p:txBody>
      </p:sp>
      <p:pic>
        <p:nvPicPr>
          <p:cNvPr id="380" name="Google Shape;380;g75c9c489dd_3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9750" y="392050"/>
            <a:ext cx="5524500" cy="5452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75c9c489dd_3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276" y="5715000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"/>
          <p:cNvSpPr/>
          <p:nvPr/>
        </p:nvSpPr>
        <p:spPr>
          <a:xfrm>
            <a:off x="2" y="0"/>
            <a:ext cx="12191696" cy="6858000"/>
          </a:xfrm>
          <a:prstGeom prst="rect">
            <a:avLst/>
          </a:prstGeom>
          <a:gradFill>
            <a:gsLst>
              <a:gs pos="0">
                <a:srgbClr val="4B4B4B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6" name="Google Shape;186;p2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/>
              <a:t>Agenda</a:t>
            </a:r>
            <a:endParaRPr/>
          </a:p>
        </p:txBody>
      </p:sp>
      <p:cxnSp>
        <p:nvCxnSpPr>
          <p:cNvPr id="187" name="Google Shape;187;p2"/>
          <p:cNvCxnSpPr/>
          <p:nvPr/>
        </p:nvCxnSpPr>
        <p:spPr>
          <a:xfrm>
            <a:off x="1130874" y="1996645"/>
            <a:ext cx="9603274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2"/>
          <p:cNvSpPr/>
          <p:nvPr/>
        </p:nvSpPr>
        <p:spPr>
          <a:xfrm>
            <a:off x="0" y="2019476"/>
            <a:ext cx="12192000" cy="4838524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chemeClr val="dk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89" name="Google Shape;189;p2"/>
          <p:cNvGrpSpPr/>
          <p:nvPr/>
        </p:nvGrpSpPr>
        <p:grpSpPr>
          <a:xfrm>
            <a:off x="1130270" y="2479563"/>
            <a:ext cx="9604375" cy="3717734"/>
            <a:chOff x="0" y="317"/>
            <a:chExt cx="9604375" cy="3717734"/>
          </a:xfrm>
        </p:grpSpPr>
        <p:sp>
          <p:nvSpPr>
            <p:cNvPr id="190" name="Google Shape;190;p2"/>
            <p:cNvSpPr/>
            <p:nvPr/>
          </p:nvSpPr>
          <p:spPr>
            <a:xfrm>
              <a:off x="0" y="317"/>
              <a:ext cx="9604375" cy="437380"/>
            </a:xfrm>
            <a:prstGeom prst="roundRect">
              <a:avLst>
                <a:gd fmla="val 10000" name="adj"/>
              </a:avLst>
            </a:prstGeom>
            <a:solidFill>
              <a:srgbClr val="F1C3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32307" y="98728"/>
              <a:ext cx="240559" cy="24055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05174" y="317"/>
              <a:ext cx="9099200" cy="437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 txBox="1"/>
            <p:nvPr/>
          </p:nvSpPr>
          <p:spPr>
            <a:xfrm>
              <a:off x="505174" y="317"/>
              <a:ext cx="9099200" cy="437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275" lIns="46275" spcFirstLastPara="1" rIns="46275" wrap="square" tIns="46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Rockwel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Introduction To the Dataset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0" y="547043"/>
              <a:ext cx="9604375" cy="437380"/>
            </a:xfrm>
            <a:prstGeom prst="roundRect">
              <a:avLst>
                <a:gd fmla="val 10000" name="adj"/>
              </a:avLst>
            </a:prstGeom>
            <a:solidFill>
              <a:srgbClr val="CFCA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32307" y="645454"/>
              <a:ext cx="240559" cy="24055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505174" y="547043"/>
              <a:ext cx="9099200" cy="437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 txBox="1"/>
            <p:nvPr/>
          </p:nvSpPr>
          <p:spPr>
            <a:xfrm>
              <a:off x="505174" y="547043"/>
              <a:ext cx="9099200" cy="437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275" lIns="46275" spcFirstLastPara="1" rIns="46275" wrap="square" tIns="46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Rockwell"/>
                <a:buNone/>
              </a:pPr>
              <a:r>
                <a:rPr lang="en-US" sz="16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Objective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0" y="1093769"/>
              <a:ext cx="9604375" cy="437380"/>
            </a:xfrm>
            <a:prstGeom prst="roundRect">
              <a:avLst>
                <a:gd fmla="val 10000" name="adj"/>
              </a:avLst>
            </a:prstGeom>
            <a:solidFill>
              <a:srgbClr val="A1C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32307" y="1192179"/>
              <a:ext cx="240559" cy="24055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05174" y="1093769"/>
              <a:ext cx="9099200" cy="437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 txBox="1"/>
            <p:nvPr/>
          </p:nvSpPr>
          <p:spPr>
            <a:xfrm>
              <a:off x="505174" y="1093769"/>
              <a:ext cx="9099200" cy="437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275" lIns="46275" spcFirstLastPara="1" rIns="46275" wrap="square" tIns="46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Rockwel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Preprocessing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0" y="1640494"/>
              <a:ext cx="9604375" cy="437380"/>
            </a:xfrm>
            <a:prstGeom prst="roundRect">
              <a:avLst>
                <a:gd fmla="val 10000" name="adj"/>
              </a:avLst>
            </a:prstGeom>
            <a:solidFill>
              <a:srgbClr val="56C0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32307" y="1738905"/>
              <a:ext cx="240559" cy="24055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05174" y="1640494"/>
              <a:ext cx="9099200" cy="437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 txBox="1"/>
            <p:nvPr/>
          </p:nvSpPr>
          <p:spPr>
            <a:xfrm>
              <a:off x="505174" y="1640494"/>
              <a:ext cx="9099200" cy="437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275" lIns="46275" spcFirstLastPara="1" rIns="46275" wrap="square" tIns="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Rockwell"/>
                <a:buNone/>
              </a:pPr>
              <a:r>
                <a:rPr lang="en-US" sz="16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Exploratory Data Analysis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0" y="2187220"/>
              <a:ext cx="9604375" cy="437380"/>
            </a:xfrm>
            <a:prstGeom prst="roundRect">
              <a:avLst>
                <a:gd fmla="val 10000" name="adj"/>
              </a:avLst>
            </a:prstGeom>
            <a:solidFill>
              <a:srgbClr val="03B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132307" y="2285631"/>
              <a:ext cx="240559" cy="2405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05174" y="2187220"/>
              <a:ext cx="9099200" cy="437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 txBox="1"/>
            <p:nvPr/>
          </p:nvSpPr>
          <p:spPr>
            <a:xfrm>
              <a:off x="505174" y="2187220"/>
              <a:ext cx="9099200" cy="437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275" lIns="46275" spcFirstLastPara="1" rIns="46275" wrap="square" tIns="46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Rockwell"/>
                <a:buNone/>
              </a:pPr>
              <a:r>
                <a:rPr lang="en-US" sz="16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Challenges Faced &amp; New Solutions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0" y="2733946"/>
              <a:ext cx="9604375" cy="437380"/>
            </a:xfrm>
            <a:prstGeom prst="roundRect">
              <a:avLst>
                <a:gd fmla="val 10000" name="adj"/>
              </a:avLst>
            </a:prstGeom>
            <a:solidFill>
              <a:srgbClr val="F1C3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132307" y="2832356"/>
              <a:ext cx="240559" cy="24055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505174" y="2733946"/>
              <a:ext cx="9099200" cy="437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"/>
            <p:cNvSpPr txBox="1"/>
            <p:nvPr/>
          </p:nvSpPr>
          <p:spPr>
            <a:xfrm>
              <a:off x="505174" y="2733946"/>
              <a:ext cx="9099200" cy="437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275" lIns="46275" spcFirstLastPara="1" rIns="46275" wrap="square" tIns="46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Rockwel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Models &amp; Evaluation Techniques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0" y="3280671"/>
              <a:ext cx="9604375" cy="437380"/>
            </a:xfrm>
            <a:prstGeom prst="roundRect">
              <a:avLst>
                <a:gd fmla="val 10000" name="adj"/>
              </a:avLst>
            </a:prstGeom>
            <a:solidFill>
              <a:srgbClr val="CFCA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32307" y="3379082"/>
              <a:ext cx="240559" cy="240559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05174" y="3280671"/>
              <a:ext cx="9099200" cy="437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 txBox="1"/>
            <p:nvPr/>
          </p:nvSpPr>
          <p:spPr>
            <a:xfrm>
              <a:off x="505174" y="3280671"/>
              <a:ext cx="9099200" cy="437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275" lIns="46275" spcFirstLastPara="1" rIns="46275" wrap="square" tIns="46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Rockwel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Results &amp; Conclusion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8" name="Google Shape;218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5c9c489dd_5_6"/>
          <p:cNvSpPr txBox="1"/>
          <p:nvPr>
            <p:ph type="title"/>
          </p:nvPr>
        </p:nvSpPr>
        <p:spPr>
          <a:xfrm>
            <a:off x="622525" y="186555"/>
            <a:ext cx="55323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Rating vs Installs</a:t>
            </a:r>
            <a:endParaRPr/>
          </a:p>
        </p:txBody>
      </p:sp>
      <p:sp>
        <p:nvSpPr>
          <p:cNvPr id="387" name="Google Shape;387;g75c9c489dd_5_6"/>
          <p:cNvSpPr/>
          <p:nvPr>
            <p:ph idx="2" type="pic"/>
          </p:nvPr>
        </p:nvSpPr>
        <p:spPr>
          <a:xfrm>
            <a:off x="8124389" y="1122542"/>
            <a:ext cx="2791200" cy="3866400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8" name="Google Shape;388;g75c9c489dd_5_6"/>
          <p:cNvSpPr txBox="1"/>
          <p:nvPr>
            <p:ph idx="1" type="body"/>
          </p:nvPr>
        </p:nvSpPr>
        <p:spPr>
          <a:xfrm>
            <a:off x="821675" y="1671650"/>
            <a:ext cx="5162400" cy="3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Median rating is from 4.0 to 4.3.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Main interpretations:</a:t>
            </a:r>
            <a:endParaRPr sz="2000"/>
          </a:p>
          <a:p>
            <a:pPr indent="-3556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higher the number of downloads, the lower the skew of average rating</a:t>
            </a:r>
            <a:endParaRPr sz="2000"/>
          </a:p>
          <a:p>
            <a:pPr indent="-3556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Apps with the highest installs have no average ratings below 3.5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28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389" name="Google Shape;389;g75c9c489dd_5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475" y="419375"/>
            <a:ext cx="5524500" cy="52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75c9c489dd_5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01" y="576832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c0dcd5870_6_8"/>
          <p:cNvSpPr txBox="1"/>
          <p:nvPr>
            <p:ph type="title"/>
          </p:nvPr>
        </p:nvSpPr>
        <p:spPr>
          <a:xfrm>
            <a:off x="622525" y="186550"/>
            <a:ext cx="44943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Count of Content Rating</a:t>
            </a:r>
            <a:endParaRPr/>
          </a:p>
        </p:txBody>
      </p:sp>
      <p:sp>
        <p:nvSpPr>
          <p:cNvPr id="396" name="Google Shape;396;g6c0dcd5870_6_8"/>
          <p:cNvSpPr/>
          <p:nvPr>
            <p:ph idx="2" type="pic"/>
          </p:nvPr>
        </p:nvSpPr>
        <p:spPr>
          <a:xfrm>
            <a:off x="8124389" y="1122542"/>
            <a:ext cx="2791200" cy="3866400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7" name="Google Shape;397;g6c0dcd5870_6_8"/>
          <p:cNvSpPr txBox="1"/>
          <p:nvPr>
            <p:ph idx="1" type="body"/>
          </p:nvPr>
        </p:nvSpPr>
        <p:spPr>
          <a:xfrm>
            <a:off x="807475" y="1611750"/>
            <a:ext cx="4494300" cy="3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Suitable user age 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Mostly for Everyone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One unrated?</a:t>
            </a:r>
            <a:endParaRPr sz="2000"/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DC Universe Online Map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98" name="Google Shape;398;g6c0dcd5870_6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663" y="255400"/>
            <a:ext cx="6581775" cy="56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6c0dcd5870_6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76" y="569702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bf3a5fdcf_0_1"/>
          <p:cNvSpPr txBox="1"/>
          <p:nvPr>
            <p:ph type="title"/>
          </p:nvPr>
        </p:nvSpPr>
        <p:spPr>
          <a:xfrm>
            <a:off x="251050" y="186531"/>
            <a:ext cx="55323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All Categories</a:t>
            </a:r>
            <a:endParaRPr/>
          </a:p>
        </p:txBody>
      </p:sp>
      <p:sp>
        <p:nvSpPr>
          <p:cNvPr id="405" name="Google Shape;405;g6bf3a5fdcf_0_1"/>
          <p:cNvSpPr/>
          <p:nvPr>
            <p:ph idx="2" type="pic"/>
          </p:nvPr>
        </p:nvSpPr>
        <p:spPr>
          <a:xfrm>
            <a:off x="8124389" y="1122542"/>
            <a:ext cx="2791200" cy="3866400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6" name="Google Shape;406;g6bf3a5fdcf_0_1"/>
          <p:cNvSpPr txBox="1"/>
          <p:nvPr>
            <p:ph idx="1" type="body"/>
          </p:nvPr>
        </p:nvSpPr>
        <p:spPr>
          <a:xfrm>
            <a:off x="392150" y="1211150"/>
            <a:ext cx="4202100" cy="4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Count of number of apps in each category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Top three categories with the most apps available are family, games, and tools </a:t>
            </a:r>
            <a:endParaRPr sz="2000"/>
          </a:p>
        </p:txBody>
      </p:sp>
      <p:pic>
        <p:nvPicPr>
          <p:cNvPr id="407" name="Google Shape;407;g6bf3a5fdcf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9050" y="715275"/>
            <a:ext cx="7443700" cy="468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6bf3a5fdcf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5c9c489dd_2_1"/>
          <p:cNvSpPr txBox="1"/>
          <p:nvPr>
            <p:ph type="title"/>
          </p:nvPr>
        </p:nvSpPr>
        <p:spPr>
          <a:xfrm>
            <a:off x="622525" y="186555"/>
            <a:ext cx="55323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Rating by Category</a:t>
            </a:r>
            <a:endParaRPr/>
          </a:p>
        </p:txBody>
      </p:sp>
      <p:sp>
        <p:nvSpPr>
          <p:cNvPr id="414" name="Google Shape;414;g75c9c489dd_2_1"/>
          <p:cNvSpPr/>
          <p:nvPr>
            <p:ph idx="2" type="pic"/>
          </p:nvPr>
        </p:nvSpPr>
        <p:spPr>
          <a:xfrm>
            <a:off x="8124389" y="1122542"/>
            <a:ext cx="2791200" cy="3866400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5" name="Google Shape;415;g75c9c489dd_2_1"/>
          <p:cNvSpPr txBox="1"/>
          <p:nvPr>
            <p:ph idx="1" type="body"/>
          </p:nvPr>
        </p:nvSpPr>
        <p:spPr>
          <a:xfrm>
            <a:off x="392225" y="1550850"/>
            <a:ext cx="5524500" cy="3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Most categories have rating ranging from 3.5 to 4.8</a:t>
            </a:r>
            <a:endParaRPr sz="2000"/>
          </a:p>
        </p:txBody>
      </p:sp>
      <p:pic>
        <p:nvPicPr>
          <p:cNvPr id="416" name="Google Shape;416;g75c9c489dd_2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6175" y="585800"/>
            <a:ext cx="5669601" cy="52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75c9c489dd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26" y="5643050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5c9c489dd_5_0"/>
          <p:cNvSpPr txBox="1"/>
          <p:nvPr>
            <p:ph type="title"/>
          </p:nvPr>
        </p:nvSpPr>
        <p:spPr>
          <a:xfrm>
            <a:off x="251050" y="186531"/>
            <a:ext cx="55323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Top Genres</a:t>
            </a:r>
            <a:endParaRPr/>
          </a:p>
        </p:txBody>
      </p:sp>
      <p:sp>
        <p:nvSpPr>
          <p:cNvPr id="423" name="Google Shape;423;g75c9c489dd_5_0"/>
          <p:cNvSpPr/>
          <p:nvPr>
            <p:ph idx="2" type="pic"/>
          </p:nvPr>
        </p:nvSpPr>
        <p:spPr>
          <a:xfrm>
            <a:off x="8124389" y="1122542"/>
            <a:ext cx="2791200" cy="3866400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24" name="Google Shape;424;g75c9c489dd_5_0"/>
          <p:cNvSpPr txBox="1"/>
          <p:nvPr>
            <p:ph idx="1" type="body"/>
          </p:nvPr>
        </p:nvSpPr>
        <p:spPr>
          <a:xfrm>
            <a:off x="392150" y="1211150"/>
            <a:ext cx="4202100" cy="4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are 129 genres total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chart includes only the top 20 to get a sense of the most dominant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Top three genres with the most apps available are tools, entertainment, and education</a:t>
            </a:r>
            <a:endParaRPr/>
          </a:p>
        </p:txBody>
      </p:sp>
      <p:pic>
        <p:nvPicPr>
          <p:cNvPr id="425" name="Google Shape;425;g75c9c489dd_5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4275" y="737400"/>
            <a:ext cx="7056000" cy="46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75c9c489dd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0dcd5870_9_88"/>
          <p:cNvSpPr txBox="1"/>
          <p:nvPr>
            <p:ph type="ctrTitle"/>
          </p:nvPr>
        </p:nvSpPr>
        <p:spPr>
          <a:xfrm>
            <a:off x="1777461" y="1289998"/>
            <a:ext cx="8637000" cy="29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/>
              <a:t>MODELS </a:t>
            </a:r>
            <a:endParaRPr/>
          </a:p>
        </p:txBody>
      </p:sp>
      <p:pic>
        <p:nvPicPr>
          <p:cNvPr id="432" name="Google Shape;432;g6c0dcd5870_9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c0dcd5870_9_94"/>
          <p:cNvSpPr txBox="1"/>
          <p:nvPr>
            <p:ph type="title"/>
          </p:nvPr>
        </p:nvSpPr>
        <p:spPr>
          <a:xfrm>
            <a:off x="1448191" y="474538"/>
            <a:ext cx="92955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1" lang="en-US" sz="3600"/>
              <a:t>MODELS </a:t>
            </a:r>
            <a:endParaRPr b="1" sz="3600"/>
          </a:p>
        </p:txBody>
      </p:sp>
      <p:sp>
        <p:nvSpPr>
          <p:cNvPr id="438" name="Google Shape;438;g6c0dcd5870_9_94"/>
          <p:cNvSpPr txBox="1"/>
          <p:nvPr>
            <p:ph idx="1" type="body"/>
          </p:nvPr>
        </p:nvSpPr>
        <p:spPr>
          <a:xfrm>
            <a:off x="1447200" y="1302250"/>
            <a:ext cx="4488900" cy="47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35">
                <a:solidFill>
                  <a:schemeClr val="lt1"/>
                </a:solidFill>
              </a:rPr>
              <a:t>MEH !</a:t>
            </a:r>
            <a:endParaRPr sz="2035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35"/>
              <a:t>LINEAR REGRESSION </a:t>
            </a:r>
            <a:endParaRPr sz="2035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35"/>
              <a:t>NEURAL NETWORKS</a:t>
            </a:r>
            <a:endParaRPr sz="2035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35"/>
              <a:t>K-MEANS CLASSIFIER</a:t>
            </a:r>
            <a:endParaRPr sz="2035"/>
          </a:p>
          <a:p>
            <a:pPr indent="-23082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35"/>
              <a:buChar char="•"/>
            </a:pPr>
            <a:r>
              <a:rPr lang="en-US" sz="2035"/>
              <a:t>REGRESSION TREE</a:t>
            </a:r>
            <a:endParaRPr sz="2035"/>
          </a:p>
          <a:p>
            <a:pPr indent="-228600" lvl="0" marL="2286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US" sz="2035">
                <a:solidFill>
                  <a:schemeClr val="lt1"/>
                </a:solidFill>
              </a:rPr>
              <a:t>THEY’RE OKAY ! </a:t>
            </a:r>
            <a:endParaRPr b="1" sz="2035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35">
                <a:solidFill>
                  <a:schemeClr val="lt1"/>
                </a:solidFill>
              </a:rPr>
              <a:t>(Categorical Labels) </a:t>
            </a:r>
            <a:endParaRPr b="1" sz="2035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35"/>
              <a:t>SVM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35"/>
              <a:t>RANDOM FOREST CLASSIFIER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35"/>
              <a:t>DECISION TREE CLASSIFIER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35"/>
              <a:t>LOGISTIC Regression </a:t>
            </a:r>
            <a:endParaRPr/>
          </a:p>
          <a:p>
            <a:pPr indent="-101600" lvl="0" marL="2286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35"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35"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35"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35"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35"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35"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35"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35"/>
          </a:p>
        </p:txBody>
      </p:sp>
      <p:sp>
        <p:nvSpPr>
          <p:cNvPr id="439" name="Google Shape;439;g6c0dcd5870_9_94"/>
          <p:cNvSpPr txBox="1"/>
          <p:nvPr>
            <p:ph idx="3" type="body"/>
          </p:nvPr>
        </p:nvSpPr>
        <p:spPr>
          <a:xfrm>
            <a:off x="6170300" y="2289049"/>
            <a:ext cx="4488900" cy="3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35">
                <a:solidFill>
                  <a:schemeClr val="lt1"/>
                </a:solidFill>
              </a:rPr>
              <a:t>WORKS !</a:t>
            </a:r>
            <a:endParaRPr sz="2035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35"/>
              <a:t>KNN REGRESSOR</a:t>
            </a:r>
            <a:endParaRPr sz="2035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35"/>
              <a:t>RANDOM FOREST REGRESSOR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35"/>
              <a:t>GRADIENT BOOST REGRESSOR</a:t>
            </a:r>
            <a:endParaRPr sz="2035"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35"/>
          </a:p>
        </p:txBody>
      </p:sp>
      <p:pic>
        <p:nvPicPr>
          <p:cNvPr id="440" name="Google Shape;440;g6c0dcd5870_9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75c9c489dd_0_27"/>
          <p:cNvSpPr txBox="1"/>
          <p:nvPr/>
        </p:nvSpPr>
        <p:spPr>
          <a:xfrm>
            <a:off x="2205275" y="2173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g75c9c489dd_0_27"/>
          <p:cNvSpPr txBox="1"/>
          <p:nvPr>
            <p:ph idx="1" type="body"/>
          </p:nvPr>
        </p:nvSpPr>
        <p:spPr>
          <a:xfrm>
            <a:off x="1450350" y="1261047"/>
            <a:ext cx="9291300" cy="49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Linear Regression :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Low Correlation , R-2 = 0.003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Ratings </a:t>
            </a:r>
            <a:r>
              <a:rPr lang="en-US" sz="2400"/>
              <a:t>V/S </a:t>
            </a:r>
            <a:r>
              <a:rPr lang="en-US" sz="2400"/>
              <a:t> Reviews,Installs,Size,Price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K-Means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No distinct Clusters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Overlapping ( Categorical )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No real classification ( Numerical )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Categorical Variables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Label Encoding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47" name="Google Shape;447;g75c9c489dd_0_27"/>
          <p:cNvSpPr txBox="1"/>
          <p:nvPr>
            <p:ph type="title"/>
          </p:nvPr>
        </p:nvSpPr>
        <p:spPr>
          <a:xfrm>
            <a:off x="1393079" y="-6"/>
            <a:ext cx="9291300" cy="104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</a:pPr>
            <a:r>
              <a:rPr lang="en-US" sz="3600"/>
              <a:t>Challenges Faced and New Concepts</a:t>
            </a:r>
            <a:endParaRPr sz="3600"/>
          </a:p>
        </p:txBody>
      </p:sp>
      <p:pic>
        <p:nvPicPr>
          <p:cNvPr id="448" name="Google Shape;448;g75c9c489dd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c0dcd5870_9_100"/>
          <p:cNvSpPr txBox="1"/>
          <p:nvPr>
            <p:ph type="title"/>
          </p:nvPr>
        </p:nvSpPr>
        <p:spPr>
          <a:xfrm>
            <a:off x="1448198" y="320980"/>
            <a:ext cx="9295603" cy="105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/>
              <a:t>TEST – TRAIN SPLIT</a:t>
            </a:r>
            <a:endParaRPr/>
          </a:p>
        </p:txBody>
      </p:sp>
      <p:pic>
        <p:nvPicPr>
          <p:cNvPr descr="A screenshot of a cell phone&#10;&#10;Description automatically generated" id="454" name="Google Shape;454;g6c0dcd5870_9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8824" y="1305380"/>
            <a:ext cx="6654350" cy="515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6c0dcd5870_9_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c0dcd5870_9_105"/>
          <p:cNvSpPr txBox="1"/>
          <p:nvPr>
            <p:ph type="title"/>
          </p:nvPr>
        </p:nvSpPr>
        <p:spPr>
          <a:xfrm>
            <a:off x="1447191" y="443582"/>
            <a:ext cx="9295603" cy="105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/>
              <a:t>DECISION TREE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/>
              <a:t>(REGRESSION TREE)</a:t>
            </a:r>
            <a:endParaRPr/>
          </a:p>
        </p:txBody>
      </p:sp>
      <p:sp>
        <p:nvSpPr>
          <p:cNvPr id="461" name="Google Shape;461;g6c0dcd5870_9_105"/>
          <p:cNvSpPr txBox="1"/>
          <p:nvPr>
            <p:ph idx="1" type="body"/>
          </p:nvPr>
        </p:nvSpPr>
        <p:spPr>
          <a:xfrm>
            <a:off x="1447191" y="2019549"/>
            <a:ext cx="4488794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462" name="Google Shape;462;g6c0dcd5870_9_105"/>
          <p:cNvSpPr txBox="1"/>
          <p:nvPr>
            <p:ph idx="2" type="body"/>
          </p:nvPr>
        </p:nvSpPr>
        <p:spPr>
          <a:xfrm>
            <a:off x="1447191" y="2824269"/>
            <a:ext cx="4488794" cy="26444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463" name="Google Shape;463;g6c0dcd5870_9_105"/>
          <p:cNvSpPr txBox="1"/>
          <p:nvPr>
            <p:ph idx="4" type="body"/>
          </p:nvPr>
        </p:nvSpPr>
        <p:spPr>
          <a:xfrm>
            <a:off x="6952099" y="2420520"/>
            <a:ext cx="513031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CV RMSE: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0.5181011375649769</a:t>
            </a:r>
            <a:endParaRPr sz="2000"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Training set RMSE: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0.5170602730935395</a:t>
            </a:r>
            <a:endParaRPr sz="2000"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Test set RMSE: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0.5545265209260778</a:t>
            </a:r>
            <a:endParaRPr sz="2000"/>
          </a:p>
        </p:txBody>
      </p:sp>
      <p:pic>
        <p:nvPicPr>
          <p:cNvPr id="464" name="Google Shape;464;g6c0dcd5870_9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400" y="1860475"/>
            <a:ext cx="6550943" cy="39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6c0dcd5870_9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"/>
          <p:cNvPicPr preferRelativeResize="0"/>
          <p:nvPr/>
        </p:nvPicPr>
        <p:blipFill rotWithShape="1">
          <a:blip r:embed="rId3">
            <a:alphaModFix/>
          </a:blip>
          <a:srcRect b="-1538" l="0" r="0" t="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3"/>
          <p:cNvCxnSpPr/>
          <p:nvPr/>
        </p:nvCxnSpPr>
        <p:spPr>
          <a:xfrm>
            <a:off x="0" y="613814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3"/>
          <p:cNvSpPr/>
          <p:nvPr/>
        </p:nvSpPr>
        <p:spPr>
          <a:xfrm>
            <a:off x="2" y="0"/>
            <a:ext cx="12191696" cy="6858000"/>
          </a:xfrm>
          <a:prstGeom prst="rect">
            <a:avLst/>
          </a:prstGeom>
          <a:gradFill>
            <a:gsLst>
              <a:gs pos="0">
                <a:srgbClr val="4B4B4B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7" name="Google Shape;227;p3"/>
          <p:cNvSpPr txBox="1"/>
          <p:nvPr>
            <p:ph type="ctrTitle"/>
          </p:nvPr>
        </p:nvSpPr>
        <p:spPr>
          <a:xfrm>
            <a:off x="1557200" y="123224"/>
            <a:ext cx="8637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</a:pPr>
            <a:r>
              <a:rPr lang="en-US" sz="4800"/>
              <a:t>Introduction</a:t>
            </a:r>
            <a:endParaRPr sz="4800"/>
          </a:p>
        </p:txBody>
      </p:sp>
      <p:pic>
        <p:nvPicPr>
          <p:cNvPr id="228" name="Google Shape;2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150" y="2043475"/>
            <a:ext cx="8569526" cy="41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"/>
          <p:cNvSpPr txBox="1"/>
          <p:nvPr/>
        </p:nvSpPr>
        <p:spPr>
          <a:xfrm>
            <a:off x="451050" y="1271750"/>
            <a:ext cx="118290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There are approximately 2.5 million Google Play Store Apps currently available.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30" name="Google Shape;23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6c0dcd5870_9_113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/>
              <a:t>COMPARE REGRESSION TREE WITH LINEAR REGRESSION</a:t>
            </a:r>
            <a:endParaRPr/>
          </a:p>
        </p:txBody>
      </p:sp>
      <p:sp>
        <p:nvSpPr>
          <p:cNvPr id="471" name="Google Shape;471;g6c0dcd5870_9_113"/>
          <p:cNvSpPr txBox="1"/>
          <p:nvPr>
            <p:ph idx="1" type="body"/>
          </p:nvPr>
        </p:nvSpPr>
        <p:spPr>
          <a:xfrm>
            <a:off x="267900" y="2091925"/>
            <a:ext cx="114597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Linear Regression test set RMSE: 0.56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-2540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Regression Tree test set RMSE: 0.55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-2540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Linear Regression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-254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score: 0.00356390811880658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-254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intercept: [4.17220405]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-254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coef_: [[ 1.18515233e-08  5.62132378e-11 -6.88447442e-04]]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-101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72" name="Google Shape;472;g6c0dcd5870_9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6c0dcd5870_9_118"/>
          <p:cNvSpPr txBox="1"/>
          <p:nvPr>
            <p:ph type="title"/>
          </p:nvPr>
        </p:nvSpPr>
        <p:spPr>
          <a:xfrm>
            <a:off x="1323004" y="732069"/>
            <a:ext cx="9291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/>
              <a:t>LOGISTIC REGRESSION </a:t>
            </a:r>
            <a:br>
              <a:rPr lang="en-US"/>
            </a:br>
            <a:r>
              <a:rPr lang="en-US"/>
              <a:t>(GROUP BY RATING)</a:t>
            </a:r>
            <a:endParaRPr/>
          </a:p>
        </p:txBody>
      </p:sp>
      <p:sp>
        <p:nvSpPr>
          <p:cNvPr id="478" name="Google Shape;478;g6c0dcd5870_9_118"/>
          <p:cNvSpPr txBox="1"/>
          <p:nvPr>
            <p:ph idx="1" type="body"/>
          </p:nvPr>
        </p:nvSpPr>
        <p:spPr>
          <a:xfrm>
            <a:off x="252150" y="2689118"/>
            <a:ext cx="40257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/>
              <a:t>ACCURACY  </a:t>
            </a:r>
            <a:endParaRPr cap="none"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76</a:t>
            </a:r>
            <a:r>
              <a:rPr lang="en-US" cap="none"/>
              <a:t>.44230769230769 %</a:t>
            </a:r>
            <a:endParaRPr cap="none"/>
          </a:p>
        </p:txBody>
      </p:sp>
      <p:pic>
        <p:nvPicPr>
          <p:cNvPr id="479" name="Google Shape;479;g6c0dcd5870_9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150" y="1781175"/>
            <a:ext cx="7524750" cy="4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g6c0dcd5870_9_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c0dcd5870_9_124"/>
          <p:cNvSpPr txBox="1"/>
          <p:nvPr>
            <p:ph type="title"/>
          </p:nvPr>
        </p:nvSpPr>
        <p:spPr>
          <a:xfrm>
            <a:off x="1323004" y="290169"/>
            <a:ext cx="9291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/>
              <a:t>DECISION TREE (CLASSIFICATION TREE)</a:t>
            </a:r>
            <a:endParaRPr/>
          </a:p>
        </p:txBody>
      </p:sp>
      <p:sp>
        <p:nvSpPr>
          <p:cNvPr id="486" name="Google Shape;486;g6c0dcd5870_9_124"/>
          <p:cNvSpPr txBox="1"/>
          <p:nvPr>
            <p:ph idx="1" type="body"/>
          </p:nvPr>
        </p:nvSpPr>
        <p:spPr>
          <a:xfrm>
            <a:off x="148550" y="1921774"/>
            <a:ext cx="43944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DecisionTree_Classifier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A</a:t>
            </a:r>
            <a:r>
              <a:rPr lang="en-US">
                <a:latin typeface="Rockwell"/>
                <a:ea typeface="Rockwell"/>
                <a:cs typeface="Rockwell"/>
                <a:sym typeface="Rockwell"/>
              </a:rPr>
              <a:t>ccuracy: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 67.94871794871795 %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87" name="Google Shape;487;g6c0dcd5870_9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437" y="1339275"/>
            <a:ext cx="7858164" cy="43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g6c0dcd5870_9_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c0dcd5870_9_130"/>
          <p:cNvSpPr txBox="1"/>
          <p:nvPr>
            <p:ph type="title"/>
          </p:nvPr>
        </p:nvSpPr>
        <p:spPr>
          <a:xfrm>
            <a:off x="1323004" y="290169"/>
            <a:ext cx="9291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/>
              <a:t>SUPPORT VECTOR  CLASSIFIER</a:t>
            </a:r>
            <a:endParaRPr/>
          </a:p>
        </p:txBody>
      </p:sp>
      <p:sp>
        <p:nvSpPr>
          <p:cNvPr id="494" name="Google Shape;494;g6c0dcd5870_9_130"/>
          <p:cNvSpPr txBox="1"/>
          <p:nvPr>
            <p:ph idx="1" type="body"/>
          </p:nvPr>
        </p:nvSpPr>
        <p:spPr>
          <a:xfrm>
            <a:off x="811659" y="1668047"/>
            <a:ext cx="4417887" cy="4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Support Vector_Classifier</a:t>
            </a:r>
            <a:endParaRPr sz="2400"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ccuracy: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 76.44230769230769 %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95" name="Google Shape;495;g6c0dcd5870_9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325" y="1201352"/>
            <a:ext cx="6657650" cy="47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g6c0dcd5870_9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6c0dcd5870_9_136"/>
          <p:cNvSpPr txBox="1"/>
          <p:nvPr>
            <p:ph type="title"/>
          </p:nvPr>
        </p:nvSpPr>
        <p:spPr>
          <a:xfrm>
            <a:off x="1323004" y="290169"/>
            <a:ext cx="9291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/>
              <a:t>RANDOM FOREST CLASSIFIER</a:t>
            </a:r>
            <a:endParaRPr/>
          </a:p>
        </p:txBody>
      </p:sp>
      <p:sp>
        <p:nvSpPr>
          <p:cNvPr id="502" name="Google Shape;502;g6c0dcd5870_9_136"/>
          <p:cNvSpPr txBox="1"/>
          <p:nvPr>
            <p:ph idx="1" type="body"/>
          </p:nvPr>
        </p:nvSpPr>
        <p:spPr>
          <a:xfrm>
            <a:off x="339048" y="1719475"/>
            <a:ext cx="4417887" cy="4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Random_Forest_Classifier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Accuracy: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400"/>
              <a:t>70.13888888888888 %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A picture containing large, white, side, black&#10;&#10;Description automatically generated" id="503" name="Google Shape;503;g6c0dcd5870_9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7250" y="1706575"/>
            <a:ext cx="7524750" cy="4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g6c0dcd5870_9_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6c0dcd5870_9_142"/>
          <p:cNvSpPr/>
          <p:nvPr/>
        </p:nvSpPr>
        <p:spPr>
          <a:xfrm>
            <a:off x="0" y="3698491"/>
            <a:ext cx="12192000" cy="2505900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0" name="Google Shape;510;g6c0dcd5870_9_142"/>
          <p:cNvPicPr preferRelativeResize="0"/>
          <p:nvPr/>
        </p:nvPicPr>
        <p:blipFill rotWithShape="1">
          <a:blip r:embed="rId3">
            <a:alphaModFix/>
          </a:blip>
          <a:srcRect b="-1538" l="0" r="0" t="1538"/>
          <a:stretch/>
        </p:blipFill>
        <p:spPr>
          <a:xfrm>
            <a:off x="0" y="6205538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Google Shape;511;g6c0dcd5870_9_142"/>
          <p:cNvCxnSpPr/>
          <p:nvPr/>
        </p:nvCxnSpPr>
        <p:spPr>
          <a:xfrm>
            <a:off x="0" y="613814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2" name="Google Shape;512;g6c0dcd5870_9_142"/>
          <p:cNvGrpSpPr/>
          <p:nvPr/>
        </p:nvGrpSpPr>
        <p:grpSpPr>
          <a:xfrm>
            <a:off x="632237" y="482171"/>
            <a:ext cx="7560115" cy="5149101"/>
            <a:chOff x="632237" y="482171"/>
            <a:chExt cx="7560115" cy="5149101"/>
          </a:xfrm>
        </p:grpSpPr>
        <p:sp>
          <p:nvSpPr>
            <p:cNvPr id="513" name="Google Shape;513;g6c0dcd5870_9_142"/>
            <p:cNvSpPr/>
            <p:nvPr/>
          </p:nvSpPr>
          <p:spPr>
            <a:xfrm>
              <a:off x="632237" y="482171"/>
              <a:ext cx="7560115" cy="5149101"/>
            </a:xfrm>
            <a:prstGeom prst="rect">
              <a:avLst/>
            </a:prstGeom>
            <a:blipFill rotWithShape="1">
              <a:blip r:embed="rId4">
                <a:alphaModFix amt="30000"/>
              </a:blip>
              <a:tile algn="ctr" flip="none" tx="0" sx="100000" ty="0" sy="100000"/>
            </a:blip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14" name="Google Shape;514;g6c0dcd5870_9_142"/>
            <p:cNvSpPr/>
            <p:nvPr/>
          </p:nvSpPr>
          <p:spPr>
            <a:xfrm>
              <a:off x="945296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38100">
              <a:solidFill>
                <a:srgbClr val="3D35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pic>
        <p:nvPicPr>
          <p:cNvPr id="515" name="Google Shape;515;g6c0dcd5870_9_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938" y="299238"/>
            <a:ext cx="7686675" cy="62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g6c0dcd5870_9_142"/>
          <p:cNvSpPr txBox="1"/>
          <p:nvPr>
            <p:ph type="title"/>
          </p:nvPr>
        </p:nvSpPr>
        <p:spPr>
          <a:xfrm>
            <a:off x="8403792" y="231944"/>
            <a:ext cx="3201900" cy="31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/>
              <a:t>COMPARISON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7" name="Google Shape;517;g6c0dcd5870_9_142"/>
          <p:cNvSpPr txBox="1"/>
          <p:nvPr/>
        </p:nvSpPr>
        <p:spPr>
          <a:xfrm>
            <a:off x="8403800" y="1994800"/>
            <a:ext cx="37881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These only worked because of modelling Rating as categorical labels (factor level variables)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Accuracy is lower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Not optimal</a:t>
            </a: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 sz="2000">
              <a:solidFill>
                <a:srgbClr val="F3F3F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18" name="Google Shape;518;g6c0dcd5870_9_1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c0dcd5870_9_153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/>
              <a:t>KNN REGRESSOR</a:t>
            </a:r>
            <a:endParaRPr/>
          </a:p>
        </p:txBody>
      </p:sp>
      <p:sp>
        <p:nvSpPr>
          <p:cNvPr id="524" name="Google Shape;524;g6c0dcd5870_9_153"/>
          <p:cNvSpPr txBox="1"/>
          <p:nvPr>
            <p:ph idx="1" type="body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KNeighborsRegressor(n_neighbors)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KNeighborsRegressor(algorithm='auto', leaf_size=30, metric='minkowski', metric_params=None, n_jobs=None, n_neighbors=15, p=2, weights='uniform’)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1-50 neighbors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Score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 = 92.223%</a:t>
            </a:r>
            <a:endParaRPr/>
          </a:p>
          <a:p>
            <a:pPr indent="-762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-762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5" name="Google Shape;525;g6c0dcd5870_9_153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Google Shape;526;g6c0dcd5870_9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6c0dcd5870_9_159"/>
          <p:cNvSpPr txBox="1"/>
          <p:nvPr>
            <p:ph type="title"/>
          </p:nvPr>
        </p:nvSpPr>
        <p:spPr>
          <a:xfrm>
            <a:off x="1451579" y="37775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/>
              <a:t>KNN REGRESSOR</a:t>
            </a:r>
            <a:endParaRPr/>
          </a:p>
        </p:txBody>
      </p:sp>
      <p:sp>
        <p:nvSpPr>
          <p:cNvPr id="532" name="Google Shape;532;g6c0dcd5870_9_159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large, sitting, white&#10;&#10;Description automatically generated" id="533" name="Google Shape;533;g6c0dcd5870_9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038" y="1929418"/>
            <a:ext cx="5268032" cy="39488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534" name="Google Shape;534;g6c0dcd5870_9_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3939" y="1917000"/>
            <a:ext cx="5454181" cy="394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g6c0dcd5870_9_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8125" y="5916662"/>
            <a:ext cx="764352" cy="874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c0dcd5870_9_166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/>
              <a:t>RANDOM FOREST REGRESSOR</a:t>
            </a:r>
            <a:endParaRPr/>
          </a:p>
        </p:txBody>
      </p:sp>
      <p:sp>
        <p:nvSpPr>
          <p:cNvPr id="541" name="Google Shape;541;g6c0dcd5870_9_166"/>
          <p:cNvSpPr txBox="1"/>
          <p:nvPr>
            <p:ph idx="1" type="body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Decision Tree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Bagging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Multiple Weak Models to build a stronger Model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model = RandomForestRegressor(n_jobs=-1)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Estimators :- 10-200 ( Step = 10)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R-2 Score= 0.932  to0. 938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RMSE = 0.402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542" name="Google Shape;542;g6c0dcd5870_9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c0dcd5870_9_182"/>
          <p:cNvSpPr txBox="1"/>
          <p:nvPr>
            <p:ph type="title"/>
          </p:nvPr>
        </p:nvSpPr>
        <p:spPr>
          <a:xfrm>
            <a:off x="1451579" y="37775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/>
              <a:t>RANDOM FOREST REGRESSOR</a:t>
            </a:r>
            <a:endParaRPr/>
          </a:p>
        </p:txBody>
      </p:sp>
      <p:sp>
        <p:nvSpPr>
          <p:cNvPr id="548" name="Google Shape;548;g6c0dcd5870_9_182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549" name="Google Shape;549;g6c0dcd5870_9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9636" y="1283360"/>
            <a:ext cx="6764569" cy="5385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g6c0dcd5870_9_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bf3a5fdcf_0_50"/>
          <p:cNvSpPr txBox="1"/>
          <p:nvPr>
            <p:ph idx="1" type="subTitle"/>
          </p:nvPr>
        </p:nvSpPr>
        <p:spPr>
          <a:xfrm>
            <a:off x="629650" y="1221800"/>
            <a:ext cx="11025600" cy="45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Over 3 billion smartphone users around the world - more than 40% of the population!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More than 10 billion sold since 2007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Android Phones enjoy about 85% market share globally.</a:t>
            </a:r>
            <a:endParaRPr sz="2000"/>
          </a:p>
        </p:txBody>
      </p:sp>
      <p:pic>
        <p:nvPicPr>
          <p:cNvPr id="236" name="Google Shape;236;g6bf3a5fdcf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400" y="2876725"/>
            <a:ext cx="4450225" cy="29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6bf3a5fdcf_0_50"/>
          <p:cNvSpPr txBox="1"/>
          <p:nvPr>
            <p:ph idx="4294967295" type="title"/>
          </p:nvPr>
        </p:nvSpPr>
        <p:spPr>
          <a:xfrm>
            <a:off x="1449142" y="270964"/>
            <a:ext cx="92937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id="238" name="Google Shape;238;g6bf3a5fdcf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c0dcd5870_7_2"/>
          <p:cNvSpPr txBox="1"/>
          <p:nvPr>
            <p:ph type="title"/>
          </p:nvPr>
        </p:nvSpPr>
        <p:spPr>
          <a:xfrm>
            <a:off x="1451579" y="377759"/>
            <a:ext cx="9291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/>
              <a:t>RANDOM FOREST REGRESSOR</a:t>
            </a:r>
            <a:endParaRPr/>
          </a:p>
        </p:txBody>
      </p:sp>
      <p:sp>
        <p:nvSpPr>
          <p:cNvPr id="556" name="Google Shape;556;g6c0dcd5870_7_2"/>
          <p:cNvSpPr/>
          <p:nvPr/>
        </p:nvSpPr>
        <p:spPr>
          <a:xfrm>
            <a:off x="0" y="43934"/>
            <a:ext cx="184800" cy="369300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557" name="Google Shape;557;g6c0dcd5870_7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2136" y="1426994"/>
            <a:ext cx="7015546" cy="5137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g6c0dcd5870_7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6c0dcd5870_9_177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/>
              <a:t>GRADIENT BOOST REGRESSOR</a:t>
            </a:r>
            <a:endParaRPr/>
          </a:p>
        </p:txBody>
      </p:sp>
      <p:sp>
        <p:nvSpPr>
          <p:cNvPr id="564" name="Google Shape;564;g6c0dcd5870_9_177"/>
          <p:cNvSpPr txBox="1"/>
          <p:nvPr>
            <p:ph idx="1" type="body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Gradient boosting performs the identifies the shortcomings by using gradients in the loss function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( </a:t>
            </a:r>
            <a:r>
              <a:rPr i="1" lang="en-US"/>
              <a:t>y = ax + b + e )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i="1" lang="en-US"/>
              <a:t> ‘e’ needs a special mention as it is the error term)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ensemble.GradientBoostingRegressor()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Estimators:- 10-600 , Step =50 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Score = 0.819 to 0.936 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565" name="Google Shape;565;g6c0dcd5870_9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6c0dcd5870_9_188"/>
          <p:cNvSpPr txBox="1"/>
          <p:nvPr>
            <p:ph type="title"/>
          </p:nvPr>
        </p:nvSpPr>
        <p:spPr>
          <a:xfrm>
            <a:off x="1451579" y="37775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/>
              <a:t>GRADIENT DESCENT </a:t>
            </a:r>
            <a:r>
              <a:rPr lang="en-US"/>
              <a:t>REGRESSION</a:t>
            </a:r>
            <a:endParaRPr/>
          </a:p>
        </p:txBody>
      </p:sp>
      <p:sp>
        <p:nvSpPr>
          <p:cNvPr id="571" name="Google Shape;571;g6c0dcd5870_9_188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2" name="Google Shape;572;g6c0dcd5870_9_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875" y="1307001"/>
            <a:ext cx="7100250" cy="527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g6c0dcd5870_9_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75c9c489dd_0_88"/>
          <p:cNvSpPr txBox="1"/>
          <p:nvPr>
            <p:ph type="title"/>
          </p:nvPr>
        </p:nvSpPr>
        <p:spPr>
          <a:xfrm>
            <a:off x="1774423" y="1756130"/>
            <a:ext cx="8643300" cy="19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/>
              <a:t>Conclusions &amp; </a:t>
            </a:r>
            <a:endParaRPr sz="6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/>
              <a:t>Future Prospects</a:t>
            </a:r>
            <a:endParaRPr sz="6000"/>
          </a:p>
        </p:txBody>
      </p:sp>
      <p:sp>
        <p:nvSpPr>
          <p:cNvPr id="579" name="Google Shape;579;g75c9c489dd_0_88"/>
          <p:cNvSpPr txBox="1"/>
          <p:nvPr>
            <p:ph idx="1" type="body"/>
          </p:nvPr>
        </p:nvSpPr>
        <p:spPr>
          <a:xfrm>
            <a:off x="1774423" y="3725137"/>
            <a:ext cx="86433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80" name="Google Shape;580;g75c9c489dd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871" y="239938"/>
            <a:ext cx="6946809" cy="5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g6c0dcd5870_7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300" y="239100"/>
            <a:ext cx="7226051" cy="57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g6c0dcd5870_7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0dcd5870_7_30"/>
          <p:cNvSpPr txBox="1"/>
          <p:nvPr>
            <p:ph idx="1" type="body"/>
          </p:nvPr>
        </p:nvSpPr>
        <p:spPr>
          <a:xfrm>
            <a:off x="1451579" y="2015732"/>
            <a:ext cx="9291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Natural Language processing on User Reviews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Predicting app prices &amp; Installations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Most profitable apps to advertise in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Predict advertising revenue (in B to B relationship)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Determining most Popular Applications 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98" name="Google Shape;598;g6c0dcd5870_7_30"/>
          <p:cNvSpPr txBox="1"/>
          <p:nvPr>
            <p:ph type="title"/>
          </p:nvPr>
        </p:nvSpPr>
        <p:spPr>
          <a:xfrm>
            <a:off x="1451579" y="804519"/>
            <a:ext cx="9291300" cy="104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Prospects</a:t>
            </a:r>
            <a:endParaRPr/>
          </a:p>
        </p:txBody>
      </p:sp>
      <p:pic>
        <p:nvPicPr>
          <p:cNvPr id="599" name="Google Shape;599;g6c0dcd5870_7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6c0dcd5870_7_24"/>
          <p:cNvSpPr txBox="1"/>
          <p:nvPr>
            <p:ph type="ctrTitle"/>
          </p:nvPr>
        </p:nvSpPr>
        <p:spPr>
          <a:xfrm>
            <a:off x="1774423" y="1792898"/>
            <a:ext cx="8637000" cy="29208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THANK YOU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Questions ?</a:t>
            </a:r>
            <a:r>
              <a:rPr lang="en-US"/>
              <a:t> </a:t>
            </a:r>
            <a:endParaRPr/>
          </a:p>
        </p:txBody>
      </p:sp>
      <p:pic>
        <p:nvPicPr>
          <p:cNvPr id="605" name="Google Shape;605;g6c0dcd5870_7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c9c489dd_1_31"/>
          <p:cNvSpPr txBox="1"/>
          <p:nvPr>
            <p:ph type="title"/>
          </p:nvPr>
        </p:nvSpPr>
        <p:spPr>
          <a:xfrm>
            <a:off x="1449217" y="804889"/>
            <a:ext cx="92937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Features</a:t>
            </a:r>
            <a:endParaRPr/>
          </a:p>
        </p:txBody>
      </p:sp>
      <p:sp>
        <p:nvSpPr>
          <p:cNvPr id="244" name="Google Shape;244;g75c9c489dd_1_31"/>
          <p:cNvSpPr txBox="1"/>
          <p:nvPr>
            <p:ph idx="1" type="body"/>
          </p:nvPr>
        </p:nvSpPr>
        <p:spPr>
          <a:xfrm>
            <a:off x="622299" y="2861550"/>
            <a:ext cx="54336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-US" sz="1800">
                <a:solidFill>
                  <a:srgbClr val="FFFFFF"/>
                </a:solidFill>
              </a:rPr>
              <a:t>App: 9660 Unique Values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-US" sz="1800">
                <a:solidFill>
                  <a:srgbClr val="FFFFFF"/>
                </a:solidFill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Category</a:t>
            </a:r>
            <a:r>
              <a:rPr lang="en-US" sz="1800">
                <a:solidFill>
                  <a:srgbClr val="FFFFFF"/>
                </a:solidFill>
              </a:rPr>
              <a:t>: 18% Family, 11% Games...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-US" sz="1800">
                <a:solidFill>
                  <a:srgbClr val="FFFFFF"/>
                </a:solidFill>
              </a:rPr>
              <a:t>Rating: 0 to 5 scale range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-US" sz="1800">
                <a:solidFill>
                  <a:srgbClr val="FFFFFF"/>
                </a:solidFill>
              </a:rPr>
              <a:t>Reviews: Every App has a count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-US" sz="1800">
                <a:solidFill>
                  <a:srgbClr val="FFFFFF"/>
                </a:solidFill>
              </a:rPr>
              <a:t>Size: In MBs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-US" sz="1800">
                <a:solidFill>
                  <a:srgbClr val="FFFFFF"/>
                </a:solidFill>
              </a:rPr>
              <a:t>Installs: 10k -10M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-US" sz="1800">
                <a:solidFill>
                  <a:srgbClr val="FFFFFF"/>
                </a:solidFill>
              </a:rPr>
              <a:t>Type: Paid &amp; Free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5" name="Google Shape;245;g75c9c489dd_1_31"/>
          <p:cNvSpPr txBox="1"/>
          <p:nvPr>
            <p:ph idx="2" type="body"/>
          </p:nvPr>
        </p:nvSpPr>
        <p:spPr>
          <a:xfrm>
            <a:off x="6254327" y="2865000"/>
            <a:ext cx="55482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Char char="❖"/>
            </a:pPr>
            <a:r>
              <a:rPr lang="en-US" sz="1800">
                <a:solidFill>
                  <a:srgbClr val="FFFFFF"/>
                </a:solidFill>
              </a:rPr>
              <a:t>Price: Free (93%) to Paid (7%)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Char char="❖"/>
            </a:pPr>
            <a:r>
              <a:rPr lang="en-US" sz="1800">
                <a:solidFill>
                  <a:srgbClr val="FFFFFF"/>
                </a:solidFill>
              </a:rPr>
              <a:t>Content Rating: Everyone, Teens</a:t>
            </a:r>
            <a:r>
              <a:rPr lang="en-US" sz="1800">
                <a:solidFill>
                  <a:srgbClr val="FFFFFF"/>
                </a:solidFill>
              </a:rPr>
              <a:t>...</a:t>
            </a:r>
            <a:r>
              <a:rPr lang="en-US" sz="1800">
                <a:solidFill>
                  <a:srgbClr val="FFFFFF"/>
                </a:solidFill>
              </a:rPr>
              <a:t>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Char char="❖"/>
            </a:pPr>
            <a:r>
              <a:rPr lang="en-US" sz="1800">
                <a:solidFill>
                  <a:srgbClr val="FFFFFF"/>
                </a:solidFill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Genres</a:t>
            </a:r>
            <a:r>
              <a:rPr lang="en-US" sz="1800">
                <a:solidFill>
                  <a:srgbClr val="FFFFFF"/>
                </a:solidFill>
              </a:rPr>
              <a:t>: 130 Unique Values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Char char="❖"/>
            </a:pPr>
            <a:r>
              <a:rPr lang="en-US" sz="1800">
                <a:solidFill>
                  <a:srgbClr val="FFFFFF"/>
                </a:solidFill>
              </a:rPr>
              <a:t>Last Updated : Date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Char char="❖"/>
            </a:pPr>
            <a:r>
              <a:rPr lang="en-US" sz="1800">
                <a:solidFill>
                  <a:srgbClr val="FFFFFF"/>
                </a:solidFill>
              </a:rPr>
              <a:t>Current Version of App: Varies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Char char="❖"/>
            </a:pPr>
            <a:r>
              <a:rPr lang="en-US" sz="1800">
                <a:solidFill>
                  <a:srgbClr val="FFFFFF"/>
                </a:solidFill>
              </a:rPr>
              <a:t>Android Version of Phone: Varies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46" name="Google Shape;246;g75c9c489dd_1_31"/>
          <p:cNvSpPr txBox="1"/>
          <p:nvPr/>
        </p:nvSpPr>
        <p:spPr>
          <a:xfrm>
            <a:off x="622300" y="1638600"/>
            <a:ext cx="9988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ckwell"/>
              <a:buChar char="●"/>
            </a:pPr>
            <a:r>
              <a:rPr lang="en-US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Data Source: Kaggle</a:t>
            </a:r>
            <a:endParaRPr sz="24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ckwell"/>
              <a:buChar char="●"/>
            </a:pPr>
            <a:r>
              <a:rPr lang="en-US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Dataset has 10,841 Data Points with 13 Variables.</a:t>
            </a:r>
            <a:endParaRPr sz="24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47" name="Google Shape;247;g75c9c489dd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75c9c489dd_1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1150" y="1257775"/>
            <a:ext cx="7171174" cy="22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75c9c489dd_1_39"/>
          <p:cNvSpPr txBox="1"/>
          <p:nvPr>
            <p:ph idx="4294967295" type="title"/>
          </p:nvPr>
        </p:nvSpPr>
        <p:spPr>
          <a:xfrm>
            <a:off x="1468829" y="323614"/>
            <a:ext cx="92937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Sample of Values</a:t>
            </a:r>
            <a:endParaRPr/>
          </a:p>
        </p:txBody>
      </p:sp>
      <p:pic>
        <p:nvPicPr>
          <p:cNvPr id="254" name="Google Shape;254;g75c9c489dd_1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450" y="3704575"/>
            <a:ext cx="3560200" cy="16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75c9c489dd_1_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4175" y="3647300"/>
            <a:ext cx="2219550" cy="21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75c9c489dd_1_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21954" y="3755538"/>
            <a:ext cx="2302275" cy="19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75c9c489dd_1_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82550" y="3851512"/>
            <a:ext cx="2113587" cy="16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75c9c489dd_1_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75c9c489dd_1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025" y="1203300"/>
            <a:ext cx="6104025" cy="25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75c9c489dd_1_47"/>
          <p:cNvSpPr txBox="1"/>
          <p:nvPr>
            <p:ph idx="4294967295" type="title"/>
          </p:nvPr>
        </p:nvSpPr>
        <p:spPr>
          <a:xfrm>
            <a:off x="1449154" y="203939"/>
            <a:ext cx="92937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Sample of Values</a:t>
            </a:r>
            <a:endParaRPr/>
          </a:p>
        </p:txBody>
      </p:sp>
      <p:pic>
        <p:nvPicPr>
          <p:cNvPr id="265" name="Google Shape;265;g75c9c489dd_1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86475"/>
            <a:ext cx="2627626" cy="20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75c9c489dd_1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625" y="3986475"/>
            <a:ext cx="2507950" cy="16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75c9c489dd_1_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12432" y="3986476"/>
            <a:ext cx="3132943" cy="16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75c9c489dd_1_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5c9c489dd_0_32"/>
          <p:cNvSpPr/>
          <p:nvPr/>
        </p:nvSpPr>
        <p:spPr>
          <a:xfrm>
            <a:off x="0" y="3622291"/>
            <a:ext cx="12192000" cy="2505900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g75c9c489dd_0_32"/>
          <p:cNvPicPr preferRelativeResize="0"/>
          <p:nvPr/>
        </p:nvPicPr>
        <p:blipFill rotWithShape="1">
          <a:blip r:embed="rId3">
            <a:alphaModFix/>
          </a:blip>
          <a:srcRect b="-1539" l="0" r="0" t="1539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g75c9c489dd_0_32"/>
          <p:cNvCxnSpPr/>
          <p:nvPr/>
        </p:nvCxnSpPr>
        <p:spPr>
          <a:xfrm>
            <a:off x="0" y="613814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g75c9c489dd_0_32"/>
          <p:cNvSpPr/>
          <p:nvPr/>
        </p:nvSpPr>
        <p:spPr>
          <a:xfrm>
            <a:off x="2" y="0"/>
            <a:ext cx="12191700" cy="6858000"/>
          </a:xfrm>
          <a:prstGeom prst="rect">
            <a:avLst/>
          </a:prstGeom>
          <a:gradFill>
            <a:gsLst>
              <a:gs pos="0">
                <a:srgbClr val="4B4B4B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7" name="Google Shape;277;g75c9c489dd_0_32"/>
          <p:cNvSpPr txBox="1"/>
          <p:nvPr>
            <p:ph type="title"/>
          </p:nvPr>
        </p:nvSpPr>
        <p:spPr>
          <a:xfrm>
            <a:off x="1777350" y="297974"/>
            <a:ext cx="8637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</a:pPr>
            <a:r>
              <a:rPr lang="en-US" sz="6600"/>
              <a:t>Objective</a:t>
            </a:r>
            <a:endParaRPr/>
          </a:p>
        </p:txBody>
      </p:sp>
      <p:sp>
        <p:nvSpPr>
          <p:cNvPr id="278" name="Google Shape;278;g75c9c489dd_0_32"/>
          <p:cNvSpPr txBox="1"/>
          <p:nvPr>
            <p:ph idx="1" type="body"/>
          </p:nvPr>
        </p:nvSpPr>
        <p:spPr>
          <a:xfrm>
            <a:off x="231475" y="1354000"/>
            <a:ext cx="11387100" cy="49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 build data models for predicting ratings of the google store applications. </a:t>
            </a:r>
            <a:endParaRPr sz="2400"/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Compare models and their accuracies for the features we chose.</a:t>
            </a:r>
            <a:endParaRPr sz="2400"/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Applications: </a:t>
            </a:r>
            <a:endParaRPr sz="2400"/>
          </a:p>
          <a:p>
            <a:pPr indent="-3810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Developer: </a:t>
            </a:r>
            <a:endParaRPr sz="2400"/>
          </a:p>
          <a:p>
            <a:pPr indent="-381000" lvl="1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/>
              <a:t>What kind of app to build ?</a:t>
            </a:r>
            <a:endParaRPr sz="2400"/>
          </a:p>
          <a:p>
            <a:pPr indent="-381000" lvl="1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/>
              <a:t>Models allow developers to put different variables together and predict scores of apps. </a:t>
            </a:r>
            <a:endParaRPr sz="2400"/>
          </a:p>
          <a:p>
            <a:pPr indent="-3810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Customer: </a:t>
            </a:r>
            <a:endParaRPr sz="2400"/>
          </a:p>
          <a:p>
            <a:pPr indent="-381000" lvl="1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/>
              <a:t>Higher rating can be used in advertisement for business users. </a:t>
            </a:r>
            <a:endParaRPr sz="2400"/>
          </a:p>
          <a:p>
            <a:pPr indent="-381000" lvl="1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/>
              <a:t>Recommend free instead of paid ones providing same function and same service for i</a:t>
            </a:r>
            <a:r>
              <a:rPr lang="en-US" sz="2400"/>
              <a:t>ndividual users </a:t>
            </a:r>
            <a:r>
              <a:rPr lang="en-US" sz="2400"/>
              <a:t>.</a:t>
            </a:r>
            <a:endParaRPr sz="2400"/>
          </a:p>
        </p:txBody>
      </p:sp>
      <p:pic>
        <p:nvPicPr>
          <p:cNvPr id="279" name="Google Shape;279;g75c9c489dd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5c9c489dd_0_41"/>
          <p:cNvSpPr/>
          <p:nvPr/>
        </p:nvSpPr>
        <p:spPr>
          <a:xfrm>
            <a:off x="0" y="3622291"/>
            <a:ext cx="12192000" cy="2505900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g75c9c489dd_0_41"/>
          <p:cNvPicPr preferRelativeResize="0"/>
          <p:nvPr/>
        </p:nvPicPr>
        <p:blipFill rotWithShape="1">
          <a:blip r:embed="rId3">
            <a:alphaModFix/>
          </a:blip>
          <a:srcRect b="-1539" l="0" r="0" t="1540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g75c9c489dd_0_41"/>
          <p:cNvCxnSpPr/>
          <p:nvPr/>
        </p:nvCxnSpPr>
        <p:spPr>
          <a:xfrm>
            <a:off x="0" y="613814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g75c9c489dd_0_41"/>
          <p:cNvSpPr/>
          <p:nvPr/>
        </p:nvSpPr>
        <p:spPr>
          <a:xfrm>
            <a:off x="2" y="0"/>
            <a:ext cx="12191700" cy="6858000"/>
          </a:xfrm>
          <a:prstGeom prst="rect">
            <a:avLst/>
          </a:prstGeom>
          <a:gradFill>
            <a:gsLst>
              <a:gs pos="0">
                <a:srgbClr val="4B4B4B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8" name="Google Shape;288;g75c9c489dd_0_41"/>
          <p:cNvSpPr txBox="1"/>
          <p:nvPr>
            <p:ph type="title"/>
          </p:nvPr>
        </p:nvSpPr>
        <p:spPr>
          <a:xfrm>
            <a:off x="1688700" y="2334696"/>
            <a:ext cx="86370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</a:pPr>
            <a:r>
              <a:rPr lang="en-US" sz="6600"/>
              <a:t>Pre - Processing</a:t>
            </a:r>
            <a:endParaRPr/>
          </a:p>
        </p:txBody>
      </p:sp>
      <p:pic>
        <p:nvPicPr>
          <p:cNvPr id="289" name="Google Shape;289;g75c9c489dd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5451" y="5741975"/>
            <a:ext cx="917028" cy="10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2019-12-04T02:30:07Z</dcterms:created>
  <dc:creator>Kartik Mathur</dc:creator>
</cp:coreProperties>
</file>