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Arimo"/>
      <p:regular r:id="rId18"/>
      <p:bold r:id="rId19"/>
      <p:italic r:id="rId20"/>
      <p:boldItalic r:id="rId21"/>
    </p:embeddedFont>
    <p:embeddedFont>
      <p:font typeface="Fira Sans Medium"/>
      <p:regular r:id="rId22"/>
      <p:bold r:id="rId23"/>
      <p:italic r:id="rId24"/>
      <p:boldItalic r:id="rId25"/>
    </p:embeddedFont>
    <p:embeddedFont>
      <p:font typeface="Fira Sans"/>
      <p:bold r:id="rId26"/>
      <p:boldItalic r:id="rId27"/>
    </p:embeddedFont>
    <p:embeddedFont>
      <p:font typeface="Fira Sans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2" roundtripDataSignature="AMtx7miNF5kwTq7PKl+jfZ/G2Ckz2yuH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mo-italic.fntdata"/><Relationship Id="rId22" Type="http://schemas.openxmlformats.org/officeDocument/2006/relationships/font" Target="fonts/FiraSansMedium-regular.fntdata"/><Relationship Id="rId21" Type="http://schemas.openxmlformats.org/officeDocument/2006/relationships/font" Target="fonts/Arimo-boldItalic.fntdata"/><Relationship Id="rId24" Type="http://schemas.openxmlformats.org/officeDocument/2006/relationships/font" Target="fonts/FiraSansMedium-italic.fntdata"/><Relationship Id="rId23" Type="http://schemas.openxmlformats.org/officeDocument/2006/relationships/font" Target="fonts/FiraSans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bold.fntdata"/><Relationship Id="rId25" Type="http://schemas.openxmlformats.org/officeDocument/2006/relationships/font" Target="fonts/FiraSansMedium-boldItalic.fntdata"/><Relationship Id="rId28" Type="http://schemas.openxmlformats.org/officeDocument/2006/relationships/font" Target="fonts/FiraSansLight-regular.fntdata"/><Relationship Id="rId27" Type="http://schemas.openxmlformats.org/officeDocument/2006/relationships/font" Target="fonts/FiraSa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Light-boldItalic.fntdata"/><Relationship Id="rId30" Type="http://schemas.openxmlformats.org/officeDocument/2006/relationships/font" Target="fonts/FiraSansLight-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rimo-bold.fntdata"/><Relationship Id="rId18" Type="http://schemas.openxmlformats.org/officeDocument/2006/relationships/font" Target="fonts/Arim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1792288" y="612775"/>
            <a:ext cx="5486400" cy="4114800"/>
          </a:xfrm>
          <a:prstGeom prst="rect">
            <a:avLst/>
          </a:prstGeom>
          <a:noFill/>
          <a:ln>
            <a:noFill/>
          </a:ln>
        </p:spPr>
      </p:sp>
      <p:sp>
        <p:nvSpPr>
          <p:cNvPr id="64" name="Google Shape;64;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hyperlink" Target="https://www.udemy.com/?gad_source=1&amp;utm=47edc241c56cb8c9f1d4de0146f1e119&amp;track=1&amp;pt=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github.com/ayushCPIL21/projectcpil" TargetMode="External"/><Relationship Id="rId4" Type="http://schemas.openxmlformats.org/officeDocument/2006/relationships/hyperlink" Target="http://103.231.126.22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jp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14.png"/><Relationship Id="rId7"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3.png"/><Relationship Id="rId5" Type="http://schemas.openxmlformats.org/officeDocument/2006/relationships/image" Target="../media/image3.jpg"/><Relationship Id="rId6" Type="http://schemas.openxmlformats.org/officeDocument/2006/relationships/image" Target="../media/image9.jpg"/><Relationship Id="rId7" Type="http://schemas.openxmlformats.org/officeDocument/2006/relationships/image" Target="../media/image19.png"/><Relationship Id="rId8"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83" name="Shape 83"/>
        <p:cNvGrpSpPr/>
        <p:nvPr/>
      </p:nvGrpSpPr>
      <p:grpSpPr>
        <a:xfrm>
          <a:off x="0" y="0"/>
          <a:ext cx="0" cy="0"/>
          <a:chOff x="0" y="0"/>
          <a:chExt cx="0" cy="0"/>
        </a:xfrm>
      </p:grpSpPr>
      <p:sp>
        <p:nvSpPr>
          <p:cNvPr id="84" name="Google Shape;84;p1"/>
          <p:cNvSpPr txBox="1"/>
          <p:nvPr/>
        </p:nvSpPr>
        <p:spPr>
          <a:xfrm>
            <a:off x="1028700" y="3531728"/>
            <a:ext cx="13300202" cy="30575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10000" u="none" cap="none" strike="noStrike">
                <a:solidFill>
                  <a:srgbClr val="000000"/>
                </a:solidFill>
                <a:latin typeface="Fira Sans"/>
                <a:ea typeface="Fira Sans"/>
                <a:cs typeface="Fira Sans"/>
                <a:sym typeface="Fira Sans"/>
              </a:rPr>
              <a:t>Internship Project Presentation</a:t>
            </a:r>
            <a:endParaRPr/>
          </a:p>
        </p:txBody>
      </p:sp>
      <p:sp>
        <p:nvSpPr>
          <p:cNvPr id="85" name="Google Shape;85;p1"/>
          <p:cNvSpPr txBox="1"/>
          <p:nvPr/>
        </p:nvSpPr>
        <p:spPr>
          <a:xfrm>
            <a:off x="1028700" y="8908732"/>
            <a:ext cx="11991470" cy="622935"/>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599" u="none" cap="none" strike="noStrike">
                <a:solidFill>
                  <a:srgbClr val="000000"/>
                </a:solidFill>
                <a:latin typeface="Fira Sans Light"/>
                <a:ea typeface="Fira Sans Light"/>
                <a:cs typeface="Fira Sans Light"/>
                <a:sym typeface="Fira Sans Light"/>
              </a:rPr>
              <a:t>Created By : Ayush Singh , Pre-Final Year, NIT Kurukshetra</a:t>
            </a:r>
            <a:endParaRPr/>
          </a:p>
        </p:txBody>
      </p:sp>
      <p:sp>
        <p:nvSpPr>
          <p:cNvPr id="86" name="Google Shape;86;p1"/>
          <p:cNvSpPr/>
          <p:nvPr/>
        </p:nvSpPr>
        <p:spPr>
          <a:xfrm>
            <a:off x="14328902" y="2317173"/>
            <a:ext cx="7321033" cy="6340049"/>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87" name="Google Shape;87;p1"/>
          <p:cNvSpPr/>
          <p:nvPr/>
        </p:nvSpPr>
        <p:spPr>
          <a:xfrm>
            <a:off x="13152502" y="7106212"/>
            <a:ext cx="4970154" cy="4304177"/>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88" name="Google Shape;88;p1"/>
          <p:cNvSpPr/>
          <p:nvPr/>
        </p:nvSpPr>
        <p:spPr>
          <a:xfrm>
            <a:off x="13737770" y="373605"/>
            <a:ext cx="3799619" cy="3290488"/>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89" name="Google Shape;89;p1"/>
          <p:cNvSpPr txBox="1"/>
          <p:nvPr/>
        </p:nvSpPr>
        <p:spPr>
          <a:xfrm>
            <a:off x="1028700" y="1427571"/>
            <a:ext cx="9657783" cy="88960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5180" u="none" cap="none" strike="noStrike">
                <a:solidFill>
                  <a:srgbClr val="000000"/>
                </a:solidFill>
                <a:latin typeface="Fira Sans Medium"/>
                <a:ea typeface="Fira Sans Medium"/>
                <a:cs typeface="Fira Sans Medium"/>
                <a:sym typeface="Fira Sans Medium"/>
              </a:rPr>
              <a:t>Century Plyboards(India) Ltd.</a:t>
            </a:r>
            <a:endParaRPr/>
          </a:p>
        </p:txBody>
      </p:sp>
      <p:sp>
        <p:nvSpPr>
          <p:cNvPr id="90" name="Google Shape;90;p1"/>
          <p:cNvSpPr txBox="1"/>
          <p:nvPr/>
        </p:nvSpPr>
        <p:spPr>
          <a:xfrm>
            <a:off x="1028700" y="6817899"/>
            <a:ext cx="10500125" cy="126111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599" u="none" cap="none" strike="noStrike">
                <a:solidFill>
                  <a:srgbClr val="000000"/>
                </a:solidFill>
                <a:latin typeface="Fira Sans Light"/>
                <a:ea typeface="Fira Sans Light"/>
                <a:cs typeface="Fira Sans Light"/>
                <a:sym typeface="Fira Sans Light"/>
              </a:rPr>
              <a:t>Under the supervision of : Mr. Bhargab Dutta, CDO</a:t>
            </a:r>
            <a:endParaRPr/>
          </a:p>
          <a:p>
            <a:pPr indent="0" lvl="0" marL="0" marR="0" rtl="0" algn="l">
              <a:lnSpc>
                <a:spcPct val="140011"/>
              </a:lnSpc>
              <a:spcBef>
                <a:spcPts val="0"/>
              </a:spcBef>
              <a:spcAft>
                <a:spcPts val="0"/>
              </a:spcAft>
              <a:buNone/>
            </a:pPr>
            <a:r>
              <a:rPr b="0" i="0" lang="en-US" sz="3599" u="none" cap="none" strike="noStrike">
                <a:solidFill>
                  <a:srgbClr val="000000"/>
                </a:solidFill>
                <a:latin typeface="Fira Sans Light"/>
                <a:ea typeface="Fira Sans Light"/>
                <a:cs typeface="Fira Sans Light"/>
                <a:sym typeface="Fira Sans Light"/>
              </a:rPr>
              <a:t>                                           Mr. Arindam Saha, Lead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31" name="Shape 231"/>
        <p:cNvGrpSpPr/>
        <p:nvPr/>
      </p:nvGrpSpPr>
      <p:grpSpPr>
        <a:xfrm>
          <a:off x="0" y="0"/>
          <a:ext cx="0" cy="0"/>
          <a:chOff x="0" y="0"/>
          <a:chExt cx="0" cy="0"/>
        </a:xfrm>
      </p:grpSpPr>
      <p:sp>
        <p:nvSpPr>
          <p:cNvPr id="232" name="Google Shape;232;p10"/>
          <p:cNvSpPr/>
          <p:nvPr/>
        </p:nvSpPr>
        <p:spPr>
          <a:xfrm>
            <a:off x="1653224" y="4384088"/>
            <a:ext cx="807886" cy="759412"/>
          </a:xfrm>
          <a:custGeom>
            <a:rect b="b" l="l" r="r" t="t"/>
            <a:pathLst>
              <a:path extrusionOk="0" h="759412" w="807886">
                <a:moveTo>
                  <a:pt x="0" y="0"/>
                </a:moveTo>
                <a:lnTo>
                  <a:pt x="807886" y="0"/>
                </a:lnTo>
                <a:lnTo>
                  <a:pt x="807886" y="759412"/>
                </a:lnTo>
                <a:lnTo>
                  <a:pt x="0" y="759412"/>
                </a:lnTo>
                <a:lnTo>
                  <a:pt x="0" y="0"/>
                </a:lnTo>
                <a:close/>
              </a:path>
            </a:pathLst>
          </a:custGeom>
          <a:blipFill rotWithShape="1">
            <a:blip r:embed="rId3">
              <a:alphaModFix/>
            </a:blip>
            <a:stretch>
              <a:fillRect b="0" l="0" r="0" t="0"/>
            </a:stretch>
          </a:blipFill>
          <a:ln>
            <a:noFill/>
          </a:ln>
        </p:spPr>
      </p:sp>
      <p:sp>
        <p:nvSpPr>
          <p:cNvPr id="233" name="Google Shape;233;p10"/>
          <p:cNvSpPr txBox="1"/>
          <p:nvPr/>
        </p:nvSpPr>
        <p:spPr>
          <a:xfrm>
            <a:off x="1028700" y="504825"/>
            <a:ext cx="5059131" cy="98107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6000" u="none" cap="none" strike="noStrike">
                <a:solidFill>
                  <a:srgbClr val="000000"/>
                </a:solidFill>
                <a:latin typeface="Fira Sans Medium"/>
                <a:ea typeface="Fira Sans Medium"/>
                <a:cs typeface="Fira Sans Medium"/>
                <a:sym typeface="Fira Sans Medium"/>
              </a:rPr>
              <a:t>Resources</a:t>
            </a:r>
            <a:endParaRPr/>
          </a:p>
        </p:txBody>
      </p:sp>
      <p:sp>
        <p:nvSpPr>
          <p:cNvPr id="234" name="Google Shape;234;p10"/>
          <p:cNvSpPr txBox="1"/>
          <p:nvPr/>
        </p:nvSpPr>
        <p:spPr>
          <a:xfrm>
            <a:off x="2811870" y="4336463"/>
            <a:ext cx="5961499" cy="896835"/>
          </a:xfrm>
          <a:prstGeom prst="rect">
            <a:avLst/>
          </a:prstGeom>
          <a:noFill/>
          <a:ln>
            <a:noFill/>
          </a:ln>
        </p:spPr>
        <p:txBody>
          <a:bodyPr anchorCtr="0" anchor="t" bIns="0" lIns="0" spcFirstLastPara="1" rIns="0" wrap="square" tIns="0">
            <a:spAutoFit/>
          </a:bodyPr>
          <a:lstStyle/>
          <a:p>
            <a:pPr indent="0" lvl="0" marL="0" marR="0" rtl="0" algn="l">
              <a:lnSpc>
                <a:spcPct val="140023"/>
              </a:lnSpc>
              <a:spcBef>
                <a:spcPts val="0"/>
              </a:spcBef>
              <a:spcAft>
                <a:spcPts val="0"/>
              </a:spcAft>
              <a:buNone/>
            </a:pPr>
            <a:r>
              <a:rPr b="0" i="0" lang="en-US" sz="1689" u="sng" cap="none" strike="noStrike">
                <a:solidFill>
                  <a:srgbClr val="000000"/>
                </a:solidFill>
                <a:latin typeface="Arimo"/>
                <a:ea typeface="Arimo"/>
                <a:cs typeface="Arimo"/>
                <a:sym typeface="Arimo"/>
                <a:hlinkClick r:id="rId4">
                  <a:extLst>
                    <a:ext uri="{A12FA001-AC4F-418D-AE19-62706E023703}">
                      <ahyp:hlinkClr val="tx"/>
                    </a:ext>
                  </a:extLst>
                </a:hlinkClick>
              </a:rPr>
              <a:t>https://www.udemy.com/?gad_source=1&amp;utm=47edc241c56cb8c9f1d4de0146f1e119&amp;track=1&amp;pt=2</a:t>
            </a:r>
            <a:endParaRPr/>
          </a:p>
        </p:txBody>
      </p:sp>
      <p:sp>
        <p:nvSpPr>
          <p:cNvPr id="235" name="Google Shape;235;p10"/>
          <p:cNvSpPr txBox="1"/>
          <p:nvPr/>
        </p:nvSpPr>
        <p:spPr>
          <a:xfrm>
            <a:off x="2811870" y="5671448"/>
            <a:ext cx="5059412" cy="273812"/>
          </a:xfrm>
          <a:prstGeom prst="rect">
            <a:avLst/>
          </a:prstGeom>
          <a:noFill/>
          <a:ln>
            <a:noFill/>
          </a:ln>
        </p:spPr>
        <p:txBody>
          <a:bodyPr anchorCtr="0" anchor="t" bIns="0" lIns="0" spcFirstLastPara="1" rIns="0" wrap="square" tIns="0">
            <a:spAutoFit/>
          </a:bodyPr>
          <a:lstStyle/>
          <a:p>
            <a:pPr indent="0" lvl="0" marL="0" marR="0" rtl="0" algn="ctr">
              <a:lnSpc>
                <a:spcPct val="130017"/>
              </a:lnSpc>
              <a:spcBef>
                <a:spcPts val="0"/>
              </a:spcBef>
              <a:spcAft>
                <a:spcPts val="0"/>
              </a:spcAft>
              <a:buNone/>
            </a:pPr>
            <a:r>
              <a:rPr b="0" i="0" lang="en-US" sz="1689" u="none" cap="none" strike="noStrike">
                <a:solidFill>
                  <a:srgbClr val="000000"/>
                </a:solidFill>
                <a:latin typeface="Fira Sans Medium"/>
                <a:ea typeface="Fira Sans Medium"/>
                <a:cs typeface="Fira Sans Medium"/>
                <a:sym typeface="Fira Sans Medium"/>
              </a:rPr>
              <a:t> https://github.com/acdlite/react-fiber-architecture</a:t>
            </a:r>
            <a:endParaRPr/>
          </a:p>
        </p:txBody>
      </p:sp>
      <p:sp>
        <p:nvSpPr>
          <p:cNvPr id="236" name="Google Shape;236;p10"/>
          <p:cNvSpPr/>
          <p:nvPr/>
        </p:nvSpPr>
        <p:spPr>
          <a:xfrm>
            <a:off x="1653224" y="5690498"/>
            <a:ext cx="807886" cy="759412"/>
          </a:xfrm>
          <a:custGeom>
            <a:rect b="b" l="l" r="r" t="t"/>
            <a:pathLst>
              <a:path extrusionOk="0" h="759412" w="807886">
                <a:moveTo>
                  <a:pt x="0" y="0"/>
                </a:moveTo>
                <a:lnTo>
                  <a:pt x="807886" y="0"/>
                </a:lnTo>
                <a:lnTo>
                  <a:pt x="807886" y="759412"/>
                </a:lnTo>
                <a:lnTo>
                  <a:pt x="0" y="759412"/>
                </a:lnTo>
                <a:lnTo>
                  <a:pt x="0" y="0"/>
                </a:lnTo>
                <a:close/>
              </a:path>
            </a:pathLst>
          </a:custGeom>
          <a:blipFill rotWithShape="1">
            <a:blip r:embed="rId3">
              <a:alphaModFix/>
            </a:blip>
            <a:stretch>
              <a:fillRect b="0" l="0" r="0" t="0"/>
            </a:stretch>
          </a:blipFill>
          <a:ln>
            <a:noFill/>
          </a:ln>
        </p:spPr>
      </p:sp>
      <p:sp>
        <p:nvSpPr>
          <p:cNvPr id="237" name="Google Shape;237;p10"/>
          <p:cNvSpPr/>
          <p:nvPr/>
        </p:nvSpPr>
        <p:spPr>
          <a:xfrm>
            <a:off x="1653224" y="1710759"/>
            <a:ext cx="807886" cy="759412"/>
          </a:xfrm>
          <a:custGeom>
            <a:rect b="b" l="l" r="r" t="t"/>
            <a:pathLst>
              <a:path extrusionOk="0" h="759412" w="807886">
                <a:moveTo>
                  <a:pt x="0" y="0"/>
                </a:moveTo>
                <a:lnTo>
                  <a:pt x="807886" y="0"/>
                </a:lnTo>
                <a:lnTo>
                  <a:pt x="807886" y="759413"/>
                </a:lnTo>
                <a:lnTo>
                  <a:pt x="0" y="759413"/>
                </a:lnTo>
                <a:lnTo>
                  <a:pt x="0" y="0"/>
                </a:lnTo>
                <a:close/>
              </a:path>
            </a:pathLst>
          </a:custGeom>
          <a:blipFill rotWithShape="1">
            <a:blip r:embed="rId3">
              <a:alphaModFix/>
            </a:blip>
            <a:stretch>
              <a:fillRect b="0" l="0" r="0" t="0"/>
            </a:stretch>
          </a:blipFill>
          <a:ln>
            <a:noFill/>
          </a:ln>
        </p:spPr>
      </p:sp>
      <p:sp>
        <p:nvSpPr>
          <p:cNvPr id="238" name="Google Shape;238;p10"/>
          <p:cNvSpPr/>
          <p:nvPr/>
        </p:nvSpPr>
        <p:spPr>
          <a:xfrm>
            <a:off x="1653224" y="6992835"/>
            <a:ext cx="807886" cy="759412"/>
          </a:xfrm>
          <a:custGeom>
            <a:rect b="b" l="l" r="r" t="t"/>
            <a:pathLst>
              <a:path extrusionOk="0" h="759412" w="807886">
                <a:moveTo>
                  <a:pt x="0" y="0"/>
                </a:moveTo>
                <a:lnTo>
                  <a:pt x="807886" y="0"/>
                </a:lnTo>
                <a:lnTo>
                  <a:pt x="807886" y="759413"/>
                </a:lnTo>
                <a:lnTo>
                  <a:pt x="0" y="759413"/>
                </a:lnTo>
                <a:lnTo>
                  <a:pt x="0" y="0"/>
                </a:lnTo>
                <a:close/>
              </a:path>
            </a:pathLst>
          </a:custGeom>
          <a:blipFill rotWithShape="1">
            <a:blip r:embed="rId3">
              <a:alphaModFix/>
            </a:blip>
            <a:stretch>
              <a:fillRect b="0" l="0" r="0" t="0"/>
            </a:stretch>
          </a:blipFill>
          <a:ln>
            <a:noFill/>
          </a:ln>
        </p:spPr>
      </p:sp>
      <p:sp>
        <p:nvSpPr>
          <p:cNvPr id="239" name="Google Shape;239;p10"/>
          <p:cNvSpPr txBox="1"/>
          <p:nvPr/>
        </p:nvSpPr>
        <p:spPr>
          <a:xfrm>
            <a:off x="2839468" y="6973785"/>
            <a:ext cx="3642717" cy="550037"/>
          </a:xfrm>
          <a:prstGeom prst="rect">
            <a:avLst/>
          </a:prstGeom>
          <a:noFill/>
          <a:ln>
            <a:noFill/>
          </a:ln>
        </p:spPr>
        <p:txBody>
          <a:bodyPr anchorCtr="0" anchor="t" bIns="0" lIns="0" spcFirstLastPara="1" rIns="0" wrap="square" tIns="0">
            <a:spAutoFit/>
          </a:bodyPr>
          <a:lstStyle/>
          <a:p>
            <a:pPr indent="0" lvl="0" marL="0" marR="0" rtl="0" algn="ctr">
              <a:lnSpc>
                <a:spcPct val="130017"/>
              </a:lnSpc>
              <a:spcBef>
                <a:spcPts val="0"/>
              </a:spcBef>
              <a:spcAft>
                <a:spcPts val="0"/>
              </a:spcAft>
              <a:buNone/>
            </a:pPr>
            <a:r>
              <a:rPr b="0" i="0" lang="en-US" sz="1689" u="none" cap="none" strike="noStrike">
                <a:solidFill>
                  <a:srgbClr val="000000"/>
                </a:solidFill>
                <a:latin typeface="Fira Sans Medium"/>
                <a:ea typeface="Fira Sans Medium"/>
                <a:cs typeface="Fira Sans Medium"/>
                <a:sym typeface="Fira Sans Medium"/>
              </a:rPr>
              <a:t>Youtube  ,Google Search and  chatGPT</a:t>
            </a:r>
            <a:endParaRPr/>
          </a:p>
          <a:p>
            <a:pPr indent="0" lvl="0" marL="0" marR="0" rtl="0" algn="ctr">
              <a:lnSpc>
                <a:spcPct val="130017"/>
              </a:lnSpc>
              <a:spcBef>
                <a:spcPts val="0"/>
              </a:spcBef>
              <a:spcAft>
                <a:spcPts val="0"/>
              </a:spcAft>
              <a:buNone/>
            </a:pPr>
            <a:r>
              <a:t/>
            </a:r>
            <a:endParaRPr b="0" i="0" sz="1689" u="none" cap="none" strike="noStrike">
              <a:solidFill>
                <a:srgbClr val="000000"/>
              </a:solidFill>
              <a:latin typeface="Fira Sans Medium"/>
              <a:ea typeface="Fira Sans Medium"/>
              <a:cs typeface="Fira Sans Medium"/>
              <a:sym typeface="Fira Sa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43" name="Shape 243"/>
        <p:cNvGrpSpPr/>
        <p:nvPr/>
      </p:nvGrpSpPr>
      <p:grpSpPr>
        <a:xfrm>
          <a:off x="0" y="0"/>
          <a:ext cx="0" cy="0"/>
          <a:chOff x="0" y="0"/>
          <a:chExt cx="0" cy="0"/>
        </a:xfrm>
      </p:grpSpPr>
      <p:sp>
        <p:nvSpPr>
          <p:cNvPr id="244" name="Google Shape;244;p11"/>
          <p:cNvSpPr txBox="1"/>
          <p:nvPr/>
        </p:nvSpPr>
        <p:spPr>
          <a:xfrm>
            <a:off x="1649335" y="210770"/>
            <a:ext cx="14989329" cy="2353887"/>
          </a:xfrm>
          <a:prstGeom prst="rect">
            <a:avLst/>
          </a:prstGeom>
          <a:noFill/>
          <a:ln>
            <a:noFill/>
          </a:ln>
        </p:spPr>
        <p:txBody>
          <a:bodyPr anchorCtr="0" anchor="t" bIns="0" lIns="0" spcFirstLastPara="1" rIns="0" wrap="square" tIns="0">
            <a:spAutoFit/>
          </a:bodyPr>
          <a:lstStyle/>
          <a:p>
            <a:pPr indent="0" lvl="0" marL="0" marR="0" rtl="0" algn="ctr">
              <a:lnSpc>
                <a:spcPct val="107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245" name="Google Shape;245;p11"/>
          <p:cNvGrpSpPr/>
          <p:nvPr/>
        </p:nvGrpSpPr>
        <p:grpSpPr>
          <a:xfrm>
            <a:off x="4883058" y="-235744"/>
            <a:ext cx="8521883" cy="4473000"/>
            <a:chOff x="0" y="-314325"/>
            <a:chExt cx="11362511" cy="5964000"/>
          </a:xfrm>
        </p:grpSpPr>
        <p:sp>
          <p:nvSpPr>
            <p:cNvPr id="246" name="Google Shape;246;p11"/>
            <p:cNvSpPr txBox="1"/>
            <p:nvPr/>
          </p:nvSpPr>
          <p:spPr>
            <a:xfrm>
              <a:off x="0" y="-314325"/>
              <a:ext cx="9553360" cy="3635812"/>
            </a:xfrm>
            <a:prstGeom prst="rect">
              <a:avLst/>
            </a:prstGeom>
            <a:noFill/>
            <a:ln>
              <a:noFill/>
            </a:ln>
          </p:spPr>
          <p:txBody>
            <a:bodyPr anchorCtr="0" anchor="t" bIns="0" lIns="0" spcFirstLastPara="1" rIns="0" wrap="square" tIns="0">
              <a:spAutoFit/>
            </a:bodyPr>
            <a:lstStyle/>
            <a:p>
              <a:pPr indent="0" lvl="0" marL="0" marR="0" rtl="0" algn="just">
                <a:lnSpc>
                  <a:spcPct val="140002"/>
                </a:lnSpc>
                <a:spcBef>
                  <a:spcPts val="0"/>
                </a:spcBef>
                <a:spcAft>
                  <a:spcPts val="0"/>
                </a:spcAft>
                <a:buNone/>
              </a:pPr>
              <a:r>
                <a:rPr b="0" i="0" lang="en-US" sz="16299" u="none" cap="none" strike="noStrike">
                  <a:solidFill>
                    <a:srgbClr val="005AE0"/>
                  </a:solidFill>
                  <a:latin typeface="Arial"/>
                  <a:ea typeface="Arial"/>
                  <a:cs typeface="Arial"/>
                  <a:sym typeface="Arial"/>
                </a:rPr>
                <a:t>Special</a:t>
              </a:r>
              <a:endParaRPr/>
            </a:p>
          </p:txBody>
        </p:sp>
        <p:sp>
          <p:nvSpPr>
            <p:cNvPr id="247" name="Google Shape;247;p11"/>
            <p:cNvSpPr txBox="1"/>
            <p:nvPr/>
          </p:nvSpPr>
          <p:spPr>
            <a:xfrm>
              <a:off x="1138778" y="2014219"/>
              <a:ext cx="10223733" cy="3635456"/>
            </a:xfrm>
            <a:prstGeom prst="rect">
              <a:avLst/>
            </a:prstGeom>
            <a:noFill/>
            <a:ln>
              <a:noFill/>
            </a:ln>
          </p:spPr>
          <p:txBody>
            <a:bodyPr anchorCtr="0" anchor="t" bIns="0" lIns="0" spcFirstLastPara="1" rIns="0" wrap="square" tIns="0">
              <a:spAutoFit/>
            </a:bodyPr>
            <a:lstStyle/>
            <a:p>
              <a:pPr indent="0" lvl="0" marL="0" marR="0" rtl="0" algn="r">
                <a:lnSpc>
                  <a:spcPct val="140002"/>
                </a:lnSpc>
                <a:spcBef>
                  <a:spcPts val="0"/>
                </a:spcBef>
                <a:spcAft>
                  <a:spcPts val="0"/>
                </a:spcAft>
                <a:buNone/>
              </a:pPr>
              <a:r>
                <a:rPr b="0" i="0" lang="en-US" sz="16299" u="none" cap="none" strike="noStrike">
                  <a:solidFill>
                    <a:srgbClr val="005AE0"/>
                  </a:solidFill>
                  <a:latin typeface="Arial"/>
                  <a:ea typeface="Arial"/>
                  <a:cs typeface="Arial"/>
                  <a:sym typeface="Arial"/>
                </a:rPr>
                <a:t>Thanks</a:t>
              </a:r>
              <a:endParaRPr/>
            </a:p>
          </p:txBody>
        </p:sp>
      </p:grpSp>
      <p:sp>
        <p:nvSpPr>
          <p:cNvPr id="248" name="Google Shape;248;p11"/>
          <p:cNvSpPr txBox="1"/>
          <p:nvPr/>
        </p:nvSpPr>
        <p:spPr>
          <a:xfrm>
            <a:off x="833888" y="5757148"/>
            <a:ext cx="16620224" cy="1348104"/>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4100" u="none" cap="none" strike="noStrike">
                <a:solidFill>
                  <a:srgbClr val="000000"/>
                </a:solidFill>
                <a:latin typeface="Fira Sans Medium"/>
                <a:ea typeface="Fira Sans Medium"/>
                <a:cs typeface="Fira Sans Medium"/>
                <a:sym typeface="Fira Sans Medium"/>
              </a:rPr>
              <a:t>Anirban Mukherjee </a:t>
            </a:r>
            <a:r>
              <a:rPr b="0" i="0" lang="en-US" sz="4100" u="none" cap="none" strike="noStrike">
                <a:solidFill>
                  <a:srgbClr val="000000"/>
                </a:solidFill>
                <a:latin typeface="Fira Sans"/>
                <a:ea typeface="Fira Sans"/>
                <a:cs typeface="Fira Sans"/>
                <a:sym typeface="Fira Sans"/>
              </a:rPr>
              <a:t>for actively helping in the backend part of the project and mentoring in technical part of the projects</a:t>
            </a:r>
            <a:endParaRPr/>
          </a:p>
        </p:txBody>
      </p:sp>
      <p:sp>
        <p:nvSpPr>
          <p:cNvPr id="249" name="Google Shape;249;p11"/>
          <p:cNvSpPr txBox="1"/>
          <p:nvPr/>
        </p:nvSpPr>
        <p:spPr>
          <a:xfrm>
            <a:off x="833888" y="7324327"/>
            <a:ext cx="16620224" cy="1348104"/>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4100" u="none" cap="none" strike="noStrike">
                <a:solidFill>
                  <a:srgbClr val="000000"/>
                </a:solidFill>
                <a:latin typeface="Fira Sans Medium"/>
                <a:ea typeface="Fira Sans Medium"/>
                <a:cs typeface="Fira Sans Medium"/>
                <a:sym typeface="Fira Sans Medium"/>
              </a:rPr>
              <a:t>Argha Saha </a:t>
            </a:r>
            <a:r>
              <a:rPr b="0" i="0" lang="en-US" sz="4100" u="none" cap="none" strike="noStrike">
                <a:solidFill>
                  <a:srgbClr val="000000"/>
                </a:solidFill>
                <a:latin typeface="Fira Sans"/>
                <a:ea typeface="Fira Sans"/>
                <a:cs typeface="Fira Sans"/>
                <a:sym typeface="Fira Sans"/>
              </a:rPr>
              <a:t>for guiding in the conceptual and overall understanding of the project </a:t>
            </a:r>
            <a:endParaRPr/>
          </a:p>
        </p:txBody>
      </p:sp>
      <p:sp>
        <p:nvSpPr>
          <p:cNvPr id="250" name="Google Shape;250;p11"/>
          <p:cNvSpPr txBox="1"/>
          <p:nvPr/>
        </p:nvSpPr>
        <p:spPr>
          <a:xfrm>
            <a:off x="833888" y="4189631"/>
            <a:ext cx="16620224" cy="1348104"/>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4100" u="none" cap="none" strike="noStrike">
                <a:solidFill>
                  <a:srgbClr val="000000"/>
                </a:solidFill>
                <a:latin typeface="Fira Sans Medium"/>
                <a:ea typeface="Fira Sans Medium"/>
                <a:cs typeface="Fira Sans Medium"/>
                <a:sym typeface="Fira Sans Medium"/>
              </a:rPr>
              <a:t>Arindam Saha </a:t>
            </a:r>
            <a:r>
              <a:rPr b="0" i="0" lang="en-US" sz="4100" u="none" cap="none" strike="noStrike">
                <a:solidFill>
                  <a:srgbClr val="000000"/>
                </a:solidFill>
                <a:latin typeface="Fira Sans"/>
                <a:ea typeface="Fira Sans"/>
                <a:cs typeface="Fira Sans"/>
                <a:sym typeface="Fira Sans"/>
              </a:rPr>
              <a:t>for continuously helping and mentoring throughout the internship period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54" name="Shape 254"/>
        <p:cNvGrpSpPr/>
        <p:nvPr/>
      </p:nvGrpSpPr>
      <p:grpSpPr>
        <a:xfrm>
          <a:off x="0" y="0"/>
          <a:ext cx="0" cy="0"/>
          <a:chOff x="0" y="0"/>
          <a:chExt cx="0" cy="0"/>
        </a:xfrm>
      </p:grpSpPr>
      <p:grpSp>
        <p:nvGrpSpPr>
          <p:cNvPr id="255" name="Google Shape;255;p12"/>
          <p:cNvGrpSpPr/>
          <p:nvPr/>
        </p:nvGrpSpPr>
        <p:grpSpPr>
          <a:xfrm>
            <a:off x="4426524" y="670500"/>
            <a:ext cx="8521883" cy="4473000"/>
            <a:chOff x="0" y="-314325"/>
            <a:chExt cx="11362511" cy="5964000"/>
          </a:xfrm>
        </p:grpSpPr>
        <p:sp>
          <p:nvSpPr>
            <p:cNvPr id="256" name="Google Shape;256;p12"/>
            <p:cNvSpPr txBox="1"/>
            <p:nvPr/>
          </p:nvSpPr>
          <p:spPr>
            <a:xfrm>
              <a:off x="0" y="-314325"/>
              <a:ext cx="9553360" cy="3635812"/>
            </a:xfrm>
            <a:prstGeom prst="rect">
              <a:avLst/>
            </a:prstGeom>
            <a:noFill/>
            <a:ln>
              <a:noFill/>
            </a:ln>
          </p:spPr>
          <p:txBody>
            <a:bodyPr anchorCtr="0" anchor="t" bIns="0" lIns="0" spcFirstLastPara="1" rIns="0" wrap="square" tIns="0">
              <a:spAutoFit/>
            </a:bodyPr>
            <a:lstStyle/>
            <a:p>
              <a:pPr indent="0" lvl="0" marL="0" marR="0" rtl="0" algn="just">
                <a:lnSpc>
                  <a:spcPct val="140002"/>
                </a:lnSpc>
                <a:spcBef>
                  <a:spcPts val="0"/>
                </a:spcBef>
                <a:spcAft>
                  <a:spcPts val="0"/>
                </a:spcAft>
                <a:buNone/>
              </a:pPr>
              <a:r>
                <a:rPr b="0" i="0" lang="en-US" sz="16299" u="none" cap="none" strike="noStrike">
                  <a:solidFill>
                    <a:srgbClr val="005AE0"/>
                  </a:solidFill>
                  <a:latin typeface="Arial"/>
                  <a:ea typeface="Arial"/>
                  <a:cs typeface="Arial"/>
                  <a:sym typeface="Arial"/>
                </a:rPr>
                <a:t>Thank</a:t>
              </a:r>
              <a:endParaRPr/>
            </a:p>
          </p:txBody>
        </p:sp>
        <p:sp>
          <p:nvSpPr>
            <p:cNvPr id="257" name="Google Shape;257;p12"/>
            <p:cNvSpPr txBox="1"/>
            <p:nvPr/>
          </p:nvSpPr>
          <p:spPr>
            <a:xfrm>
              <a:off x="1138778" y="2014219"/>
              <a:ext cx="10223733" cy="3635456"/>
            </a:xfrm>
            <a:prstGeom prst="rect">
              <a:avLst/>
            </a:prstGeom>
            <a:noFill/>
            <a:ln>
              <a:noFill/>
            </a:ln>
          </p:spPr>
          <p:txBody>
            <a:bodyPr anchorCtr="0" anchor="t" bIns="0" lIns="0" spcFirstLastPara="1" rIns="0" wrap="square" tIns="0">
              <a:spAutoFit/>
            </a:bodyPr>
            <a:lstStyle/>
            <a:p>
              <a:pPr indent="0" lvl="0" marL="0" marR="0" rtl="0" algn="r">
                <a:lnSpc>
                  <a:spcPct val="140002"/>
                </a:lnSpc>
                <a:spcBef>
                  <a:spcPts val="0"/>
                </a:spcBef>
                <a:spcAft>
                  <a:spcPts val="0"/>
                </a:spcAft>
                <a:buNone/>
              </a:pPr>
              <a:r>
                <a:rPr b="0" i="0" lang="en-US" sz="16299" u="none" cap="none" strike="noStrike">
                  <a:solidFill>
                    <a:srgbClr val="005AE0"/>
                  </a:solidFill>
                  <a:latin typeface="Arial"/>
                  <a:ea typeface="Arial"/>
                  <a:cs typeface="Arial"/>
                  <a:sym typeface="Arial"/>
                </a:rPr>
                <a:t>You </a:t>
              </a:r>
              <a:endParaRPr/>
            </a:p>
          </p:txBody>
        </p:sp>
      </p:grpSp>
      <p:sp>
        <p:nvSpPr>
          <p:cNvPr id="258" name="Google Shape;258;p12"/>
          <p:cNvSpPr txBox="1"/>
          <p:nvPr/>
        </p:nvSpPr>
        <p:spPr>
          <a:xfrm>
            <a:off x="4432102" y="5502258"/>
            <a:ext cx="9423797" cy="981075"/>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6000" u="none" cap="none" strike="noStrike">
                <a:solidFill>
                  <a:srgbClr val="000000"/>
                </a:solidFill>
                <a:latin typeface="Fira Sans Medium"/>
                <a:ea typeface="Fira Sans Medium"/>
                <a:cs typeface="Fira Sans Medium"/>
                <a:sym typeface="Fira Sans Medium"/>
              </a:rPr>
              <a:t>It was a great team to work </a:t>
            </a:r>
            <a:endParaRPr/>
          </a:p>
        </p:txBody>
      </p:sp>
      <p:sp>
        <p:nvSpPr>
          <p:cNvPr id="259" name="Google Shape;259;p12"/>
          <p:cNvSpPr txBox="1"/>
          <p:nvPr/>
        </p:nvSpPr>
        <p:spPr>
          <a:xfrm>
            <a:off x="2165226" y="7296150"/>
            <a:ext cx="13957548" cy="732789"/>
          </a:xfrm>
          <a:prstGeom prst="rect">
            <a:avLst/>
          </a:prstGeom>
          <a:noFill/>
          <a:ln>
            <a:noFill/>
          </a:ln>
        </p:spPr>
        <p:txBody>
          <a:bodyPr anchorCtr="0" anchor="t" bIns="0" lIns="0" spcFirstLastPara="1" rIns="0" wrap="square" tIns="0">
            <a:spAutoFit/>
          </a:bodyPr>
          <a:lstStyle/>
          <a:p>
            <a:pPr indent="-248296" lvl="1" marL="496592" marR="0" rtl="0" algn="ctr">
              <a:lnSpc>
                <a:spcPct val="130000"/>
              </a:lnSpc>
              <a:spcBef>
                <a:spcPts val="0"/>
              </a:spcBef>
              <a:spcAft>
                <a:spcPts val="0"/>
              </a:spcAft>
              <a:buClr>
                <a:srgbClr val="005AE0"/>
              </a:buClr>
              <a:buSzPts val="2300"/>
              <a:buFont typeface="Arial"/>
              <a:buChar char="•"/>
            </a:pPr>
            <a:r>
              <a:rPr b="0" i="0" lang="en-US" sz="2300" u="none" cap="none" strike="noStrike">
                <a:solidFill>
                  <a:srgbClr val="005AE0"/>
                </a:solidFill>
                <a:latin typeface="Fira Sans Medium"/>
                <a:ea typeface="Fira Sans Medium"/>
                <a:cs typeface="Fira Sans Medium"/>
                <a:sym typeface="Fira Sans Medium"/>
              </a:rPr>
              <a:t>I can do things you cannot, you can do things I cannot; together we can do great things. - Mother Teresa</a:t>
            </a:r>
            <a:endParaRPr/>
          </a:p>
          <a:p>
            <a:pPr indent="0" lvl="0" marL="0" marR="0" rtl="0" algn="ctr">
              <a:lnSpc>
                <a:spcPct val="130000"/>
              </a:lnSpc>
              <a:spcBef>
                <a:spcPts val="0"/>
              </a:spcBef>
              <a:spcAft>
                <a:spcPts val="0"/>
              </a:spcAft>
              <a:buNone/>
            </a:pPr>
            <a:r>
              <a:t/>
            </a:r>
            <a:endParaRPr b="0" i="0" sz="2300" u="none" cap="none" strike="noStrike">
              <a:solidFill>
                <a:srgbClr val="005AE0"/>
              </a:solidFill>
              <a:latin typeface="Fira Sans Medium"/>
              <a:ea typeface="Fira Sans Medium"/>
              <a:cs typeface="Fira Sans Medium"/>
              <a:sym typeface="Fira Sa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94" name="Shape 94"/>
        <p:cNvGrpSpPr/>
        <p:nvPr/>
      </p:nvGrpSpPr>
      <p:grpSpPr>
        <a:xfrm>
          <a:off x="0" y="0"/>
          <a:ext cx="0" cy="0"/>
          <a:chOff x="0" y="0"/>
          <a:chExt cx="0" cy="0"/>
        </a:xfrm>
      </p:grpSpPr>
      <p:grpSp>
        <p:nvGrpSpPr>
          <p:cNvPr id="95" name="Google Shape;95;p2"/>
          <p:cNvGrpSpPr/>
          <p:nvPr/>
        </p:nvGrpSpPr>
        <p:grpSpPr>
          <a:xfrm>
            <a:off x="3049782" y="5506010"/>
            <a:ext cx="4075321" cy="2072593"/>
            <a:chOff x="0" y="-19050"/>
            <a:chExt cx="705376" cy="358734"/>
          </a:xfrm>
        </p:grpSpPr>
        <p:sp>
          <p:nvSpPr>
            <p:cNvPr id="96" name="Google Shape;96;p2"/>
            <p:cNvSpPr/>
            <p:nvPr/>
          </p:nvSpPr>
          <p:spPr>
            <a:xfrm>
              <a:off x="0" y="0"/>
              <a:ext cx="705376" cy="339684"/>
            </a:xfrm>
            <a:custGeom>
              <a:rect b="b" l="l" r="r" t="t"/>
              <a:pathLst>
                <a:path extrusionOk="0" h="339684" w="705376">
                  <a:moveTo>
                    <a:pt x="0" y="0"/>
                  </a:moveTo>
                  <a:lnTo>
                    <a:pt x="705376" y="0"/>
                  </a:lnTo>
                  <a:lnTo>
                    <a:pt x="705376" y="339684"/>
                  </a:lnTo>
                  <a:lnTo>
                    <a:pt x="0" y="339684"/>
                  </a:lnTo>
                  <a:close/>
                </a:path>
              </a:pathLst>
            </a:custGeom>
            <a:solidFill>
              <a:srgbClr val="004651"/>
            </a:solidFill>
            <a:ln>
              <a:noFill/>
            </a:ln>
          </p:spPr>
        </p:sp>
        <p:sp>
          <p:nvSpPr>
            <p:cNvPr id="97" name="Google Shape;97;p2"/>
            <p:cNvSpPr txBox="1"/>
            <p:nvPr/>
          </p:nvSpPr>
          <p:spPr>
            <a:xfrm>
              <a:off x="0" y="-19050"/>
              <a:ext cx="705376" cy="358734"/>
            </a:xfrm>
            <a:prstGeom prst="rect">
              <a:avLst/>
            </a:prstGeom>
            <a:noFill/>
            <a:ln>
              <a:noFill/>
            </a:ln>
          </p:spPr>
          <p:txBody>
            <a:bodyPr anchorCtr="0" anchor="ctr" bIns="254000" lIns="254000" spcFirstLastPara="1" rIns="254000" wrap="square" tIns="254000">
              <a:noAutofit/>
            </a:bodyPr>
            <a:lstStyle/>
            <a:p>
              <a:pPr indent="0" lvl="0" marL="0" marR="0" rtl="0" algn="ctr">
                <a:lnSpc>
                  <a:spcPct val="130000"/>
                </a:lnSpc>
                <a:spcBef>
                  <a:spcPts val="0"/>
                </a:spcBef>
                <a:spcAft>
                  <a:spcPts val="0"/>
                </a:spcAft>
                <a:buNone/>
              </a:pPr>
              <a:r>
                <a:rPr b="0" i="0" lang="en-US" sz="1500" u="none" cap="none" strike="noStrike">
                  <a:solidFill>
                    <a:srgbClr val="F4F4F4"/>
                  </a:solidFill>
                  <a:latin typeface="Fira Sans Medium"/>
                  <a:ea typeface="Fira Sans Medium"/>
                  <a:cs typeface="Fira Sans Medium"/>
                  <a:sym typeface="Fira Sans Medium"/>
                </a:rPr>
                <a:t>TechStack : </a:t>
              </a:r>
              <a:endParaRPr/>
            </a:p>
            <a:p>
              <a:pPr indent="0" lvl="0" marL="0" marR="0" rtl="0" algn="ctr">
                <a:lnSpc>
                  <a:spcPct val="130000"/>
                </a:lnSpc>
                <a:spcBef>
                  <a:spcPts val="0"/>
                </a:spcBef>
                <a:spcAft>
                  <a:spcPts val="0"/>
                </a:spcAft>
                <a:buNone/>
              </a:pPr>
              <a:r>
                <a:t/>
              </a:r>
              <a:endParaRPr b="0" i="0" sz="1500" u="none" cap="none" strike="noStrike">
                <a:solidFill>
                  <a:srgbClr val="F4F4F4"/>
                </a:solidFill>
                <a:latin typeface="Fira Sans Medium"/>
                <a:ea typeface="Fira Sans Medium"/>
                <a:cs typeface="Fira Sans Medium"/>
                <a:sym typeface="Fira Sans Medium"/>
              </a:endParaRPr>
            </a:p>
            <a:p>
              <a:pPr indent="-161925" lvl="1" marL="323850" marR="0" rtl="0" algn="l">
                <a:lnSpc>
                  <a:spcPct val="130000"/>
                </a:lnSpc>
                <a:spcBef>
                  <a:spcPts val="0"/>
                </a:spcBef>
                <a:spcAft>
                  <a:spcPts val="0"/>
                </a:spcAft>
                <a:buClr>
                  <a:srgbClr val="F4F4F4"/>
                </a:buClr>
                <a:buSzPts val="1500"/>
                <a:buFont typeface="Arial"/>
                <a:buChar char="•"/>
              </a:pPr>
              <a:r>
                <a:rPr b="0" i="0" lang="en-US" sz="1500" u="none" cap="none" strike="noStrike">
                  <a:solidFill>
                    <a:srgbClr val="F4F4F4"/>
                  </a:solidFill>
                  <a:latin typeface="Fira Sans Medium"/>
                  <a:ea typeface="Fira Sans Medium"/>
                  <a:cs typeface="Fira Sans Medium"/>
                  <a:sym typeface="Fira Sans Medium"/>
                </a:rPr>
                <a:t> React for frontend development</a:t>
              </a:r>
              <a:endParaRPr/>
            </a:p>
            <a:p>
              <a:pPr indent="-161925" lvl="1" marL="323850" marR="0" rtl="0" algn="l">
                <a:lnSpc>
                  <a:spcPct val="130000"/>
                </a:lnSpc>
                <a:spcBef>
                  <a:spcPts val="0"/>
                </a:spcBef>
                <a:spcAft>
                  <a:spcPts val="0"/>
                </a:spcAft>
                <a:buClr>
                  <a:srgbClr val="F4F4F4"/>
                </a:buClr>
                <a:buSzPts val="1500"/>
                <a:buFont typeface="Arial"/>
                <a:buChar char="•"/>
              </a:pPr>
              <a:r>
                <a:rPr b="0" i="0" lang="en-US" sz="1500" u="none" cap="none" strike="noStrike">
                  <a:solidFill>
                    <a:srgbClr val="F4F4F4"/>
                  </a:solidFill>
                  <a:latin typeface="Fira Sans Medium"/>
                  <a:ea typeface="Fira Sans Medium"/>
                  <a:cs typeface="Fira Sans Medium"/>
                  <a:sym typeface="Fira Sans Medium"/>
                </a:rPr>
                <a:t> Django for backend development. </a:t>
              </a:r>
              <a:endParaRPr/>
            </a:p>
            <a:p>
              <a:pPr indent="-161925" lvl="1" marL="323850" marR="0" rtl="0" algn="l">
                <a:lnSpc>
                  <a:spcPct val="130000"/>
                </a:lnSpc>
                <a:spcBef>
                  <a:spcPts val="0"/>
                </a:spcBef>
                <a:spcAft>
                  <a:spcPts val="0"/>
                </a:spcAft>
                <a:buClr>
                  <a:srgbClr val="F4F4F4"/>
                </a:buClr>
                <a:buSzPts val="1500"/>
                <a:buFont typeface="Arial"/>
                <a:buChar char="•"/>
              </a:pPr>
              <a:r>
                <a:rPr b="0" i="0" lang="en-US" sz="1500" u="none" cap="none" strike="noStrike">
                  <a:solidFill>
                    <a:srgbClr val="F4F4F4"/>
                  </a:solidFill>
                  <a:latin typeface="Fira Sans Medium"/>
                  <a:ea typeface="Fira Sans Medium"/>
                  <a:cs typeface="Fira Sans Medium"/>
                  <a:sym typeface="Fira Sans Medium"/>
                </a:rPr>
                <a:t> Material UI, ShadCn.</a:t>
              </a:r>
              <a:endParaRPr/>
            </a:p>
            <a:p>
              <a:pPr indent="0" lvl="0" marL="0" marR="0" rtl="0" algn="ctr">
                <a:lnSpc>
                  <a:spcPct val="130000"/>
                </a:lnSpc>
                <a:spcBef>
                  <a:spcPts val="0"/>
                </a:spcBef>
                <a:spcAft>
                  <a:spcPts val="0"/>
                </a:spcAft>
                <a:buNone/>
              </a:pPr>
              <a:r>
                <a:t/>
              </a:r>
              <a:endParaRPr b="0" i="0" sz="1500" u="none" cap="none" strike="noStrike">
                <a:solidFill>
                  <a:srgbClr val="F4F4F4"/>
                </a:solidFill>
                <a:latin typeface="Fira Sans Medium"/>
                <a:ea typeface="Fira Sans Medium"/>
                <a:cs typeface="Fira Sans Medium"/>
                <a:sym typeface="Fira Sans Medium"/>
              </a:endParaRPr>
            </a:p>
          </p:txBody>
        </p:sp>
      </p:grpSp>
      <p:sp>
        <p:nvSpPr>
          <p:cNvPr id="98" name="Google Shape;98;p2"/>
          <p:cNvSpPr txBox="1"/>
          <p:nvPr/>
        </p:nvSpPr>
        <p:spPr>
          <a:xfrm>
            <a:off x="1028700" y="962025"/>
            <a:ext cx="7241307" cy="98107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6000" u="none" cap="none" strike="noStrike">
                <a:solidFill>
                  <a:srgbClr val="000000"/>
                </a:solidFill>
                <a:latin typeface="Fira Sans Medium"/>
                <a:ea typeface="Fira Sans Medium"/>
                <a:cs typeface="Fira Sans Medium"/>
                <a:sym typeface="Fira Sans Medium"/>
              </a:rPr>
              <a:t>Project Overview</a:t>
            </a:r>
            <a:endParaRPr/>
          </a:p>
        </p:txBody>
      </p:sp>
      <p:sp>
        <p:nvSpPr>
          <p:cNvPr id="99" name="Google Shape;99;p2"/>
          <p:cNvSpPr/>
          <p:nvPr/>
        </p:nvSpPr>
        <p:spPr>
          <a:xfrm rot="10800000">
            <a:off x="10542559" y="-4150923"/>
            <a:ext cx="9822161" cy="6226137"/>
          </a:xfrm>
          <a:custGeom>
            <a:rect b="b" l="l" r="r" t="t"/>
            <a:pathLst>
              <a:path extrusionOk="0"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a:ln>
            <a:noFill/>
          </a:ln>
        </p:spPr>
      </p:sp>
      <p:sp>
        <p:nvSpPr>
          <p:cNvPr id="100" name="Google Shape;100;p2"/>
          <p:cNvSpPr/>
          <p:nvPr/>
        </p:nvSpPr>
        <p:spPr>
          <a:xfrm>
            <a:off x="9959443" y="-865713"/>
            <a:ext cx="2695438" cy="2334501"/>
          </a:xfrm>
          <a:custGeom>
            <a:rect b="b" l="l" r="r" t="t"/>
            <a:pathLst>
              <a:path extrusionOk="0"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a:noFill/>
          </a:ln>
        </p:spPr>
      </p:sp>
      <p:grpSp>
        <p:nvGrpSpPr>
          <p:cNvPr id="101" name="Google Shape;101;p2"/>
          <p:cNvGrpSpPr/>
          <p:nvPr/>
        </p:nvGrpSpPr>
        <p:grpSpPr>
          <a:xfrm>
            <a:off x="3753190" y="1833039"/>
            <a:ext cx="10763415" cy="3783034"/>
            <a:chOff x="0" y="-146749"/>
            <a:chExt cx="14351219" cy="5044046"/>
          </a:xfrm>
        </p:grpSpPr>
        <p:sp>
          <p:nvSpPr>
            <p:cNvPr id="102" name="Google Shape;102;p2"/>
            <p:cNvSpPr/>
            <p:nvPr/>
          </p:nvSpPr>
          <p:spPr>
            <a:xfrm>
              <a:off x="7135330" y="1361419"/>
              <a:ext cx="16514" cy="688393"/>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1421174" y="2036552"/>
              <a:ext cx="11500613" cy="13259"/>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2905274" y="2049812"/>
              <a:ext cx="16514" cy="406923"/>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412917" y="2049812"/>
              <a:ext cx="16514" cy="406923"/>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429432" y="4477066"/>
              <a:ext cx="11482463" cy="13308"/>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429432" y="4490374"/>
              <a:ext cx="13238" cy="406923"/>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2908550" y="4490374"/>
              <a:ext cx="13238" cy="406923"/>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442669" y="4070143"/>
              <a:ext cx="13238" cy="406923"/>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2892036" y="4070143"/>
              <a:ext cx="13238" cy="406923"/>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2"/>
            <p:cNvGrpSpPr/>
            <p:nvPr/>
          </p:nvGrpSpPr>
          <p:grpSpPr>
            <a:xfrm>
              <a:off x="5722413" y="-146749"/>
              <a:ext cx="2858863" cy="1508168"/>
              <a:chOff x="0" y="-19050"/>
              <a:chExt cx="371119" cy="195781"/>
            </a:xfrm>
          </p:grpSpPr>
          <p:sp>
            <p:nvSpPr>
              <p:cNvPr id="112" name="Google Shape;112;p2"/>
              <p:cNvSpPr/>
              <p:nvPr/>
            </p:nvSpPr>
            <p:spPr>
              <a:xfrm>
                <a:off x="0" y="0"/>
                <a:ext cx="371119" cy="176731"/>
              </a:xfrm>
              <a:custGeom>
                <a:rect b="b" l="l" r="r" t="t"/>
                <a:pathLst>
                  <a:path extrusionOk="0" h="176731" w="371119">
                    <a:moveTo>
                      <a:pt x="0" y="0"/>
                    </a:moveTo>
                    <a:lnTo>
                      <a:pt x="371119" y="0"/>
                    </a:lnTo>
                    <a:lnTo>
                      <a:pt x="371119" y="176731"/>
                    </a:lnTo>
                    <a:lnTo>
                      <a:pt x="0" y="176731"/>
                    </a:lnTo>
                    <a:close/>
                  </a:path>
                </a:pathLst>
              </a:custGeom>
              <a:solidFill>
                <a:srgbClr val="00A181"/>
              </a:solidFill>
              <a:ln>
                <a:noFill/>
              </a:ln>
            </p:spPr>
          </p:sp>
          <p:sp>
            <p:nvSpPr>
              <p:cNvPr id="113" name="Google Shape;113;p2"/>
              <p:cNvSpPr txBox="1"/>
              <p:nvPr/>
            </p:nvSpPr>
            <p:spPr>
              <a:xfrm>
                <a:off x="0" y="-19050"/>
                <a:ext cx="371119" cy="195781"/>
              </a:xfrm>
              <a:prstGeom prst="rect">
                <a:avLst/>
              </a:prstGeom>
              <a:noFill/>
              <a:ln>
                <a:noFill/>
              </a:ln>
            </p:spPr>
            <p:txBody>
              <a:bodyPr anchorCtr="0" anchor="ctr" bIns="254000" lIns="254000" spcFirstLastPara="1" rIns="254000" wrap="square" tIns="254000">
                <a:noAutofit/>
              </a:bodyPr>
              <a:lstStyle/>
              <a:p>
                <a:pPr indent="0" lvl="0" marL="0" marR="0" rtl="0" algn="ctr">
                  <a:lnSpc>
                    <a:spcPct val="130000"/>
                  </a:lnSpc>
                  <a:spcBef>
                    <a:spcPts val="0"/>
                  </a:spcBef>
                  <a:spcAft>
                    <a:spcPts val="0"/>
                  </a:spcAft>
                  <a:buNone/>
                </a:pPr>
                <a:r>
                  <a:rPr b="0" i="0" lang="en-US" sz="1500" u="none" cap="none" strike="noStrike">
                    <a:solidFill>
                      <a:srgbClr val="F4F4F4"/>
                    </a:solidFill>
                    <a:latin typeface="Fira Sans Medium"/>
                    <a:ea typeface="Fira Sans Medium"/>
                    <a:cs typeface="Fira Sans Medium"/>
                    <a:sym typeface="Fira Sans Medium"/>
                  </a:rPr>
                  <a:t>Projects</a:t>
                </a:r>
                <a:endParaRPr/>
              </a:p>
            </p:txBody>
          </p:sp>
        </p:grpSp>
        <p:grpSp>
          <p:nvGrpSpPr>
            <p:cNvPr id="114" name="Google Shape;114;p2"/>
            <p:cNvGrpSpPr/>
            <p:nvPr/>
          </p:nvGrpSpPr>
          <p:grpSpPr>
            <a:xfrm>
              <a:off x="0" y="2309986"/>
              <a:ext cx="2858863" cy="1772857"/>
              <a:chOff x="0" y="-19050"/>
              <a:chExt cx="371119" cy="230141"/>
            </a:xfrm>
          </p:grpSpPr>
          <p:sp>
            <p:nvSpPr>
              <p:cNvPr id="115" name="Google Shape;115;p2"/>
              <p:cNvSpPr/>
              <p:nvPr/>
            </p:nvSpPr>
            <p:spPr>
              <a:xfrm>
                <a:off x="0" y="0"/>
                <a:ext cx="371119" cy="211091"/>
              </a:xfrm>
              <a:custGeom>
                <a:rect b="b" l="l" r="r" t="t"/>
                <a:pathLst>
                  <a:path extrusionOk="0" h="211091" w="371119">
                    <a:moveTo>
                      <a:pt x="0" y="0"/>
                    </a:moveTo>
                    <a:lnTo>
                      <a:pt x="371119" y="0"/>
                    </a:lnTo>
                    <a:lnTo>
                      <a:pt x="371119" y="211091"/>
                    </a:lnTo>
                    <a:lnTo>
                      <a:pt x="0" y="211091"/>
                    </a:lnTo>
                    <a:close/>
                  </a:path>
                </a:pathLst>
              </a:custGeom>
              <a:solidFill>
                <a:srgbClr val="00A181"/>
              </a:solidFill>
              <a:ln>
                <a:noFill/>
              </a:ln>
            </p:spPr>
          </p:sp>
          <p:sp>
            <p:nvSpPr>
              <p:cNvPr id="116" name="Google Shape;116;p2"/>
              <p:cNvSpPr txBox="1"/>
              <p:nvPr/>
            </p:nvSpPr>
            <p:spPr>
              <a:xfrm>
                <a:off x="0" y="-19050"/>
                <a:ext cx="371119" cy="230141"/>
              </a:xfrm>
              <a:prstGeom prst="rect">
                <a:avLst/>
              </a:prstGeom>
              <a:noFill/>
              <a:ln>
                <a:noFill/>
              </a:ln>
            </p:spPr>
            <p:txBody>
              <a:bodyPr anchorCtr="0" anchor="ctr" bIns="254000" lIns="254000" spcFirstLastPara="1" rIns="254000" wrap="square" tIns="254000">
                <a:noAutofit/>
              </a:bodyPr>
              <a:lstStyle/>
              <a:p>
                <a:pPr indent="0" lvl="0" marL="0" marR="0" rtl="0" algn="ctr">
                  <a:lnSpc>
                    <a:spcPct val="130000"/>
                  </a:lnSpc>
                  <a:spcBef>
                    <a:spcPts val="0"/>
                  </a:spcBef>
                  <a:spcAft>
                    <a:spcPts val="0"/>
                  </a:spcAft>
                  <a:buNone/>
                </a:pPr>
                <a:r>
                  <a:rPr b="0" i="0" lang="en-US" sz="1500" u="none" cap="none" strike="noStrike">
                    <a:solidFill>
                      <a:srgbClr val="F4F4F4"/>
                    </a:solidFill>
                    <a:latin typeface="Fira Sans Medium"/>
                    <a:ea typeface="Fira Sans Medium"/>
                    <a:cs typeface="Fira Sans Medium"/>
                    <a:sym typeface="Fira Sans Medium"/>
                  </a:rPr>
                  <a:t>RPA Console</a:t>
                </a:r>
                <a:endParaRPr/>
              </a:p>
            </p:txBody>
          </p:sp>
        </p:grpSp>
        <p:grpSp>
          <p:nvGrpSpPr>
            <p:cNvPr id="117" name="Google Shape;117;p2"/>
            <p:cNvGrpSpPr/>
            <p:nvPr/>
          </p:nvGrpSpPr>
          <p:grpSpPr>
            <a:xfrm>
              <a:off x="5742050" y="2309986"/>
              <a:ext cx="2858863" cy="1772857"/>
              <a:chOff x="0" y="-19050"/>
              <a:chExt cx="371119" cy="230141"/>
            </a:xfrm>
          </p:grpSpPr>
          <p:sp>
            <p:nvSpPr>
              <p:cNvPr id="118" name="Google Shape;118;p2"/>
              <p:cNvSpPr/>
              <p:nvPr/>
            </p:nvSpPr>
            <p:spPr>
              <a:xfrm>
                <a:off x="0" y="0"/>
                <a:ext cx="371119" cy="211091"/>
              </a:xfrm>
              <a:custGeom>
                <a:rect b="b" l="l" r="r" t="t"/>
                <a:pathLst>
                  <a:path extrusionOk="0" h="211091" w="371119">
                    <a:moveTo>
                      <a:pt x="0" y="0"/>
                    </a:moveTo>
                    <a:lnTo>
                      <a:pt x="371119" y="0"/>
                    </a:lnTo>
                    <a:lnTo>
                      <a:pt x="371119" y="211091"/>
                    </a:lnTo>
                    <a:lnTo>
                      <a:pt x="0" y="211091"/>
                    </a:lnTo>
                    <a:close/>
                  </a:path>
                </a:pathLst>
              </a:custGeom>
              <a:solidFill>
                <a:srgbClr val="00A181"/>
              </a:solidFill>
              <a:ln>
                <a:noFill/>
              </a:ln>
            </p:spPr>
          </p:sp>
          <p:sp>
            <p:nvSpPr>
              <p:cNvPr id="119" name="Google Shape;119;p2"/>
              <p:cNvSpPr txBox="1"/>
              <p:nvPr/>
            </p:nvSpPr>
            <p:spPr>
              <a:xfrm>
                <a:off x="0" y="-19050"/>
                <a:ext cx="371119" cy="230141"/>
              </a:xfrm>
              <a:prstGeom prst="rect">
                <a:avLst/>
              </a:prstGeom>
              <a:noFill/>
              <a:ln>
                <a:noFill/>
              </a:ln>
            </p:spPr>
            <p:txBody>
              <a:bodyPr anchorCtr="0" anchor="ctr" bIns="254000" lIns="254000" spcFirstLastPara="1" rIns="254000" wrap="square" tIns="254000">
                <a:noAutofit/>
              </a:bodyPr>
              <a:lstStyle/>
              <a:p>
                <a:pPr indent="0" lvl="0" marL="0" marR="0" rtl="0" algn="ctr">
                  <a:lnSpc>
                    <a:spcPct val="130000"/>
                  </a:lnSpc>
                  <a:spcBef>
                    <a:spcPts val="0"/>
                  </a:spcBef>
                  <a:spcAft>
                    <a:spcPts val="0"/>
                  </a:spcAft>
                  <a:buNone/>
                </a:pPr>
                <a:r>
                  <a:rPr b="0" i="0" lang="en-US" sz="1500" u="none" cap="none" strike="noStrike">
                    <a:solidFill>
                      <a:srgbClr val="F4F4F4"/>
                    </a:solidFill>
                    <a:latin typeface="Fira Sans Medium"/>
                    <a:ea typeface="Fira Sans Medium"/>
                    <a:cs typeface="Fira Sans Medium"/>
                    <a:sym typeface="Fira Sans Medium"/>
                  </a:rPr>
                  <a:t>Lead to Sales data Prediction Model</a:t>
                </a:r>
                <a:endParaRPr/>
              </a:p>
            </p:txBody>
          </p:sp>
        </p:grpSp>
        <p:grpSp>
          <p:nvGrpSpPr>
            <p:cNvPr id="120" name="Google Shape;120;p2"/>
            <p:cNvGrpSpPr/>
            <p:nvPr/>
          </p:nvGrpSpPr>
          <p:grpSpPr>
            <a:xfrm>
              <a:off x="11492356" y="2309986"/>
              <a:ext cx="2858863" cy="1772857"/>
              <a:chOff x="0" y="-19050"/>
              <a:chExt cx="371119" cy="230141"/>
            </a:xfrm>
          </p:grpSpPr>
          <p:sp>
            <p:nvSpPr>
              <p:cNvPr id="121" name="Google Shape;121;p2"/>
              <p:cNvSpPr/>
              <p:nvPr/>
            </p:nvSpPr>
            <p:spPr>
              <a:xfrm>
                <a:off x="0" y="0"/>
                <a:ext cx="371119" cy="211091"/>
              </a:xfrm>
              <a:custGeom>
                <a:rect b="b" l="l" r="r" t="t"/>
                <a:pathLst>
                  <a:path extrusionOk="0" h="211091" w="371119">
                    <a:moveTo>
                      <a:pt x="0" y="0"/>
                    </a:moveTo>
                    <a:lnTo>
                      <a:pt x="371119" y="0"/>
                    </a:lnTo>
                    <a:lnTo>
                      <a:pt x="371119" y="211091"/>
                    </a:lnTo>
                    <a:lnTo>
                      <a:pt x="0" y="211091"/>
                    </a:lnTo>
                    <a:close/>
                  </a:path>
                </a:pathLst>
              </a:custGeom>
              <a:solidFill>
                <a:srgbClr val="00A181"/>
              </a:solidFill>
              <a:ln>
                <a:noFill/>
              </a:ln>
            </p:spPr>
          </p:sp>
          <p:sp>
            <p:nvSpPr>
              <p:cNvPr id="122" name="Google Shape;122;p2"/>
              <p:cNvSpPr txBox="1"/>
              <p:nvPr/>
            </p:nvSpPr>
            <p:spPr>
              <a:xfrm>
                <a:off x="0" y="-19050"/>
                <a:ext cx="371119" cy="230141"/>
              </a:xfrm>
              <a:prstGeom prst="rect">
                <a:avLst/>
              </a:prstGeom>
              <a:noFill/>
              <a:ln>
                <a:noFill/>
              </a:ln>
            </p:spPr>
            <p:txBody>
              <a:bodyPr anchorCtr="0" anchor="ctr" bIns="254000" lIns="254000" spcFirstLastPara="1" rIns="254000" wrap="square" tIns="254000">
                <a:noAutofit/>
              </a:bodyPr>
              <a:lstStyle/>
              <a:p>
                <a:pPr indent="0" lvl="0" marL="0" marR="0" rtl="0" algn="ctr">
                  <a:lnSpc>
                    <a:spcPct val="130000"/>
                  </a:lnSpc>
                  <a:spcBef>
                    <a:spcPts val="0"/>
                  </a:spcBef>
                  <a:spcAft>
                    <a:spcPts val="0"/>
                  </a:spcAft>
                  <a:buNone/>
                </a:pPr>
                <a:r>
                  <a:rPr b="0" i="0" lang="en-US" sz="1500" u="none" cap="none" strike="noStrike">
                    <a:solidFill>
                      <a:srgbClr val="F4F4F4"/>
                    </a:solidFill>
                    <a:latin typeface="Fira Sans Medium"/>
                    <a:ea typeface="Fira Sans Medium"/>
                    <a:cs typeface="Fira Sans Medium"/>
                    <a:sym typeface="Fira Sans Medium"/>
                  </a:rPr>
                  <a:t>Email Attachment downloading Automation Script</a:t>
                </a:r>
                <a:endParaRPr/>
              </a:p>
            </p:txBody>
          </p:sp>
        </p:grpSp>
        <p:sp>
          <p:nvSpPr>
            <p:cNvPr id="123" name="Google Shape;123;p2"/>
            <p:cNvSpPr/>
            <p:nvPr/>
          </p:nvSpPr>
          <p:spPr>
            <a:xfrm>
              <a:off x="7147467" y="1909077"/>
              <a:ext cx="16514" cy="688393"/>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7117424" y="4070143"/>
              <a:ext cx="17906" cy="827154"/>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2"/>
          <p:cNvGrpSpPr/>
          <p:nvPr/>
        </p:nvGrpSpPr>
        <p:grpSpPr>
          <a:xfrm>
            <a:off x="7231841" y="5506010"/>
            <a:ext cx="4075321" cy="3463243"/>
            <a:chOff x="0" y="-19050"/>
            <a:chExt cx="705376" cy="599434"/>
          </a:xfrm>
        </p:grpSpPr>
        <p:sp>
          <p:nvSpPr>
            <p:cNvPr id="126" name="Google Shape;126;p2"/>
            <p:cNvSpPr/>
            <p:nvPr/>
          </p:nvSpPr>
          <p:spPr>
            <a:xfrm>
              <a:off x="0" y="0"/>
              <a:ext cx="705376" cy="580384"/>
            </a:xfrm>
            <a:custGeom>
              <a:rect b="b" l="l" r="r" t="t"/>
              <a:pathLst>
                <a:path extrusionOk="0" h="580384" w="705376">
                  <a:moveTo>
                    <a:pt x="0" y="0"/>
                  </a:moveTo>
                  <a:lnTo>
                    <a:pt x="705376" y="0"/>
                  </a:lnTo>
                  <a:lnTo>
                    <a:pt x="705376" y="580384"/>
                  </a:lnTo>
                  <a:lnTo>
                    <a:pt x="0" y="580384"/>
                  </a:lnTo>
                  <a:close/>
                </a:path>
              </a:pathLst>
            </a:custGeom>
            <a:solidFill>
              <a:srgbClr val="004651"/>
            </a:solidFill>
            <a:ln>
              <a:noFill/>
            </a:ln>
          </p:spPr>
        </p:sp>
        <p:sp>
          <p:nvSpPr>
            <p:cNvPr id="127" name="Google Shape;127;p2"/>
            <p:cNvSpPr txBox="1"/>
            <p:nvPr/>
          </p:nvSpPr>
          <p:spPr>
            <a:xfrm>
              <a:off x="0" y="-19050"/>
              <a:ext cx="705376" cy="599434"/>
            </a:xfrm>
            <a:prstGeom prst="rect">
              <a:avLst/>
            </a:prstGeom>
            <a:noFill/>
            <a:ln>
              <a:noFill/>
            </a:ln>
          </p:spPr>
          <p:txBody>
            <a:bodyPr anchorCtr="0" anchor="ctr" bIns="254000" lIns="254000" spcFirstLastPara="1" rIns="254000" wrap="square" tIns="254000">
              <a:noAutofit/>
            </a:bodyPr>
            <a:lstStyle/>
            <a:p>
              <a:pPr indent="0" lvl="0" marL="0" marR="0" rtl="0" algn="ctr">
                <a:lnSpc>
                  <a:spcPct val="130000"/>
                </a:lnSpc>
                <a:spcBef>
                  <a:spcPts val="0"/>
                </a:spcBef>
                <a:spcAft>
                  <a:spcPts val="0"/>
                </a:spcAft>
                <a:buNone/>
              </a:pPr>
              <a:r>
                <a:rPr b="0" i="0" lang="en-US" sz="1500" u="none" cap="none" strike="noStrike">
                  <a:solidFill>
                    <a:srgbClr val="F4F4F4"/>
                  </a:solidFill>
                  <a:latin typeface="Fira Sans Medium"/>
                  <a:ea typeface="Fira Sans Medium"/>
                  <a:cs typeface="Fira Sans Medium"/>
                  <a:sym typeface="Fira Sans Medium"/>
                </a:rPr>
                <a:t>TechStack : </a:t>
              </a:r>
              <a:endParaRPr/>
            </a:p>
            <a:p>
              <a:pPr indent="0" lvl="0" marL="0" marR="0" rtl="0" algn="ctr">
                <a:lnSpc>
                  <a:spcPct val="130000"/>
                </a:lnSpc>
                <a:spcBef>
                  <a:spcPts val="0"/>
                </a:spcBef>
                <a:spcAft>
                  <a:spcPts val="0"/>
                </a:spcAft>
                <a:buNone/>
              </a:pPr>
              <a:r>
                <a:t/>
              </a:r>
              <a:endParaRPr b="0" i="0" sz="1500" u="none" cap="none" strike="noStrike">
                <a:solidFill>
                  <a:srgbClr val="F4F4F4"/>
                </a:solidFill>
                <a:latin typeface="Fira Sans Medium"/>
                <a:ea typeface="Fira Sans Medium"/>
                <a:cs typeface="Fira Sans Medium"/>
                <a:sym typeface="Fira Sans Medium"/>
              </a:endParaRPr>
            </a:p>
            <a:p>
              <a:pPr indent="-161925" lvl="1" marL="323850" marR="0" rtl="0" algn="l">
                <a:lnSpc>
                  <a:spcPct val="140000"/>
                </a:lnSpc>
                <a:spcBef>
                  <a:spcPts val="0"/>
                </a:spcBef>
                <a:spcAft>
                  <a:spcPts val="0"/>
                </a:spcAft>
                <a:buClr>
                  <a:srgbClr val="F4F4F4"/>
                </a:buClr>
                <a:buSzPts val="1500"/>
                <a:buFont typeface="Arial"/>
                <a:buChar char="•"/>
              </a:pPr>
              <a:r>
                <a:rPr b="0" i="0" lang="en-US" sz="1500" u="none" cap="none" strike="noStrike">
                  <a:solidFill>
                    <a:srgbClr val="F4F4F4"/>
                  </a:solidFill>
                  <a:latin typeface="Fira Sans Medium"/>
                  <a:ea typeface="Fira Sans Medium"/>
                  <a:cs typeface="Fira Sans Medium"/>
                  <a:sym typeface="Fira Sans Medium"/>
                </a:rPr>
                <a:t>Python, Numpy and Pandas for data preprocessing and modeling, </a:t>
              </a:r>
              <a:endParaRPr/>
            </a:p>
            <a:p>
              <a:pPr indent="-161925" lvl="1" marL="323850" marR="0" rtl="0" algn="l">
                <a:lnSpc>
                  <a:spcPct val="140000"/>
                </a:lnSpc>
                <a:spcBef>
                  <a:spcPts val="0"/>
                </a:spcBef>
                <a:spcAft>
                  <a:spcPts val="0"/>
                </a:spcAft>
                <a:buClr>
                  <a:srgbClr val="F4F4F4"/>
                </a:buClr>
                <a:buSzPts val="1500"/>
                <a:buFont typeface="Arial"/>
                <a:buChar char="•"/>
              </a:pPr>
              <a:r>
                <a:rPr b="0" i="0" lang="en-US" sz="1500" u="none" cap="none" strike="noStrike">
                  <a:solidFill>
                    <a:srgbClr val="F4F4F4"/>
                  </a:solidFill>
                  <a:latin typeface="Fira Sans Medium"/>
                  <a:ea typeface="Fira Sans Medium"/>
                  <a:cs typeface="Fira Sans Medium"/>
                  <a:sym typeface="Fira Sans Medium"/>
                </a:rPr>
                <a:t>one hot encoding for categorical data to numerical data conversion </a:t>
              </a:r>
              <a:endParaRPr/>
            </a:p>
            <a:p>
              <a:pPr indent="-161925" lvl="1" marL="323850" marR="0" rtl="0" algn="l">
                <a:lnSpc>
                  <a:spcPct val="140000"/>
                </a:lnSpc>
                <a:spcBef>
                  <a:spcPts val="0"/>
                </a:spcBef>
                <a:spcAft>
                  <a:spcPts val="0"/>
                </a:spcAft>
                <a:buClr>
                  <a:srgbClr val="F4F4F4"/>
                </a:buClr>
                <a:buSzPts val="1500"/>
                <a:buFont typeface="Arial"/>
                <a:buChar char="•"/>
              </a:pPr>
              <a:r>
                <a:rPr b="0" i="0" lang="en-US" sz="1500" u="none" cap="none" strike="noStrike">
                  <a:solidFill>
                    <a:srgbClr val="F4F4F4"/>
                  </a:solidFill>
                  <a:latin typeface="Fira Sans Medium"/>
                  <a:ea typeface="Fira Sans Medium"/>
                  <a:cs typeface="Fira Sans Medium"/>
                  <a:sym typeface="Fira Sans Medium"/>
                </a:rPr>
                <a:t>scikit-learn and XGB Regressor for machine learning algorithms, and </a:t>
              </a:r>
              <a:endParaRPr/>
            </a:p>
            <a:p>
              <a:pPr indent="-161925" lvl="1" marL="323850" marR="0" rtl="0" algn="l">
                <a:lnSpc>
                  <a:spcPct val="140000"/>
                </a:lnSpc>
                <a:spcBef>
                  <a:spcPts val="0"/>
                </a:spcBef>
                <a:spcAft>
                  <a:spcPts val="0"/>
                </a:spcAft>
                <a:buClr>
                  <a:srgbClr val="F4F4F4"/>
                </a:buClr>
                <a:buSzPts val="1500"/>
                <a:buFont typeface="Arial"/>
                <a:buChar char="•"/>
              </a:pPr>
              <a:r>
                <a:rPr b="0" i="0" lang="en-US" sz="1500" u="none" cap="none" strike="noStrike">
                  <a:solidFill>
                    <a:srgbClr val="F4F4F4"/>
                  </a:solidFill>
                  <a:latin typeface="Fira Sans Medium"/>
                  <a:ea typeface="Fira Sans Medium"/>
                  <a:cs typeface="Fira Sans Medium"/>
                  <a:sym typeface="Fira Sans Medium"/>
                </a:rPr>
                <a:t>Jupyter Notebook for data analysis and visualization.</a:t>
              </a:r>
              <a:endParaRPr/>
            </a:p>
            <a:p>
              <a:pPr indent="0" lvl="0" marL="0" marR="0" rtl="0" algn="ctr">
                <a:lnSpc>
                  <a:spcPct val="130000"/>
                </a:lnSpc>
                <a:spcBef>
                  <a:spcPts val="0"/>
                </a:spcBef>
                <a:spcAft>
                  <a:spcPts val="0"/>
                </a:spcAft>
                <a:buNone/>
              </a:pPr>
              <a:r>
                <a:t/>
              </a:r>
              <a:endParaRPr b="0" i="0" sz="1500" u="none" cap="none" strike="noStrike">
                <a:solidFill>
                  <a:srgbClr val="F4F4F4"/>
                </a:solidFill>
                <a:latin typeface="Fira Sans Medium"/>
                <a:ea typeface="Fira Sans Medium"/>
                <a:cs typeface="Fira Sans Medium"/>
                <a:sym typeface="Fira Sans Medium"/>
              </a:endParaRPr>
            </a:p>
          </p:txBody>
        </p:sp>
      </p:grpSp>
      <p:grpSp>
        <p:nvGrpSpPr>
          <p:cNvPr id="128" name="Google Shape;128;p2"/>
          <p:cNvGrpSpPr/>
          <p:nvPr/>
        </p:nvGrpSpPr>
        <p:grpSpPr>
          <a:xfrm>
            <a:off x="11411937" y="5506010"/>
            <a:ext cx="4075321" cy="2567893"/>
            <a:chOff x="0" y="-19050"/>
            <a:chExt cx="705376" cy="444463"/>
          </a:xfrm>
        </p:grpSpPr>
        <p:sp>
          <p:nvSpPr>
            <p:cNvPr id="129" name="Google Shape;129;p2"/>
            <p:cNvSpPr/>
            <p:nvPr/>
          </p:nvSpPr>
          <p:spPr>
            <a:xfrm>
              <a:off x="0" y="0"/>
              <a:ext cx="705376" cy="425413"/>
            </a:xfrm>
            <a:custGeom>
              <a:rect b="b" l="l" r="r" t="t"/>
              <a:pathLst>
                <a:path extrusionOk="0" h="425413" w="705376">
                  <a:moveTo>
                    <a:pt x="0" y="0"/>
                  </a:moveTo>
                  <a:lnTo>
                    <a:pt x="705376" y="0"/>
                  </a:lnTo>
                  <a:lnTo>
                    <a:pt x="705376" y="425413"/>
                  </a:lnTo>
                  <a:lnTo>
                    <a:pt x="0" y="425413"/>
                  </a:lnTo>
                  <a:close/>
                </a:path>
              </a:pathLst>
            </a:custGeom>
            <a:solidFill>
              <a:srgbClr val="004651"/>
            </a:solidFill>
            <a:ln>
              <a:noFill/>
            </a:ln>
          </p:spPr>
        </p:sp>
        <p:sp>
          <p:nvSpPr>
            <p:cNvPr id="130" name="Google Shape;130;p2"/>
            <p:cNvSpPr txBox="1"/>
            <p:nvPr/>
          </p:nvSpPr>
          <p:spPr>
            <a:xfrm>
              <a:off x="0" y="-19050"/>
              <a:ext cx="705376" cy="444463"/>
            </a:xfrm>
            <a:prstGeom prst="rect">
              <a:avLst/>
            </a:prstGeom>
            <a:noFill/>
            <a:ln>
              <a:noFill/>
            </a:ln>
          </p:spPr>
          <p:txBody>
            <a:bodyPr anchorCtr="0" anchor="ctr" bIns="254000" lIns="254000" spcFirstLastPara="1" rIns="254000" wrap="square" tIns="254000">
              <a:noAutofit/>
            </a:bodyPr>
            <a:lstStyle/>
            <a:p>
              <a:pPr indent="0" lvl="0" marL="0" marR="0" rtl="0" algn="ctr">
                <a:lnSpc>
                  <a:spcPct val="130000"/>
                </a:lnSpc>
                <a:spcBef>
                  <a:spcPts val="0"/>
                </a:spcBef>
                <a:spcAft>
                  <a:spcPts val="0"/>
                </a:spcAft>
                <a:buNone/>
              </a:pPr>
              <a:r>
                <a:rPr b="0" i="0" lang="en-US" sz="1500" u="none" cap="none" strike="noStrike">
                  <a:solidFill>
                    <a:srgbClr val="F4F4F4"/>
                  </a:solidFill>
                  <a:latin typeface="Fira Sans Medium"/>
                  <a:ea typeface="Fira Sans Medium"/>
                  <a:cs typeface="Fira Sans Medium"/>
                  <a:sym typeface="Fira Sans Medium"/>
                </a:rPr>
                <a:t>TechStack : </a:t>
              </a:r>
              <a:endParaRPr/>
            </a:p>
            <a:p>
              <a:pPr indent="0" lvl="0" marL="0" marR="0" rtl="0" algn="ctr">
                <a:lnSpc>
                  <a:spcPct val="130000"/>
                </a:lnSpc>
                <a:spcBef>
                  <a:spcPts val="0"/>
                </a:spcBef>
                <a:spcAft>
                  <a:spcPts val="0"/>
                </a:spcAft>
                <a:buNone/>
              </a:pPr>
              <a:r>
                <a:t/>
              </a:r>
              <a:endParaRPr b="0" i="0" sz="1500" u="none" cap="none" strike="noStrike">
                <a:solidFill>
                  <a:srgbClr val="F4F4F4"/>
                </a:solidFill>
                <a:latin typeface="Fira Sans Medium"/>
                <a:ea typeface="Fira Sans Medium"/>
                <a:cs typeface="Fira Sans Medium"/>
                <a:sym typeface="Fira Sans Medium"/>
              </a:endParaRPr>
            </a:p>
            <a:p>
              <a:pPr indent="-161925" lvl="1" marL="323850" marR="0" rtl="0" algn="l">
                <a:lnSpc>
                  <a:spcPct val="130000"/>
                </a:lnSpc>
                <a:spcBef>
                  <a:spcPts val="0"/>
                </a:spcBef>
                <a:spcAft>
                  <a:spcPts val="0"/>
                </a:spcAft>
                <a:buClr>
                  <a:srgbClr val="F4F4F4"/>
                </a:buClr>
                <a:buSzPts val="1500"/>
                <a:buFont typeface="Arial"/>
                <a:buChar char="•"/>
              </a:pPr>
              <a:r>
                <a:rPr b="0" i="0" lang="en-US" sz="1500" u="none" cap="none" strike="noStrike">
                  <a:solidFill>
                    <a:srgbClr val="F4F4F4"/>
                  </a:solidFill>
                  <a:latin typeface="Fira Sans Medium"/>
                  <a:ea typeface="Fira Sans Medium"/>
                  <a:cs typeface="Fira Sans Medium"/>
                  <a:sym typeface="Fira Sans Medium"/>
                </a:rPr>
                <a:t>Python for scripting </a:t>
              </a:r>
              <a:endParaRPr/>
            </a:p>
            <a:p>
              <a:pPr indent="-161925" lvl="1" marL="323850" marR="0" rtl="0" algn="l">
                <a:lnSpc>
                  <a:spcPct val="130000"/>
                </a:lnSpc>
                <a:spcBef>
                  <a:spcPts val="0"/>
                </a:spcBef>
                <a:spcAft>
                  <a:spcPts val="0"/>
                </a:spcAft>
                <a:buClr>
                  <a:srgbClr val="F4F4F4"/>
                </a:buClr>
                <a:buSzPts val="1500"/>
                <a:buFont typeface="Arial"/>
                <a:buChar char="•"/>
              </a:pPr>
              <a:r>
                <a:rPr b="0" i="0" lang="en-US" sz="1500" u="none" cap="none" strike="noStrike">
                  <a:solidFill>
                    <a:srgbClr val="F4F4F4"/>
                  </a:solidFill>
                  <a:latin typeface="Fira Sans Medium"/>
                  <a:ea typeface="Fira Sans Medium"/>
                  <a:cs typeface="Fira Sans Medium"/>
                  <a:sym typeface="Fira Sans Medium"/>
                </a:rPr>
                <a:t>IMAP and SMTP protocols for email communication</a:t>
              </a:r>
              <a:endParaRPr/>
            </a:p>
            <a:p>
              <a:pPr indent="-161925" lvl="1" marL="323850" marR="0" rtl="0" algn="l">
                <a:lnSpc>
                  <a:spcPct val="130000"/>
                </a:lnSpc>
                <a:spcBef>
                  <a:spcPts val="0"/>
                </a:spcBef>
                <a:spcAft>
                  <a:spcPts val="0"/>
                </a:spcAft>
                <a:buClr>
                  <a:srgbClr val="F4F4F4"/>
                </a:buClr>
                <a:buSzPts val="1500"/>
                <a:buFont typeface="Arial"/>
                <a:buChar char="•"/>
              </a:pPr>
              <a:r>
                <a:rPr b="0" i="0" lang="en-US" sz="1500" u="none" cap="none" strike="noStrike">
                  <a:solidFill>
                    <a:srgbClr val="F4F4F4"/>
                  </a:solidFill>
                  <a:latin typeface="Fira Sans Medium"/>
                  <a:ea typeface="Fira Sans Medium"/>
                  <a:cs typeface="Fira Sans Medium"/>
                  <a:sym typeface="Fira Sans Medium"/>
                </a:rPr>
                <a:t>various libraries for email parsing and attachment handling.</a:t>
              </a:r>
              <a:endParaRPr/>
            </a:p>
            <a:p>
              <a:pPr indent="0" lvl="0" marL="0" marR="0" rtl="0" algn="ctr">
                <a:lnSpc>
                  <a:spcPct val="130000"/>
                </a:lnSpc>
                <a:spcBef>
                  <a:spcPts val="0"/>
                </a:spcBef>
                <a:spcAft>
                  <a:spcPts val="0"/>
                </a:spcAft>
                <a:buNone/>
              </a:pPr>
              <a:r>
                <a:t/>
              </a:r>
              <a:endParaRPr b="0" i="0" sz="1500" u="none" cap="none" strike="noStrike">
                <a:solidFill>
                  <a:srgbClr val="F4F4F4"/>
                </a:solidFill>
                <a:latin typeface="Fira Sans Medium"/>
                <a:ea typeface="Fira Sans Medium"/>
                <a:cs typeface="Fira Sans Medium"/>
                <a:sym typeface="Fira Sans Medium"/>
              </a:endParaRPr>
            </a:p>
          </p:txBody>
        </p:sp>
      </p:grpSp>
      <p:sp>
        <p:nvSpPr>
          <p:cNvPr id="131" name="Google Shape;131;p2"/>
          <p:cNvSpPr txBox="1"/>
          <p:nvPr/>
        </p:nvSpPr>
        <p:spPr>
          <a:xfrm>
            <a:off x="3049782" y="7935724"/>
            <a:ext cx="3770158" cy="273985"/>
          </a:xfrm>
          <a:prstGeom prst="rect">
            <a:avLst/>
          </a:prstGeom>
          <a:noFill/>
          <a:ln>
            <a:noFill/>
          </a:ln>
        </p:spPr>
        <p:txBody>
          <a:bodyPr anchorCtr="0" anchor="t" bIns="0" lIns="0" spcFirstLastPara="1" rIns="0" wrap="square" tIns="0">
            <a:spAutoFit/>
          </a:bodyPr>
          <a:lstStyle/>
          <a:p>
            <a:pPr indent="0" lvl="0" marL="0" marR="0" rtl="0" algn="l">
              <a:lnSpc>
                <a:spcPct val="139974"/>
              </a:lnSpc>
              <a:spcBef>
                <a:spcPts val="0"/>
              </a:spcBef>
              <a:spcAft>
                <a:spcPts val="0"/>
              </a:spcAft>
              <a:buNone/>
            </a:pPr>
            <a:r>
              <a:rPr b="0" i="0" lang="en-US" sz="1566" u="sng" cap="none" strike="noStrike">
                <a:solidFill>
                  <a:srgbClr val="000000"/>
                </a:solidFill>
                <a:latin typeface="Arimo"/>
                <a:ea typeface="Arimo"/>
                <a:cs typeface="Arimo"/>
                <a:sym typeface="Arimo"/>
                <a:hlinkClick r:id="rId3">
                  <a:extLst>
                    <a:ext uri="{A12FA001-AC4F-418D-AE19-62706E023703}">
                      <ahyp:hlinkClr val="tx"/>
                    </a:ext>
                  </a:extLst>
                </a:hlinkClick>
              </a:rPr>
              <a:t>https://github.com/ayushCPIL21/projectcpil</a:t>
            </a:r>
            <a:endParaRPr/>
          </a:p>
        </p:txBody>
      </p:sp>
      <p:sp>
        <p:nvSpPr>
          <p:cNvPr id="132" name="Google Shape;132;p2"/>
          <p:cNvSpPr txBox="1"/>
          <p:nvPr/>
        </p:nvSpPr>
        <p:spPr>
          <a:xfrm>
            <a:off x="3049782" y="8457782"/>
            <a:ext cx="2680395" cy="511471"/>
          </a:xfrm>
          <a:prstGeom prst="rect">
            <a:avLst/>
          </a:prstGeom>
          <a:noFill/>
          <a:ln>
            <a:noFill/>
          </a:ln>
        </p:spPr>
        <p:txBody>
          <a:bodyPr anchorCtr="0" anchor="t" bIns="0" lIns="0" spcFirstLastPara="1" rIns="0" wrap="square" tIns="0">
            <a:spAutoFit/>
          </a:bodyPr>
          <a:lstStyle/>
          <a:p>
            <a:pPr indent="0" lvl="0" marL="0" marR="0" rtl="0" algn="ctr">
              <a:lnSpc>
                <a:spcPct val="130046"/>
              </a:lnSpc>
              <a:spcBef>
                <a:spcPts val="0"/>
              </a:spcBef>
              <a:spcAft>
                <a:spcPts val="0"/>
              </a:spcAft>
              <a:buNone/>
            </a:pPr>
            <a:r>
              <a:rPr b="0" i="0" lang="en-US" sz="3225" u="sng" cap="none" strike="noStrike">
                <a:solidFill>
                  <a:srgbClr val="000000"/>
                </a:solidFill>
                <a:latin typeface="Fira Sans Medium"/>
                <a:ea typeface="Fira Sans Medium"/>
                <a:cs typeface="Fira Sans Medium"/>
                <a:sym typeface="Fira Sans Medium"/>
                <a:hlinkClick r:id="rId4">
                  <a:extLst>
                    <a:ext uri="{A12FA001-AC4F-418D-AE19-62706E023703}">
                      <ahyp:hlinkClr val="tx"/>
                    </a:ext>
                  </a:extLst>
                </a:hlinkClick>
              </a:rPr>
              <a:t>103.231.126.221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136" name="Shape 136"/>
        <p:cNvGrpSpPr/>
        <p:nvPr/>
      </p:nvGrpSpPr>
      <p:grpSpPr>
        <a:xfrm>
          <a:off x="0" y="0"/>
          <a:ext cx="0" cy="0"/>
          <a:chOff x="0" y="0"/>
          <a:chExt cx="0" cy="0"/>
        </a:xfrm>
      </p:grpSpPr>
      <p:sp>
        <p:nvSpPr>
          <p:cNvPr id="137" name="Google Shape;137;p3"/>
          <p:cNvSpPr/>
          <p:nvPr/>
        </p:nvSpPr>
        <p:spPr>
          <a:xfrm rot="10800000">
            <a:off x="-2915828" y="-3678236"/>
            <a:ext cx="12804984" cy="6226137"/>
          </a:xfrm>
          <a:custGeom>
            <a:rect b="b" l="l" r="r" t="t"/>
            <a:pathLst>
              <a:path extrusionOk="0"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a:ln>
            <a:noFill/>
          </a:ln>
        </p:spPr>
      </p:sp>
      <p:sp>
        <p:nvSpPr>
          <p:cNvPr id="138" name="Google Shape;138;p3"/>
          <p:cNvSpPr/>
          <p:nvPr/>
        </p:nvSpPr>
        <p:spPr>
          <a:xfrm>
            <a:off x="8611724" y="-865713"/>
            <a:ext cx="2695438" cy="2334501"/>
          </a:xfrm>
          <a:custGeom>
            <a:rect b="b" l="l" r="r" t="t"/>
            <a:pathLst>
              <a:path extrusionOk="0"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a:noFill/>
          </a:ln>
        </p:spPr>
      </p:sp>
      <p:sp>
        <p:nvSpPr>
          <p:cNvPr id="139" name="Google Shape;139;p3"/>
          <p:cNvSpPr/>
          <p:nvPr/>
        </p:nvSpPr>
        <p:spPr>
          <a:xfrm>
            <a:off x="3944453" y="4439249"/>
            <a:ext cx="4122587" cy="4040952"/>
          </a:xfrm>
          <a:custGeom>
            <a:rect b="b" l="l" r="r" t="t"/>
            <a:pathLst>
              <a:path extrusionOk="0" h="4040952" w="4122587">
                <a:moveTo>
                  <a:pt x="0" y="0"/>
                </a:moveTo>
                <a:lnTo>
                  <a:pt x="4122587" y="0"/>
                </a:lnTo>
                <a:lnTo>
                  <a:pt x="4122587" y="4040952"/>
                </a:lnTo>
                <a:lnTo>
                  <a:pt x="0" y="4040952"/>
                </a:lnTo>
                <a:lnTo>
                  <a:pt x="0" y="0"/>
                </a:lnTo>
                <a:close/>
              </a:path>
            </a:pathLst>
          </a:custGeom>
          <a:blipFill rotWithShape="1">
            <a:blip r:embed="rId3">
              <a:alphaModFix/>
            </a:blip>
            <a:stretch>
              <a:fillRect b="0" l="0" r="0" t="0"/>
            </a:stretch>
          </a:blipFill>
          <a:ln>
            <a:noFill/>
          </a:ln>
        </p:spPr>
      </p:sp>
      <p:sp>
        <p:nvSpPr>
          <p:cNvPr id="140" name="Google Shape;140;p3"/>
          <p:cNvSpPr/>
          <p:nvPr/>
        </p:nvSpPr>
        <p:spPr>
          <a:xfrm>
            <a:off x="9144000" y="4439249"/>
            <a:ext cx="5987604" cy="5671186"/>
          </a:xfrm>
          <a:custGeom>
            <a:rect b="b" l="l" r="r" t="t"/>
            <a:pathLst>
              <a:path extrusionOk="0" h="5671186" w="5987604">
                <a:moveTo>
                  <a:pt x="0" y="0"/>
                </a:moveTo>
                <a:lnTo>
                  <a:pt x="5987604" y="0"/>
                </a:lnTo>
                <a:lnTo>
                  <a:pt x="5987604" y="5671187"/>
                </a:lnTo>
                <a:lnTo>
                  <a:pt x="0" y="5671187"/>
                </a:lnTo>
                <a:lnTo>
                  <a:pt x="0" y="0"/>
                </a:lnTo>
                <a:close/>
              </a:path>
            </a:pathLst>
          </a:custGeom>
          <a:blipFill rotWithShape="1">
            <a:blip r:embed="rId4">
              <a:alphaModFix/>
            </a:blip>
            <a:stretch>
              <a:fillRect b="0" l="0" r="0" t="0"/>
            </a:stretch>
          </a:blipFill>
          <a:ln>
            <a:noFill/>
          </a:ln>
        </p:spPr>
      </p:sp>
      <p:sp>
        <p:nvSpPr>
          <p:cNvPr id="141" name="Google Shape;141;p3"/>
          <p:cNvSpPr txBox="1"/>
          <p:nvPr/>
        </p:nvSpPr>
        <p:spPr>
          <a:xfrm>
            <a:off x="1028700" y="962025"/>
            <a:ext cx="6629142" cy="98107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6000" u="none" cap="none" strike="noStrike">
                <a:solidFill>
                  <a:srgbClr val="000000"/>
                </a:solidFill>
                <a:latin typeface="Fira Sans Medium"/>
                <a:ea typeface="Fira Sans Medium"/>
                <a:cs typeface="Fira Sans Medium"/>
                <a:sym typeface="Fira Sans Medium"/>
              </a:rPr>
              <a:t>RPA CONSOLE :</a:t>
            </a:r>
            <a:endParaRPr/>
          </a:p>
        </p:txBody>
      </p:sp>
      <p:sp>
        <p:nvSpPr>
          <p:cNvPr id="142" name="Google Shape;142;p3"/>
          <p:cNvSpPr txBox="1"/>
          <p:nvPr/>
        </p:nvSpPr>
        <p:spPr>
          <a:xfrm>
            <a:off x="447269" y="2764754"/>
            <a:ext cx="17393463" cy="1407795"/>
          </a:xfrm>
          <a:prstGeom prst="rect">
            <a:avLst/>
          </a:prstGeom>
          <a:noFill/>
          <a:ln>
            <a:noFill/>
          </a:ln>
        </p:spPr>
        <p:txBody>
          <a:bodyPr anchorCtr="0" anchor="t" bIns="0" lIns="0" spcFirstLastPara="1" rIns="0" wrap="square" tIns="0">
            <a:spAutoFit/>
          </a:bodyPr>
          <a:lstStyle/>
          <a:p>
            <a:pPr indent="-291464" lvl="1" marL="582928" marR="0" rtl="0" algn="l">
              <a:lnSpc>
                <a:spcPct val="140014"/>
              </a:lnSpc>
              <a:spcBef>
                <a:spcPts val="0"/>
              </a:spcBef>
              <a:spcAft>
                <a:spcPts val="0"/>
              </a:spcAft>
              <a:buClr>
                <a:srgbClr val="F4F4F4"/>
              </a:buClr>
              <a:buSzPts val="2699"/>
              <a:buFont typeface="Arial"/>
              <a:buChar char="•"/>
            </a:pPr>
            <a:r>
              <a:rPr b="1" i="0" lang="en-US" sz="2699" u="none" cap="none" strike="noStrike">
                <a:solidFill>
                  <a:srgbClr val="F4F4F4"/>
                </a:solidFill>
                <a:latin typeface="Fira Sans"/>
                <a:ea typeface="Fira Sans"/>
                <a:cs typeface="Fira Sans"/>
                <a:sym typeface="Fira Sans"/>
              </a:rPr>
              <a:t>Architecture:</a:t>
            </a:r>
            <a:r>
              <a:rPr b="0" i="0" lang="en-US" sz="2699" u="none" cap="none" strike="noStrike">
                <a:solidFill>
                  <a:srgbClr val="F4F4F4"/>
                </a:solidFill>
                <a:latin typeface="Fira Sans Light"/>
                <a:ea typeface="Fira Sans Light"/>
                <a:cs typeface="Fira Sans Light"/>
                <a:sym typeface="Fira Sans Light"/>
              </a:rPr>
              <a:t> The architecture of the RPA console project involved a client-server model. The frontend was developed using React, a popular JavaScript library for building user interfaces. The frontend interacted with the backend server, which was developed using Django, a high-level Python web framework.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146" name="Shape 146"/>
        <p:cNvGrpSpPr/>
        <p:nvPr/>
      </p:nvGrpSpPr>
      <p:grpSpPr>
        <a:xfrm>
          <a:off x="0" y="0"/>
          <a:ext cx="0" cy="0"/>
          <a:chOff x="0" y="0"/>
          <a:chExt cx="0" cy="0"/>
        </a:xfrm>
      </p:grpSpPr>
      <p:sp>
        <p:nvSpPr>
          <p:cNvPr id="147" name="Google Shape;147;p4"/>
          <p:cNvSpPr/>
          <p:nvPr/>
        </p:nvSpPr>
        <p:spPr>
          <a:xfrm rot="10800000">
            <a:off x="-2915828" y="-3678236"/>
            <a:ext cx="10798001" cy="5250286"/>
          </a:xfrm>
          <a:custGeom>
            <a:rect b="b" l="l" r="r" t="t"/>
            <a:pathLst>
              <a:path extrusionOk="0"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a:ln>
            <a:noFill/>
          </a:ln>
        </p:spPr>
      </p:sp>
      <p:sp>
        <p:nvSpPr>
          <p:cNvPr id="148" name="Google Shape;148;p4"/>
          <p:cNvSpPr/>
          <p:nvPr/>
        </p:nvSpPr>
        <p:spPr>
          <a:xfrm>
            <a:off x="6448562" y="-1118563"/>
            <a:ext cx="2695438" cy="2334501"/>
          </a:xfrm>
          <a:custGeom>
            <a:rect b="b" l="l" r="r" t="t"/>
            <a:pathLst>
              <a:path extrusionOk="0"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a:noFill/>
          </a:ln>
        </p:spPr>
      </p:sp>
      <p:sp>
        <p:nvSpPr>
          <p:cNvPr id="149" name="Google Shape;149;p4"/>
          <p:cNvSpPr/>
          <p:nvPr/>
        </p:nvSpPr>
        <p:spPr>
          <a:xfrm>
            <a:off x="6448562" y="6645572"/>
            <a:ext cx="11211590" cy="3243089"/>
          </a:xfrm>
          <a:custGeom>
            <a:rect b="b" l="l" r="r" t="t"/>
            <a:pathLst>
              <a:path extrusionOk="0" h="3243089" w="11211590">
                <a:moveTo>
                  <a:pt x="0" y="0"/>
                </a:moveTo>
                <a:lnTo>
                  <a:pt x="11211589" y="0"/>
                </a:lnTo>
                <a:lnTo>
                  <a:pt x="11211589" y="3243090"/>
                </a:lnTo>
                <a:lnTo>
                  <a:pt x="0" y="3243090"/>
                </a:lnTo>
                <a:lnTo>
                  <a:pt x="0" y="0"/>
                </a:lnTo>
                <a:close/>
              </a:path>
            </a:pathLst>
          </a:custGeom>
          <a:blipFill rotWithShape="1">
            <a:blip r:embed="rId3">
              <a:alphaModFix/>
            </a:blip>
            <a:stretch>
              <a:fillRect b="0" l="-9740" r="0" t="0"/>
            </a:stretch>
          </a:blipFill>
          <a:ln>
            <a:noFill/>
          </a:ln>
        </p:spPr>
      </p:sp>
      <p:sp>
        <p:nvSpPr>
          <p:cNvPr id="150" name="Google Shape;150;p4"/>
          <p:cNvSpPr txBox="1"/>
          <p:nvPr/>
        </p:nvSpPr>
        <p:spPr>
          <a:xfrm>
            <a:off x="447269" y="234863"/>
            <a:ext cx="6629142" cy="98107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6000" u="none" cap="none" strike="noStrike">
                <a:solidFill>
                  <a:srgbClr val="000000"/>
                </a:solidFill>
                <a:latin typeface="Fira Sans Medium"/>
                <a:ea typeface="Fira Sans Medium"/>
                <a:cs typeface="Fira Sans Medium"/>
                <a:sym typeface="Fira Sans Medium"/>
              </a:rPr>
              <a:t>React </a:t>
            </a:r>
            <a:endParaRPr/>
          </a:p>
        </p:txBody>
      </p:sp>
      <p:sp>
        <p:nvSpPr>
          <p:cNvPr id="151" name="Google Shape;151;p4"/>
          <p:cNvSpPr txBox="1"/>
          <p:nvPr/>
        </p:nvSpPr>
        <p:spPr>
          <a:xfrm>
            <a:off x="0" y="1524426"/>
            <a:ext cx="17393463" cy="3312795"/>
          </a:xfrm>
          <a:prstGeom prst="rect">
            <a:avLst/>
          </a:prstGeom>
          <a:noFill/>
          <a:ln>
            <a:noFill/>
          </a:ln>
        </p:spPr>
        <p:txBody>
          <a:bodyPr anchorCtr="0" anchor="t" bIns="0" lIns="0" spcFirstLastPara="1" rIns="0" wrap="square" tIns="0">
            <a:spAutoFit/>
          </a:bodyPr>
          <a:lstStyle/>
          <a:p>
            <a:pPr indent="-291464" lvl="1" marL="582928" marR="0" rtl="0" algn="l">
              <a:lnSpc>
                <a:spcPct val="140014"/>
              </a:lnSpc>
              <a:spcBef>
                <a:spcPts val="0"/>
              </a:spcBef>
              <a:spcAft>
                <a:spcPts val="0"/>
              </a:spcAft>
              <a:buClr>
                <a:srgbClr val="F4F4F4"/>
              </a:buClr>
              <a:buSzPts val="2699"/>
              <a:buFont typeface="Arial"/>
              <a:buChar char="•"/>
            </a:pPr>
            <a:r>
              <a:rPr b="1" i="0" lang="en-US" sz="2699" u="none" cap="none" strike="noStrike">
                <a:solidFill>
                  <a:srgbClr val="F4F4F4"/>
                </a:solidFill>
                <a:latin typeface="Fira Sans"/>
                <a:ea typeface="Fira Sans"/>
                <a:cs typeface="Fira Sans"/>
                <a:sym typeface="Fira Sans"/>
              </a:rPr>
              <a:t>React Fiber Architecture</a:t>
            </a:r>
            <a:endParaRPr/>
          </a:p>
          <a:p>
            <a:pPr indent="-291464" lvl="1" marL="582928" marR="0" rtl="0" algn="l">
              <a:lnSpc>
                <a:spcPct val="140014"/>
              </a:lnSpc>
              <a:spcBef>
                <a:spcPts val="0"/>
              </a:spcBef>
              <a:spcAft>
                <a:spcPts val="0"/>
              </a:spcAft>
              <a:buClr>
                <a:srgbClr val="F4F4F4"/>
              </a:buClr>
              <a:buSzPts val="2699"/>
              <a:buFont typeface="Arial"/>
              <a:buChar char="•"/>
            </a:pPr>
            <a:r>
              <a:rPr b="0" i="0" lang="en-US" sz="2699" u="none" cap="none" strike="noStrike">
                <a:solidFill>
                  <a:srgbClr val="F4F4F4"/>
                </a:solidFill>
                <a:latin typeface="Fira Sans Light"/>
                <a:ea typeface="Fira Sans Light"/>
                <a:cs typeface="Fira Sans Light"/>
                <a:sym typeface="Fira Sans Light"/>
              </a:rPr>
              <a:t>Reconciliation is the algorithm behind what is popularly understood as the "virtual DOM." A high-level description goes something like this: when you render a React application, a tree of nodes that describes the app is generated and saved in memory. This tree is then flushed to the rendering environment — for example, in the case of a browser application, it's translated to a set of DOM operations. When the app is updated (usually via setState), a new tree is generated. The new tree is diffed with the previous tree to compute which operations are needed to update the rendered app.</a:t>
            </a:r>
            <a:endParaRPr/>
          </a:p>
        </p:txBody>
      </p:sp>
      <p:sp>
        <p:nvSpPr>
          <p:cNvPr id="152" name="Google Shape;152;p4"/>
          <p:cNvSpPr txBox="1"/>
          <p:nvPr/>
        </p:nvSpPr>
        <p:spPr>
          <a:xfrm>
            <a:off x="0" y="5476875"/>
            <a:ext cx="17393400" cy="2160600"/>
          </a:xfrm>
          <a:prstGeom prst="rect">
            <a:avLst/>
          </a:prstGeom>
          <a:noFill/>
          <a:ln>
            <a:noFill/>
          </a:ln>
        </p:spPr>
        <p:txBody>
          <a:bodyPr anchorCtr="0" anchor="t" bIns="0" lIns="0" spcFirstLastPara="1" rIns="0" wrap="square" tIns="0">
            <a:spAutoFit/>
          </a:bodyPr>
          <a:lstStyle/>
          <a:p>
            <a:pPr indent="-291464" lvl="1" marL="582928" marR="0" rtl="0" algn="l">
              <a:lnSpc>
                <a:spcPct val="140014"/>
              </a:lnSpc>
              <a:spcBef>
                <a:spcPts val="0"/>
              </a:spcBef>
              <a:spcAft>
                <a:spcPts val="0"/>
              </a:spcAft>
              <a:buClr>
                <a:srgbClr val="F4F4F4"/>
              </a:buClr>
              <a:buSzPts val="2699"/>
              <a:buFont typeface="Arial"/>
              <a:buChar char="•"/>
            </a:pPr>
            <a:r>
              <a:rPr b="1" i="0" lang="en-US" sz="2699" u="none" cap="none" strike="noStrike">
                <a:solidFill>
                  <a:srgbClr val="F4F4F4"/>
                </a:solidFill>
                <a:latin typeface="Fira Sans"/>
                <a:ea typeface="Fira Sans"/>
                <a:cs typeface="Fira Sans"/>
                <a:sym typeface="Fira Sans"/>
              </a:rPr>
              <a:t>Hooks </a:t>
            </a:r>
            <a:r>
              <a:rPr b="0" i="0" lang="en-US" sz="2699" u="none" cap="none" strike="noStrike">
                <a:solidFill>
                  <a:srgbClr val="F4F4F4"/>
                </a:solidFill>
                <a:latin typeface="Fira Sans Light"/>
                <a:ea typeface="Fira Sans Light"/>
                <a:cs typeface="Fira Sans Light"/>
                <a:sym typeface="Fira Sans Light"/>
              </a:rPr>
              <a:t>: Hooks are a new addition in React 16.8. They let you use state and other React features without writing a class.</a:t>
            </a:r>
            <a:endParaRPr/>
          </a:p>
          <a:p>
            <a:pPr indent="-291464" lvl="1" marL="582928" marR="0" rtl="0" algn="l">
              <a:lnSpc>
                <a:spcPct val="140014"/>
              </a:lnSpc>
              <a:spcBef>
                <a:spcPts val="0"/>
              </a:spcBef>
              <a:spcAft>
                <a:spcPts val="0"/>
              </a:spcAft>
              <a:buClr>
                <a:srgbClr val="F4F4F4"/>
              </a:buClr>
              <a:buSzPts val="2699"/>
              <a:buFont typeface="Arial"/>
              <a:buChar char="•"/>
            </a:pPr>
            <a:r>
              <a:rPr b="1" i="0" lang="en-US" sz="2699" u="none" cap="none" strike="noStrike">
                <a:solidFill>
                  <a:srgbClr val="F4F4F4"/>
                </a:solidFill>
                <a:latin typeface="Fira Sans"/>
                <a:ea typeface="Fira Sans"/>
                <a:cs typeface="Fira Sans"/>
                <a:sym typeface="Fira Sans"/>
              </a:rPr>
              <a:t>Important Hooks used in the project : </a:t>
            </a:r>
            <a:r>
              <a:rPr b="0" i="0" lang="en-US" sz="2699" u="none" cap="none" strike="noStrike">
                <a:solidFill>
                  <a:srgbClr val="F4F4F4"/>
                </a:solidFill>
                <a:latin typeface="Fira Sans"/>
                <a:ea typeface="Fira Sans"/>
                <a:cs typeface="Fira Sans"/>
                <a:sym typeface="Fira Sans"/>
              </a:rPr>
              <a:t>useEffect , useState, useNavigate, useParams,  usePrivateRoute(custom)</a:t>
            </a:r>
            <a:endParaRPr/>
          </a:p>
        </p:txBody>
      </p:sp>
      <p:sp>
        <p:nvSpPr>
          <p:cNvPr id="153" name="Google Shape;153;p4"/>
          <p:cNvSpPr txBox="1"/>
          <p:nvPr/>
        </p:nvSpPr>
        <p:spPr>
          <a:xfrm>
            <a:off x="0" y="7665720"/>
            <a:ext cx="6448500" cy="3905400"/>
          </a:xfrm>
          <a:prstGeom prst="rect">
            <a:avLst/>
          </a:prstGeom>
          <a:noFill/>
          <a:ln>
            <a:noFill/>
          </a:ln>
        </p:spPr>
        <p:txBody>
          <a:bodyPr anchorCtr="0" anchor="t" bIns="0" lIns="0" spcFirstLastPara="1" rIns="0" wrap="square" tIns="0">
            <a:spAutoFit/>
          </a:bodyPr>
          <a:lstStyle/>
          <a:p>
            <a:pPr indent="-291464" lvl="1" marL="582928" marR="0" rtl="0" algn="l">
              <a:lnSpc>
                <a:spcPct val="140014"/>
              </a:lnSpc>
              <a:spcBef>
                <a:spcPts val="0"/>
              </a:spcBef>
              <a:spcAft>
                <a:spcPts val="0"/>
              </a:spcAft>
              <a:buClr>
                <a:srgbClr val="F4F4F4"/>
              </a:buClr>
              <a:buSzPts val="2699"/>
              <a:buFont typeface="Arial"/>
              <a:buChar char="•"/>
            </a:pPr>
            <a:r>
              <a:rPr b="1" i="0" lang="en-US" sz="2699" u="none" cap="none" strike="noStrike">
                <a:solidFill>
                  <a:srgbClr val="F4F4F4"/>
                </a:solidFill>
                <a:latin typeface="Fira Sans"/>
                <a:ea typeface="Fira Sans"/>
                <a:cs typeface="Fira Sans"/>
                <a:sym typeface="Fira Sans"/>
              </a:rPr>
              <a:t>Advantages of using React :</a:t>
            </a:r>
            <a:endParaRPr/>
          </a:p>
          <a:p>
            <a:pPr indent="0" lvl="0" marL="0" marR="0" rtl="0" algn="just">
              <a:lnSpc>
                <a:spcPct val="140014"/>
              </a:lnSpc>
              <a:spcBef>
                <a:spcPts val="0"/>
              </a:spcBef>
              <a:spcAft>
                <a:spcPts val="0"/>
              </a:spcAft>
              <a:buNone/>
            </a:pPr>
            <a:r>
              <a:rPr b="1" i="0" lang="en-US" sz="2699" u="none" cap="none" strike="noStrike">
                <a:solidFill>
                  <a:srgbClr val="F4F4F4"/>
                </a:solidFill>
                <a:latin typeface="Fira Sans"/>
                <a:ea typeface="Fira Sans"/>
                <a:cs typeface="Fira Sans"/>
                <a:sym typeface="Fira Sans"/>
              </a:rPr>
              <a:t>       </a:t>
            </a:r>
            <a:r>
              <a:rPr b="0" i="0" lang="en-US" sz="2699" u="none" cap="none" strike="noStrike">
                <a:solidFill>
                  <a:srgbClr val="F4F4F4"/>
                </a:solidFill>
                <a:latin typeface="Fira Sans"/>
                <a:ea typeface="Fira Sans"/>
                <a:cs typeface="Fira Sans"/>
                <a:sym typeface="Fira Sans"/>
              </a:rPr>
              <a:t>It is composable.</a:t>
            </a:r>
            <a:endParaRPr/>
          </a:p>
          <a:p>
            <a:pPr indent="0" lvl="0" marL="0" marR="0" rtl="0" algn="just">
              <a:lnSpc>
                <a:spcPct val="140014"/>
              </a:lnSpc>
              <a:spcBef>
                <a:spcPts val="0"/>
              </a:spcBef>
              <a:spcAft>
                <a:spcPts val="0"/>
              </a:spcAft>
              <a:buNone/>
            </a:pPr>
            <a:r>
              <a:rPr b="0" i="0" lang="en-US" sz="2699" u="none" cap="none" strike="noStrike">
                <a:solidFill>
                  <a:srgbClr val="F4F4F4"/>
                </a:solidFill>
                <a:latin typeface="Fira Sans"/>
                <a:ea typeface="Fira Sans"/>
                <a:cs typeface="Fira Sans"/>
                <a:sym typeface="Fira Sans"/>
              </a:rPr>
              <a:t>      SEO friendly. </a:t>
            </a:r>
            <a:endParaRPr/>
          </a:p>
          <a:p>
            <a:pPr indent="0" lvl="0" marL="0" marR="0" rtl="0" algn="just">
              <a:lnSpc>
                <a:spcPct val="140014"/>
              </a:lnSpc>
              <a:spcBef>
                <a:spcPts val="0"/>
              </a:spcBef>
              <a:spcAft>
                <a:spcPts val="0"/>
              </a:spcAft>
              <a:buNone/>
            </a:pPr>
            <a:r>
              <a:rPr b="0" i="0" lang="en-US" sz="2699" u="none" cap="none" strike="noStrike">
                <a:solidFill>
                  <a:srgbClr val="F4F4F4"/>
                </a:solidFill>
                <a:latin typeface="Fira Sans"/>
                <a:ea typeface="Fira Sans"/>
                <a:cs typeface="Fira Sans"/>
                <a:sym typeface="Fira Sans"/>
              </a:rPr>
              <a:t>      Fast, efficient, and easy to learn.</a:t>
            </a:r>
            <a:endParaRPr/>
          </a:p>
          <a:p>
            <a:pPr indent="0" lvl="0" marL="0" marR="0" rtl="0" algn="just">
              <a:lnSpc>
                <a:spcPct val="140014"/>
              </a:lnSpc>
              <a:spcBef>
                <a:spcPts val="0"/>
              </a:spcBef>
              <a:spcAft>
                <a:spcPts val="0"/>
              </a:spcAft>
              <a:buNone/>
            </a:pPr>
            <a:r>
              <a:rPr b="0" i="0" lang="en-US" sz="2699" u="none" cap="none" strike="noStrike">
                <a:solidFill>
                  <a:srgbClr val="F4F4F4"/>
                </a:solidFill>
                <a:latin typeface="Fira Sans"/>
                <a:ea typeface="Fira Sans"/>
                <a:cs typeface="Fira Sans"/>
                <a:sym typeface="Fira Sans"/>
              </a:rPr>
              <a:t>      It guarantees stable code.</a:t>
            </a:r>
            <a:endParaRPr/>
          </a:p>
          <a:p>
            <a:pPr indent="0" lvl="0" marL="0" marR="0" rtl="0" algn="just">
              <a:lnSpc>
                <a:spcPct val="140014"/>
              </a:lnSpc>
              <a:spcBef>
                <a:spcPts val="0"/>
              </a:spcBef>
              <a:spcAft>
                <a:spcPts val="0"/>
              </a:spcAft>
              <a:buNone/>
            </a:pPr>
            <a:r>
              <a:rPr b="0" i="0" lang="en-US" sz="2699" u="none" cap="none" strike="noStrike">
                <a:solidFill>
                  <a:srgbClr val="F4F4F4"/>
                </a:solidFill>
                <a:latin typeface="Fira Sans"/>
                <a:ea typeface="Fira Sans"/>
                <a:cs typeface="Fira Sans"/>
                <a:sym typeface="Fira Sans"/>
              </a:rPr>
              <a:t>      It is backed by a strong community.</a:t>
            </a:r>
            <a:endParaRPr/>
          </a:p>
          <a:p>
            <a:pPr indent="-120077" lvl="1" marL="582928" marR="0" rtl="0" algn="l">
              <a:lnSpc>
                <a:spcPct val="140014"/>
              </a:lnSpc>
              <a:spcBef>
                <a:spcPts val="0"/>
              </a:spcBef>
              <a:spcAft>
                <a:spcPts val="0"/>
              </a:spcAft>
              <a:buClr>
                <a:schemeClr val="dk1"/>
              </a:buClr>
              <a:buSzPts val="2699"/>
              <a:buFont typeface="Arial"/>
              <a:buNone/>
            </a:pPr>
            <a:r>
              <a:t/>
            </a:r>
            <a:endParaRPr b="0" i="0" sz="2699" u="none" cap="none" strike="noStrike">
              <a:solidFill>
                <a:srgbClr val="F4F4F4"/>
              </a:solidFill>
              <a:latin typeface="Fira Sans"/>
              <a:ea typeface="Fira Sans"/>
              <a:cs typeface="Fira Sans"/>
              <a:sym typeface="Fira Sans"/>
            </a:endParaRPr>
          </a:p>
        </p:txBody>
      </p:sp>
      <p:sp>
        <p:nvSpPr>
          <p:cNvPr id="154" name="Google Shape;154;p4"/>
          <p:cNvSpPr txBox="1"/>
          <p:nvPr/>
        </p:nvSpPr>
        <p:spPr>
          <a:xfrm>
            <a:off x="9353441" y="6616997"/>
            <a:ext cx="13315090" cy="344804"/>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2100" u="none" cap="none" strike="noStrike">
                <a:solidFill>
                  <a:srgbClr val="EFD807"/>
                </a:solidFill>
                <a:latin typeface="Fira Sans Medium"/>
                <a:ea typeface="Fira Sans Medium"/>
                <a:cs typeface="Fira Sans Medium"/>
                <a:sym typeface="Fira Sans Medium"/>
              </a:rPr>
              <a:t>Website Performance report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158" name="Shape 158"/>
        <p:cNvGrpSpPr/>
        <p:nvPr/>
      </p:nvGrpSpPr>
      <p:grpSpPr>
        <a:xfrm>
          <a:off x="0" y="0"/>
          <a:ext cx="0" cy="0"/>
          <a:chOff x="0" y="0"/>
          <a:chExt cx="0" cy="0"/>
        </a:xfrm>
      </p:grpSpPr>
      <p:sp>
        <p:nvSpPr>
          <p:cNvPr id="159" name="Google Shape;159;p5"/>
          <p:cNvSpPr/>
          <p:nvPr/>
        </p:nvSpPr>
        <p:spPr>
          <a:xfrm rot="10800000">
            <a:off x="-2915828" y="-3678236"/>
            <a:ext cx="12804984" cy="6226137"/>
          </a:xfrm>
          <a:custGeom>
            <a:rect b="b" l="l" r="r" t="t"/>
            <a:pathLst>
              <a:path extrusionOk="0"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a:ln>
            <a:noFill/>
          </a:ln>
        </p:spPr>
      </p:sp>
      <p:sp>
        <p:nvSpPr>
          <p:cNvPr id="160" name="Google Shape;160;p5"/>
          <p:cNvSpPr/>
          <p:nvPr/>
        </p:nvSpPr>
        <p:spPr>
          <a:xfrm>
            <a:off x="8611724" y="-865713"/>
            <a:ext cx="2695438" cy="2334501"/>
          </a:xfrm>
          <a:custGeom>
            <a:rect b="b" l="l" r="r" t="t"/>
            <a:pathLst>
              <a:path extrusionOk="0"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a:noFill/>
          </a:ln>
        </p:spPr>
      </p:sp>
      <p:sp>
        <p:nvSpPr>
          <p:cNvPr id="161" name="Google Shape;161;p5"/>
          <p:cNvSpPr/>
          <p:nvPr/>
        </p:nvSpPr>
        <p:spPr>
          <a:xfrm>
            <a:off x="738787" y="5143500"/>
            <a:ext cx="5495756" cy="4344471"/>
          </a:xfrm>
          <a:custGeom>
            <a:rect b="b" l="l" r="r" t="t"/>
            <a:pathLst>
              <a:path extrusionOk="0" h="4344471" w="5495756">
                <a:moveTo>
                  <a:pt x="0" y="0"/>
                </a:moveTo>
                <a:lnTo>
                  <a:pt x="5495756" y="0"/>
                </a:lnTo>
                <a:lnTo>
                  <a:pt x="5495756" y="4344471"/>
                </a:lnTo>
                <a:lnTo>
                  <a:pt x="0" y="4344471"/>
                </a:lnTo>
                <a:lnTo>
                  <a:pt x="0" y="0"/>
                </a:lnTo>
                <a:close/>
              </a:path>
            </a:pathLst>
          </a:custGeom>
          <a:blipFill rotWithShape="1">
            <a:blip r:embed="rId3">
              <a:alphaModFix/>
            </a:blip>
            <a:stretch>
              <a:fillRect b="0" l="0" r="0" t="0"/>
            </a:stretch>
          </a:blipFill>
          <a:ln>
            <a:noFill/>
          </a:ln>
        </p:spPr>
      </p:sp>
      <p:sp>
        <p:nvSpPr>
          <p:cNvPr id="162" name="Google Shape;162;p5"/>
          <p:cNvSpPr/>
          <p:nvPr/>
        </p:nvSpPr>
        <p:spPr>
          <a:xfrm>
            <a:off x="7717228" y="6064980"/>
            <a:ext cx="8476751" cy="776622"/>
          </a:xfrm>
          <a:custGeom>
            <a:rect b="b" l="l" r="r" t="t"/>
            <a:pathLst>
              <a:path extrusionOk="0" h="776622" w="8476751">
                <a:moveTo>
                  <a:pt x="0" y="0"/>
                </a:moveTo>
                <a:lnTo>
                  <a:pt x="8476751" y="0"/>
                </a:lnTo>
                <a:lnTo>
                  <a:pt x="8476751" y="776622"/>
                </a:lnTo>
                <a:lnTo>
                  <a:pt x="0" y="776622"/>
                </a:lnTo>
                <a:lnTo>
                  <a:pt x="0" y="0"/>
                </a:lnTo>
                <a:close/>
              </a:path>
            </a:pathLst>
          </a:custGeom>
          <a:blipFill rotWithShape="1">
            <a:blip r:embed="rId4">
              <a:alphaModFix/>
            </a:blip>
            <a:stretch>
              <a:fillRect b="0" l="0" r="0" t="0"/>
            </a:stretch>
          </a:blipFill>
          <a:ln>
            <a:noFill/>
          </a:ln>
        </p:spPr>
      </p:sp>
      <p:sp>
        <p:nvSpPr>
          <p:cNvPr id="163" name="Google Shape;163;p5"/>
          <p:cNvSpPr/>
          <p:nvPr/>
        </p:nvSpPr>
        <p:spPr>
          <a:xfrm>
            <a:off x="7717228" y="7649322"/>
            <a:ext cx="10481179" cy="875980"/>
          </a:xfrm>
          <a:custGeom>
            <a:rect b="b" l="l" r="r" t="t"/>
            <a:pathLst>
              <a:path extrusionOk="0" h="875980" w="10481179">
                <a:moveTo>
                  <a:pt x="0" y="0"/>
                </a:moveTo>
                <a:lnTo>
                  <a:pt x="10481179" y="0"/>
                </a:lnTo>
                <a:lnTo>
                  <a:pt x="10481179" y="875980"/>
                </a:lnTo>
                <a:lnTo>
                  <a:pt x="0" y="875980"/>
                </a:lnTo>
                <a:lnTo>
                  <a:pt x="0" y="0"/>
                </a:lnTo>
                <a:close/>
              </a:path>
            </a:pathLst>
          </a:custGeom>
          <a:blipFill rotWithShape="1">
            <a:blip r:embed="rId5">
              <a:alphaModFix/>
            </a:blip>
            <a:stretch>
              <a:fillRect b="0" l="0" r="-9290" t="0"/>
            </a:stretch>
          </a:blipFill>
          <a:ln>
            <a:noFill/>
          </a:ln>
        </p:spPr>
      </p:sp>
      <p:sp>
        <p:nvSpPr>
          <p:cNvPr id="164" name="Google Shape;164;p5"/>
          <p:cNvSpPr txBox="1"/>
          <p:nvPr/>
        </p:nvSpPr>
        <p:spPr>
          <a:xfrm>
            <a:off x="447269" y="234863"/>
            <a:ext cx="6629142" cy="197167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6000" u="none" cap="none" strike="noStrike">
                <a:solidFill>
                  <a:srgbClr val="000000"/>
                </a:solidFill>
                <a:latin typeface="Fira Sans Medium"/>
                <a:ea typeface="Fira Sans Medium"/>
                <a:cs typeface="Fira Sans Medium"/>
                <a:sym typeface="Fira Sans Medium"/>
              </a:rPr>
              <a:t>Lead to Sales Days Prediction Model</a:t>
            </a:r>
            <a:endParaRPr/>
          </a:p>
        </p:txBody>
      </p:sp>
      <p:sp>
        <p:nvSpPr>
          <p:cNvPr id="165" name="Google Shape;165;p5"/>
          <p:cNvSpPr txBox="1"/>
          <p:nvPr/>
        </p:nvSpPr>
        <p:spPr>
          <a:xfrm>
            <a:off x="264655" y="2896964"/>
            <a:ext cx="17393463" cy="1884045"/>
          </a:xfrm>
          <a:prstGeom prst="rect">
            <a:avLst/>
          </a:prstGeom>
          <a:noFill/>
          <a:ln>
            <a:noFill/>
          </a:ln>
        </p:spPr>
        <p:txBody>
          <a:bodyPr anchorCtr="0" anchor="t" bIns="0" lIns="0" spcFirstLastPara="1" rIns="0" wrap="square" tIns="0">
            <a:spAutoFit/>
          </a:bodyPr>
          <a:lstStyle/>
          <a:p>
            <a:pPr indent="-291464" lvl="1" marL="582928" marR="0" rtl="0" algn="l">
              <a:lnSpc>
                <a:spcPct val="140014"/>
              </a:lnSpc>
              <a:spcBef>
                <a:spcPts val="0"/>
              </a:spcBef>
              <a:spcAft>
                <a:spcPts val="0"/>
              </a:spcAft>
              <a:buClr>
                <a:srgbClr val="F4F4F4"/>
              </a:buClr>
              <a:buSzPts val="2699"/>
              <a:buFont typeface="Arial"/>
              <a:buChar char="•"/>
            </a:pPr>
            <a:r>
              <a:rPr b="1" i="0" lang="en-US" sz="2699" u="none" cap="none" strike="noStrike">
                <a:solidFill>
                  <a:srgbClr val="F4F4F4"/>
                </a:solidFill>
                <a:latin typeface="Fira Sans"/>
                <a:ea typeface="Fira Sans"/>
                <a:cs typeface="Fira Sans"/>
                <a:sym typeface="Fira Sans"/>
              </a:rPr>
              <a:t>Class Based clean code:</a:t>
            </a:r>
            <a:r>
              <a:rPr b="0" i="0" lang="en-US" sz="2699" u="none" cap="none" strike="noStrike">
                <a:solidFill>
                  <a:srgbClr val="F4F4F4"/>
                </a:solidFill>
                <a:latin typeface="Fira Sans Light"/>
                <a:ea typeface="Fira Sans Light"/>
                <a:cs typeface="Fira Sans Light"/>
                <a:sym typeface="Fira Sans Light"/>
              </a:rPr>
              <a:t> Developed a modular Python framework for machine learning prediction, organized into separate classes and functions across different files, each dedicated to specific tasks such as data ingestion, preprocessing, modeling, and prediction, ensuring clean and efficient code organization and workflow.</a:t>
            </a:r>
            <a:endParaRPr/>
          </a:p>
        </p:txBody>
      </p:sp>
      <p:sp>
        <p:nvSpPr>
          <p:cNvPr id="166" name="Google Shape;166;p5"/>
          <p:cNvSpPr txBox="1"/>
          <p:nvPr/>
        </p:nvSpPr>
        <p:spPr>
          <a:xfrm>
            <a:off x="7076410" y="5133435"/>
            <a:ext cx="17393463" cy="931545"/>
          </a:xfrm>
          <a:prstGeom prst="rect">
            <a:avLst/>
          </a:prstGeom>
          <a:noFill/>
          <a:ln>
            <a:noFill/>
          </a:ln>
        </p:spPr>
        <p:txBody>
          <a:bodyPr anchorCtr="0" anchor="t" bIns="0" lIns="0" spcFirstLastPara="1" rIns="0" wrap="square" tIns="0">
            <a:spAutoFit/>
          </a:bodyPr>
          <a:lstStyle/>
          <a:p>
            <a:pPr indent="-291464" lvl="1" marL="582928" marR="0" rtl="0" algn="l">
              <a:lnSpc>
                <a:spcPct val="140014"/>
              </a:lnSpc>
              <a:spcBef>
                <a:spcPts val="0"/>
              </a:spcBef>
              <a:spcAft>
                <a:spcPts val="0"/>
              </a:spcAft>
              <a:buClr>
                <a:srgbClr val="F4F4F4"/>
              </a:buClr>
              <a:buSzPts val="2699"/>
              <a:buFont typeface="Arial"/>
              <a:buChar char="•"/>
            </a:pPr>
            <a:r>
              <a:rPr b="1" i="0" lang="en-US" sz="2699" u="sng" cap="none" strike="noStrike">
                <a:solidFill>
                  <a:srgbClr val="F4F4F4"/>
                </a:solidFill>
                <a:latin typeface="Fira Sans"/>
                <a:ea typeface="Fira Sans"/>
                <a:cs typeface="Fira Sans"/>
                <a:sym typeface="Fira Sans"/>
              </a:rPr>
              <a:t>Dealing with null value</a:t>
            </a:r>
            <a:r>
              <a:rPr b="1" i="0" lang="en-US" sz="2699" u="none" cap="none" strike="noStrike">
                <a:solidFill>
                  <a:srgbClr val="F4F4F4"/>
                </a:solidFill>
                <a:latin typeface="Fira Sans"/>
                <a:ea typeface="Fira Sans"/>
                <a:cs typeface="Fira Sans"/>
                <a:sym typeface="Fira Sans"/>
              </a:rPr>
              <a:t> : </a:t>
            </a:r>
            <a:endParaRPr/>
          </a:p>
          <a:p>
            <a:pPr indent="-291464" lvl="1" marL="582928" marR="0" rtl="0" algn="l">
              <a:lnSpc>
                <a:spcPct val="140014"/>
              </a:lnSpc>
              <a:spcBef>
                <a:spcPts val="0"/>
              </a:spcBef>
              <a:spcAft>
                <a:spcPts val="0"/>
              </a:spcAft>
              <a:buClr>
                <a:srgbClr val="F4F4F4"/>
              </a:buClr>
              <a:buSzPts val="2699"/>
              <a:buFont typeface="Fira Sans"/>
              <a:buAutoNum type="arabicPeriod"/>
            </a:pPr>
            <a:r>
              <a:rPr b="1" i="0" lang="en-US" sz="2699" u="none" cap="none" strike="noStrike">
                <a:solidFill>
                  <a:srgbClr val="F4F4F4"/>
                </a:solidFill>
                <a:latin typeface="Fira Sans"/>
                <a:ea typeface="Fira Sans"/>
                <a:cs typeface="Fira Sans"/>
                <a:sym typeface="Fira Sans"/>
              </a:rPr>
              <a:t> Dropping : </a:t>
            </a:r>
            <a:endParaRPr/>
          </a:p>
        </p:txBody>
      </p:sp>
      <p:sp>
        <p:nvSpPr>
          <p:cNvPr id="167" name="Google Shape;167;p5"/>
          <p:cNvSpPr txBox="1"/>
          <p:nvPr/>
        </p:nvSpPr>
        <p:spPr>
          <a:xfrm>
            <a:off x="7076410" y="7194027"/>
            <a:ext cx="17393463" cy="45529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699" u="none" cap="none" strike="noStrike">
                <a:solidFill>
                  <a:srgbClr val="F4F4F4"/>
                </a:solidFill>
                <a:latin typeface="Fira Sans"/>
                <a:ea typeface="Fira Sans"/>
                <a:cs typeface="Fira Sans"/>
                <a:sym typeface="Fira Sans"/>
              </a:rPr>
              <a:t>    2. Filling :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171" name="Shape 171"/>
        <p:cNvGrpSpPr/>
        <p:nvPr/>
      </p:nvGrpSpPr>
      <p:grpSpPr>
        <a:xfrm>
          <a:off x="0" y="0"/>
          <a:ext cx="0" cy="0"/>
          <a:chOff x="0" y="0"/>
          <a:chExt cx="0" cy="0"/>
        </a:xfrm>
      </p:grpSpPr>
      <p:sp>
        <p:nvSpPr>
          <p:cNvPr id="172" name="Google Shape;172;p6"/>
          <p:cNvSpPr/>
          <p:nvPr/>
        </p:nvSpPr>
        <p:spPr>
          <a:xfrm rot="10800000">
            <a:off x="-2915828" y="-3678236"/>
            <a:ext cx="12804984" cy="6226137"/>
          </a:xfrm>
          <a:custGeom>
            <a:rect b="b" l="l" r="r" t="t"/>
            <a:pathLst>
              <a:path extrusionOk="0"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a:ln>
            <a:noFill/>
          </a:ln>
        </p:spPr>
      </p:sp>
      <p:sp>
        <p:nvSpPr>
          <p:cNvPr id="173" name="Google Shape;173;p6"/>
          <p:cNvSpPr/>
          <p:nvPr/>
        </p:nvSpPr>
        <p:spPr>
          <a:xfrm>
            <a:off x="8611724" y="-865713"/>
            <a:ext cx="2695438" cy="2334501"/>
          </a:xfrm>
          <a:custGeom>
            <a:rect b="b" l="l" r="r" t="t"/>
            <a:pathLst>
              <a:path extrusionOk="0"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a:noFill/>
          </a:ln>
        </p:spPr>
      </p:sp>
      <p:sp>
        <p:nvSpPr>
          <p:cNvPr id="174" name="Google Shape;174;p6"/>
          <p:cNvSpPr/>
          <p:nvPr/>
        </p:nvSpPr>
        <p:spPr>
          <a:xfrm>
            <a:off x="1028700" y="3691002"/>
            <a:ext cx="11276017" cy="1523401"/>
          </a:xfrm>
          <a:custGeom>
            <a:rect b="b" l="l" r="r" t="t"/>
            <a:pathLst>
              <a:path extrusionOk="0" h="1523401" w="11276017">
                <a:moveTo>
                  <a:pt x="0" y="0"/>
                </a:moveTo>
                <a:lnTo>
                  <a:pt x="11276017" y="0"/>
                </a:lnTo>
                <a:lnTo>
                  <a:pt x="11276017" y="1523401"/>
                </a:lnTo>
                <a:lnTo>
                  <a:pt x="0" y="1523401"/>
                </a:lnTo>
                <a:lnTo>
                  <a:pt x="0" y="0"/>
                </a:lnTo>
                <a:close/>
              </a:path>
            </a:pathLst>
          </a:custGeom>
          <a:blipFill rotWithShape="1">
            <a:blip r:embed="rId3">
              <a:alphaModFix/>
            </a:blip>
            <a:stretch>
              <a:fillRect b="0" l="0" r="0" t="0"/>
            </a:stretch>
          </a:blipFill>
          <a:ln>
            <a:noFill/>
          </a:ln>
        </p:spPr>
      </p:sp>
      <p:sp>
        <p:nvSpPr>
          <p:cNvPr id="175" name="Google Shape;175;p6"/>
          <p:cNvSpPr/>
          <p:nvPr/>
        </p:nvSpPr>
        <p:spPr>
          <a:xfrm>
            <a:off x="1028700" y="5814478"/>
            <a:ext cx="9389152" cy="986139"/>
          </a:xfrm>
          <a:custGeom>
            <a:rect b="b" l="l" r="r" t="t"/>
            <a:pathLst>
              <a:path extrusionOk="0" h="986139" w="9389152">
                <a:moveTo>
                  <a:pt x="0" y="0"/>
                </a:moveTo>
                <a:lnTo>
                  <a:pt x="9389152" y="0"/>
                </a:lnTo>
                <a:lnTo>
                  <a:pt x="9389152" y="986139"/>
                </a:lnTo>
                <a:lnTo>
                  <a:pt x="0" y="986139"/>
                </a:lnTo>
                <a:lnTo>
                  <a:pt x="0" y="0"/>
                </a:lnTo>
                <a:close/>
              </a:path>
            </a:pathLst>
          </a:custGeom>
          <a:blipFill rotWithShape="1">
            <a:blip r:embed="rId4">
              <a:alphaModFix/>
            </a:blip>
            <a:stretch>
              <a:fillRect b="0" l="0" r="0" t="0"/>
            </a:stretch>
          </a:blipFill>
          <a:ln>
            <a:noFill/>
          </a:ln>
        </p:spPr>
      </p:sp>
      <p:sp>
        <p:nvSpPr>
          <p:cNvPr id="176" name="Google Shape;176;p6"/>
          <p:cNvSpPr/>
          <p:nvPr/>
        </p:nvSpPr>
        <p:spPr>
          <a:xfrm>
            <a:off x="1028700" y="6800617"/>
            <a:ext cx="9152706" cy="3032456"/>
          </a:xfrm>
          <a:custGeom>
            <a:rect b="b" l="l" r="r" t="t"/>
            <a:pathLst>
              <a:path extrusionOk="0" h="3032456" w="9152706">
                <a:moveTo>
                  <a:pt x="0" y="0"/>
                </a:moveTo>
                <a:lnTo>
                  <a:pt x="9152706" y="0"/>
                </a:lnTo>
                <a:lnTo>
                  <a:pt x="9152706" y="3032456"/>
                </a:lnTo>
                <a:lnTo>
                  <a:pt x="0" y="3032456"/>
                </a:lnTo>
                <a:lnTo>
                  <a:pt x="0" y="0"/>
                </a:lnTo>
                <a:close/>
              </a:path>
            </a:pathLst>
          </a:custGeom>
          <a:blipFill rotWithShape="1">
            <a:blip r:embed="rId5">
              <a:alphaModFix/>
            </a:blip>
            <a:stretch>
              <a:fillRect b="0" l="0" r="0" t="0"/>
            </a:stretch>
          </a:blipFill>
          <a:ln>
            <a:noFill/>
          </a:ln>
        </p:spPr>
      </p:sp>
      <p:sp>
        <p:nvSpPr>
          <p:cNvPr id="177" name="Google Shape;177;p6"/>
          <p:cNvSpPr/>
          <p:nvPr/>
        </p:nvSpPr>
        <p:spPr>
          <a:xfrm>
            <a:off x="11878762" y="5214403"/>
            <a:ext cx="4826483" cy="2089484"/>
          </a:xfrm>
          <a:custGeom>
            <a:rect b="b" l="l" r="r" t="t"/>
            <a:pathLst>
              <a:path extrusionOk="0" h="2089484" w="4826483">
                <a:moveTo>
                  <a:pt x="0" y="0"/>
                </a:moveTo>
                <a:lnTo>
                  <a:pt x="4826483" y="0"/>
                </a:lnTo>
                <a:lnTo>
                  <a:pt x="4826483" y="2089485"/>
                </a:lnTo>
                <a:lnTo>
                  <a:pt x="0" y="2089485"/>
                </a:lnTo>
                <a:lnTo>
                  <a:pt x="0" y="0"/>
                </a:lnTo>
                <a:close/>
              </a:path>
            </a:pathLst>
          </a:custGeom>
          <a:blipFill rotWithShape="1">
            <a:blip r:embed="rId6">
              <a:alphaModFix/>
            </a:blip>
            <a:stretch>
              <a:fillRect b="-404" l="0" r="0" t="-404"/>
            </a:stretch>
          </a:blipFill>
          <a:ln>
            <a:noFill/>
          </a:ln>
        </p:spPr>
      </p:sp>
      <p:sp>
        <p:nvSpPr>
          <p:cNvPr id="178" name="Google Shape;178;p6"/>
          <p:cNvSpPr/>
          <p:nvPr/>
        </p:nvSpPr>
        <p:spPr>
          <a:xfrm>
            <a:off x="11878762" y="8024661"/>
            <a:ext cx="5011982" cy="2089464"/>
          </a:xfrm>
          <a:custGeom>
            <a:rect b="b" l="l" r="r" t="t"/>
            <a:pathLst>
              <a:path extrusionOk="0" h="2089464" w="5011982">
                <a:moveTo>
                  <a:pt x="0" y="0"/>
                </a:moveTo>
                <a:lnTo>
                  <a:pt x="5011982" y="0"/>
                </a:lnTo>
                <a:lnTo>
                  <a:pt x="5011982" y="2089464"/>
                </a:lnTo>
                <a:lnTo>
                  <a:pt x="0" y="2089464"/>
                </a:lnTo>
                <a:lnTo>
                  <a:pt x="0" y="0"/>
                </a:lnTo>
                <a:close/>
              </a:path>
            </a:pathLst>
          </a:custGeom>
          <a:blipFill rotWithShape="1">
            <a:blip r:embed="rId7">
              <a:alphaModFix/>
            </a:blip>
            <a:stretch>
              <a:fillRect b="0" l="0" r="0" t="0"/>
            </a:stretch>
          </a:blipFill>
          <a:ln>
            <a:noFill/>
          </a:ln>
        </p:spPr>
      </p:sp>
      <p:grpSp>
        <p:nvGrpSpPr>
          <p:cNvPr id="179" name="Google Shape;179;p6"/>
          <p:cNvGrpSpPr/>
          <p:nvPr/>
        </p:nvGrpSpPr>
        <p:grpSpPr>
          <a:xfrm>
            <a:off x="14063403" y="7424958"/>
            <a:ext cx="457200" cy="467916"/>
            <a:chOff x="0" y="-19050"/>
            <a:chExt cx="812800" cy="831850"/>
          </a:xfrm>
        </p:grpSpPr>
        <p:sp>
          <p:nvSpPr>
            <p:cNvPr id="180" name="Google Shape;180;p6"/>
            <p:cNvSpPr/>
            <p:nvPr/>
          </p:nvSpPr>
          <p:spPr>
            <a:xfrm>
              <a:off x="0" y="0"/>
              <a:ext cx="812800" cy="812800"/>
            </a:xfrm>
            <a:custGeom>
              <a:rect b="b" l="l" r="r" t="t"/>
              <a:pathLst>
                <a:path extrusionOk="0"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A4E473"/>
            </a:solidFill>
            <a:ln>
              <a:noFill/>
            </a:ln>
          </p:spPr>
        </p:sp>
        <p:sp>
          <p:nvSpPr>
            <p:cNvPr id="181" name="Google Shape;181;p6"/>
            <p:cNvSpPr txBox="1"/>
            <p:nvPr/>
          </p:nvSpPr>
          <p:spPr>
            <a:xfrm>
              <a:off x="203200" y="-19050"/>
              <a:ext cx="406400" cy="730250"/>
            </a:xfrm>
            <a:prstGeom prst="rect">
              <a:avLst/>
            </a:prstGeom>
            <a:noFill/>
            <a:ln>
              <a:noFill/>
            </a:ln>
          </p:spPr>
          <p:txBody>
            <a:bodyPr anchorCtr="0" anchor="ctr" bIns="50800" lIns="50800" spcFirstLastPara="1" rIns="50800" wrap="square" tIns="50800">
              <a:noAutofit/>
            </a:bodyPr>
            <a:lstStyle/>
            <a:p>
              <a:pPr indent="0" lvl="0" marL="0" marR="0" rtl="0" algn="ctr">
                <a:lnSpc>
                  <a:spcPct val="108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2" name="Google Shape;182;p6"/>
          <p:cNvSpPr txBox="1"/>
          <p:nvPr/>
        </p:nvSpPr>
        <p:spPr>
          <a:xfrm>
            <a:off x="447269" y="234863"/>
            <a:ext cx="6629142" cy="197167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6000" u="none" cap="none" strike="noStrike">
                <a:solidFill>
                  <a:srgbClr val="000000"/>
                </a:solidFill>
                <a:latin typeface="Fira Sans Medium"/>
                <a:ea typeface="Fira Sans Medium"/>
                <a:cs typeface="Fira Sans Medium"/>
                <a:sym typeface="Fira Sans Medium"/>
              </a:rPr>
              <a:t>Lead to Sales Days Prediction Model</a:t>
            </a:r>
            <a:endParaRPr/>
          </a:p>
        </p:txBody>
      </p:sp>
      <p:sp>
        <p:nvSpPr>
          <p:cNvPr id="183" name="Google Shape;183;p6"/>
          <p:cNvSpPr txBox="1"/>
          <p:nvPr/>
        </p:nvSpPr>
        <p:spPr>
          <a:xfrm>
            <a:off x="447269" y="2759457"/>
            <a:ext cx="17393463" cy="931545"/>
          </a:xfrm>
          <a:prstGeom prst="rect">
            <a:avLst/>
          </a:prstGeom>
          <a:noFill/>
          <a:ln>
            <a:noFill/>
          </a:ln>
        </p:spPr>
        <p:txBody>
          <a:bodyPr anchorCtr="0" anchor="t" bIns="0" lIns="0" spcFirstLastPara="1" rIns="0" wrap="square" tIns="0">
            <a:spAutoFit/>
          </a:bodyPr>
          <a:lstStyle/>
          <a:p>
            <a:pPr indent="-291464" lvl="1" marL="582928" marR="0" rtl="0" algn="l">
              <a:lnSpc>
                <a:spcPct val="140014"/>
              </a:lnSpc>
              <a:spcBef>
                <a:spcPts val="0"/>
              </a:spcBef>
              <a:spcAft>
                <a:spcPts val="0"/>
              </a:spcAft>
              <a:buClr>
                <a:srgbClr val="F4F4F4"/>
              </a:buClr>
              <a:buSzPts val="2699"/>
              <a:buFont typeface="Arial"/>
              <a:buChar char="•"/>
            </a:pPr>
            <a:r>
              <a:rPr b="1" i="0" lang="en-US" sz="2699" u="none" cap="none" strike="noStrike">
                <a:solidFill>
                  <a:srgbClr val="F4F4F4"/>
                </a:solidFill>
                <a:latin typeface="Fira Sans"/>
                <a:ea typeface="Fira Sans"/>
                <a:cs typeface="Fira Sans"/>
                <a:sym typeface="Fira Sans"/>
              </a:rPr>
              <a:t>Dealing with categorial data: </a:t>
            </a:r>
            <a:endParaRPr/>
          </a:p>
          <a:p>
            <a:pPr indent="-291464" lvl="1" marL="582928" marR="0" rtl="0" algn="l">
              <a:lnSpc>
                <a:spcPct val="140014"/>
              </a:lnSpc>
              <a:spcBef>
                <a:spcPts val="0"/>
              </a:spcBef>
              <a:spcAft>
                <a:spcPts val="0"/>
              </a:spcAft>
              <a:buClr>
                <a:srgbClr val="F4F4F4"/>
              </a:buClr>
              <a:buSzPts val="2699"/>
              <a:buFont typeface="Fira Sans"/>
              <a:buAutoNum type="arabicPeriod"/>
            </a:pPr>
            <a:r>
              <a:rPr b="1" i="0" lang="en-US" sz="2699" u="none" cap="none" strike="noStrike">
                <a:solidFill>
                  <a:srgbClr val="F4F4F4"/>
                </a:solidFill>
                <a:latin typeface="Fira Sans"/>
                <a:ea typeface="Fira Sans"/>
                <a:cs typeface="Fira Sans"/>
                <a:sym typeface="Fira Sans"/>
              </a:rPr>
              <a:t> Label Encoding: </a:t>
            </a:r>
            <a:endParaRPr/>
          </a:p>
        </p:txBody>
      </p:sp>
      <p:sp>
        <p:nvSpPr>
          <p:cNvPr id="184" name="Google Shape;184;p6"/>
          <p:cNvSpPr txBox="1"/>
          <p:nvPr/>
        </p:nvSpPr>
        <p:spPr>
          <a:xfrm>
            <a:off x="447269" y="5418702"/>
            <a:ext cx="17393463" cy="45529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699" u="none" cap="none" strike="noStrike">
                <a:solidFill>
                  <a:srgbClr val="F4F4F4"/>
                </a:solidFill>
                <a:latin typeface="Fira Sans"/>
                <a:ea typeface="Fira Sans"/>
                <a:cs typeface="Fira Sans"/>
                <a:sym typeface="Fira Sans"/>
              </a:rPr>
              <a:t>    2. One Hot Encoding :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188" name="Shape 188"/>
        <p:cNvGrpSpPr/>
        <p:nvPr/>
      </p:nvGrpSpPr>
      <p:grpSpPr>
        <a:xfrm>
          <a:off x="0" y="0"/>
          <a:ext cx="0" cy="0"/>
          <a:chOff x="0" y="0"/>
          <a:chExt cx="0" cy="0"/>
        </a:xfrm>
      </p:grpSpPr>
      <p:sp>
        <p:nvSpPr>
          <p:cNvPr id="189" name="Google Shape;189;p7"/>
          <p:cNvSpPr/>
          <p:nvPr/>
        </p:nvSpPr>
        <p:spPr>
          <a:xfrm rot="10800000">
            <a:off x="-2915828" y="-3678236"/>
            <a:ext cx="12804984" cy="6226137"/>
          </a:xfrm>
          <a:custGeom>
            <a:rect b="b" l="l" r="r" t="t"/>
            <a:pathLst>
              <a:path extrusionOk="0"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a:ln>
            <a:noFill/>
          </a:ln>
        </p:spPr>
      </p:sp>
      <p:sp>
        <p:nvSpPr>
          <p:cNvPr id="190" name="Google Shape;190;p7"/>
          <p:cNvSpPr/>
          <p:nvPr/>
        </p:nvSpPr>
        <p:spPr>
          <a:xfrm>
            <a:off x="8611724" y="-865713"/>
            <a:ext cx="2695438" cy="2334501"/>
          </a:xfrm>
          <a:custGeom>
            <a:rect b="b" l="l" r="r" t="t"/>
            <a:pathLst>
              <a:path extrusionOk="0"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a:noFill/>
          </a:ln>
        </p:spPr>
      </p:sp>
      <p:sp>
        <p:nvSpPr>
          <p:cNvPr id="191" name="Google Shape;191;p7"/>
          <p:cNvSpPr/>
          <p:nvPr/>
        </p:nvSpPr>
        <p:spPr>
          <a:xfrm>
            <a:off x="1028700" y="2955572"/>
            <a:ext cx="6170939" cy="2940879"/>
          </a:xfrm>
          <a:custGeom>
            <a:rect b="b" l="l" r="r" t="t"/>
            <a:pathLst>
              <a:path extrusionOk="0" h="2940879" w="6170939">
                <a:moveTo>
                  <a:pt x="0" y="0"/>
                </a:moveTo>
                <a:lnTo>
                  <a:pt x="6170939" y="0"/>
                </a:lnTo>
                <a:lnTo>
                  <a:pt x="6170939" y="2940879"/>
                </a:lnTo>
                <a:lnTo>
                  <a:pt x="0" y="2940879"/>
                </a:lnTo>
                <a:lnTo>
                  <a:pt x="0" y="0"/>
                </a:lnTo>
                <a:close/>
              </a:path>
            </a:pathLst>
          </a:custGeom>
          <a:blipFill rotWithShape="1">
            <a:blip r:embed="rId3">
              <a:alphaModFix/>
            </a:blip>
            <a:stretch>
              <a:fillRect b="0" l="-18246" r="0" t="0"/>
            </a:stretch>
          </a:blipFill>
          <a:ln>
            <a:noFill/>
          </a:ln>
        </p:spPr>
      </p:sp>
      <p:sp>
        <p:nvSpPr>
          <p:cNvPr id="192" name="Google Shape;192;p7"/>
          <p:cNvSpPr/>
          <p:nvPr/>
        </p:nvSpPr>
        <p:spPr>
          <a:xfrm>
            <a:off x="8794231" y="3328861"/>
            <a:ext cx="4440819" cy="850370"/>
          </a:xfrm>
          <a:custGeom>
            <a:rect b="b" l="l" r="r" t="t"/>
            <a:pathLst>
              <a:path extrusionOk="0" h="850370" w="4440819">
                <a:moveTo>
                  <a:pt x="0" y="0"/>
                </a:moveTo>
                <a:lnTo>
                  <a:pt x="4440819" y="0"/>
                </a:lnTo>
                <a:lnTo>
                  <a:pt x="4440819" y="850369"/>
                </a:lnTo>
                <a:lnTo>
                  <a:pt x="0" y="850369"/>
                </a:lnTo>
                <a:lnTo>
                  <a:pt x="0" y="0"/>
                </a:lnTo>
                <a:close/>
              </a:path>
            </a:pathLst>
          </a:custGeom>
          <a:blipFill rotWithShape="1">
            <a:blip r:embed="rId4">
              <a:alphaModFix/>
            </a:blip>
            <a:stretch>
              <a:fillRect b="0" l="0" r="0" t="0"/>
            </a:stretch>
          </a:blipFill>
          <a:ln>
            <a:noFill/>
          </a:ln>
        </p:spPr>
      </p:sp>
      <p:sp>
        <p:nvSpPr>
          <p:cNvPr id="193" name="Google Shape;193;p7"/>
          <p:cNvSpPr/>
          <p:nvPr/>
        </p:nvSpPr>
        <p:spPr>
          <a:xfrm rot="-5315637">
            <a:off x="9223060" y="4415939"/>
            <a:ext cx="1668648" cy="2459351"/>
          </a:xfrm>
          <a:custGeom>
            <a:rect b="b" l="l" r="r" t="t"/>
            <a:pathLst>
              <a:path extrusionOk="0" h="2459351" w="1668648">
                <a:moveTo>
                  <a:pt x="0" y="0"/>
                </a:moveTo>
                <a:lnTo>
                  <a:pt x="1668648" y="0"/>
                </a:lnTo>
                <a:lnTo>
                  <a:pt x="1668648" y="2459352"/>
                </a:lnTo>
                <a:lnTo>
                  <a:pt x="0" y="2459352"/>
                </a:lnTo>
                <a:lnTo>
                  <a:pt x="0" y="0"/>
                </a:lnTo>
                <a:close/>
              </a:path>
            </a:pathLst>
          </a:custGeom>
          <a:blipFill rotWithShape="1">
            <a:blip r:embed="rId5">
              <a:alphaModFix/>
            </a:blip>
            <a:stretch>
              <a:fillRect b="0" l="-57098" r="-10636" t="-51747"/>
            </a:stretch>
          </a:blipFill>
          <a:ln>
            <a:noFill/>
          </a:ln>
        </p:spPr>
      </p:sp>
      <p:sp>
        <p:nvSpPr>
          <p:cNvPr id="194" name="Google Shape;194;p7"/>
          <p:cNvSpPr/>
          <p:nvPr/>
        </p:nvSpPr>
        <p:spPr>
          <a:xfrm rot="-5301378">
            <a:off x="12471522" y="4618189"/>
            <a:ext cx="2353511" cy="2758011"/>
          </a:xfrm>
          <a:custGeom>
            <a:rect b="b" l="l" r="r" t="t"/>
            <a:pathLst>
              <a:path extrusionOk="0" h="2758011" w="2353511">
                <a:moveTo>
                  <a:pt x="0" y="0"/>
                </a:moveTo>
                <a:lnTo>
                  <a:pt x="2353511" y="0"/>
                </a:lnTo>
                <a:lnTo>
                  <a:pt x="2353511" y="2758012"/>
                </a:lnTo>
                <a:lnTo>
                  <a:pt x="0" y="2758012"/>
                </a:lnTo>
                <a:lnTo>
                  <a:pt x="0" y="0"/>
                </a:lnTo>
                <a:close/>
              </a:path>
            </a:pathLst>
          </a:custGeom>
          <a:blipFill rotWithShape="1">
            <a:blip r:embed="rId6">
              <a:alphaModFix/>
            </a:blip>
            <a:stretch>
              <a:fillRect b="-13775" l="0" r="0" t="0"/>
            </a:stretch>
          </a:blipFill>
          <a:ln>
            <a:noFill/>
          </a:ln>
        </p:spPr>
      </p:sp>
      <p:sp>
        <p:nvSpPr>
          <p:cNvPr id="195" name="Google Shape;195;p7"/>
          <p:cNvSpPr/>
          <p:nvPr/>
        </p:nvSpPr>
        <p:spPr>
          <a:xfrm>
            <a:off x="1028700" y="7123271"/>
            <a:ext cx="7156303" cy="715630"/>
          </a:xfrm>
          <a:custGeom>
            <a:rect b="b" l="l" r="r" t="t"/>
            <a:pathLst>
              <a:path extrusionOk="0" h="715630" w="7156303">
                <a:moveTo>
                  <a:pt x="0" y="0"/>
                </a:moveTo>
                <a:lnTo>
                  <a:pt x="7156303" y="0"/>
                </a:lnTo>
                <a:lnTo>
                  <a:pt x="7156303" y="715630"/>
                </a:lnTo>
                <a:lnTo>
                  <a:pt x="0" y="715630"/>
                </a:lnTo>
                <a:lnTo>
                  <a:pt x="0" y="0"/>
                </a:lnTo>
                <a:close/>
              </a:path>
            </a:pathLst>
          </a:custGeom>
          <a:blipFill rotWithShape="1">
            <a:blip r:embed="rId7">
              <a:alphaModFix/>
            </a:blip>
            <a:stretch>
              <a:fillRect b="0" l="0" r="0" t="0"/>
            </a:stretch>
          </a:blipFill>
          <a:ln>
            <a:noFill/>
          </a:ln>
        </p:spPr>
      </p:sp>
      <p:sp>
        <p:nvSpPr>
          <p:cNvPr id="196" name="Google Shape;196;p7"/>
          <p:cNvSpPr/>
          <p:nvPr/>
        </p:nvSpPr>
        <p:spPr>
          <a:xfrm>
            <a:off x="1088901" y="8248476"/>
            <a:ext cx="6983756" cy="645591"/>
          </a:xfrm>
          <a:custGeom>
            <a:rect b="b" l="l" r="r" t="t"/>
            <a:pathLst>
              <a:path extrusionOk="0" h="645591" w="6983756">
                <a:moveTo>
                  <a:pt x="0" y="0"/>
                </a:moveTo>
                <a:lnTo>
                  <a:pt x="6983756" y="0"/>
                </a:lnTo>
                <a:lnTo>
                  <a:pt x="6983756" y="645591"/>
                </a:lnTo>
                <a:lnTo>
                  <a:pt x="0" y="645591"/>
                </a:lnTo>
                <a:lnTo>
                  <a:pt x="0" y="0"/>
                </a:lnTo>
                <a:close/>
              </a:path>
            </a:pathLst>
          </a:custGeom>
          <a:blipFill rotWithShape="1">
            <a:blip r:embed="rId8">
              <a:alphaModFix/>
            </a:blip>
            <a:stretch>
              <a:fillRect b="-23544" l="0" r="0" t="-8595"/>
            </a:stretch>
          </a:blipFill>
          <a:ln>
            <a:noFill/>
          </a:ln>
        </p:spPr>
      </p:sp>
      <p:sp>
        <p:nvSpPr>
          <p:cNvPr id="197" name="Google Shape;197;p7"/>
          <p:cNvSpPr/>
          <p:nvPr/>
        </p:nvSpPr>
        <p:spPr>
          <a:xfrm>
            <a:off x="1088901" y="8894067"/>
            <a:ext cx="7104158" cy="764489"/>
          </a:xfrm>
          <a:custGeom>
            <a:rect b="b" l="l" r="r" t="t"/>
            <a:pathLst>
              <a:path extrusionOk="0" h="764489" w="7104158">
                <a:moveTo>
                  <a:pt x="0" y="0"/>
                </a:moveTo>
                <a:lnTo>
                  <a:pt x="7104158" y="0"/>
                </a:lnTo>
                <a:lnTo>
                  <a:pt x="7104158" y="764490"/>
                </a:lnTo>
                <a:lnTo>
                  <a:pt x="0" y="764490"/>
                </a:lnTo>
                <a:lnTo>
                  <a:pt x="0" y="0"/>
                </a:lnTo>
                <a:close/>
              </a:path>
            </a:pathLst>
          </a:custGeom>
          <a:blipFill rotWithShape="1">
            <a:blip r:embed="rId9">
              <a:alphaModFix/>
            </a:blip>
            <a:stretch>
              <a:fillRect b="0" l="0" r="0" t="0"/>
            </a:stretch>
          </a:blipFill>
          <a:ln>
            <a:noFill/>
          </a:ln>
        </p:spPr>
      </p:sp>
      <p:sp>
        <p:nvSpPr>
          <p:cNvPr id="198" name="Google Shape;198;p7"/>
          <p:cNvSpPr txBox="1"/>
          <p:nvPr/>
        </p:nvSpPr>
        <p:spPr>
          <a:xfrm>
            <a:off x="447269" y="234863"/>
            <a:ext cx="6629142" cy="197167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6000" u="none" cap="none" strike="noStrike">
                <a:solidFill>
                  <a:srgbClr val="000000"/>
                </a:solidFill>
                <a:latin typeface="Fira Sans Medium"/>
                <a:ea typeface="Fira Sans Medium"/>
                <a:cs typeface="Fira Sans Medium"/>
                <a:sym typeface="Fira Sans Medium"/>
              </a:rPr>
              <a:t>Lead to Sales Days Prediction Model</a:t>
            </a:r>
            <a:endParaRPr/>
          </a:p>
        </p:txBody>
      </p:sp>
      <p:sp>
        <p:nvSpPr>
          <p:cNvPr id="199" name="Google Shape;199;p7"/>
          <p:cNvSpPr txBox="1"/>
          <p:nvPr/>
        </p:nvSpPr>
        <p:spPr>
          <a:xfrm>
            <a:off x="447269" y="2500276"/>
            <a:ext cx="17393463" cy="455295"/>
          </a:xfrm>
          <a:prstGeom prst="rect">
            <a:avLst/>
          </a:prstGeom>
          <a:noFill/>
          <a:ln>
            <a:noFill/>
          </a:ln>
        </p:spPr>
        <p:txBody>
          <a:bodyPr anchorCtr="0" anchor="t" bIns="0" lIns="0" spcFirstLastPara="1" rIns="0" wrap="square" tIns="0">
            <a:spAutoFit/>
          </a:bodyPr>
          <a:lstStyle/>
          <a:p>
            <a:pPr indent="-291464" lvl="1" marL="582928" marR="0" rtl="0" algn="l">
              <a:lnSpc>
                <a:spcPct val="140014"/>
              </a:lnSpc>
              <a:spcBef>
                <a:spcPts val="0"/>
              </a:spcBef>
              <a:spcAft>
                <a:spcPts val="0"/>
              </a:spcAft>
              <a:buClr>
                <a:srgbClr val="F4F4F4"/>
              </a:buClr>
              <a:buSzPts val="2699"/>
              <a:buFont typeface="Arial"/>
              <a:buChar char="•"/>
            </a:pPr>
            <a:r>
              <a:rPr b="1" i="0" lang="en-US" sz="2699" u="none" cap="none" strike="noStrike">
                <a:solidFill>
                  <a:srgbClr val="F4F4F4"/>
                </a:solidFill>
                <a:latin typeface="Fira Sans"/>
                <a:ea typeface="Fira Sans"/>
                <a:cs typeface="Fira Sans"/>
                <a:sym typeface="Fira Sans"/>
              </a:rPr>
              <a:t>Feature Scaling :  </a:t>
            </a:r>
            <a:r>
              <a:rPr b="0" i="0" lang="en-US" sz="2699" u="none" cap="none" strike="noStrike">
                <a:solidFill>
                  <a:srgbClr val="F4F4F4"/>
                </a:solidFill>
                <a:latin typeface="Fira Sans"/>
                <a:ea typeface="Fira Sans"/>
                <a:cs typeface="Fira Sans"/>
                <a:sym typeface="Fira Sans"/>
              </a:rPr>
              <a:t>  Method used to normalize the range of independent variables or features of data</a:t>
            </a:r>
            <a:endParaRPr/>
          </a:p>
        </p:txBody>
      </p:sp>
      <p:sp>
        <p:nvSpPr>
          <p:cNvPr id="200" name="Google Shape;200;p7"/>
          <p:cNvSpPr txBox="1"/>
          <p:nvPr/>
        </p:nvSpPr>
        <p:spPr>
          <a:xfrm>
            <a:off x="447269" y="6258401"/>
            <a:ext cx="17393463" cy="455295"/>
          </a:xfrm>
          <a:prstGeom prst="rect">
            <a:avLst/>
          </a:prstGeom>
          <a:noFill/>
          <a:ln>
            <a:noFill/>
          </a:ln>
        </p:spPr>
        <p:txBody>
          <a:bodyPr anchorCtr="0" anchor="t" bIns="0" lIns="0" spcFirstLastPara="1" rIns="0" wrap="square" tIns="0">
            <a:spAutoFit/>
          </a:bodyPr>
          <a:lstStyle/>
          <a:p>
            <a:pPr indent="-291464" lvl="1" marL="582928" marR="0" rtl="0" algn="l">
              <a:lnSpc>
                <a:spcPct val="140014"/>
              </a:lnSpc>
              <a:spcBef>
                <a:spcPts val="0"/>
              </a:spcBef>
              <a:spcAft>
                <a:spcPts val="0"/>
              </a:spcAft>
              <a:buClr>
                <a:srgbClr val="F4F4F4"/>
              </a:buClr>
              <a:buSzPts val="2699"/>
              <a:buFont typeface="Arial"/>
              <a:buChar char="•"/>
            </a:pPr>
            <a:r>
              <a:rPr b="1" i="0" lang="en-US" sz="2699" u="none" cap="none" strike="noStrike">
                <a:solidFill>
                  <a:srgbClr val="F4F4F4"/>
                </a:solidFill>
                <a:latin typeface="Fira Sans"/>
                <a:ea typeface="Fira Sans"/>
                <a:cs typeface="Fira Sans"/>
                <a:sym typeface="Fira Sans"/>
              </a:rPr>
              <a:t>Model  Evaluation :  </a:t>
            </a:r>
            <a:r>
              <a:rPr b="0" i="0" lang="en-US" sz="2699" u="none" cap="none" strike="noStrike">
                <a:solidFill>
                  <a:srgbClr val="F4F4F4"/>
                </a:solidFill>
                <a:latin typeface="Fira Sans"/>
                <a:ea typeface="Fira Sans"/>
                <a:cs typeface="Fira Sans"/>
                <a:sym typeface="Fira Sans"/>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204" name="Shape 204"/>
        <p:cNvGrpSpPr/>
        <p:nvPr/>
      </p:nvGrpSpPr>
      <p:grpSpPr>
        <a:xfrm>
          <a:off x="0" y="0"/>
          <a:ext cx="0" cy="0"/>
          <a:chOff x="0" y="0"/>
          <a:chExt cx="0" cy="0"/>
        </a:xfrm>
      </p:grpSpPr>
      <p:sp>
        <p:nvSpPr>
          <p:cNvPr id="205" name="Google Shape;205;p8"/>
          <p:cNvSpPr/>
          <p:nvPr/>
        </p:nvSpPr>
        <p:spPr>
          <a:xfrm rot="10800000">
            <a:off x="-2915828" y="-3678236"/>
            <a:ext cx="12804984" cy="6226137"/>
          </a:xfrm>
          <a:custGeom>
            <a:rect b="b" l="l" r="r" t="t"/>
            <a:pathLst>
              <a:path extrusionOk="0"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a:ln>
            <a:noFill/>
          </a:ln>
        </p:spPr>
      </p:sp>
      <p:sp>
        <p:nvSpPr>
          <p:cNvPr id="206" name="Google Shape;206;p8"/>
          <p:cNvSpPr/>
          <p:nvPr/>
        </p:nvSpPr>
        <p:spPr>
          <a:xfrm>
            <a:off x="8611724" y="-865713"/>
            <a:ext cx="2695438" cy="2334501"/>
          </a:xfrm>
          <a:custGeom>
            <a:rect b="b" l="l" r="r" t="t"/>
            <a:pathLst>
              <a:path extrusionOk="0"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a:noFill/>
          </a:ln>
        </p:spPr>
      </p:sp>
      <p:sp>
        <p:nvSpPr>
          <p:cNvPr id="207" name="Google Shape;207;p8"/>
          <p:cNvSpPr/>
          <p:nvPr/>
        </p:nvSpPr>
        <p:spPr>
          <a:xfrm>
            <a:off x="1028700" y="3776103"/>
            <a:ext cx="9334620" cy="3325077"/>
          </a:xfrm>
          <a:custGeom>
            <a:rect b="b" l="l" r="r" t="t"/>
            <a:pathLst>
              <a:path extrusionOk="0" h="3325077" w="9334620">
                <a:moveTo>
                  <a:pt x="0" y="0"/>
                </a:moveTo>
                <a:lnTo>
                  <a:pt x="9334620" y="0"/>
                </a:lnTo>
                <a:lnTo>
                  <a:pt x="9334620" y="3325077"/>
                </a:lnTo>
                <a:lnTo>
                  <a:pt x="0" y="3325077"/>
                </a:lnTo>
                <a:lnTo>
                  <a:pt x="0" y="0"/>
                </a:lnTo>
                <a:close/>
              </a:path>
            </a:pathLst>
          </a:custGeom>
          <a:blipFill rotWithShape="1">
            <a:blip r:embed="rId3">
              <a:alphaModFix/>
            </a:blip>
            <a:stretch>
              <a:fillRect b="0" l="0" r="0" t="0"/>
            </a:stretch>
          </a:blipFill>
          <a:ln>
            <a:noFill/>
          </a:ln>
        </p:spPr>
      </p:sp>
      <p:sp>
        <p:nvSpPr>
          <p:cNvPr id="208" name="Google Shape;208;p8"/>
          <p:cNvSpPr txBox="1"/>
          <p:nvPr/>
        </p:nvSpPr>
        <p:spPr>
          <a:xfrm>
            <a:off x="447269" y="234863"/>
            <a:ext cx="8881377" cy="197167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6000" u="none" cap="none" strike="noStrike">
                <a:solidFill>
                  <a:srgbClr val="000000"/>
                </a:solidFill>
                <a:latin typeface="Fira Sans Medium"/>
                <a:ea typeface="Fira Sans Medium"/>
                <a:cs typeface="Fira Sans Medium"/>
                <a:sym typeface="Fira Sans Medium"/>
              </a:rPr>
              <a:t>Email Attachment Download Automation</a:t>
            </a:r>
            <a:endParaRPr/>
          </a:p>
        </p:txBody>
      </p:sp>
      <p:sp>
        <p:nvSpPr>
          <p:cNvPr id="209" name="Google Shape;209;p8"/>
          <p:cNvSpPr txBox="1"/>
          <p:nvPr/>
        </p:nvSpPr>
        <p:spPr>
          <a:xfrm>
            <a:off x="447269" y="3016452"/>
            <a:ext cx="17393463" cy="455295"/>
          </a:xfrm>
          <a:prstGeom prst="rect">
            <a:avLst/>
          </a:prstGeom>
          <a:noFill/>
          <a:ln>
            <a:noFill/>
          </a:ln>
        </p:spPr>
        <p:txBody>
          <a:bodyPr anchorCtr="0" anchor="t" bIns="0" lIns="0" spcFirstLastPara="1" rIns="0" wrap="square" tIns="0">
            <a:spAutoFit/>
          </a:bodyPr>
          <a:lstStyle/>
          <a:p>
            <a:pPr indent="-291464" lvl="1" marL="582928" marR="0" rtl="0" algn="l">
              <a:lnSpc>
                <a:spcPct val="140014"/>
              </a:lnSpc>
              <a:spcBef>
                <a:spcPts val="0"/>
              </a:spcBef>
              <a:spcAft>
                <a:spcPts val="0"/>
              </a:spcAft>
              <a:buClr>
                <a:srgbClr val="F4F4F4"/>
              </a:buClr>
              <a:buSzPts val="2699"/>
              <a:buFont typeface="Arial"/>
              <a:buChar char="•"/>
            </a:pPr>
            <a:r>
              <a:rPr b="1" i="0" lang="en-US" sz="2699" u="none" cap="none" strike="noStrike">
                <a:solidFill>
                  <a:srgbClr val="F4F4F4"/>
                </a:solidFill>
                <a:latin typeface="Fira Sans"/>
                <a:ea typeface="Fira Sans"/>
                <a:cs typeface="Fira Sans"/>
                <a:sym typeface="Fira Sans"/>
              </a:rPr>
              <a:t>IMAP (Internet Messaging Access Protocol)  and SMTP (Simple Mail Transfer Protocol) :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13" name="Shape 213"/>
        <p:cNvGrpSpPr/>
        <p:nvPr/>
      </p:nvGrpSpPr>
      <p:grpSpPr>
        <a:xfrm>
          <a:off x="0" y="0"/>
          <a:ext cx="0" cy="0"/>
          <a:chOff x="0" y="0"/>
          <a:chExt cx="0" cy="0"/>
        </a:xfrm>
      </p:grpSpPr>
      <p:sp>
        <p:nvSpPr>
          <p:cNvPr id="214" name="Google Shape;214;p9"/>
          <p:cNvSpPr/>
          <p:nvPr/>
        </p:nvSpPr>
        <p:spPr>
          <a:xfrm rot="10800000">
            <a:off x="-5432233" y="-2387878"/>
            <a:ext cx="28491390" cy="16950960"/>
          </a:xfrm>
          <a:custGeom>
            <a:rect b="b" l="l" r="r" t="t"/>
            <a:pathLst>
              <a:path extrusionOk="0" h="3134614" w="5268699">
                <a:moveTo>
                  <a:pt x="5268699" y="1567307"/>
                </a:moveTo>
                <a:lnTo>
                  <a:pt x="4363824" y="3134614"/>
                </a:lnTo>
                <a:lnTo>
                  <a:pt x="904875" y="3134614"/>
                </a:lnTo>
                <a:lnTo>
                  <a:pt x="0" y="1567307"/>
                </a:lnTo>
                <a:lnTo>
                  <a:pt x="904875" y="0"/>
                </a:lnTo>
                <a:lnTo>
                  <a:pt x="4363696" y="0"/>
                </a:lnTo>
                <a:lnTo>
                  <a:pt x="5268699" y="1567307"/>
                </a:lnTo>
                <a:close/>
              </a:path>
            </a:pathLst>
          </a:custGeom>
          <a:solidFill>
            <a:srgbClr val="004651"/>
          </a:solidFill>
          <a:ln>
            <a:noFill/>
          </a:ln>
        </p:spPr>
      </p:sp>
      <p:sp>
        <p:nvSpPr>
          <p:cNvPr id="215" name="Google Shape;215;p9"/>
          <p:cNvSpPr/>
          <p:nvPr/>
        </p:nvSpPr>
        <p:spPr>
          <a:xfrm>
            <a:off x="7681875" y="5829576"/>
            <a:ext cx="5078965" cy="1215926"/>
          </a:xfrm>
          <a:custGeom>
            <a:rect b="b" l="l" r="r" t="t"/>
            <a:pathLst>
              <a:path extrusionOk="0" h="1215926" w="5078965">
                <a:moveTo>
                  <a:pt x="0" y="0"/>
                </a:moveTo>
                <a:lnTo>
                  <a:pt x="5078966" y="0"/>
                </a:lnTo>
                <a:lnTo>
                  <a:pt x="5078966" y="1215926"/>
                </a:lnTo>
                <a:lnTo>
                  <a:pt x="0" y="1215926"/>
                </a:lnTo>
                <a:lnTo>
                  <a:pt x="0" y="0"/>
                </a:lnTo>
                <a:close/>
              </a:path>
            </a:pathLst>
          </a:custGeom>
          <a:blipFill rotWithShape="1">
            <a:blip r:embed="rId3">
              <a:alphaModFix/>
            </a:blip>
            <a:stretch>
              <a:fillRect b="0" l="0" r="0" t="0"/>
            </a:stretch>
          </a:blipFill>
          <a:ln>
            <a:noFill/>
          </a:ln>
        </p:spPr>
      </p:sp>
      <p:sp>
        <p:nvSpPr>
          <p:cNvPr id="216" name="Google Shape;216;p9"/>
          <p:cNvSpPr/>
          <p:nvPr/>
        </p:nvSpPr>
        <p:spPr>
          <a:xfrm>
            <a:off x="12785991" y="5815777"/>
            <a:ext cx="4473309" cy="1243524"/>
          </a:xfrm>
          <a:custGeom>
            <a:rect b="b" l="l" r="r" t="t"/>
            <a:pathLst>
              <a:path extrusionOk="0" h="1243524" w="4473309">
                <a:moveTo>
                  <a:pt x="0" y="0"/>
                </a:moveTo>
                <a:lnTo>
                  <a:pt x="4473309" y="0"/>
                </a:lnTo>
                <a:lnTo>
                  <a:pt x="4473309" y="1243524"/>
                </a:lnTo>
                <a:lnTo>
                  <a:pt x="0" y="1243524"/>
                </a:lnTo>
                <a:lnTo>
                  <a:pt x="0" y="0"/>
                </a:lnTo>
                <a:close/>
              </a:path>
            </a:pathLst>
          </a:custGeom>
          <a:blipFill rotWithShape="1">
            <a:blip r:embed="rId4">
              <a:alphaModFix/>
            </a:blip>
            <a:stretch>
              <a:fillRect b="-6850" l="0" r="0" t="-6851"/>
            </a:stretch>
          </a:blipFill>
          <a:ln>
            <a:noFill/>
          </a:ln>
        </p:spPr>
      </p:sp>
      <p:sp>
        <p:nvSpPr>
          <p:cNvPr id="217" name="Google Shape;217;p9"/>
          <p:cNvSpPr/>
          <p:nvPr/>
        </p:nvSpPr>
        <p:spPr>
          <a:xfrm>
            <a:off x="7707025" y="7059301"/>
            <a:ext cx="4663725" cy="1236103"/>
          </a:xfrm>
          <a:custGeom>
            <a:rect b="b" l="l" r="r" t="t"/>
            <a:pathLst>
              <a:path extrusionOk="0" h="1236103" w="4663725">
                <a:moveTo>
                  <a:pt x="0" y="0"/>
                </a:moveTo>
                <a:lnTo>
                  <a:pt x="4663726" y="0"/>
                </a:lnTo>
                <a:lnTo>
                  <a:pt x="4663726" y="1236103"/>
                </a:lnTo>
                <a:lnTo>
                  <a:pt x="0" y="1236103"/>
                </a:lnTo>
                <a:lnTo>
                  <a:pt x="0" y="0"/>
                </a:lnTo>
                <a:close/>
              </a:path>
            </a:pathLst>
          </a:custGeom>
          <a:blipFill rotWithShape="1">
            <a:blip r:embed="rId5">
              <a:alphaModFix/>
            </a:blip>
            <a:stretch>
              <a:fillRect b="0" l="0" r="0" t="0"/>
            </a:stretch>
          </a:blipFill>
          <a:ln>
            <a:noFill/>
          </a:ln>
        </p:spPr>
      </p:sp>
      <p:sp>
        <p:nvSpPr>
          <p:cNvPr id="218" name="Google Shape;218;p9"/>
          <p:cNvSpPr txBox="1"/>
          <p:nvPr/>
        </p:nvSpPr>
        <p:spPr>
          <a:xfrm>
            <a:off x="0" y="1131196"/>
            <a:ext cx="11213266" cy="5913077"/>
          </a:xfrm>
          <a:prstGeom prst="rect">
            <a:avLst/>
          </a:prstGeom>
          <a:noFill/>
          <a:ln>
            <a:noFill/>
          </a:ln>
        </p:spPr>
        <p:txBody>
          <a:bodyPr anchorCtr="0" anchor="t" bIns="0" lIns="0" spcFirstLastPara="1" rIns="0" wrap="square" tIns="0">
            <a:spAutoFit/>
          </a:bodyPr>
          <a:lstStyle/>
          <a:p>
            <a:pPr indent="-453572" lvl="1" marL="907144" marR="0" rtl="0" algn="l">
              <a:lnSpc>
                <a:spcPct val="140014"/>
              </a:lnSpc>
              <a:spcBef>
                <a:spcPts val="0"/>
              </a:spcBef>
              <a:spcAft>
                <a:spcPts val="0"/>
              </a:spcAft>
              <a:buClr>
                <a:srgbClr val="F4F4F4"/>
              </a:buClr>
              <a:buSzPts val="4201"/>
              <a:buFont typeface="Fira Sans"/>
              <a:buAutoNum type="arabicPeriod"/>
            </a:pPr>
            <a:r>
              <a:rPr b="1" i="0" lang="en-US" sz="4201" u="none" cap="none" strike="noStrike">
                <a:solidFill>
                  <a:srgbClr val="F4F4F4"/>
                </a:solidFill>
                <a:latin typeface="Fira Sans"/>
                <a:ea typeface="Fira Sans"/>
                <a:cs typeface="Fira Sans"/>
                <a:sym typeface="Fira Sans"/>
              </a:rPr>
              <a:t>Robust and Industry Grade Code writing practices</a:t>
            </a:r>
            <a:endParaRPr/>
          </a:p>
          <a:p>
            <a:pPr indent="-453572" lvl="1" marL="907144" marR="0" rtl="0" algn="l">
              <a:lnSpc>
                <a:spcPct val="140014"/>
              </a:lnSpc>
              <a:spcBef>
                <a:spcPts val="0"/>
              </a:spcBef>
              <a:spcAft>
                <a:spcPts val="0"/>
              </a:spcAft>
              <a:buClr>
                <a:srgbClr val="F4F4F4"/>
              </a:buClr>
              <a:buSzPts val="4201"/>
              <a:buFont typeface="Fira Sans"/>
              <a:buAutoNum type="arabicPeriod"/>
            </a:pPr>
            <a:r>
              <a:rPr b="1" i="0" lang="en-US" sz="4201" u="none" cap="none" strike="noStrike">
                <a:solidFill>
                  <a:srgbClr val="F4F4F4"/>
                </a:solidFill>
                <a:latin typeface="Fira Sans"/>
                <a:ea typeface="Fira Sans"/>
                <a:cs typeface="Fira Sans"/>
                <a:sym typeface="Fira Sans"/>
              </a:rPr>
              <a:t>Python Programming and Automation</a:t>
            </a:r>
            <a:endParaRPr/>
          </a:p>
          <a:p>
            <a:pPr indent="-453572" lvl="1" marL="907144" marR="0" rtl="0" algn="l">
              <a:lnSpc>
                <a:spcPct val="140014"/>
              </a:lnSpc>
              <a:spcBef>
                <a:spcPts val="0"/>
              </a:spcBef>
              <a:spcAft>
                <a:spcPts val="0"/>
              </a:spcAft>
              <a:buClr>
                <a:srgbClr val="F4F4F4"/>
              </a:buClr>
              <a:buSzPts val="4201"/>
              <a:buFont typeface="Fira Sans"/>
              <a:buAutoNum type="arabicPeriod"/>
            </a:pPr>
            <a:r>
              <a:rPr b="1" i="0" lang="en-US" sz="4201" u="none" cap="none" strike="noStrike">
                <a:solidFill>
                  <a:srgbClr val="F4F4F4"/>
                </a:solidFill>
                <a:latin typeface="Fira Sans"/>
                <a:ea typeface="Fira Sans"/>
                <a:cs typeface="Fira Sans"/>
                <a:sym typeface="Fira Sans"/>
              </a:rPr>
              <a:t>Supervised Learning Concepts</a:t>
            </a:r>
            <a:endParaRPr/>
          </a:p>
          <a:p>
            <a:pPr indent="-453572" lvl="1" marL="907144" marR="0" rtl="0" algn="l">
              <a:lnSpc>
                <a:spcPct val="140014"/>
              </a:lnSpc>
              <a:spcBef>
                <a:spcPts val="0"/>
              </a:spcBef>
              <a:spcAft>
                <a:spcPts val="0"/>
              </a:spcAft>
              <a:buClr>
                <a:srgbClr val="F4F4F4"/>
              </a:buClr>
              <a:buSzPts val="4201"/>
              <a:buFont typeface="Fira Sans"/>
              <a:buAutoNum type="arabicPeriod"/>
            </a:pPr>
            <a:r>
              <a:rPr b="1" i="0" lang="en-US" sz="4201" u="none" cap="none" strike="noStrike">
                <a:solidFill>
                  <a:srgbClr val="F4F4F4"/>
                </a:solidFill>
                <a:latin typeface="Fira Sans"/>
                <a:ea typeface="Fira Sans"/>
                <a:cs typeface="Fira Sans"/>
                <a:sym typeface="Fira Sans"/>
              </a:rPr>
              <a:t>FastAPI </a:t>
            </a:r>
            <a:endParaRPr/>
          </a:p>
          <a:p>
            <a:pPr indent="-453572" lvl="1" marL="907144" marR="0" rtl="0" algn="l">
              <a:lnSpc>
                <a:spcPct val="140014"/>
              </a:lnSpc>
              <a:spcBef>
                <a:spcPts val="0"/>
              </a:spcBef>
              <a:spcAft>
                <a:spcPts val="0"/>
              </a:spcAft>
              <a:buClr>
                <a:srgbClr val="F4F4F4"/>
              </a:buClr>
              <a:buSzPts val="4201"/>
              <a:buFont typeface="Fira Sans"/>
              <a:buAutoNum type="arabicPeriod"/>
            </a:pPr>
            <a:r>
              <a:rPr b="1" i="0" lang="en-US" sz="4201" u="none" cap="none" strike="noStrike">
                <a:solidFill>
                  <a:srgbClr val="F4F4F4"/>
                </a:solidFill>
                <a:latin typeface="Fira Sans"/>
                <a:ea typeface="Fira Sans"/>
                <a:cs typeface="Fira Sans"/>
                <a:sym typeface="Fira Sans"/>
              </a:rPr>
              <a:t>Databases</a:t>
            </a:r>
            <a:endParaRPr/>
          </a:p>
          <a:p>
            <a:pPr indent="-453572" lvl="1" marL="907144" marR="0" rtl="0" algn="l">
              <a:lnSpc>
                <a:spcPct val="140014"/>
              </a:lnSpc>
              <a:spcBef>
                <a:spcPts val="0"/>
              </a:spcBef>
              <a:spcAft>
                <a:spcPts val="0"/>
              </a:spcAft>
              <a:buClr>
                <a:srgbClr val="F4F4F4"/>
              </a:buClr>
              <a:buSzPts val="4201"/>
              <a:buFont typeface="Fira Sans"/>
              <a:buAutoNum type="arabicPeriod"/>
            </a:pPr>
            <a:r>
              <a:rPr b="1" i="0" lang="en-US" sz="4201" u="none" cap="none" strike="noStrike">
                <a:solidFill>
                  <a:srgbClr val="F4F4F4"/>
                </a:solidFill>
                <a:latin typeface="Fira Sans"/>
                <a:ea typeface="Fira Sans"/>
                <a:cs typeface="Fira Sans"/>
                <a:sym typeface="Fira Sans"/>
              </a:rPr>
              <a:t>Django(Basics)</a:t>
            </a:r>
            <a:endParaRPr/>
          </a:p>
          <a:p>
            <a:pPr indent="-453572" lvl="1" marL="907144" marR="0" rtl="0" algn="l">
              <a:lnSpc>
                <a:spcPct val="140014"/>
              </a:lnSpc>
              <a:spcBef>
                <a:spcPts val="0"/>
              </a:spcBef>
              <a:spcAft>
                <a:spcPts val="0"/>
              </a:spcAft>
              <a:buClr>
                <a:srgbClr val="F4F4F4"/>
              </a:buClr>
              <a:buSzPts val="4201"/>
              <a:buFont typeface="Fira Sans"/>
              <a:buAutoNum type="arabicPeriod"/>
            </a:pPr>
            <a:r>
              <a:rPr b="1" i="0" lang="en-US" sz="4201" u="none" cap="none" strike="noStrike">
                <a:solidFill>
                  <a:srgbClr val="F4F4F4"/>
                </a:solidFill>
                <a:latin typeface="Fira Sans"/>
                <a:ea typeface="Fira Sans"/>
                <a:cs typeface="Fira Sans"/>
                <a:sym typeface="Fira Sans"/>
              </a:rPr>
              <a:t>Teamwork</a:t>
            </a:r>
            <a:endParaRPr/>
          </a:p>
        </p:txBody>
      </p:sp>
      <p:grpSp>
        <p:nvGrpSpPr>
          <p:cNvPr id="219" name="Google Shape;219;p9"/>
          <p:cNvGrpSpPr/>
          <p:nvPr/>
        </p:nvGrpSpPr>
        <p:grpSpPr>
          <a:xfrm>
            <a:off x="359116" y="217643"/>
            <a:ext cx="10618439" cy="1781170"/>
            <a:chOff x="0" y="-66675"/>
            <a:chExt cx="14157918" cy="2374893"/>
          </a:xfrm>
        </p:grpSpPr>
        <p:sp>
          <p:nvSpPr>
            <p:cNvPr id="220" name="Google Shape;220;p9"/>
            <p:cNvSpPr txBox="1"/>
            <p:nvPr/>
          </p:nvSpPr>
          <p:spPr>
            <a:xfrm>
              <a:off x="0" y="1685495"/>
              <a:ext cx="14157918" cy="622723"/>
            </a:xfrm>
            <a:prstGeom prst="rect">
              <a:avLst/>
            </a:prstGeom>
            <a:noFill/>
            <a:ln>
              <a:noFill/>
            </a:ln>
          </p:spPr>
          <p:txBody>
            <a:bodyPr anchorCtr="0" anchor="t" bIns="0" lIns="0" spcFirstLastPara="1" rIns="0" wrap="square" tIns="0">
              <a:spAutoFit/>
            </a:bodyPr>
            <a:lstStyle/>
            <a:p>
              <a:pPr indent="0" lvl="0" marL="0" marR="0" rtl="0" algn="l">
                <a:lnSpc>
                  <a:spcPct val="21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21" name="Google Shape;221;p9"/>
            <p:cNvSpPr txBox="1"/>
            <p:nvPr/>
          </p:nvSpPr>
          <p:spPr>
            <a:xfrm>
              <a:off x="0" y="-66675"/>
              <a:ext cx="14157918" cy="128587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6000" u="none" cap="none" strike="noStrike">
                  <a:solidFill>
                    <a:srgbClr val="EFD807"/>
                  </a:solidFill>
                  <a:latin typeface="Fira Sans Medium"/>
                  <a:ea typeface="Fira Sans Medium"/>
                  <a:cs typeface="Fira Sans Medium"/>
                  <a:sym typeface="Fira Sans Medium"/>
                </a:rPr>
                <a:t>What I Learned Throughtout ?</a:t>
              </a:r>
              <a:endParaRPr/>
            </a:p>
          </p:txBody>
        </p:sp>
      </p:grpSp>
      <p:grpSp>
        <p:nvGrpSpPr>
          <p:cNvPr id="222" name="Google Shape;222;p9"/>
          <p:cNvGrpSpPr/>
          <p:nvPr/>
        </p:nvGrpSpPr>
        <p:grpSpPr>
          <a:xfrm>
            <a:off x="7635301" y="4446571"/>
            <a:ext cx="10301379" cy="1923923"/>
            <a:chOff x="0" y="-47625"/>
            <a:chExt cx="13735172" cy="2565230"/>
          </a:xfrm>
        </p:grpSpPr>
        <p:sp>
          <p:nvSpPr>
            <p:cNvPr id="223" name="Google Shape;223;p9"/>
            <p:cNvSpPr txBox="1"/>
            <p:nvPr/>
          </p:nvSpPr>
          <p:spPr>
            <a:xfrm>
              <a:off x="0" y="2087143"/>
              <a:ext cx="13735172" cy="430462"/>
            </a:xfrm>
            <a:prstGeom prst="rect">
              <a:avLst/>
            </a:prstGeom>
            <a:noFill/>
            <a:ln>
              <a:noFill/>
            </a:ln>
          </p:spPr>
          <p:txBody>
            <a:bodyPr anchorCtr="0" anchor="t" bIns="0" lIns="0" spcFirstLastPara="1" rIns="0" wrap="square" tIns="0">
              <a:spAutoFit/>
            </a:bodyPr>
            <a:lstStyle/>
            <a:p>
              <a:pPr indent="0" lvl="0" marL="0" marR="0" rtl="0" algn="l">
                <a:lnSpc>
                  <a:spcPct val="151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24" name="Google Shape;224;p9"/>
            <p:cNvSpPr txBox="1"/>
            <p:nvPr/>
          </p:nvSpPr>
          <p:spPr>
            <a:xfrm>
              <a:off x="0" y="-47625"/>
              <a:ext cx="13735172" cy="1809732"/>
            </a:xfrm>
            <a:prstGeom prst="rect">
              <a:avLst/>
            </a:prstGeom>
            <a:noFill/>
            <a:ln>
              <a:noFill/>
            </a:ln>
          </p:spPr>
          <p:txBody>
            <a:bodyPr anchorCtr="0" anchor="t" bIns="0" lIns="0" spcFirstLastPara="1" rIns="0" wrap="square" tIns="0">
              <a:spAutoFit/>
            </a:bodyPr>
            <a:lstStyle/>
            <a:p>
              <a:pPr indent="0" lvl="0" marL="0" marR="0" rtl="0" algn="l">
                <a:lnSpc>
                  <a:spcPct val="130009"/>
                </a:lnSpc>
                <a:spcBef>
                  <a:spcPts val="0"/>
                </a:spcBef>
                <a:spcAft>
                  <a:spcPts val="0"/>
                </a:spcAft>
                <a:buNone/>
              </a:pPr>
              <a:r>
                <a:rPr b="0" i="0" lang="en-US" sz="4162" u="none" cap="none" strike="noStrike">
                  <a:solidFill>
                    <a:srgbClr val="EFD807"/>
                  </a:solidFill>
                  <a:latin typeface="Fira Sans Medium"/>
                  <a:ea typeface="Fira Sans Medium"/>
                  <a:cs typeface="Fira Sans Medium"/>
                  <a:sym typeface="Fira Sans Medium"/>
                </a:rPr>
                <a:t>Maintained the consistency : </a:t>
              </a:r>
              <a:endParaRPr/>
            </a:p>
            <a:p>
              <a:pPr indent="0" lvl="0" marL="0" marR="0" rtl="0" algn="l">
                <a:lnSpc>
                  <a:spcPct val="130009"/>
                </a:lnSpc>
                <a:spcBef>
                  <a:spcPts val="0"/>
                </a:spcBef>
                <a:spcAft>
                  <a:spcPts val="0"/>
                </a:spcAft>
                <a:buNone/>
              </a:pPr>
              <a:r>
                <a:rPr b="0" i="0" lang="en-US" sz="4162" u="none" cap="none" strike="noStrike">
                  <a:solidFill>
                    <a:srgbClr val="EFD807"/>
                  </a:solidFill>
                  <a:latin typeface="Fira Sans Medium"/>
                  <a:ea typeface="Fira Sans Medium"/>
                  <a:cs typeface="Fira Sans Medium"/>
                  <a:sym typeface="Fira Sans Medium"/>
                </a:rPr>
                <a:t>Completed more that 60% of  3 courses</a:t>
              </a:r>
              <a:endParaRPr/>
            </a:p>
          </p:txBody>
        </p:sp>
      </p:grpSp>
      <p:grpSp>
        <p:nvGrpSpPr>
          <p:cNvPr id="225" name="Google Shape;225;p9"/>
          <p:cNvGrpSpPr/>
          <p:nvPr/>
        </p:nvGrpSpPr>
        <p:grpSpPr>
          <a:xfrm>
            <a:off x="7707025" y="8398591"/>
            <a:ext cx="10107630" cy="1888409"/>
            <a:chOff x="0" y="-47625"/>
            <a:chExt cx="13476840" cy="2517879"/>
          </a:xfrm>
        </p:grpSpPr>
        <p:sp>
          <p:nvSpPr>
            <p:cNvPr id="226" name="Google Shape;226;p9"/>
            <p:cNvSpPr txBox="1"/>
            <p:nvPr/>
          </p:nvSpPr>
          <p:spPr>
            <a:xfrm>
              <a:off x="0" y="2047171"/>
              <a:ext cx="13476840" cy="423083"/>
            </a:xfrm>
            <a:prstGeom prst="rect">
              <a:avLst/>
            </a:prstGeom>
            <a:noFill/>
            <a:ln>
              <a:noFill/>
            </a:ln>
          </p:spPr>
          <p:txBody>
            <a:bodyPr anchorCtr="0" anchor="t" bIns="0" lIns="0" spcFirstLastPara="1" rIns="0" wrap="square" tIns="0">
              <a:spAutoFit/>
            </a:bodyPr>
            <a:lstStyle/>
            <a:p>
              <a:pPr indent="0" lvl="0" marL="0" marR="0" rtl="0" algn="l">
                <a:lnSpc>
                  <a:spcPct val="148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27" name="Google Shape;227;p9"/>
            <p:cNvSpPr txBox="1"/>
            <p:nvPr/>
          </p:nvSpPr>
          <p:spPr>
            <a:xfrm>
              <a:off x="0" y="-47625"/>
              <a:ext cx="13476840" cy="1776590"/>
            </a:xfrm>
            <a:prstGeom prst="rect">
              <a:avLst/>
            </a:prstGeom>
            <a:noFill/>
            <a:ln>
              <a:noFill/>
            </a:ln>
          </p:spPr>
          <p:txBody>
            <a:bodyPr anchorCtr="0" anchor="t" bIns="0" lIns="0" spcFirstLastPara="1" rIns="0" wrap="square" tIns="0">
              <a:spAutoFit/>
            </a:bodyPr>
            <a:lstStyle/>
            <a:p>
              <a:pPr indent="0" lvl="0" marL="0" marR="0" rtl="0" algn="l">
                <a:lnSpc>
                  <a:spcPct val="129995"/>
                </a:lnSpc>
                <a:spcBef>
                  <a:spcPts val="0"/>
                </a:spcBef>
                <a:spcAft>
                  <a:spcPts val="0"/>
                </a:spcAft>
                <a:buNone/>
              </a:pPr>
              <a:r>
                <a:rPr b="0" i="0" lang="en-US" sz="4084" u="none" cap="none" strike="noStrike">
                  <a:solidFill>
                    <a:srgbClr val="EFD807"/>
                  </a:solidFill>
                  <a:latin typeface="Fira Sans Medium"/>
                  <a:ea typeface="Fira Sans Medium"/>
                  <a:cs typeface="Fira Sans Medium"/>
                  <a:sym typeface="Fira Sans Medium"/>
                </a:rPr>
                <a:t>Maintained a 138 days daily problem solving streak on leetcode</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